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1" r:id="rId1"/>
  </p:sldMasterIdLst>
  <p:notesMasterIdLst>
    <p:notesMasterId r:id="rId30"/>
  </p:notesMasterIdLst>
  <p:handoutMasterIdLst>
    <p:handoutMasterId r:id="rId31"/>
  </p:handoutMasterIdLst>
  <p:sldIdLst>
    <p:sldId id="297" r:id="rId2"/>
    <p:sldId id="298" r:id="rId3"/>
    <p:sldId id="301" r:id="rId4"/>
    <p:sldId id="313" r:id="rId5"/>
    <p:sldId id="300" r:id="rId6"/>
    <p:sldId id="308" r:id="rId7"/>
    <p:sldId id="312" r:id="rId8"/>
    <p:sldId id="315" r:id="rId9"/>
    <p:sldId id="306" r:id="rId10"/>
    <p:sldId id="329" r:id="rId11"/>
    <p:sldId id="332" r:id="rId12"/>
    <p:sldId id="314" r:id="rId13"/>
    <p:sldId id="311" r:id="rId14"/>
    <p:sldId id="310" r:id="rId15"/>
    <p:sldId id="327" r:id="rId16"/>
    <p:sldId id="302" r:id="rId17"/>
    <p:sldId id="318" r:id="rId18"/>
    <p:sldId id="309" r:id="rId19"/>
    <p:sldId id="321" r:id="rId20"/>
    <p:sldId id="326" r:id="rId21"/>
    <p:sldId id="320" r:id="rId22"/>
    <p:sldId id="317" r:id="rId23"/>
    <p:sldId id="324" r:id="rId24"/>
    <p:sldId id="316" r:id="rId25"/>
    <p:sldId id="328" r:id="rId26"/>
    <p:sldId id="325" r:id="rId27"/>
    <p:sldId id="323" r:id="rId28"/>
    <p:sldId id="333" r:id="rId29"/>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B15"/>
    <a:srgbClr val="0068FF"/>
    <a:srgbClr val="007EEF"/>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02" autoAdjust="0"/>
    <p:restoredTop sz="62761" autoAdjust="0"/>
  </p:normalViewPr>
  <p:slideViewPr>
    <p:cSldViewPr>
      <p:cViewPr varScale="1">
        <p:scale>
          <a:sx n="72" d="100"/>
          <a:sy n="72" d="100"/>
        </p:scale>
        <p:origin x="2172"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1731"/>
          </a:xfrm>
          <a:prstGeom prst="rect">
            <a:avLst/>
          </a:prstGeom>
        </p:spPr>
        <p:txBody>
          <a:bodyPr vert="horz" lIns="94796" tIns="47398" rIns="94796" bIns="47398" rtlCol="0"/>
          <a:lstStyle>
            <a:lvl1pPr algn="l">
              <a:defRPr sz="1200"/>
            </a:lvl1pPr>
          </a:lstStyle>
          <a:p>
            <a:endParaRPr lang="de-DE"/>
          </a:p>
        </p:txBody>
      </p:sp>
      <p:sp>
        <p:nvSpPr>
          <p:cNvPr id="3" name="Datumsplatzhalter 2"/>
          <p:cNvSpPr>
            <a:spLocks noGrp="1"/>
          </p:cNvSpPr>
          <p:nvPr>
            <p:ph type="dt" sz="quarter" idx="1"/>
          </p:nvPr>
        </p:nvSpPr>
        <p:spPr>
          <a:xfrm>
            <a:off x="4023993" y="0"/>
            <a:ext cx="3078427" cy="511731"/>
          </a:xfrm>
          <a:prstGeom prst="rect">
            <a:avLst/>
          </a:prstGeom>
        </p:spPr>
        <p:txBody>
          <a:bodyPr vert="horz" lIns="94796" tIns="47398" rIns="94796" bIns="47398" rtlCol="0"/>
          <a:lstStyle>
            <a:lvl1pPr algn="r">
              <a:defRPr sz="1200"/>
            </a:lvl1pPr>
          </a:lstStyle>
          <a:p>
            <a:fld id="{4AC937E4-8306-4256-98BE-2853E1A1DDAD}" type="datetimeFigureOut">
              <a:rPr lang="de-DE" smtClean="0"/>
              <a:pPr/>
              <a:t>20.09.2023</a:t>
            </a:fld>
            <a:endParaRPr lang="de-DE"/>
          </a:p>
        </p:txBody>
      </p:sp>
      <p:sp>
        <p:nvSpPr>
          <p:cNvPr id="4" name="Fußzeilenplatzhalter 3"/>
          <p:cNvSpPr>
            <a:spLocks noGrp="1"/>
          </p:cNvSpPr>
          <p:nvPr>
            <p:ph type="ftr" sz="quarter" idx="2"/>
          </p:nvPr>
        </p:nvSpPr>
        <p:spPr>
          <a:xfrm>
            <a:off x="1" y="9721106"/>
            <a:ext cx="3078427" cy="511731"/>
          </a:xfrm>
          <a:prstGeom prst="rect">
            <a:avLst/>
          </a:prstGeom>
        </p:spPr>
        <p:txBody>
          <a:bodyPr vert="horz" lIns="94796" tIns="47398" rIns="94796" bIns="47398" rtlCol="0" anchor="b"/>
          <a:lstStyle>
            <a:lvl1pPr algn="l">
              <a:defRPr sz="1200"/>
            </a:lvl1pPr>
          </a:lstStyle>
          <a:p>
            <a:endParaRPr lang="de-DE"/>
          </a:p>
        </p:txBody>
      </p:sp>
      <p:sp>
        <p:nvSpPr>
          <p:cNvPr id="5" name="Foliennummernplatzhalter 4"/>
          <p:cNvSpPr>
            <a:spLocks noGrp="1"/>
          </p:cNvSpPr>
          <p:nvPr>
            <p:ph type="sldNum" sz="quarter" idx="3"/>
          </p:nvPr>
        </p:nvSpPr>
        <p:spPr>
          <a:xfrm>
            <a:off x="4023993" y="9721106"/>
            <a:ext cx="3078427" cy="511731"/>
          </a:xfrm>
          <a:prstGeom prst="rect">
            <a:avLst/>
          </a:prstGeom>
        </p:spPr>
        <p:txBody>
          <a:bodyPr vert="horz" lIns="94796" tIns="47398" rIns="94796" bIns="47398"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1731"/>
          </a:xfrm>
          <a:prstGeom prst="rect">
            <a:avLst/>
          </a:prstGeom>
        </p:spPr>
        <p:txBody>
          <a:bodyPr vert="horz" lIns="94796" tIns="47398" rIns="94796" bIns="47398" rtlCol="0"/>
          <a:lstStyle>
            <a:lvl1pPr algn="l">
              <a:defRPr sz="1200"/>
            </a:lvl1pPr>
          </a:lstStyle>
          <a:p>
            <a:endParaRPr lang="de-DE"/>
          </a:p>
        </p:txBody>
      </p:sp>
      <p:sp>
        <p:nvSpPr>
          <p:cNvPr id="3" name="Datumsplatzhalter 2"/>
          <p:cNvSpPr>
            <a:spLocks noGrp="1"/>
          </p:cNvSpPr>
          <p:nvPr>
            <p:ph type="dt" idx="1"/>
          </p:nvPr>
        </p:nvSpPr>
        <p:spPr>
          <a:xfrm>
            <a:off x="4023993" y="0"/>
            <a:ext cx="3078427" cy="511731"/>
          </a:xfrm>
          <a:prstGeom prst="rect">
            <a:avLst/>
          </a:prstGeom>
        </p:spPr>
        <p:txBody>
          <a:bodyPr vert="horz" lIns="94796" tIns="47398" rIns="94796" bIns="47398" rtlCol="0"/>
          <a:lstStyle>
            <a:lvl1pPr algn="r">
              <a:defRPr sz="1200"/>
            </a:lvl1pPr>
          </a:lstStyle>
          <a:p>
            <a:fld id="{F5EDB1F4-BB4F-44BD-AC26-B758B395BD23}" type="datetimeFigureOut">
              <a:rPr lang="de-DE" smtClean="0"/>
              <a:pPr/>
              <a:t>20.09.2023</a:t>
            </a:fld>
            <a:endParaRPr lang="de-DE"/>
          </a:p>
        </p:txBody>
      </p:sp>
      <p:sp>
        <p:nvSpPr>
          <p:cNvPr id="4" name="Folienbildplatzhalter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4796" tIns="47398" rIns="94796" bIns="47398" rtlCol="0" anchor="ctr"/>
          <a:lstStyle/>
          <a:p>
            <a:endParaRPr lang="de-DE"/>
          </a:p>
        </p:txBody>
      </p:sp>
      <p:sp>
        <p:nvSpPr>
          <p:cNvPr id="5" name="Notizenplatzhalter 4"/>
          <p:cNvSpPr>
            <a:spLocks noGrp="1"/>
          </p:cNvSpPr>
          <p:nvPr>
            <p:ph type="body" sz="quarter" idx="3"/>
          </p:nvPr>
        </p:nvSpPr>
        <p:spPr>
          <a:xfrm>
            <a:off x="710407" y="4861442"/>
            <a:ext cx="5683250" cy="4605576"/>
          </a:xfrm>
          <a:prstGeom prst="rect">
            <a:avLst/>
          </a:prstGeom>
        </p:spPr>
        <p:txBody>
          <a:bodyPr vert="horz" lIns="94796" tIns="47398" rIns="94796" bIns="4739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721106"/>
            <a:ext cx="3078427" cy="511731"/>
          </a:xfrm>
          <a:prstGeom prst="rect">
            <a:avLst/>
          </a:prstGeom>
        </p:spPr>
        <p:txBody>
          <a:bodyPr vert="horz" lIns="94796" tIns="47398" rIns="94796" bIns="47398" rtlCol="0" anchor="b"/>
          <a:lstStyle>
            <a:lvl1pPr algn="l">
              <a:defRPr sz="1200"/>
            </a:lvl1pPr>
          </a:lstStyle>
          <a:p>
            <a:endParaRPr lang="de-DE"/>
          </a:p>
        </p:txBody>
      </p:sp>
      <p:sp>
        <p:nvSpPr>
          <p:cNvPr id="7" name="Foliennummernplatzhalter 6"/>
          <p:cNvSpPr>
            <a:spLocks noGrp="1"/>
          </p:cNvSpPr>
          <p:nvPr>
            <p:ph type="sldNum" sz="quarter" idx="5"/>
          </p:nvPr>
        </p:nvSpPr>
        <p:spPr>
          <a:xfrm>
            <a:off x="4023993" y="9721106"/>
            <a:ext cx="3078427" cy="511731"/>
          </a:xfrm>
          <a:prstGeom prst="rect">
            <a:avLst/>
          </a:prstGeom>
        </p:spPr>
        <p:txBody>
          <a:bodyPr vert="horz" lIns="94796" tIns="47398" rIns="94796" bIns="47398"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141288" y="768350"/>
            <a:ext cx="6821487"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70216" indent="-296237" eaLnBrk="0" hangingPunct="0">
              <a:spcBef>
                <a:spcPct val="30000"/>
              </a:spcBef>
              <a:defRPr sz="1200">
                <a:solidFill>
                  <a:schemeClr val="tx1"/>
                </a:solidFill>
                <a:latin typeface="Calibri" pitchFamily="34" charset="0"/>
              </a:defRPr>
            </a:lvl2pPr>
            <a:lvl3pPr marL="1184948" indent="-236990" eaLnBrk="0" hangingPunct="0">
              <a:spcBef>
                <a:spcPct val="30000"/>
              </a:spcBef>
              <a:defRPr sz="1200">
                <a:solidFill>
                  <a:schemeClr val="tx1"/>
                </a:solidFill>
                <a:latin typeface="Calibri" pitchFamily="34" charset="0"/>
              </a:defRPr>
            </a:lvl3pPr>
            <a:lvl4pPr marL="1658927" indent="-236990" eaLnBrk="0" hangingPunct="0">
              <a:spcBef>
                <a:spcPct val="30000"/>
              </a:spcBef>
              <a:defRPr sz="1200">
                <a:solidFill>
                  <a:schemeClr val="tx1"/>
                </a:solidFill>
                <a:latin typeface="Calibri" pitchFamily="34" charset="0"/>
              </a:defRPr>
            </a:lvl4pPr>
            <a:lvl5pPr marL="2132907" indent="-236990" eaLnBrk="0" hangingPunct="0">
              <a:spcBef>
                <a:spcPct val="30000"/>
              </a:spcBef>
              <a:defRPr sz="1200">
                <a:solidFill>
                  <a:schemeClr val="tx1"/>
                </a:solidFill>
                <a:latin typeface="Calibri" pitchFamily="34" charset="0"/>
              </a:defRPr>
            </a:lvl5pPr>
            <a:lvl6pPr marL="2606886" indent="-236990" eaLnBrk="0" fontAlgn="base" hangingPunct="0">
              <a:spcBef>
                <a:spcPct val="30000"/>
              </a:spcBef>
              <a:spcAft>
                <a:spcPct val="0"/>
              </a:spcAft>
              <a:defRPr sz="1200">
                <a:solidFill>
                  <a:schemeClr val="tx1"/>
                </a:solidFill>
                <a:latin typeface="Calibri" pitchFamily="34" charset="0"/>
              </a:defRPr>
            </a:lvl6pPr>
            <a:lvl7pPr marL="3080865" indent="-236990" eaLnBrk="0" fontAlgn="base" hangingPunct="0">
              <a:spcBef>
                <a:spcPct val="30000"/>
              </a:spcBef>
              <a:spcAft>
                <a:spcPct val="0"/>
              </a:spcAft>
              <a:defRPr sz="1200">
                <a:solidFill>
                  <a:schemeClr val="tx1"/>
                </a:solidFill>
                <a:latin typeface="Calibri" pitchFamily="34" charset="0"/>
              </a:defRPr>
            </a:lvl7pPr>
            <a:lvl8pPr marL="3554844" indent="-236990" eaLnBrk="0" fontAlgn="base" hangingPunct="0">
              <a:spcBef>
                <a:spcPct val="30000"/>
              </a:spcBef>
              <a:spcAft>
                <a:spcPct val="0"/>
              </a:spcAft>
              <a:defRPr sz="1200">
                <a:solidFill>
                  <a:schemeClr val="tx1"/>
                </a:solidFill>
                <a:latin typeface="Calibri" pitchFamily="34" charset="0"/>
              </a:defRPr>
            </a:lvl8pPr>
            <a:lvl9pPr marL="4028824" indent="-23699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manchmal strittiger Fall bei der Abgrenzung fortlaufende Ressource/Monografie ist die Interpretation einer Jahresangabe im Titel oder prominent auf der Titelseite. Handelt es sich um eine Zählung, ein Berichtsjahr oder ein Erscheinungsjahr, ist es eine Standangabe oder gehört die Jahreszahl zur Sachaussage? Die Entscheidungskriterien für die Abgrenzung zwischen fortlaufende Ressource und Monografie wurden präzisiert:</a:t>
            </a:r>
          </a:p>
          <a:p>
            <a:endParaRPr lang="de-DE" dirty="0"/>
          </a:p>
          <a:p>
            <a:pPr defTabSz="947958">
              <a:defRPr/>
            </a:pPr>
            <a:r>
              <a:rPr lang="de-DE" dirty="0"/>
              <a:t>Im Zweifel muss der Einzelfall nach folgenden Gesichtspunkten geprüft werden:</a:t>
            </a:r>
          </a:p>
          <a:p>
            <a:endParaRPr lang="de-DE" dirty="0"/>
          </a:p>
          <a:p>
            <a:pPr marL="177742" indent="-177742">
              <a:buFont typeface="Arial" panose="020B0604020202020204" pitchFamily="34" charset="0"/>
              <a:buChar char="•"/>
            </a:pPr>
            <a:r>
              <a:rPr lang="de-DE" dirty="0" smtClean="0"/>
              <a:t>Weist die Ressource Merkmale einer Monografie oder einer Zeitschrift auf?</a:t>
            </a:r>
          </a:p>
          <a:p>
            <a:pPr marL="177742" indent="-177742">
              <a:buFont typeface="Arial" panose="020B0604020202020204" pitchFamily="34" charset="0"/>
              <a:buChar char="•"/>
            </a:pPr>
            <a:r>
              <a:rPr lang="de-DE" dirty="0" smtClean="0"/>
              <a:t>Gehört die Jahresangabe zur Sachaussage oder ggf. zum Namen einer Konferenz?</a:t>
            </a:r>
          </a:p>
          <a:p>
            <a:pPr marL="177742" indent="-177742">
              <a:buFont typeface="Arial" panose="020B0604020202020204" pitchFamily="34" charset="0"/>
              <a:buChar char="•"/>
            </a:pPr>
            <a:r>
              <a:rPr lang="de-DE" dirty="0" smtClean="0"/>
              <a:t>Bei juristischen Werken gehören Jahreszahlen i. d. R. zum Namen des Gesetzes oder bilden den Rechtsstand ab.</a:t>
            </a:r>
          </a:p>
          <a:p>
            <a:pPr marL="177742" indent="-177742">
              <a:buFont typeface="Arial" panose="020B0604020202020204" pitchFamily="34" charset="0"/>
              <a:buChar char="•"/>
            </a:pPr>
            <a:r>
              <a:rPr lang="de-DE" dirty="0" smtClean="0"/>
              <a:t>Bei Handbüchern, bei denen es auf Aktualität ankommt, geben Jahresangaben oft den Stand an.</a:t>
            </a:r>
          </a:p>
          <a:p>
            <a:endParaRPr lang="de-DE" dirty="0" smtClean="0"/>
          </a:p>
          <a:p>
            <a:r>
              <a:rPr lang="de-DE" dirty="0" smtClean="0"/>
              <a:t>"Wenn keine weiteren Hinweise auf fortlaufendes Erscheinen vorliegen, ziehen Sie im Zweifel die Jahreszahl </a:t>
            </a:r>
            <a:r>
              <a:rPr lang="de-DE" u="sng" dirty="0" smtClean="0"/>
              <a:t>nicht</a:t>
            </a:r>
            <a:r>
              <a:rPr lang="de-DE" dirty="0" smtClean="0"/>
              <a:t> als Zählung heran."</a:t>
            </a:r>
          </a:p>
          <a:p>
            <a:r>
              <a:rPr lang="de-DE" dirty="0" smtClean="0"/>
              <a:t>----------</a:t>
            </a:r>
          </a:p>
          <a:p>
            <a:r>
              <a:rPr lang="de-DE" dirty="0" smtClean="0"/>
              <a:t>Zitat siehe: Allgemeines/Abgrenzung von Erscheinungsweisen und Ressourcentypen </a:t>
            </a:r>
            <a:r>
              <a:rPr lang="de-DE" dirty="0"/>
              <a:t>https://sta.dnb.de/doc/RDA-A-ABGR#Jahreszahlen-Zahlung-bzw-Berichtsjahr-Sachaussage-oder-Standangabe</a:t>
            </a:r>
            <a:endParaRPr lang="de-DE" dirty="0" smtClean="0"/>
          </a:p>
          <a:p>
            <a:endParaRPr lang="de-DE" dirty="0" smtClean="0"/>
          </a:p>
          <a:p>
            <a:endParaRPr lang="de-DE" dirty="0"/>
          </a:p>
          <a:p>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1371599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Sonderfallregelung, dass Publikationen zu Ereignissen als fortlaufende Ressourcen behandelt werden, obwohl sie einen geplanten Abschluss haben, wurde zurückgenommen. Das bedeutet, dass z. B. ein Newsletter zu einem zeitlich begrenzten Sportereignis, einem Festival oder einer Messe u. ä., bei der für jeden Tag des Ereignisses ein gezähltes Heft herausgegeben wird, nicht mehr als fortlaufende Ressource behandelt wird, sondern als mehrteilige Monografie. Hier ist ein Abschluss von vorneherein geplant. Die Reihe endet mit dem letzten Tag des Ereignisses.</a:t>
            </a:r>
          </a:p>
          <a:p>
            <a:endParaRPr lang="de-DE" dirty="0"/>
          </a:p>
          <a:p>
            <a:r>
              <a:rPr lang="de-DE" dirty="0"/>
              <a:t>----------</a:t>
            </a:r>
          </a:p>
          <a:p>
            <a:r>
              <a:rPr lang="de-DE" dirty="0"/>
              <a:t>Zitat siehe: Allgemeines/Abgrenzung von Erscheinungsweisen und Ressourcentypen https://sta.dnb.de/doc/RDA-A-ABGR#Publikationen-zu-Ereignissen</a:t>
            </a:r>
          </a:p>
          <a:p>
            <a:endParaRPr lang="de-DE" dirty="0"/>
          </a:p>
          <a:p>
            <a:r>
              <a:rPr lang="de-DE" b="1" dirty="0"/>
              <a:t>Hintergrund:</a:t>
            </a:r>
          </a:p>
          <a:p>
            <a:r>
              <a:rPr lang="de-DE" dirty="0"/>
              <a:t>Original RDA Toolkit 0.0 DACH-AWR: 1.c. </a:t>
            </a:r>
          </a:p>
          <a:p>
            <a:r>
              <a:rPr lang="de-DE" dirty="0"/>
              <a:t>"Ausnahme: Sondergruppe ‘Publikationen zu  Ereignissen'</a:t>
            </a:r>
          </a:p>
          <a:p>
            <a:r>
              <a:rPr lang="de-DE" dirty="0"/>
              <a:t>Ressourcen, bei denen ein Abschluss geplant ist, werden jedoch als fortlaufende Ressource behandelt, wenn sie Eigenschaften von fortlaufenden Ressourcen aufweisen wie aufeinander folgende Ausgaben, Zählung und Erscheinungsfrequenz,  (z. B. Newsletter zu Ereignissen). Hierzu können Publikationen gehören zu: Sportereignissen, Festivals, Messen usw.  Die Kriterien 'Zählung' und 'Erscheinungsfrequenz' müssen zusätzlich erfüllt sein, damit eine solche Publikation als fortlaufende Ressource behandelt wird."</a:t>
            </a:r>
          </a:p>
          <a:p>
            <a:r>
              <a:rPr lang="de-DE" dirty="0"/>
              <a:t>Zitat siehe: http://original.rdatoolkit.org/nlgpschp0_nlgps00-3043.html</a:t>
            </a:r>
          </a:p>
          <a:p>
            <a:endParaRPr lang="de-DE" b="1" dirty="0"/>
          </a:p>
          <a:p>
            <a:endParaRPr lang="de-DE" b="1"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700872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Für Nichtbuchmaterialien, die als Beilage in einem Bucheinband erscheinen, wurde eine Sonderfallregelung beschlossen:</a:t>
            </a:r>
          </a:p>
          <a:p>
            <a:endParaRPr lang="de-DE" dirty="0" smtClean="0"/>
          </a:p>
          <a:p>
            <a:r>
              <a:rPr lang="de-DE" dirty="0"/>
              <a:t>"Wenn Nichtbuchmaterialien im Bucheinband geliefert werden (wie z. B. bei CD, DVD-Video, … CD-ROM, … und ähnlichen digitalen Medien der Fall), wird die Ressource als Hauptkomponente mit Begleitmaterial behandelt und nicht als mehrteilige Monografie bzw. Medienkombination."</a:t>
            </a:r>
          </a:p>
          <a:p>
            <a:endParaRPr lang="de-DE" dirty="0"/>
          </a:p>
          <a:p>
            <a:r>
              <a:rPr lang="de-DE" dirty="0"/>
              <a:t>"Das gilt unabhängig davon</a:t>
            </a:r>
          </a:p>
          <a:p>
            <a:pPr marL="177742" indent="-177742">
              <a:buFont typeface="Arial" panose="020B0604020202020204" pitchFamily="34" charset="0"/>
              <a:buChar char="•"/>
            </a:pPr>
            <a:r>
              <a:rPr lang="de-DE" dirty="0"/>
              <a:t>ob die Komponenten vom Inhalt her in etwa gleichwertig sind oder nicht</a:t>
            </a:r>
          </a:p>
          <a:p>
            <a:pPr marL="177742" indent="-177742">
              <a:buFont typeface="Arial" panose="020B0604020202020204" pitchFamily="34" charset="0"/>
              <a:buChar char="•"/>
            </a:pPr>
            <a:r>
              <a:rPr lang="de-DE" dirty="0"/>
              <a:t>ob die Komponenten eigene abhängige oder unabhängige Titel haben</a:t>
            </a:r>
          </a:p>
          <a:p>
            <a:pPr marL="177742" indent="-177742">
              <a:buFont typeface="Arial" panose="020B0604020202020204" pitchFamily="34" charset="0"/>
              <a:buChar char="•"/>
            </a:pPr>
            <a:r>
              <a:rPr lang="de-DE" dirty="0"/>
              <a:t>ob es einen Titel gibt, der sich auf die Ressource als Ganzes bezieht"</a:t>
            </a:r>
          </a:p>
          <a:p>
            <a:endParaRPr lang="de-DE" dirty="0"/>
          </a:p>
          <a:p>
            <a:r>
              <a:rPr lang="de-DE" dirty="0"/>
              <a:t>Nicht immer muss jedoch das Buch die Hauptkomponente sein, es ist immer nach Konzeption und Inhalt der Publikation zu prüfen, </a:t>
            </a:r>
            <a:r>
              <a:rPr lang="de-DE" dirty="0" smtClean="0"/>
              <a:t>ob das Buch oder das Nichtbuch-Medium die Hauptkomponente ist.</a:t>
            </a:r>
          </a:p>
          <a:p>
            <a:endParaRPr lang="de-DE" dirty="0"/>
          </a:p>
          <a:p>
            <a:r>
              <a:rPr lang="de-DE" dirty="0"/>
              <a:t>Ausgenommen von dieser Regelung sind</a:t>
            </a:r>
          </a:p>
          <a:p>
            <a:pPr marL="177742" indent="-177742">
              <a:buFont typeface="Arial" panose="020B0604020202020204" pitchFamily="34" charset="0"/>
              <a:buChar char="•"/>
            </a:pPr>
            <a:r>
              <a:rPr lang="de-DE" dirty="0"/>
              <a:t>Lehrmaterialien</a:t>
            </a:r>
          </a:p>
          <a:p>
            <a:pPr marL="177742" indent="-177742">
              <a:buFont typeface="Arial" panose="020B0604020202020204" pitchFamily="34" charset="0"/>
              <a:buChar char="•"/>
            </a:pPr>
            <a:r>
              <a:rPr lang="de-DE" dirty="0"/>
              <a:t>Ressourcen, die dasselbe Werk mehrfach auf unterschiedlichen Datenträgertypen enthalten</a:t>
            </a:r>
          </a:p>
          <a:p>
            <a:r>
              <a:rPr lang="de-DE" dirty="0"/>
              <a:t>Diese werden weiterhin als mehrteilige Monografien behandelt.</a:t>
            </a:r>
          </a:p>
          <a:p>
            <a:endParaRPr lang="de-DE" dirty="0"/>
          </a:p>
          <a:p>
            <a:r>
              <a:rPr lang="de-DE" dirty="0"/>
              <a:t>----------</a:t>
            </a:r>
          </a:p>
          <a:p>
            <a:r>
              <a:rPr lang="de-DE" dirty="0"/>
              <a:t>Zitat siehe: Allgemeines/Abgrenzung von Erscheinungsweisen und Ressourcentypen https://sta.dnb.de/doc/RDA-A-ABGR#Sonderfall-Nichtbuchmaterialien-in-einem-Bucheinband</a:t>
            </a:r>
          </a:p>
          <a:p>
            <a:endParaRPr lang="de-DE" dirty="0"/>
          </a:p>
          <a:p>
            <a:r>
              <a:rPr lang="de-DE" dirty="0"/>
              <a:t/>
            </a:r>
            <a:br>
              <a:rPr lang="de-DE" dirty="0"/>
            </a:b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37171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gibt eine Neuregelung zur Angabe von Titelzusätzen, die aus einer anderen Informationsquelle als der des Haupttitels stammen, aber von innerhalb der Manifestation:</a:t>
            </a:r>
          </a:p>
          <a:p>
            <a:endParaRPr lang="de-DE" dirty="0"/>
          </a:p>
          <a:p>
            <a:r>
              <a:rPr lang="de-DE" dirty="0"/>
              <a:t>Bei der bisher geltenden Grundregel, dass der Titelzusatz aus derselben Quelle wie der Haupttitel genommen wird, wurde das Wort "vorrangig" ergänzt. Die Grundregel lautet jetzt: "Nehmen Sie den Titelzusatz vorrangig aus derselben Quelle wie den Haupttitel."</a:t>
            </a:r>
          </a:p>
          <a:p>
            <a:endParaRPr lang="de-DE" dirty="0"/>
          </a:p>
          <a:p>
            <a:r>
              <a:rPr lang="de-DE" dirty="0" smtClean="0"/>
              <a:t>Es können jetzt auch Titelzusätze </a:t>
            </a:r>
            <a:r>
              <a:rPr lang="de-DE" u="sng" dirty="0" smtClean="0"/>
              <a:t>von anderen Quellen innerhalb der Ressource, auf denen der Haupttitel oder eine Variante davon genannt ist</a:t>
            </a:r>
            <a:r>
              <a:rPr lang="de-DE" dirty="0" smtClean="0"/>
              <a:t>, übernommen werden, wenn dies für die Identifikation als wichtig angesehen wird.</a:t>
            </a:r>
          </a:p>
          <a:p>
            <a:r>
              <a:rPr lang="de-DE" dirty="0" smtClean="0"/>
              <a:t>Ist ein Titelzusatz aus einer anderen Quelle innerhalb der Manifestation der </a:t>
            </a:r>
            <a:r>
              <a:rPr lang="de-DE" u="sng" dirty="0" smtClean="0"/>
              <a:t>einzige</a:t>
            </a:r>
            <a:r>
              <a:rPr lang="de-DE" dirty="0" smtClean="0"/>
              <a:t> Titelzusatz, </a:t>
            </a:r>
            <a:r>
              <a:rPr lang="de-DE" u="sng" dirty="0" smtClean="0"/>
              <a:t>muss</a:t>
            </a:r>
            <a:r>
              <a:rPr lang="de-DE" dirty="0" smtClean="0"/>
              <a:t> dieser sogar übernommen werden. Ein solcher Titelzusatz wird nicht eckig geklammert.</a:t>
            </a:r>
            <a:endParaRPr lang="de-DE" dirty="0"/>
          </a:p>
          <a:p>
            <a:endParaRPr lang="de-DE" dirty="0"/>
          </a:p>
          <a:p>
            <a:r>
              <a:rPr lang="de-DE" dirty="0"/>
              <a:t>----------</a:t>
            </a:r>
          </a:p>
          <a:p>
            <a:r>
              <a:rPr lang="de-DE" dirty="0"/>
              <a:t>Zitate siehe: Titelzusatz https://sta.dnb.de/doc/RDA-E-M015#Informationsquellen </a:t>
            </a:r>
            <a:r>
              <a:rPr lang="de-DE" i="1" dirty="0"/>
              <a:t>Hervorhebung ergänzt. </a:t>
            </a:r>
          </a:p>
          <a:p>
            <a:r>
              <a:rPr lang="de-DE" dirty="0"/>
              <a:t>Vgl. auch: https://sta.dnb.de/doc/RDA-E-M015#Titelzusatz-nicht-in-der-Informationsquelle-des-Haupttitels</a:t>
            </a:r>
            <a:endParaRPr lang="de-DE" i="1" dirty="0"/>
          </a:p>
          <a:p>
            <a:endParaRPr lang="de-DE" dirty="0"/>
          </a:p>
          <a:p>
            <a:pPr defTabSz="947958">
              <a:defRPr/>
            </a:pPr>
            <a:endParaRPr lang="de-DE" dirty="0"/>
          </a:p>
          <a:p>
            <a:pPr defTabSz="947958">
              <a:defRPr/>
            </a:pPr>
            <a:r>
              <a:rPr lang="de-DE" b="1" dirty="0"/>
              <a:t>Hintergrund:</a:t>
            </a:r>
          </a:p>
          <a:p>
            <a:pPr defTabSz="947958">
              <a:defRPr/>
            </a:pPr>
            <a:r>
              <a:rPr lang="de-DE" dirty="0"/>
              <a:t>Original RDA Toolkit 2.3.4.2. DACH-AWR zum Titelzusatz:</a:t>
            </a:r>
          </a:p>
          <a:p>
            <a:r>
              <a:rPr lang="de-DE" dirty="0"/>
              <a:t>"Angaben, die den Charakter eines Titelzusatzes haben und die nicht in derselben Informationsquelle wie der Haupttitel erscheinen, können Sie entweder als abweichenden Titel (2.3.6) oder in einer Anmerkung zum Titel (2.17.2) erfassen, wenn Sie die Information für wichtig halten. Es liegt in Ihrem Ermessen, für welche der beiden Erfassungsmethoden Sie sich entscheiden."</a:t>
            </a:r>
          </a:p>
          <a:p>
            <a:r>
              <a:rPr lang="de-DE" dirty="0"/>
              <a:t>Zitat siehe: http://original.rdatoolkit.org/nlgpschp2_nlgps02-34347.html</a:t>
            </a:r>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806410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Regel zu Rollenangaben gab es schon im Original RDA Toolkit (siehe Original RDA Toolkit 2.4.1.7 Verantwortlichkeitsangabe, Rollenangabe http://original.rdatoolkit.org/rdachp2-de_rda2-4710.html).</a:t>
            </a:r>
          </a:p>
          <a:p>
            <a:endParaRPr lang="de-DE" dirty="0"/>
          </a:p>
          <a:p>
            <a:pPr defTabSz="947958">
              <a:defRPr/>
            </a:pPr>
            <a:r>
              <a:rPr lang="de-DE" dirty="0"/>
              <a:t>Diese Regelwerksstelle wurde unterschiedlich interpretiert, deshalb wurde die Formulierung präzisiert und die Worte "… in eckigen Klammern…" im Satz ergänzt. Die Regel lautet jetzt: "</a:t>
            </a:r>
            <a:r>
              <a:rPr lang="de-DE" dirty="0" smtClean="0"/>
              <a:t>Fügen Sie ein Wort oder eine kurze Phrase </a:t>
            </a:r>
            <a:r>
              <a:rPr lang="de-DE" u="none" dirty="0" smtClean="0"/>
              <a:t>in eckigen Klammern </a:t>
            </a:r>
            <a:r>
              <a:rPr lang="de-DE" dirty="0" smtClean="0"/>
              <a:t>hinzu, wenn dies notwendig ist, um die Rolle eines Akteurs, der in einer Verantwortlichkeitsangabe aufgeführt ist, zu erläutern."</a:t>
            </a:r>
          </a:p>
          <a:p>
            <a:pPr defTabSz="947958">
              <a:defRPr/>
            </a:pPr>
            <a:endParaRPr lang="de-DE" dirty="0"/>
          </a:p>
          <a:p>
            <a:pPr defTabSz="947958">
              <a:defRPr/>
            </a:pPr>
            <a:r>
              <a:rPr lang="de-DE" dirty="0" smtClean="0"/>
              <a:t>Die eckigen Klammern müssen in solchen</a:t>
            </a:r>
            <a:r>
              <a:rPr lang="de-DE" baseline="0" dirty="0" smtClean="0"/>
              <a:t> Fällen immer </a:t>
            </a:r>
            <a:r>
              <a:rPr lang="de-DE" dirty="0" smtClean="0"/>
              <a:t>gesetzt werden, da die von der bevorzugten Informationsquelle übertragene Verantwortlichkeitsangabe durch eine (in diesem Fall von einer anderen Stelle innerhalb der Ressource) </a:t>
            </a:r>
            <a:r>
              <a:rPr lang="de-DE" u="sng" dirty="0" smtClean="0"/>
              <a:t>ermittelte</a:t>
            </a:r>
            <a:r>
              <a:rPr lang="de-DE" dirty="0" smtClean="0"/>
              <a:t> Rollenangabe ergänzt wurde.</a:t>
            </a:r>
          </a:p>
          <a:p>
            <a:endParaRPr lang="de-DE" dirty="0"/>
          </a:p>
          <a:p>
            <a:r>
              <a:rPr lang="de-DE" dirty="0" smtClean="0"/>
              <a:t>----------</a:t>
            </a:r>
          </a:p>
          <a:p>
            <a:r>
              <a:rPr lang="de-DE" dirty="0" smtClean="0"/>
              <a:t>Zitat siehe: Verantwortlichkeitsangabe </a:t>
            </a:r>
            <a:r>
              <a:rPr lang="de-DE" dirty="0"/>
              <a:t>https://sta.dnb.de/doc/RDA-E-M045#Rollenangabe </a:t>
            </a:r>
            <a:r>
              <a:rPr lang="de-DE" i="1" dirty="0"/>
              <a:t>Hervorhebung ergänzt.</a:t>
            </a:r>
            <a:endParaRPr lang="de-DE" dirty="0" smtClean="0"/>
          </a:p>
          <a:p>
            <a:endParaRPr lang="de-DE" dirty="0"/>
          </a:p>
          <a:p>
            <a:pPr defTabSz="947958">
              <a:defRPr/>
            </a:pPr>
            <a:r>
              <a:rPr lang="de-DE" b="1" dirty="0"/>
              <a:t>Erläuterung bei Bedarf:</a:t>
            </a:r>
            <a:endParaRPr lang="de-DE" dirty="0"/>
          </a:p>
          <a:p>
            <a:r>
              <a:rPr lang="de-DE" dirty="0"/>
              <a:t>Eckige Klammern müssen in zwei unterschiedlichen Fällen verwendet werden:</a:t>
            </a:r>
            <a:r>
              <a:rPr lang="de-DE" dirty="0" smtClean="0"/>
              <a:t/>
            </a:r>
            <a:br>
              <a:rPr lang="de-DE" dirty="0" smtClean="0"/>
            </a:br>
            <a:r>
              <a:rPr lang="de-DE" dirty="0"/>
              <a:t>Wenn ein zu übertragendes Element vollständig ermittelt ist, also aus einer Quelle außerhalb der Ressource stammt.</a:t>
            </a:r>
            <a:r>
              <a:rPr lang="de-DE" dirty="0" smtClean="0"/>
              <a:t/>
            </a:r>
            <a:br>
              <a:rPr lang="de-DE" dirty="0" smtClean="0"/>
            </a:br>
            <a:r>
              <a:rPr lang="de-DE" dirty="0"/>
              <a:t>Wenn innerhalb eines von der Ressource übertragenen Elements Informationen aus einer anderen Quelle ergänzt werden (dabei ist es unerheblich, ob sich diese andere Quelle innerhalb oder außerhalb der Ressource befindet). Die von der bevorzugten Informationsquelle übertragene Verantwortlichkeitsangabe wird durch eine ermittelte Rollenangabe ergänzt, deshalb eckige Klammern gesetzt.</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606423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smtClean="0"/>
              <a:t>Analog zur Regel für</a:t>
            </a:r>
            <a:r>
              <a:rPr lang="de-DE" baseline="0" dirty="0" smtClean="0"/>
              <a:t> die Angabe von mehreren Verlagen wurde z</a:t>
            </a:r>
            <a:r>
              <a:rPr lang="de-DE" dirty="0" smtClean="0"/>
              <a:t>ur Erfassung</a:t>
            </a:r>
            <a:r>
              <a:rPr lang="de-DE" baseline="0" dirty="0" smtClean="0"/>
              <a:t> von </a:t>
            </a:r>
            <a:r>
              <a:rPr lang="de-DE" baseline="0" dirty="0" err="1" smtClean="0"/>
              <a:t>Imprints</a:t>
            </a:r>
            <a:r>
              <a:rPr lang="de-DE" baseline="0" dirty="0" smtClean="0"/>
              <a:t> eine Präzisierung ergänzt:</a:t>
            </a:r>
          </a:p>
          <a:p>
            <a:r>
              <a:rPr lang="de-DE" dirty="0" smtClean="0"/>
              <a:t>"Sind mehrere </a:t>
            </a:r>
            <a:r>
              <a:rPr lang="de-DE" dirty="0" err="1" smtClean="0"/>
              <a:t>Imprints</a:t>
            </a:r>
            <a:r>
              <a:rPr lang="de-DE" dirty="0" smtClean="0"/>
              <a:t>, </a:t>
            </a:r>
            <a:r>
              <a:rPr lang="de-DE" u="sng" dirty="0" smtClean="0"/>
              <a:t>auch desselben Verlagshauses</a:t>
            </a:r>
            <a:r>
              <a:rPr lang="de-DE" dirty="0" smtClean="0"/>
              <a:t>, genannt, können Sie optional die Namen der </a:t>
            </a:r>
            <a:r>
              <a:rPr lang="de-DE" dirty="0" err="1" smtClean="0"/>
              <a:t>Imprints</a:t>
            </a:r>
            <a:r>
              <a:rPr lang="de-DE" dirty="0" smtClean="0"/>
              <a:t> in der Reihenfolge erfassen, die durch die Abfolge, das Layout oder die Typografie der Namen in der Informationsquelle vorgegeben ist."</a:t>
            </a:r>
          </a:p>
          <a:p>
            <a:r>
              <a:rPr lang="de-DE" dirty="0" smtClean="0"/>
              <a:t>Die </a:t>
            </a:r>
            <a:r>
              <a:rPr lang="de-DE" dirty="0" err="1" smtClean="0"/>
              <a:t>Imprints</a:t>
            </a:r>
            <a:r>
              <a:rPr lang="de-DE" dirty="0" smtClean="0"/>
              <a:t> können</a:t>
            </a:r>
            <a:r>
              <a:rPr lang="de-DE" baseline="0" dirty="0" smtClean="0"/>
              <a:t> auch zum selben Verlagshaus gehören.</a:t>
            </a:r>
          </a:p>
          <a:p>
            <a:endParaRPr lang="de-DE" baseline="0" dirty="0" smtClean="0"/>
          </a:p>
          <a:p>
            <a:r>
              <a:rPr lang="de-DE" baseline="0" dirty="0" smtClean="0"/>
              <a:t>----------</a:t>
            </a:r>
          </a:p>
          <a:p>
            <a:r>
              <a:rPr lang="de-DE" baseline="0" dirty="0" smtClean="0"/>
              <a:t>Zitat siehe: Verlagsname </a:t>
            </a:r>
            <a:r>
              <a:rPr lang="de-DE" dirty="0"/>
              <a:t>https://sta.dnb.de/doc/RDA-E-M195#Mehrere-Imprints</a:t>
            </a:r>
            <a:endParaRPr lang="de-DE" dirty="0" smtClean="0"/>
          </a:p>
          <a:p>
            <a:endParaRPr lang="de-DE" dirty="0" smtClean="0"/>
          </a:p>
          <a:p>
            <a:pPr defTabSz="947958">
              <a:defRPr/>
            </a:pPr>
            <a:endParaRPr lang="de-DE" dirty="0" smtClean="0"/>
          </a:p>
          <a:p>
            <a:pPr defTabSz="947958">
              <a:defRPr/>
            </a:pPr>
            <a:r>
              <a:rPr lang="de-DE" b="1" dirty="0" smtClean="0"/>
              <a:t>Hintergrund:</a:t>
            </a:r>
          </a:p>
          <a:p>
            <a:pPr defTabSz="947958">
              <a:defRPr/>
            </a:pPr>
            <a:r>
              <a:rPr lang="de-DE" b="0" dirty="0" smtClean="0"/>
              <a:t>Dem Imprint wird </a:t>
            </a:r>
            <a:r>
              <a:rPr lang="de-DE" b="0" baseline="0" dirty="0" smtClean="0"/>
              <a:t>eine vorrangige Bedeutung vor dem Verlagshaus gegeben:</a:t>
            </a:r>
          </a:p>
          <a:p>
            <a:pPr defTabSz="947958">
              <a:defRPr/>
            </a:pPr>
            <a:r>
              <a:rPr lang="de-DE" b="0" baseline="0" dirty="0" smtClean="0"/>
              <a:t>RDA DACH: Verlagsname/Spezialregeln/</a:t>
            </a:r>
            <a:r>
              <a:rPr lang="de-DE" b="0" baseline="0" dirty="0" err="1" smtClean="0"/>
              <a:t>Imprints</a:t>
            </a:r>
            <a:r>
              <a:rPr lang="de-DE" b="0" baseline="0" dirty="0" smtClean="0"/>
              <a:t>:</a:t>
            </a:r>
          </a:p>
          <a:p>
            <a:pPr defTabSz="947958">
              <a:defRPr/>
            </a:pPr>
            <a:r>
              <a:rPr lang="de-DE" dirty="0"/>
              <a:t>"Ist auf der heranzuziehenden Informationsquelle der Name des </a:t>
            </a:r>
            <a:r>
              <a:rPr lang="de-DE" dirty="0" err="1"/>
              <a:t>Imprints</a:t>
            </a:r>
            <a:r>
              <a:rPr lang="de-DE" dirty="0"/>
              <a:t> im Zusammenhang mit dem Namen des Verlagshauses genannt, zu dem der Imprint gehört, so geben Sie in der Regel nur den Namen des </a:t>
            </a:r>
            <a:r>
              <a:rPr lang="de-DE" dirty="0" err="1"/>
              <a:t>Imprints</a:t>
            </a:r>
            <a:r>
              <a:rPr lang="de-DE" dirty="0"/>
              <a:t> an. Es steht im Ermessen des Katalogisierenden, stattdessen die gesamte Angabe zu übertragen, wenn die Information für wichtig gehalten wird."</a:t>
            </a:r>
          </a:p>
          <a:p>
            <a:pPr defTabSz="947958">
              <a:defRPr/>
            </a:pPr>
            <a:r>
              <a:rPr lang="de-DE" dirty="0"/>
              <a:t>Zitat siehe: https://sta.dnb.de/doc/RDA-E-M195#Imprints</a:t>
            </a:r>
          </a:p>
          <a:p>
            <a:pPr defTabSz="947958">
              <a:defRPr/>
            </a:pPr>
            <a:r>
              <a:rPr lang="de-DE" dirty="0"/>
              <a:t>Diese Regelung in RDA DACH entspricht der Regel im Original RDA Toolkit. Hier hat sich nichts geändert.</a:t>
            </a:r>
          </a:p>
          <a:p>
            <a:pPr defTabSz="947958">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1592696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smtClean="0"/>
              <a:t>Eine Herstellungsangabe kann fakultativ als Ersatz für ein nicht ermitteltes Orts- oder Namenselement innerhalb der Veröffentlichungsangabe erfasst werden. Die</a:t>
            </a:r>
            <a:r>
              <a:rPr lang="de-DE" baseline="0" dirty="0" smtClean="0"/>
              <a:t> </a:t>
            </a:r>
            <a:r>
              <a:rPr lang="de-DE" dirty="0" smtClean="0"/>
              <a:t>Herstellungsangabe ist ein Superelement und wird erfasst, indem die Subelemente erfasst werden.</a:t>
            </a:r>
          </a:p>
          <a:p>
            <a:pPr defTabSz="947958">
              <a:defRPr/>
            </a:pPr>
            <a:r>
              <a:rPr lang="de-DE" dirty="0" smtClean="0"/>
              <a:t>Bisher sah</a:t>
            </a:r>
            <a:r>
              <a:rPr lang="de-DE" baseline="0" dirty="0" smtClean="0"/>
              <a:t> die Regel vor, dass, wenn man eine Herstellungsangabe erfasst, auf jeden Fall der Herstellungsort angegeben werden muss, ggf. mit der Angabe "[Herstellungsort nicht ermittelbar]". Diese Regel ist eine Kann-Bestimmung geworden, bei Bedarf </a:t>
            </a:r>
            <a:r>
              <a:rPr lang="de-DE" u="sng" baseline="0" dirty="0" smtClean="0"/>
              <a:t>kann</a:t>
            </a:r>
            <a:r>
              <a:rPr lang="de-DE" baseline="0" dirty="0" smtClean="0"/>
              <a:t> "[Herstellungsort nicht ermittelbar]" erfasst werden, es genügt aber auch, wenn nur das Herstellungsdatum erfasst wird. </a:t>
            </a:r>
          </a:p>
          <a:p>
            <a:pPr defTabSz="947958">
              <a:defRPr/>
            </a:pPr>
            <a:endParaRPr lang="de-DE" baseline="0" dirty="0" smtClean="0"/>
          </a:p>
          <a:p>
            <a:pPr defTabSz="947958">
              <a:defRPr/>
            </a:pPr>
            <a:r>
              <a:rPr lang="de-DE" dirty="0"/>
              <a:t>Vgl.: RDA DACH: Herstellungsort/unbekannter Herstellungsort: </a:t>
            </a:r>
          </a:p>
          <a:p>
            <a:pPr defTabSz="947958">
              <a:defRPr/>
            </a:pPr>
            <a:r>
              <a:rPr lang="de-DE" dirty="0"/>
              <a:t>"Wenn weder ein bekannter noch ein wahrscheinlicher Ort oder ein Land, ein Staat, eine Provinz usw. der Herstellung bestimmt werden kann, </a:t>
            </a:r>
            <a:r>
              <a:rPr lang="de-DE" u="sng" dirty="0"/>
              <a:t>können</a:t>
            </a:r>
            <a:r>
              <a:rPr lang="de-DE" b="1" dirty="0"/>
              <a:t> </a:t>
            </a:r>
            <a:r>
              <a:rPr lang="de-DE" dirty="0"/>
              <a:t>Sie [Herstellungsort nicht ermittelbar] erfassen." </a:t>
            </a:r>
          </a:p>
          <a:p>
            <a:pPr defTabSz="947958">
              <a:defRPr/>
            </a:pPr>
            <a:r>
              <a:rPr lang="de-DE" dirty="0"/>
              <a:t>Zitat siehe: Herstellungsort https://sta.dnb.de/doc/RDA-E-M245#e-Unbekannter-Herstellungsort </a:t>
            </a:r>
            <a:r>
              <a:rPr lang="de-DE" i="1" dirty="0"/>
              <a:t>Hervorhebung ergänzt.</a:t>
            </a:r>
            <a:endParaRPr lang="de-DE" dirty="0"/>
          </a:p>
          <a:p>
            <a:pPr defTabSz="947958">
              <a:defRPr/>
            </a:pPr>
            <a:endParaRPr lang="de-DE" dirty="0" smtClean="0"/>
          </a:p>
          <a:p>
            <a:pPr defTabSz="947958">
              <a:defRPr/>
            </a:pPr>
            <a:endParaRPr lang="de-DE" dirty="0"/>
          </a:p>
          <a:p>
            <a:pPr defTabSz="947958">
              <a:defRPr/>
            </a:pPr>
            <a:r>
              <a:rPr lang="de-DE" b="1" dirty="0"/>
              <a:t>Hintergrund:</a:t>
            </a:r>
          </a:p>
          <a:p>
            <a:pPr defTabSz="947958">
              <a:defRPr/>
            </a:pPr>
            <a:r>
              <a:rPr lang="de-DE" dirty="0"/>
              <a:t>Original RDA Toolkit 2.10 DACH-AWR :</a:t>
            </a:r>
          </a:p>
          <a:p>
            <a:pPr defTabSz="947958">
              <a:defRPr/>
            </a:pPr>
            <a:r>
              <a:rPr lang="de-DE" dirty="0"/>
              <a:t>"Bei Erfassung einer Herstellungsangabe müssen Sie das Ortselement in jedem Fall belegen (ggf. mit [Herstellungsort nicht ermittelbar])." Dieser Satz wurde gestrichen. </a:t>
            </a:r>
          </a:p>
          <a:p>
            <a:pPr defTabSz="947958">
              <a:defRPr/>
            </a:pPr>
            <a:r>
              <a:rPr lang="de-DE" dirty="0"/>
              <a:t>Zitat siehe: http://original.rdatoolkit.org/nlgpschp2_nlgps02-36126.html</a:t>
            </a:r>
          </a:p>
          <a:p>
            <a:pPr defTabSz="947958">
              <a:defRPr/>
            </a:pPr>
            <a:endParaRPr lang="de-DE" dirty="0"/>
          </a:p>
          <a:p>
            <a:pPr defTabSz="947958">
              <a:defRPr/>
            </a:pPr>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6483775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Körperschaften als geistige Schöpfer von Kunstwerken, Designstücken und Werken der Architektur heißt es in RDA DACH beim Element </a:t>
            </a:r>
            <a:r>
              <a:rPr lang="de-DE" b="0" baseline="0" dirty="0" smtClean="0"/>
              <a:t>Geistige Schöpferin/Geistiger Schöpfer eines Werks</a:t>
            </a:r>
            <a:r>
              <a:rPr lang="de-DE" dirty="0" smtClean="0"/>
              <a:t>:</a:t>
            </a:r>
          </a:p>
          <a:p>
            <a:r>
              <a:rPr lang="de-DE" dirty="0" smtClean="0"/>
              <a:t>"Sofern mehrere Künstler, Designer, Architekten etc. als Körperschaft handeln und das Werk von der Körperschaft stammt, ist diese geistiger Schöpfer bei den Kunstwerken, Designstücken, Werken der Architektur etc."</a:t>
            </a:r>
          </a:p>
          <a:p>
            <a:r>
              <a:rPr lang="de-DE" dirty="0" smtClean="0"/>
              <a:t>Wie bisher</a:t>
            </a:r>
            <a:r>
              <a:rPr lang="de-DE" baseline="0" dirty="0" smtClean="0"/>
              <a:t> </a:t>
            </a:r>
            <a:r>
              <a:rPr lang="de-DE" dirty="0" smtClean="0"/>
              <a:t>gilt dies auch für "ein Werk, das Abbildungen, Reproduktionen oder Entwürfe von diesen enthält (z. B. ein Kunstband oder Ausstellungskatalog, der Werke einer als Körperschaft geltenden Künstlergruppe zeigt …)."</a:t>
            </a:r>
          </a:p>
          <a:p>
            <a:endParaRPr lang="de-DE" dirty="0" smtClean="0"/>
          </a:p>
          <a:p>
            <a:pPr defTabSz="947958">
              <a:defRPr/>
            </a:pPr>
            <a:r>
              <a:rPr lang="de-DE" dirty="0" smtClean="0"/>
              <a:t>Gestrichen</a:t>
            </a:r>
            <a:r>
              <a:rPr lang="de-DE" baseline="0" dirty="0" smtClean="0"/>
              <a:t> wurde die</a:t>
            </a:r>
            <a:r>
              <a:rPr lang="de-DE" dirty="0" smtClean="0"/>
              <a:t> Einschränkung</a:t>
            </a:r>
            <a:r>
              <a:rPr lang="de-DE" baseline="0" dirty="0" smtClean="0"/>
              <a:t> im Original RDA Toolkit </a:t>
            </a:r>
            <a:r>
              <a:rPr lang="de-DE" dirty="0" smtClean="0"/>
              <a:t>19.2.1.1.h </a:t>
            </a:r>
            <a:r>
              <a:rPr lang="de-DE" baseline="0" dirty="0" smtClean="0"/>
              <a:t>auf "… </a:t>
            </a:r>
            <a:r>
              <a:rPr lang="de-DE" u="sng" baseline="0" dirty="0" smtClean="0"/>
              <a:t>benannte, einzelne Kunstwerke </a:t>
            </a:r>
            <a:r>
              <a:rPr lang="de-DE" dirty="0" smtClean="0"/>
              <a:t>von mehreren Künstlern, die als Körperschaft handeln"</a:t>
            </a:r>
            <a:r>
              <a:rPr lang="de-DE" baseline="0" dirty="0" smtClean="0"/>
              <a:t>.</a:t>
            </a:r>
            <a:endParaRPr lang="de-DE" dirty="0" smtClean="0"/>
          </a:p>
          <a:p>
            <a:pPr defTabSz="947958">
              <a:defRPr/>
            </a:pPr>
            <a:endParaRPr lang="de-DE" b="0" dirty="0" smtClean="0"/>
          </a:p>
          <a:p>
            <a:pPr defTabSz="947958">
              <a:defRPr/>
            </a:pPr>
            <a:r>
              <a:rPr lang="de-DE" b="0" dirty="0" smtClean="0"/>
              <a:t>----------</a:t>
            </a:r>
          </a:p>
          <a:p>
            <a:pPr defTabSz="947958">
              <a:defRPr/>
            </a:pPr>
            <a:r>
              <a:rPr lang="de-DE" b="0" dirty="0" smtClean="0"/>
              <a:t>Zitate</a:t>
            </a:r>
            <a:r>
              <a:rPr lang="de-DE" b="0" baseline="0" dirty="0" smtClean="0"/>
              <a:t> siehe: Geistige Schöpferin/Geistiger Schöpfer eines Werks </a:t>
            </a:r>
            <a:r>
              <a:rPr lang="de-DE" dirty="0"/>
              <a:t>https://sta.dnb.de/doc/RDA-E-W135#Korperschaft-als-geistiger-Schopfer-Kunstwerke-Designstucke-Werke-der-Architektur-etc-inkl-Abbildungen-Reproduktionen-Entwurfe</a:t>
            </a:r>
          </a:p>
          <a:p>
            <a:pPr defTabSz="947958">
              <a:defRPr/>
            </a:pPr>
            <a:r>
              <a:rPr lang="de-DE" b="0" baseline="0" dirty="0" smtClean="0"/>
              <a:t>Original RDA Toolkit 19.2.1.1.h </a:t>
            </a:r>
            <a:r>
              <a:rPr lang="de-DE" dirty="0"/>
              <a:t>http://original.rdatoolkit.org/rdachp19-de_rda19-999991.html </a:t>
            </a:r>
            <a:r>
              <a:rPr lang="de-DE" i="1" dirty="0"/>
              <a:t>Hervorhebung ergänzt.</a:t>
            </a:r>
            <a:endParaRPr lang="de-DE" b="0" dirty="0" smtClean="0"/>
          </a:p>
          <a:p>
            <a:pPr defTabSz="947958">
              <a:defRPr/>
            </a:pPr>
            <a:endParaRPr lang="de-DE" b="1"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2796616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solidFill>
                  <a:srgbClr val="FF0000"/>
                </a:solidFill>
              </a:rPr>
              <a:t>Die Regel, wann bei der hierarchischen Beschreibung von mehrteiligen Monografien eine neue übergeordnete Beschreibung angelegt werden muss, wurde geändert:</a:t>
            </a:r>
          </a:p>
          <a:p>
            <a:pPr defTabSz="947958">
              <a:defRPr/>
            </a:pPr>
            <a:r>
              <a:rPr lang="de-DE" dirty="0">
                <a:solidFill>
                  <a:srgbClr val="FF0000"/>
                </a:solidFill>
              </a:rPr>
              <a:t>Bisher galt, dass eine neue übergeordnete Beschreibung angelegt wird, wenn eine mehrteilige Monografie mit einem anderen </a:t>
            </a:r>
            <a:r>
              <a:rPr lang="de-DE" b="1" dirty="0">
                <a:solidFill>
                  <a:srgbClr val="FF0000"/>
                </a:solidFill>
              </a:rPr>
              <a:t>Medientyp</a:t>
            </a:r>
            <a:r>
              <a:rPr lang="de-DE" dirty="0">
                <a:solidFill>
                  <a:srgbClr val="FF0000"/>
                </a:solidFill>
              </a:rPr>
              <a:t> fortgeführt wird. Formatbedingt wurden in einigen Verbünden auch schon bisher neue Beschreibungen angelegt, wenn sich der Datenträgertyp ändert. Gerade im Hinblick auf die AV-Ressourcen wurde hier RDA DACH an die entsprechende Änderung im offiziellen RDA Toolkit angepasst.</a:t>
            </a:r>
          </a:p>
          <a:p>
            <a:pPr defTabSz="947958">
              <a:defRPr/>
            </a:pPr>
            <a:r>
              <a:rPr lang="de-DE" dirty="0">
                <a:solidFill>
                  <a:srgbClr val="FF0000"/>
                </a:solidFill>
              </a:rPr>
              <a:t>Neu ist auch, dass eine neue Beschreibung angelegt wird, wenn der Datenträgertyp zwar gleich bleibt, aber sich der spezifische Terminus in der Umfangsangabe ändert, z. B. von "DVD-Video" zu "Blu-Ray-Disc" (der Datenträgertyp ist in beiden Fällen "Videodisk").</a:t>
            </a:r>
          </a:p>
          <a:p>
            <a:pPr defTabSz="947958">
              <a:defRPr/>
            </a:pPr>
            <a:endParaRPr lang="de-DE" dirty="0">
              <a:solidFill>
                <a:srgbClr val="FF0000"/>
              </a:solidFill>
            </a:endParaRPr>
          </a:p>
          <a:p>
            <a:pPr defTabSz="947958">
              <a:defRPr/>
            </a:pPr>
            <a:r>
              <a:rPr lang="de-DE" dirty="0">
                <a:solidFill>
                  <a:srgbClr val="FF0000"/>
                </a:solidFill>
              </a:rPr>
              <a:t>Wie bisher gilt, dass wenn nur einzelne Teile in einem anderen Datenträgertyp erscheinen, z. B. ein Registerband auf CD-ROM, keine neue Beschreibung angelegt wird. </a:t>
            </a:r>
          </a:p>
          <a:p>
            <a:pPr defTabSz="947958">
              <a:defRPr/>
            </a:pPr>
            <a:endParaRPr lang="de-DE" dirty="0">
              <a:solidFill>
                <a:srgbClr val="FF0000"/>
              </a:solidFill>
            </a:endParaRPr>
          </a:p>
          <a:p>
            <a:pPr defTabSz="947958">
              <a:defRPr/>
            </a:pPr>
            <a:r>
              <a:rPr lang="de-DE" dirty="0">
                <a:solidFill>
                  <a:srgbClr val="FF0000"/>
                </a:solidFill>
              </a:rPr>
              <a:t>----------</a:t>
            </a:r>
          </a:p>
          <a:p>
            <a:pPr defTabSz="947958">
              <a:defRPr/>
            </a:pPr>
            <a:r>
              <a:rPr lang="de-DE" dirty="0">
                <a:solidFill>
                  <a:srgbClr val="FF0000"/>
                </a:solidFill>
              </a:rPr>
              <a:t>Vgl.: Ressourcentyp/Mehrteilige Monografien </a:t>
            </a:r>
            <a:r>
              <a:rPr lang="de-DE" dirty="0"/>
              <a:t>https://sta.dnb.de/doc/RDA-R-MTM#Anderung-des-Datentragertyps</a:t>
            </a:r>
            <a:endParaRPr lang="de-DE" dirty="0">
              <a:solidFill>
                <a:srgbClr val="FF0000"/>
              </a:solidFill>
            </a:endParaRPr>
          </a:p>
          <a:p>
            <a:pPr defTabSz="947958">
              <a:defRPr/>
            </a:pPr>
            <a:endParaRPr lang="de-DE" dirty="0">
              <a:solidFill>
                <a:srgbClr val="FF0000"/>
              </a:solidFill>
            </a:endParaRPr>
          </a:p>
          <a:p>
            <a:r>
              <a:rPr lang="de-DE" b="1" dirty="0">
                <a:solidFill>
                  <a:srgbClr val="FF0000"/>
                </a:solidFill>
              </a:rPr>
              <a:t>Hintergrund:</a:t>
            </a:r>
          </a:p>
          <a:p>
            <a:r>
              <a:rPr lang="de-DE" dirty="0">
                <a:solidFill>
                  <a:srgbClr val="FF0000"/>
                </a:solidFill>
              </a:rPr>
              <a:t>Original RDA Toolkit 1.6.1.2 DACH-AWR: "Erstellen Sie nur dann eine neue Beschreibung, wenn eine mehrteilige Monografie ab einem bestimmten Zeitpunkt in einem anderen </a:t>
            </a:r>
            <a:r>
              <a:rPr lang="de-DE" b="1" dirty="0">
                <a:solidFill>
                  <a:srgbClr val="FF0000"/>
                </a:solidFill>
              </a:rPr>
              <a:t>Medientyp</a:t>
            </a:r>
            <a:r>
              <a:rPr lang="de-DE" dirty="0">
                <a:solidFill>
                  <a:srgbClr val="FF0000"/>
                </a:solidFill>
              </a:rPr>
              <a:t> fortgeführt wird (z. B. Wechsel von 'ohne Hilfsmittel zu benutzen' zu 'Computermedien'). Erscheinen nur einzelne Teile in einem anderen Medientyp (z. B. ein Registerband auf CD-ROM), erstellen Sie keine neue Beschreibung für die mehrteilige Monografie."</a:t>
            </a:r>
          </a:p>
          <a:p>
            <a:r>
              <a:rPr lang="de-DE" dirty="0">
                <a:solidFill>
                  <a:srgbClr val="FF0000"/>
                </a:solidFill>
              </a:rPr>
              <a:t>Zitat siehe: </a:t>
            </a:r>
            <a:r>
              <a:rPr lang="de-DE" dirty="0"/>
              <a:t>http://original.rdatoolkit.org/nlgpschp1_nlgps19-853.html</a:t>
            </a:r>
            <a:endParaRPr lang="de-DE" dirty="0">
              <a:solidFill>
                <a:srgbClr val="FF0000"/>
              </a:solidFill>
            </a:endParaRPr>
          </a:p>
          <a:p>
            <a:endParaRPr lang="de-DE" dirty="0">
              <a:solidFill>
                <a:srgbClr val="FF0000"/>
              </a:solidFill>
            </a:endParaRPr>
          </a:p>
          <a:p>
            <a:endParaRPr lang="de-DE" dirty="0">
              <a:solidFill>
                <a:srgbClr val="FF0000"/>
              </a:solidFill>
            </a:endParaRPr>
          </a:p>
          <a:p>
            <a:endParaRPr lang="de-DE" dirty="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858941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neue übergeordnete Beschreibung ist auch erforderlich für mehrteilige Monografien, die </a:t>
            </a:r>
            <a:r>
              <a:rPr lang="de-DE" u="sng" dirty="0"/>
              <a:t>als Ganzes zeitgleich oder später</a:t>
            </a:r>
            <a:r>
              <a:rPr lang="de-DE" dirty="0"/>
              <a:t> in einem anderen Datenträgertyp bzw. im gleichen Datenträgertyp, aber mit einem veränderten spezifischen Terminus in der Umfangsangabe erscheinen.</a:t>
            </a:r>
          </a:p>
          <a:p>
            <a:endParaRPr lang="de-DE" dirty="0"/>
          </a:p>
          <a:p>
            <a:pPr marL="0" lvl="1" defTabSz="947958">
              <a:defRPr/>
            </a:pPr>
            <a:r>
              <a:rPr lang="de-DE" dirty="0" smtClean="0"/>
              <a:t>Z. B. gilt dies, wenn eine mehrteilige Monografie sowohl gedruckt als auch auf CD-ROM erscheint. Bzw. </a:t>
            </a:r>
            <a:r>
              <a:rPr lang="de-DE" dirty="0"/>
              <a:t>ein Film sowohl als DVD-Video als auch als Blu-Ray-Disc erscheint. Für diese beiden Ausgaben ist der Datenträgertyp "Videodisk", die Begriffe für die Umfangsangabe unterscheiden sich jedoch. Es wird für beide Ausgaben jeweils eine eigene übergeordnete Beschreibung erstellt.</a:t>
            </a:r>
          </a:p>
          <a:p>
            <a:endParaRPr lang="de-DE" dirty="0"/>
          </a:p>
          <a:p>
            <a:pPr defTabSz="947958">
              <a:defRPr/>
            </a:pPr>
            <a:r>
              <a:rPr lang="de-DE" dirty="0">
                <a:solidFill>
                  <a:srgbClr val="FF0000"/>
                </a:solidFill>
              </a:rPr>
              <a:t>----------</a:t>
            </a:r>
          </a:p>
          <a:p>
            <a:pPr defTabSz="947958">
              <a:defRPr/>
            </a:pPr>
            <a:r>
              <a:rPr lang="de-DE" dirty="0">
                <a:solidFill>
                  <a:srgbClr val="FF0000"/>
                </a:solidFill>
              </a:rPr>
              <a:t>Vgl.: Ressourcentyp/Mehrteilige Monografien </a:t>
            </a:r>
            <a:r>
              <a:rPr lang="de-DE" dirty="0"/>
              <a:t>https://sta.dnb.de/doc/RDA-R-MTM#Anderung-des-Datentragertyps</a:t>
            </a:r>
            <a:endParaRPr lang="de-DE" dirty="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93497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401930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a:t>Bei der Definition bzw. Abgrenzung unabhängiger/abhängiger Titel für Teile von fortlaufenden Ressourcen heißt es in RDA DACH: "Ein unabhängiger Titel liegt vor, wenn die einzelnen Teile ohne den Titel für die Reihe aussagekräftig sind." Dies entspricht der bisherigen Regelung. Neu ergänzt wurde: "Dazu gehören z. B. auch Titel von Teilen, bei denen ein Schwerpunktthema angegeben ist (Themenhefte)." </a:t>
            </a:r>
          </a:p>
          <a:p>
            <a:pPr defTabSz="947958">
              <a:defRPr/>
            </a:pPr>
            <a:r>
              <a:rPr lang="de-DE" dirty="0"/>
              <a:t>Themenhefte werden jetzt auch als unabhängige Titel behandelt. Die Regeländerung bezieht sich auf Neuaufnahmen.</a:t>
            </a:r>
          </a:p>
          <a:p>
            <a:endParaRPr lang="de-DE" dirty="0"/>
          </a:p>
          <a:p>
            <a:r>
              <a:rPr lang="de-DE" dirty="0" smtClean="0"/>
              <a:t>Für die Abgrenzung Zeitschrift/monografische Reihe ist das Zeitschriftenkriterium Postzeitungsnummer entfallen.</a:t>
            </a:r>
          </a:p>
          <a:p>
            <a:r>
              <a:rPr lang="de-DE" dirty="0" smtClean="0"/>
              <a:t>Die beiden anderen Zeitschriftenkriterien sind </a:t>
            </a:r>
            <a:r>
              <a:rPr lang="de-DE" baseline="0" dirty="0" smtClean="0"/>
              <a:t>erhalten geblieben: </a:t>
            </a:r>
          </a:p>
          <a:p>
            <a:pPr marL="177742" indent="-177742">
              <a:buFontTx/>
              <a:buChar char="-"/>
            </a:pPr>
            <a:r>
              <a:rPr lang="de-DE" dirty="0"/>
              <a:t>Angaben zur regelmäßigen Erscheinungsfrequenz </a:t>
            </a:r>
          </a:p>
          <a:p>
            <a:pPr marL="177742" indent="-177742">
              <a:buFontTx/>
              <a:buChar char="-"/>
            </a:pPr>
            <a:r>
              <a:rPr lang="de-DE" dirty="0"/>
              <a:t>Abonnementpreise</a:t>
            </a:r>
          </a:p>
          <a:p>
            <a:endParaRPr lang="de-DE" dirty="0"/>
          </a:p>
          <a:p>
            <a:r>
              <a:rPr lang="de-DE" dirty="0"/>
              <a:t>In beiden Fällen wird mit Einführung von RDA DACH ein Schnitt/Katalogbruch gemacht.</a:t>
            </a:r>
          </a:p>
          <a:p>
            <a:endParaRPr lang="de-DE" dirty="0"/>
          </a:p>
          <a:p>
            <a:r>
              <a:rPr lang="de-DE" dirty="0" smtClean="0"/>
              <a:t>----------</a:t>
            </a:r>
          </a:p>
          <a:p>
            <a:r>
              <a:rPr lang="de-DE" dirty="0"/>
              <a:t>Zitat siehe: Ressourcentyp/Fortlaufende Ressource – einfache Titelaufnahme für die monografische Reihe https://sta.dnb.de/doc/RDA-R-FR-MR#Wann-liegen-unabhangige-Titel-vor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0557334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a:t>
            </a:r>
            <a:r>
              <a:rPr lang="de-DE" baseline="0" dirty="0" smtClean="0"/>
              <a:t> die Entscheidung, ob es bei einer Angabe in einer fortlaufenden Ressource um </a:t>
            </a:r>
            <a:r>
              <a:rPr lang="de-DE" dirty="0" smtClean="0"/>
              <a:t>einen Ausgabevermerk handelt oder ob eine Untergliederung vorliegt, sind</a:t>
            </a:r>
            <a:r>
              <a:rPr lang="de-DE" baseline="0" dirty="0" smtClean="0"/>
              <a:t> Regeln geändert bzw. ergänzt worden. </a:t>
            </a:r>
          </a:p>
          <a:p>
            <a:endParaRPr lang="de-DE" b="0" baseline="0" dirty="0" smtClean="0"/>
          </a:p>
          <a:p>
            <a:r>
              <a:rPr lang="de-DE" b="0" baseline="0" dirty="0" smtClean="0"/>
              <a:t>In Zweifelsfällen, wenn nach den bekannten und weiterhin gültigen Kriterien keine Entscheidung getroffen werden kann, ob ein Ausgabevermerk oder eine Untergliederung vorliegt, wird als Unterreihe erfasst. D. h. bei </a:t>
            </a:r>
            <a:r>
              <a:rPr lang="de-DE" dirty="0" smtClean="0"/>
              <a:t>Zweifelsfällen entfällt die bisherige </a:t>
            </a:r>
            <a:r>
              <a:rPr lang="de-DE" u="none" dirty="0" smtClean="0"/>
              <a:t>inhaltliche Prüfung</a:t>
            </a:r>
            <a:r>
              <a:rPr lang="de-DE" b="0" baseline="0" dirty="0" smtClean="0"/>
              <a:t>. Die Entscheidungskriterien selbst haben sich nicht geändert, nur die Zweifelfallregelung. </a:t>
            </a:r>
          </a:p>
          <a:p>
            <a:endParaRPr lang="de-DE" b="0" baseline="0" dirty="0" smtClean="0"/>
          </a:p>
          <a:p>
            <a:r>
              <a:rPr lang="de-DE" b="0" baseline="0" dirty="0" smtClean="0"/>
              <a:t>----------</a:t>
            </a:r>
          </a:p>
          <a:p>
            <a:r>
              <a:rPr lang="de-DE" b="0" baseline="0" dirty="0" smtClean="0"/>
              <a:t>Vgl.: Ausgabebezeichnung </a:t>
            </a:r>
            <a:r>
              <a:rPr lang="de-DE" dirty="0"/>
              <a:t>https://sta.dnb.de/doc/RDA-E-M065#b-Es-liegt-eine-Angabe-gemass-des-Geltungsbereichs-vor</a:t>
            </a:r>
            <a:endParaRPr lang="de-DE" b="0" baseline="0" dirty="0" smtClean="0"/>
          </a:p>
          <a:p>
            <a:endParaRPr lang="de-DE" b="1" dirty="0" smtClean="0"/>
          </a:p>
          <a:p>
            <a:r>
              <a:rPr lang="de-DE" b="1" dirty="0" smtClean="0"/>
              <a:t>Hintergrund:</a:t>
            </a:r>
            <a:endParaRPr lang="de-DE" dirty="0" smtClean="0"/>
          </a:p>
          <a:p>
            <a:r>
              <a:rPr lang="de-DE" dirty="0" smtClean="0"/>
              <a:t>Original RDA Toolkit 2.5.2.1</a:t>
            </a:r>
            <a:r>
              <a:rPr lang="de-DE" baseline="0" dirty="0" smtClean="0"/>
              <a:t> DACH-AWR, Erläuterung zu fortlaufenden Ressourcen: "</a:t>
            </a:r>
            <a:r>
              <a:rPr lang="de-DE" dirty="0"/>
              <a:t>In Fällen, bei denen eine Entscheidung nach den oben aufgeführten Regelungen nicht getroffen werden kann, ist eine inhaltliche Prüfung vorzunehmen. Beinhalten die einzelnen Ausgaben gleiche oder überwiegend gleiche Inhalte und richten sich an verschiedene Zielgruppen, handelt es sich in der Regel um Ausgabevermerke. Sind die Inhalte unterschiedlich, ist von Untergliederungen auszugehen."</a:t>
            </a:r>
          </a:p>
          <a:p>
            <a:r>
              <a:rPr lang="de-DE" dirty="0"/>
              <a:t>Zitat siehe: http://original.rdatoolkit.org/nlgpschp2_nlgps02-31859.html</a:t>
            </a:r>
          </a:p>
          <a:p>
            <a:endParaRPr lang="de-DE" dirty="0"/>
          </a:p>
          <a:p>
            <a:endParaRPr lang="de-DE" dirty="0"/>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123345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"Enthält die fortlaufende Ressource sowohl Bezeichnungen für Teile bzw. Untergliederungen als auch Angaben, die einen Ausgabevermerk darstellen, erfassen Sie als Untergliederung."</a:t>
            </a:r>
          </a:p>
          <a:p>
            <a:endParaRPr lang="de-DE" dirty="0" smtClean="0"/>
          </a:p>
          <a:p>
            <a:r>
              <a:rPr lang="de-DE" dirty="0" smtClean="0"/>
              <a:t>Im</a:t>
            </a:r>
            <a:r>
              <a:rPr lang="de-DE" baseline="0" dirty="0" smtClean="0"/>
              <a:t> Beispiel kann die Angabe "Region Süd" als Ausgabevermerk aufgefasst werden. Da hier eine Kombination vorliegt von Bezeichnungen für eine Untergliederung (Viehzucht) und für einen Ausgabevermerk (Region Süd), wird die Angabe "Region Süd"  als Untergliederung erfasst.</a:t>
            </a:r>
            <a:endParaRPr lang="de-DE" dirty="0" smtClean="0"/>
          </a:p>
          <a:p>
            <a:endParaRPr lang="de-DE" b="1" dirty="0" smtClean="0"/>
          </a:p>
          <a:p>
            <a:r>
              <a:rPr lang="de-DE" b="0" dirty="0" smtClean="0"/>
              <a:t>----------</a:t>
            </a:r>
          </a:p>
          <a:p>
            <a:r>
              <a:rPr lang="de-DE" b="0" dirty="0" smtClean="0"/>
              <a:t>Zitat siehe: Titel einer Manifestation </a:t>
            </a:r>
            <a:r>
              <a:rPr lang="de-DE" dirty="0"/>
              <a:t>https://sta.dnb.de/doc/RDA-E-M355#c-Kombinationen-von-Bezeichnungen-fur-Teile-Untergliederungen-und-Angaben-die-einen-Ausgabevermerk-darstellen</a:t>
            </a:r>
            <a:endParaRPr lang="de-DE" b="0" dirty="0" smtClean="0"/>
          </a:p>
          <a:p>
            <a:endParaRPr lang="de-DE" b="1"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051221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Elementbeschreibung des</a:t>
            </a:r>
            <a:r>
              <a:rPr lang="de-DE" baseline="0" dirty="0" smtClean="0"/>
              <a:t> Ausgabevermerks ist bei den spezifischen Regeln für fortlaufende Ressourcen für die Erfassung von Unterreihen Folgendes geregelt:</a:t>
            </a:r>
            <a:endParaRPr lang="de-DE" dirty="0" smtClean="0"/>
          </a:p>
          <a:p>
            <a:r>
              <a:rPr lang="de-DE" dirty="0" smtClean="0"/>
              <a:t>"Ausgangslage: Die Ressource wird als Unterreihe/Untergliederung beschrieben. Später tritt ein Ausgabebegriff bzw. eine Angabe, die gemäß dem Element Ausgabebezeichnung als Ausgabe behandelt wird, hinzu. Erfassen Sie in diesem Fall weiterhin als Unterreihe/Untergliederung ..." </a:t>
            </a:r>
          </a:p>
          <a:p>
            <a:endParaRPr lang="de-DE" dirty="0" smtClean="0"/>
          </a:p>
          <a:p>
            <a:r>
              <a:rPr lang="de-DE" dirty="0" smtClean="0"/>
              <a:t>"Entscheiden Sie, ob eine neue Beschreibung erforderlich ist, oder die vorliegende Beschreibung aktualisiert wird. Ziehen Sie dazu die Regeln zu den wesentlichen und geringfügigen Änderungen im Haupttitel heran (siehe Haupttitel, Spezifische Regeln für fortlaufende Ressourcen)."</a:t>
            </a:r>
          </a:p>
          <a:p>
            <a:endParaRPr lang="de-DE" dirty="0" smtClean="0"/>
          </a:p>
          <a:p>
            <a:r>
              <a:rPr lang="de-DE" dirty="0" smtClean="0"/>
              <a:t>Die Regeln für geringfügige und wesentliche Änderungen können jetzt sauber angewendet werden. Die Mischung von unterschiedlichen </a:t>
            </a:r>
            <a:r>
              <a:rPr lang="de-DE" dirty="0" err="1" smtClean="0"/>
              <a:t>Splitregeln</a:t>
            </a:r>
            <a:r>
              <a:rPr lang="de-DE" dirty="0" smtClean="0"/>
              <a:t> Ausgabevermerk / Haupttitel entfällt. </a:t>
            </a:r>
          </a:p>
          <a:p>
            <a:endParaRPr lang="de-DE" dirty="0" smtClean="0"/>
          </a:p>
          <a:p>
            <a:r>
              <a:rPr lang="de-DE" dirty="0" smtClean="0"/>
              <a:t>Beispiele:</a:t>
            </a:r>
            <a:r>
              <a:rPr lang="de-DE" baseline="0" dirty="0" smtClean="0"/>
              <a:t> Siehe die beiden folgenden Folien.</a:t>
            </a:r>
            <a:endParaRPr lang="de-DE" dirty="0" smtClean="0"/>
          </a:p>
          <a:p>
            <a:endParaRPr lang="de-DE" sz="1100" dirty="0"/>
          </a:p>
          <a:p>
            <a:r>
              <a:rPr lang="de-DE" sz="1100" dirty="0"/>
              <a:t>----------</a:t>
            </a:r>
          </a:p>
          <a:p>
            <a:r>
              <a:rPr lang="de-DE" sz="1100" dirty="0"/>
              <a:t>Zitate siehe: Ausgabevermerk </a:t>
            </a:r>
            <a:r>
              <a:rPr lang="de-DE" dirty="0"/>
              <a:t>https://sta.dnb.de/doc/RDA-E-M060#Erfassen-als-Unterreihe</a:t>
            </a:r>
            <a:r>
              <a:rPr lang="de-DE" sz="1100" dirty="0"/>
              <a:t/>
            </a:r>
            <a:br>
              <a:rPr lang="de-DE" sz="1100" dirty="0"/>
            </a:br>
            <a:endParaRPr lang="de-DE" sz="1100"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074449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Beispiel für eine geringfügige Änderung:</a:t>
            </a:r>
          </a:p>
          <a:p>
            <a:r>
              <a:rPr lang="de-DE" dirty="0"/>
              <a:t>Ausgangslage: Die Ressource wurde bisher als Unterreihe/Untergliederung beschrieben. Die Untergliederung hieß "Naturwissenschaftliche Fächer. Lösungen". Später tritt ein Ausgabebegriff hinzu ("Ausgabe Lösungen"). Erfassen Sie in diesem Fall weiterhin als Unterreihe/Untergliederung. </a:t>
            </a:r>
          </a:p>
          <a:p>
            <a:endParaRPr lang="de-DE" dirty="0"/>
          </a:p>
          <a:p>
            <a:r>
              <a:rPr lang="de-DE" dirty="0"/>
              <a:t>Da die Änderung des Titels erst nach dem 5. Wort erfolgt und kein Bedeutungswechsel vorliegt, wird diese Änderung als geringfügige Änderung behandelt. Das Auszählen der Wörter beginnt mit dem gemeinsamen Titel. </a:t>
            </a:r>
          </a:p>
          <a:p>
            <a:endParaRPr lang="de-DE" dirty="0" smtClean="0"/>
          </a:p>
          <a:p>
            <a:r>
              <a:rPr lang="de-DE" b="0" dirty="0" smtClean="0"/>
              <a:t>----------</a:t>
            </a:r>
          </a:p>
          <a:p>
            <a:r>
              <a:rPr lang="de-DE" b="0" dirty="0" smtClean="0"/>
              <a:t>Vgl.: Haupttitel </a:t>
            </a:r>
            <a:r>
              <a:rPr lang="de-DE" dirty="0"/>
              <a:t>https://sta.dnb.de/doc/RDA-E-M005#Fallgruppe-b-Anderungen-in-Zusammenhang-mit-Bedeutungswechsel</a:t>
            </a:r>
            <a:endParaRPr lang="de-DE" b="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8531420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dirty="0" smtClean="0"/>
              <a:t>Beispiel für eine wesentliche Änderung</a:t>
            </a:r>
          </a:p>
          <a:p>
            <a:r>
              <a:rPr lang="de-DE" b="0" dirty="0" smtClean="0"/>
              <a:t>Die Untergliederung heißt später</a:t>
            </a:r>
            <a:r>
              <a:rPr lang="de-DE" b="0" baseline="0" dirty="0" smtClean="0"/>
              <a:t> nicht mehr "Ausbildung" sondern "Ausgabe Ausbildung". Es wird weiterhin als Unterreihe/Untergliederung erfasst. Da die Titeländerung innerhalb der ersten 5 Wörter des gesamten Titels erfolgt, liegt eine wesentliche Änderung vor.</a:t>
            </a:r>
            <a:endParaRPr lang="de-DE" b="0" dirty="0" smtClean="0"/>
          </a:p>
          <a:p>
            <a:endParaRPr lang="de-DE" b="1" dirty="0" smtClean="0"/>
          </a:p>
          <a:p>
            <a:r>
              <a:rPr lang="de-DE" b="0" dirty="0" smtClean="0"/>
              <a:t>----------</a:t>
            </a:r>
          </a:p>
          <a:p>
            <a:r>
              <a:rPr lang="de-DE" b="0" dirty="0" smtClean="0"/>
              <a:t>Vgl.:</a:t>
            </a:r>
            <a:r>
              <a:rPr lang="de-DE" b="0" baseline="0" dirty="0" smtClean="0"/>
              <a:t> Haupttitel </a:t>
            </a:r>
            <a:r>
              <a:rPr lang="de-DE" dirty="0"/>
              <a:t>https://sta.dnb.de/doc/RDA-E-M005?q=fr%C3%BCherer+haupttitel#Fallgruppen-fur-wesentliche-Anderungen</a:t>
            </a:r>
            <a:endParaRPr lang="de-DE" b="0" dirty="0" smtClean="0"/>
          </a:p>
          <a:p>
            <a:endParaRPr lang="de-DE" b="1"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4884498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Hier noch eine Übersicht über die Elemente, bei denen es Hinweise zur Erfassung von Untergliederung/Unterreihen gibt:</a:t>
            </a:r>
          </a:p>
          <a:p>
            <a:endParaRPr lang="de-DE" baseline="0" dirty="0" smtClean="0"/>
          </a:p>
          <a:p>
            <a:pPr marL="177742" indent="-177742">
              <a:buFont typeface="Arial" panose="020B0604020202020204" pitchFamily="34" charset="0"/>
              <a:buChar char="•"/>
            </a:pPr>
            <a:r>
              <a:rPr lang="de-DE" dirty="0" smtClean="0"/>
              <a:t>Titel einer Manifestation</a:t>
            </a:r>
          </a:p>
          <a:p>
            <a:pPr marL="177742" indent="-177742">
              <a:buFont typeface="Arial" panose="020B0604020202020204" pitchFamily="34" charset="0"/>
              <a:buChar char="•"/>
            </a:pPr>
            <a:r>
              <a:rPr lang="de-DE" dirty="0" smtClean="0"/>
              <a:t>Haupttitel</a:t>
            </a:r>
          </a:p>
          <a:p>
            <a:pPr marL="177742" indent="-177742">
              <a:buFont typeface="Arial" panose="020B0604020202020204" pitchFamily="34" charset="0"/>
              <a:buChar char="•"/>
            </a:pPr>
            <a:r>
              <a:rPr lang="de-DE" dirty="0" smtClean="0"/>
              <a:t>Ausgabevermerk</a:t>
            </a:r>
          </a:p>
          <a:p>
            <a:pPr marL="177742" indent="-177742">
              <a:buFont typeface="Arial" panose="020B0604020202020204" pitchFamily="34" charset="0"/>
              <a:buChar char="•"/>
            </a:pPr>
            <a:r>
              <a:rPr lang="de-DE" dirty="0" smtClean="0"/>
              <a:t>Ausgabebezeichnung</a:t>
            </a:r>
          </a:p>
          <a:p>
            <a:endParaRPr lang="de-DE" dirty="0" smtClean="0"/>
          </a:p>
          <a:p>
            <a:r>
              <a:rPr lang="de-DE" dirty="0" smtClean="0"/>
              <a:t>Sie finden die Regelungen jeweils bei den spezifischen</a:t>
            </a:r>
            <a:r>
              <a:rPr lang="de-DE" baseline="0" dirty="0" smtClean="0"/>
              <a:t> Regeln für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905245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 betrifft integrierende Ressourcen, die mit geändertem Medientyp </a:t>
            </a:r>
            <a:r>
              <a:rPr lang="de-DE" u="sng" dirty="0"/>
              <a:t>fortgeführt</a:t>
            </a:r>
            <a:r>
              <a:rPr lang="de-DE" dirty="0"/>
              <a:t> werden und deshalb eine neue Beschreibung erstellt wird. Es geht </a:t>
            </a:r>
            <a:r>
              <a:rPr lang="de-DE" u="sng" dirty="0"/>
              <a:t>nicht um parallel erscheinende </a:t>
            </a:r>
            <a:r>
              <a:rPr lang="de-DE" dirty="0"/>
              <a:t>integrierende Ressourcen mit unterschiedlichem Medientyp.</a:t>
            </a:r>
          </a:p>
          <a:p>
            <a:endParaRPr lang="de-DE" dirty="0"/>
          </a:p>
          <a:p>
            <a:r>
              <a:rPr lang="de-DE" dirty="0"/>
              <a:t>Wenn eine integrierende Ressource mit einem veränderten Medientyp </a:t>
            </a:r>
            <a:r>
              <a:rPr lang="de-DE" u="sng" dirty="0"/>
              <a:t>fortgeführt wird</a:t>
            </a:r>
            <a:r>
              <a:rPr lang="de-DE" dirty="0"/>
              <a:t>, kann es sich bei deren Inhalt nicht um dieselbe Expression wie im ursprünglichen Medientyp handeln; beide Ressourcen sind inhaltlich nicht identisch. </a:t>
            </a:r>
          </a:p>
          <a:p>
            <a:r>
              <a:rPr lang="de-DE" dirty="0" smtClean="0"/>
              <a:t>Die Beziehungskennzeichnungen "Ersetzt durch"/"Ersatz von" sowie "Teilweise ersetzt durch"/"Teilweise Ersatz von" werden jetzt bei Nachfolge-Beziehungen auf Expressionsebene verwendet. </a:t>
            </a:r>
            <a:r>
              <a:rPr lang="de-DE" baseline="0" dirty="0" smtClean="0"/>
              <a:t> </a:t>
            </a:r>
            <a:endParaRPr lang="de-DE" dirty="0"/>
          </a:p>
          <a:p>
            <a:r>
              <a:rPr lang="de-DE" dirty="0"/>
              <a:t>Dafür wurde die Definition der Beziehungskennzeichnungen </a:t>
            </a:r>
            <a:r>
              <a:rPr lang="de-DE" dirty="0" smtClean="0"/>
              <a:t>"Ersetzt durch"/"Ersatz von" sowie "Teilweise ersetzt durch"/"Teilweise Ersatz von" auf Expressionsebene geändert. </a:t>
            </a:r>
          </a:p>
          <a:p>
            <a:endParaRPr lang="de-DE" dirty="0"/>
          </a:p>
          <a:p>
            <a:r>
              <a:rPr lang="de-DE" dirty="0"/>
              <a:t>----------</a:t>
            </a:r>
          </a:p>
          <a:p>
            <a:r>
              <a:rPr lang="de-DE" dirty="0"/>
              <a:t>Zitat siehe: Mit Expression in Beziehung stehende Expression https://sta.dnb.de/doc/RDA-E-E170#Nachfolge-Beziehungen-auf-Expressionsebene</a:t>
            </a:r>
          </a:p>
          <a:p>
            <a:endParaRPr lang="de-DE" b="1" dirty="0"/>
          </a:p>
          <a:p>
            <a:r>
              <a:rPr lang="de-DE" b="1" dirty="0"/>
              <a:t>Hintergrund:</a:t>
            </a:r>
          </a:p>
          <a:p>
            <a:pPr defTabSz="947958">
              <a:defRPr/>
            </a:pPr>
            <a:r>
              <a:rPr lang="de-DE" dirty="0"/>
              <a:t>Die bisherige Verwendung der Beziehungskennzeichnung "Erscheint auch als" für solche Fälle war nicht korrekt, aber eine Verschiebung der Beziehung auf Werkebene wurde ebenso wenig als richtig angesehen. Deshalb wurde die Definition der Beziehungskennzeichnung auf Expressionsebene geändert.</a:t>
            </a:r>
          </a:p>
          <a:p>
            <a:endParaRPr lang="de-DE" b="1"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5896278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256778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14510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smtClean="0"/>
              <a:t>Beim Erfassen des Elements </a:t>
            </a:r>
            <a:r>
              <a:rPr lang="de-DE" dirty="0"/>
              <a:t>Titel einer Manifestation werden offensichtliche Tippfehler jetzt korrigiert. </a:t>
            </a:r>
          </a:p>
          <a:p>
            <a:endParaRPr lang="de-DE" dirty="0"/>
          </a:p>
          <a:p>
            <a:r>
              <a:rPr lang="de-DE" dirty="0" smtClean="0"/>
              <a:t>Die Regel zu Fehlern im Titel einer Manifestation wurde angepasst an die Praxis bei fortlaufenden und integrierenden Ressourcen. D. h. ein offensichtlicher Tippfehler z.</a:t>
            </a:r>
            <a:r>
              <a:rPr lang="de-DE" baseline="0" dirty="0" smtClean="0"/>
              <a:t> B. im Haupttitel oder im Titelzusatz wird beim Übertragen des Elements korrigiert. Der Titel mit dem Fehler wird als Abweichender Titel einer Manifestation erfasst, um für diese Form einen Sucheinstieg zu bilden und es wird zusätzlich eine Anmerkung zum Titel einer Manifestation erfasst. Falls Sie Zweifel haben, ob die Schreibweise eines Worts tatsächlich falsch ist, wird die vorgefundene Schreibweise übertragen. </a:t>
            </a:r>
          </a:p>
          <a:p>
            <a:r>
              <a:rPr lang="de-DE" baseline="0" dirty="0" smtClean="0"/>
              <a:t>Die Regel steht im übergeordneten Element Titel einer Manifestation und gilt damit auch für alle untergeordneten Elemente wie Haupttitel, Paralleltitel, Titelzusatz, Titel einer Reihe u. a.</a:t>
            </a:r>
          </a:p>
          <a:p>
            <a:endParaRPr lang="de-DE" baseline="0" dirty="0" smtClean="0"/>
          </a:p>
          <a:p>
            <a:r>
              <a:rPr lang="de-DE" baseline="0" dirty="0" smtClean="0"/>
              <a:t>Für Alte Drucke gilt diese Regel jedoch nicht. Die Erfassungsregeln für Alte Drucke zu diesem Thema finden Sie in der Elementbeschreibung für Titel einer Manifestation bei den spezifischen Regeln für Alte Drucke.</a:t>
            </a:r>
          </a:p>
          <a:p>
            <a:endParaRPr lang="de-DE" b="1" baseline="0" dirty="0" smtClean="0"/>
          </a:p>
          <a:p>
            <a:pPr defTabSz="947958">
              <a:defRPr/>
            </a:pPr>
            <a:r>
              <a:rPr lang="de-DE" baseline="0" dirty="0" smtClean="0"/>
              <a:t>----------</a:t>
            </a:r>
          </a:p>
          <a:p>
            <a:pPr defTabSz="947958">
              <a:defRPr/>
            </a:pPr>
            <a:r>
              <a:rPr lang="de-DE" baseline="0" dirty="0" smtClean="0"/>
              <a:t>Zitat siehe: Titel einer Manifestation </a:t>
            </a:r>
            <a:r>
              <a:rPr lang="de-DE" dirty="0"/>
              <a:t>https://sta.dnb.de/doc/RDA-E-M355#Fehler-im-Titel-einer-Manifestation</a:t>
            </a:r>
            <a:endParaRPr lang="de-DE" baseline="0" dirty="0" smtClean="0"/>
          </a:p>
          <a:p>
            <a:endParaRPr lang="de-DE" b="1" baseline="0" dirty="0" smtClean="0"/>
          </a:p>
          <a:p>
            <a:r>
              <a:rPr lang="de-DE" b="1" baseline="0" dirty="0" smtClean="0"/>
              <a:t>Hintergrund</a:t>
            </a:r>
            <a:r>
              <a:rPr lang="de-DE" baseline="0" dirty="0" smtClean="0"/>
              <a:t>, Alte Drucke:</a:t>
            </a:r>
          </a:p>
          <a:p>
            <a:r>
              <a:rPr lang="de-DE" baseline="0" dirty="0" smtClean="0"/>
              <a:t>RDA DACH: Titel einer Manifestation/Spezifische Regeln für Alte Drucke: </a:t>
            </a:r>
          </a:p>
          <a:p>
            <a:r>
              <a:rPr lang="de-DE" dirty="0"/>
              <a:t>"Korrigieren Sie bei Alten Drucken mutmaßliche oder offensichtliche Fehler im Titel einer Manifestation </a:t>
            </a:r>
            <a:r>
              <a:rPr lang="de-DE" b="1" dirty="0"/>
              <a:t>nicht</a:t>
            </a:r>
            <a:r>
              <a:rPr lang="de-DE" dirty="0"/>
              <a:t>. Beziehen Sie das sowohl auf falsch gesetzte Wörter als auch auf Wörter in ungewöhnlicher Schreibweise. Wenn Sie es für nötig erachten, weisen Sie auf ein falsch gesetztes Wort in einer Anmerkung hin. Ggf. können Sie den korrigierten Titel als abweichenden Titel erfassen."</a:t>
            </a:r>
          </a:p>
          <a:p>
            <a:r>
              <a:rPr lang="de-DE" dirty="0"/>
              <a:t>Zitat siehe: https://sta.dnb.de/doc/RDA-E-M355#Fehler-im-Titel-einer-Manifestation-1</a:t>
            </a:r>
            <a:endParaRPr lang="de-DE" i="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046625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Beim Übertragen von typografischen Zeichen, die keine Interpunktionszeichen sind, gilt wie bisher, dass solche Zeichen i. d. R. ignoriert oder durch geeignete Interpunktionszeichen ersetzt werden.</a:t>
            </a:r>
          </a:p>
          <a:p>
            <a:endParaRPr lang="de-DE" dirty="0"/>
          </a:p>
          <a:p>
            <a:r>
              <a:rPr lang="de-DE" dirty="0"/>
              <a:t>Hier wurde eine Sonderregel für Ressourcen in leichter bzw. einfacher Sprache ergänzt. Bei solchen Veröffentlichungen werden die Zeichen, die der besseren Lesbarkeit dienen, übertragen. Ziel ist, auch den Katalogeintrag leichter lesbar zu machen.</a:t>
            </a:r>
          </a:p>
          <a:p>
            <a:r>
              <a:rPr lang="de-DE" dirty="0"/>
              <a:t>Bei diesem Beispiel wird der </a:t>
            </a:r>
            <a:r>
              <a:rPr lang="de-DE" dirty="0" err="1"/>
              <a:t>Mediopunkt</a:t>
            </a:r>
            <a:r>
              <a:rPr lang="de-DE" dirty="0"/>
              <a:t> in dem Wort Bundestagswahl mit übertragen. </a:t>
            </a:r>
            <a:endParaRPr lang="de-DE" dirty="0" smtClean="0"/>
          </a:p>
          <a:p>
            <a:endParaRPr lang="de-DE" dirty="0" smtClean="0"/>
          </a:p>
          <a:p>
            <a:r>
              <a:rPr lang="de-DE" dirty="0" smtClean="0"/>
              <a:t>----------</a:t>
            </a:r>
          </a:p>
          <a:p>
            <a:pPr defTabSz="947958">
              <a:defRPr/>
            </a:pPr>
            <a:r>
              <a:rPr lang="de-DE" dirty="0" smtClean="0"/>
              <a:t>Zitat siehe: Allgemeines: Übertragen </a:t>
            </a:r>
            <a:r>
              <a:rPr lang="de-DE" dirty="0"/>
              <a:t>https://sta.dnb.de/doc/RDA-A-UEBER#Typografische-Zeichen-die-keine-Interpunktionszeichen-sind </a:t>
            </a:r>
            <a:r>
              <a:rPr lang="de-DE" i="1" dirty="0"/>
              <a:t>Hervorhebung ergänzt</a:t>
            </a:r>
            <a:endParaRPr lang="de-DE" i="1"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2806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958">
              <a:defRPr/>
            </a:pPr>
            <a:r>
              <a:rPr lang="de-DE" dirty="0" smtClean="0"/>
              <a:t>Die Grundregel lautet wie bisher: "</a:t>
            </a:r>
            <a:r>
              <a:rPr lang="de-DE" dirty="0"/>
              <a:t>Geben Sie Symbole und andere Zeichen, soweit es technisch möglich und sinnvoll ist, gemäß der Informationsquelle wieder." </a:t>
            </a:r>
          </a:p>
          <a:p>
            <a:pPr defTabSz="947958">
              <a:defRPr/>
            </a:pPr>
            <a:r>
              <a:rPr lang="de-DE" dirty="0"/>
              <a:t>Neu ergänzt wurde der Satz: "Dies gilt auch bei Symbolen für Trademarks."</a:t>
            </a:r>
            <a:endParaRPr lang="de-DE" dirty="0" smtClean="0"/>
          </a:p>
          <a:p>
            <a:pPr defTabSz="947958">
              <a:defRPr/>
            </a:pPr>
            <a:endParaRPr lang="de-DE" dirty="0" smtClean="0"/>
          </a:p>
          <a:p>
            <a:pPr defTabSz="947958">
              <a:defRPr/>
            </a:pPr>
            <a:r>
              <a:rPr lang="de-DE" dirty="0" smtClean="0"/>
              <a:t>Die bisherige </a:t>
            </a:r>
            <a:r>
              <a:rPr lang="de-DE" dirty="0"/>
              <a:t>Regelung, dass Trademark-Zeichen zu ignorieren sind, ist aufgehoben.</a:t>
            </a:r>
            <a:endParaRPr lang="de-DE" dirty="0" smtClean="0"/>
          </a:p>
          <a:p>
            <a:endParaRPr lang="de-DE" dirty="0" smtClean="0"/>
          </a:p>
          <a:p>
            <a:r>
              <a:rPr lang="de-DE" dirty="0" smtClean="0"/>
              <a:t>----------</a:t>
            </a:r>
          </a:p>
          <a:p>
            <a:r>
              <a:rPr lang="de-DE" dirty="0" smtClean="0"/>
              <a:t>Zitat siehe: Allgemeines/Übertragen</a:t>
            </a:r>
            <a:r>
              <a:rPr lang="de-DE" baseline="0" dirty="0" smtClean="0"/>
              <a:t> </a:t>
            </a:r>
            <a:r>
              <a:rPr lang="de-DE" dirty="0"/>
              <a:t>https://sta.dnb.de/doc/RDA-A-UEBER#Erfassung-von-Symbolen-und-anderen-Zeichen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07800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Wie bisher gilt beim Übertragen eines bis-Striches, dass v</a:t>
            </a:r>
            <a:r>
              <a:rPr lang="de-DE" dirty="0"/>
              <a:t>or und nach einem Strich für "bis" kein Leerzeichen steht. Zur Verbesserung der Lesbarkeit </a:t>
            </a:r>
            <a:r>
              <a:rPr lang="de-DE" u="sng" dirty="0"/>
              <a:t>kann</a:t>
            </a:r>
            <a:r>
              <a:rPr lang="de-DE" dirty="0"/>
              <a:t> jetzt jedoch </a:t>
            </a:r>
            <a:r>
              <a:rPr lang="de-DE" u="sng" dirty="0"/>
              <a:t>ausnahmsweise</a:t>
            </a:r>
            <a:r>
              <a:rPr lang="de-DE" dirty="0"/>
              <a:t> ein Leerzeichen gesetzt werden, insbesondere wenn vor oder hinter dem bis-Strich ein ganzes Wort steht.</a:t>
            </a:r>
          </a:p>
          <a:p>
            <a:r>
              <a:rPr lang="de-DE" dirty="0"/>
              <a:t>Das Beispiel ist ein typischer Fall: Die Angabe eines Zeitraumes als Tagesdatum, die Monatsangaben als Wort. Die Leerzeichen, die in so einem Fall gesetzt werden können, verbessern die Lesbarkeit.</a:t>
            </a:r>
            <a:endParaRPr lang="de-DE" baseline="0" dirty="0" smtClean="0"/>
          </a:p>
          <a:p>
            <a:endParaRPr lang="de-DE" dirty="0" smtClean="0"/>
          </a:p>
          <a:p>
            <a:r>
              <a:rPr lang="de-DE" dirty="0" smtClean="0"/>
              <a:t>----------</a:t>
            </a:r>
          </a:p>
          <a:p>
            <a:r>
              <a:rPr lang="de-DE" dirty="0" smtClean="0"/>
              <a:t>Zitat siehe:</a:t>
            </a:r>
            <a:r>
              <a:rPr lang="de-DE" baseline="0" dirty="0" smtClean="0"/>
              <a:t> Allgemeines/Übertragen </a:t>
            </a:r>
            <a:r>
              <a:rPr lang="de-DE" dirty="0"/>
              <a:t>https://sta.dnb.de/doc/RDA-A-UEBER#Detailregelungen-zum-Ubertragen-von-Zeichensetzung-und-Leerzeichen</a:t>
            </a:r>
            <a:endParaRPr lang="de-DE" dirty="0" smtClean="0"/>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973002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Thema Abgrenzung wurde mit dem Allgemeines-Text "Abgrenzung von Erscheinungsweisen und Ressourcentypen" grundsätzlich neu bearbeitet und es wurden Entscheidungskriterien für häufige Zweifelsfälle formuliert.</a:t>
            </a:r>
          </a:p>
          <a:p>
            <a:r>
              <a:rPr lang="de-DE" dirty="0"/>
              <a:t>Es ist sehr empfehlenswert, den Allgemeines-Text zur Abgrenzung grundsätzlich durchzulesen.</a:t>
            </a:r>
          </a:p>
          <a:p>
            <a:endParaRPr lang="de-DE" b="1" dirty="0"/>
          </a:p>
          <a:p>
            <a:r>
              <a:rPr lang="de-DE" dirty="0"/>
              <a:t>Im Folgenden möchten wir eingehen auf spezielle Abgrenzungsfälle, bei denen Präzisierungen oder Änderungen beschlossen wurden.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35099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dirty="0" smtClean="0"/>
              <a:t>Wie</a:t>
            </a:r>
            <a:r>
              <a:rPr lang="de-DE" u="none" baseline="0" dirty="0" smtClean="0"/>
              <a:t> bisher gilt, dass </a:t>
            </a:r>
            <a:r>
              <a:rPr lang="de-DE" u="none" dirty="0" smtClean="0"/>
              <a:t>Auflagen-, Stand- oder Versionsangaben </a:t>
            </a:r>
            <a:r>
              <a:rPr lang="de-DE" dirty="0" smtClean="0"/>
              <a:t>im Allgemeinen nicht als Zählung einer fortlaufenden Ressource gelten.</a:t>
            </a:r>
            <a:r>
              <a:rPr lang="de-DE" baseline="0" dirty="0" smtClean="0"/>
              <a:t> </a:t>
            </a:r>
            <a:r>
              <a:rPr lang="de-DE" dirty="0" smtClean="0"/>
              <a:t>Die Ressource wird als Monografie behandelt. </a:t>
            </a:r>
          </a:p>
          <a:p>
            <a:r>
              <a:rPr lang="de-DE" dirty="0" smtClean="0"/>
              <a:t/>
            </a:r>
            <a:br>
              <a:rPr lang="de-DE" dirty="0" smtClean="0"/>
            </a:br>
            <a:r>
              <a:rPr lang="de-DE" dirty="0" smtClean="0"/>
              <a:t>Die Ausnahme wurde neu formuliert: "Ausnahme: Es liegen aufeinander folgende Teile vor und es ist kein Abschluss geplant. In diesem Fall wird die Ressource als fortlaufende Ressource behandelt." </a:t>
            </a:r>
          </a:p>
          <a:p>
            <a:r>
              <a:rPr lang="de-DE" dirty="0"/>
              <a:t>Die Bedingung, </a:t>
            </a:r>
            <a:r>
              <a:rPr lang="de-DE" dirty="0" smtClean="0"/>
              <a:t>dass eine Erscheinungsfrequenz in der Ressource selbst genannt ist, ist entfallen. Sie </a:t>
            </a:r>
            <a:r>
              <a:rPr lang="de-DE" dirty="0"/>
              <a:t>wurde nicht als zweckmäßig erachtet.</a:t>
            </a:r>
          </a:p>
          <a:p>
            <a:r>
              <a:rPr lang="de-DE" dirty="0" smtClean="0"/>
              <a:t>Unter</a:t>
            </a:r>
            <a:r>
              <a:rPr lang="de-DE" baseline="0" dirty="0" smtClean="0"/>
              <a:t> diese Ausnahmeregelung fallen jedoch nicht Manifestationen,</a:t>
            </a:r>
            <a:r>
              <a:rPr lang="de-DE" dirty="0" smtClean="0"/>
              <a:t> die immer das gleiche Werk in aktualisierter Form verkörpern.</a:t>
            </a:r>
            <a:r>
              <a:rPr lang="de-DE" baseline="0" dirty="0" smtClean="0"/>
              <a:t> Sie werden </a:t>
            </a:r>
            <a:r>
              <a:rPr lang="de-DE" dirty="0" smtClean="0"/>
              <a:t>entweder als integrierende Ressourcen oder als einzelne Einheiten beschrieben.</a:t>
            </a:r>
          </a:p>
          <a:p>
            <a:endParaRPr lang="de-DE" dirty="0" smtClean="0"/>
          </a:p>
          <a:p>
            <a:r>
              <a:rPr lang="de-DE" dirty="0" smtClean="0"/>
              <a:t>----------</a:t>
            </a:r>
          </a:p>
          <a:p>
            <a:r>
              <a:rPr lang="de-DE" dirty="0" smtClean="0"/>
              <a:t>Zitate siehe: Allgemeines/Abgrenzung</a:t>
            </a:r>
            <a:r>
              <a:rPr lang="de-DE" baseline="0" dirty="0" smtClean="0"/>
              <a:t> von Erscheinungsweisen und Ressourcentypen </a:t>
            </a:r>
            <a:r>
              <a:rPr lang="de-DE" dirty="0"/>
              <a:t>https://sta.dnb.de/doc/RDA-A-ABGR#Fortlaufende-Ressource</a:t>
            </a:r>
            <a:endParaRPr lang="de-DE" dirty="0" smtClean="0"/>
          </a:p>
          <a:p>
            <a:endParaRPr lang="de-DE" dirty="0"/>
          </a:p>
          <a:p>
            <a:r>
              <a:rPr lang="de-DE" b="1" dirty="0"/>
              <a:t>Hintergrund:</a:t>
            </a:r>
          </a:p>
          <a:p>
            <a:r>
              <a:rPr lang="de-DE" dirty="0"/>
              <a:t>Original RDA Toolkit 0.0 DACH-AWR, Erläuterung 2: Abgrenzung fortlaufende Ressourcen/Monografien:</a:t>
            </a:r>
          </a:p>
          <a:p>
            <a:r>
              <a:rPr lang="de-DE" dirty="0"/>
              <a:t>"Ressourcen mit Auflagen-, Stand- oder Versionszählung</a:t>
            </a:r>
            <a:r>
              <a:rPr lang="de-DE" b="1" dirty="0"/>
              <a:t>:</a:t>
            </a:r>
            <a:endParaRPr lang="de-DE" dirty="0"/>
          </a:p>
          <a:p>
            <a:r>
              <a:rPr lang="de-DE" dirty="0"/>
              <a:t>Behandeln Sie eine Ressource mit Auflagen-, Stand- oder Versionszählung, die keine weitere Zählung aufweist, als Monografie. Ausnahme: Eine Erscheinungsfrequenz ist in der Ressource selbst genannt und es ist kein Abschluss geplant (gemäß 1a). In diesem Fall behandeln Sie die Ressource als fortlaufende Ressource."</a:t>
            </a:r>
          </a:p>
          <a:p>
            <a:r>
              <a:rPr lang="de-DE" dirty="0"/>
              <a:t>Zitat siehe: http://original.rdatoolkit.org/nlgpschp0_nlgps00-2901.html</a:t>
            </a:r>
          </a:p>
          <a:p>
            <a:endParaRPr lang="de-DE" dirty="0"/>
          </a:p>
          <a:p>
            <a:endParaRPr lang="de-DE" b="1" dirty="0"/>
          </a:p>
          <a:p>
            <a:endParaRPr lang="de-DE" b="1"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062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6" name="Slide Number Placeholder 5"/>
          <p:cNvSpPr>
            <a:spLocks noGrp="1"/>
          </p:cNvSpPr>
          <p:nvPr>
            <p:ph type="sldNum" sz="quarter" idx="12"/>
          </p:nvPr>
        </p:nvSpPr>
        <p:spPr/>
        <p:txBody>
          <a:bodyPr/>
          <a:lstStyle/>
          <a:p>
            <a:endParaRPr lang="de-DE" b="1" smtClean="0"/>
          </a:p>
          <a:p>
            <a:fld id="{D30E3F81-6584-4C85-9656-782DA1C6B3A8}" type="slidenum">
              <a:rPr lang="de-DE" b="1" smtClean="0"/>
              <a:pPr/>
              <a:t>‹Nr.›</a:t>
            </a:fld>
            <a:r>
              <a:rPr lang="de-DE" smtClean="0"/>
              <a:t> | X</a:t>
            </a:r>
          </a:p>
          <a:p>
            <a:endParaRPr lang="en-US" dirty="0"/>
          </a:p>
        </p:txBody>
      </p:sp>
    </p:spTree>
    <p:extLst>
      <p:ext uri="{BB962C8B-B14F-4D97-AF65-F5344CB8AC3E}">
        <p14:creationId xmlns:p14="http://schemas.microsoft.com/office/powerpoint/2010/main" val="35848110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6" name="Slide Number Placeholder 5"/>
          <p:cNvSpPr>
            <a:spLocks noGrp="1"/>
          </p:cNvSpPr>
          <p:nvPr>
            <p:ph type="sldNum" sz="quarter" idx="12"/>
          </p:nvPr>
        </p:nvSpPr>
        <p:spPr/>
        <p:txBody>
          <a:bodyPr/>
          <a:lstStyle/>
          <a:p>
            <a:endParaRPr lang="de-DE" b="1" smtClean="0"/>
          </a:p>
          <a:p>
            <a:fld id="{D30E3F81-6584-4C85-9656-782DA1C6B3A8}" type="slidenum">
              <a:rPr lang="de-DE" b="1" smtClean="0"/>
              <a:pPr/>
              <a:t>‹Nr.›</a:t>
            </a:fld>
            <a:r>
              <a:rPr lang="de-DE" smtClean="0"/>
              <a:t> | X</a:t>
            </a:r>
          </a:p>
          <a:p>
            <a:endParaRPr lang="en-US" dirty="0"/>
          </a:p>
        </p:txBody>
      </p:sp>
    </p:spTree>
    <p:extLst>
      <p:ext uri="{BB962C8B-B14F-4D97-AF65-F5344CB8AC3E}">
        <p14:creationId xmlns:p14="http://schemas.microsoft.com/office/powerpoint/2010/main" val="403045668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smtClean="0"/>
              <a:t>Titelmasterformat durch Klicken bearbeiten</a:t>
            </a:r>
            <a:endParaRPr lang="de-DE" dirty="0"/>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n-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n-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n-lt"/>
                <a:cs typeface="Segoe UI" panose="020B0502040204020203" pitchFamily="34" charset="0"/>
              </a:defRPr>
            </a:lvl3p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smtClean="0"/>
              <a:t>Praxis-Update RDA DACH | Teil 2.2 Titeldaten | Stand: 11.09.2023 | CC0 1.0 Universal</a:t>
            </a:r>
            <a:endParaRPr lang="de-DE" dirty="0"/>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smtClean="0"/>
              <a:t> | X</a:t>
            </a:r>
            <a:endParaRPr lang="de-DE" dirty="0"/>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smtClean="0"/>
              <a:t>Praxis-Update RDA DACH | Teil 2.2 Titeldaten | Stand: 11.09.2023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smtClean="0"/>
              <a:t>Praxis-Update RDA DACH | Teil 2.2 Titeldaten | Stand: 11.09.2023 | CC0 1.0 Universal</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smtClean="0"/>
              <a:t>Praxis-Update RDA DACH | Teil 2.2 Titeldaten | Stand: 11.09.2023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dirty="0" smtClean="0"/>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smtClean="0"/>
              <a:t>Praxis-Update RDA DACH | Teil 2.2 Titeldaten | Stand: 11.09.2023 | CC0 1.0 Universal</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iming>
    <p:tnLst>
      <p:par>
        <p:cTn id="1" dur="indefinite" restart="never" nodeType="tmRoot"/>
      </p:par>
    </p:tnLst>
  </p:timing>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sta.dnb.de/doc/RDA-R-FR-MR"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s://sta.dnb.de/doc/RDA-E-M065#Fortlaufende-Ressourcen" TargetMode="Externa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sta.dnb.de/doc/P518"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s://sta.dnb.de/doc/RDA-E-M005?q=haupttitel#Fallgruppen-fur-wesentliche-Anderungen"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https://sta.dnb.de/doc/RDA-E-E170?q=haupttitel#Nachfolge-Beziehungen-auf-Expressionsebene" TargetMode="External"/><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hyperlink" Target="https://creativecommons.org/publicdomain/zero/1.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sta.dnb.de/doc/RDA-E-M355"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sta.dnb.de/doc/RDA-A-ABGR"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3002330"/>
            <a:ext cx="6057900" cy="697766"/>
          </a:xfrm>
        </p:spPr>
        <p:txBody>
          <a:bodyPr>
            <a:normAutofit/>
          </a:bodyPr>
          <a:lstStyle/>
          <a:p>
            <a:pPr algn="ctr"/>
            <a:r>
              <a:rPr lang="de-DE" altLang="de-DE" sz="3600" b="1" spc="300" dirty="0">
                <a:latin typeface="+mj-lt"/>
                <a:ea typeface="Verdana" pitchFamily="34" charset="0"/>
                <a:cs typeface="Segoe UI" panose="020B0502040204020203" pitchFamily="34" charset="0"/>
              </a:rPr>
              <a:t>Praxis-Update RDA DACH</a:t>
            </a:r>
          </a:p>
        </p:txBody>
      </p:sp>
      <p:sp>
        <p:nvSpPr>
          <p:cNvPr id="7" name="Fußzeilenplatzhalter 6"/>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10" name="Foliennummernplatzhalter 9"/>
          <p:cNvSpPr>
            <a:spLocks noGrp="1"/>
          </p:cNvSpPr>
          <p:nvPr>
            <p:ph type="sldNum" sz="quarter" idx="4"/>
          </p:nvPr>
        </p:nvSpPr>
        <p:spPr/>
        <p:txBody>
          <a:bodyPr/>
          <a:lstStyle/>
          <a:p>
            <a:endParaRPr lang="de-DE" dirty="0"/>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cstate="print">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Tree>
    <p:extLst>
      <p:ext uri="{BB962C8B-B14F-4D97-AF65-F5344CB8AC3E}">
        <p14:creationId xmlns:p14="http://schemas.microsoft.com/office/powerpoint/2010/main" val="262621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 Abgrenzung (3)</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Spezielle Abgrenzungsfälle </a:t>
            </a:r>
            <a:r>
              <a:rPr lang="de-DE" b="1" dirty="0"/>
              <a:t>-</a:t>
            </a:r>
            <a:r>
              <a:rPr lang="de-DE" b="1" dirty="0" smtClean="0"/>
              <a:t> Jahreszahl im Titel oder auf der Titelseite</a:t>
            </a:r>
            <a:r>
              <a:rPr lang="de-DE" dirty="0"/>
              <a:t/>
            </a:r>
            <a:br>
              <a:rPr lang="de-DE" dirty="0"/>
            </a:br>
            <a:endParaRPr lang="de-DE" dirty="0" smtClean="0"/>
          </a:p>
          <a:p>
            <a:pPr marL="0" indent="0">
              <a:buNone/>
            </a:pPr>
            <a:r>
              <a:rPr lang="de-DE" u="sng" dirty="0" smtClean="0"/>
              <a:t>Jahreszahl im Titel oder auf der Titelseite</a:t>
            </a:r>
            <a:r>
              <a:rPr lang="de-DE" dirty="0" smtClean="0"/>
              <a:t>: </a:t>
            </a:r>
            <a:r>
              <a:rPr lang="de-DE" dirty="0"/>
              <a:t>Zählung bzw. </a:t>
            </a:r>
            <a:r>
              <a:rPr lang="de-DE" dirty="0" smtClean="0"/>
              <a:t>Berichtsjahr oder Erscheinungsjahr</a:t>
            </a:r>
            <a:r>
              <a:rPr lang="de-DE" dirty="0"/>
              <a:t>, </a:t>
            </a:r>
            <a:r>
              <a:rPr lang="de-DE" dirty="0" smtClean="0"/>
              <a:t>Standangabe, Sachaussage?</a:t>
            </a:r>
          </a:p>
          <a:p>
            <a:pPr marL="0" indent="0">
              <a:buNone/>
            </a:pPr>
            <a:r>
              <a:rPr lang="de-DE" dirty="0" smtClean="0"/>
              <a:t>Im Zweifel ist der </a:t>
            </a:r>
            <a:r>
              <a:rPr lang="de-DE" dirty="0"/>
              <a:t>Einzelfall anhand der </a:t>
            </a:r>
            <a:r>
              <a:rPr lang="de-DE" dirty="0" smtClean="0"/>
              <a:t>Kriterien, die im </a:t>
            </a:r>
            <a:r>
              <a:rPr lang="de-DE" dirty="0"/>
              <a:t>Allgemeines-Text zur Abgrenzung genannten </a:t>
            </a:r>
            <a:r>
              <a:rPr lang="de-DE" dirty="0" smtClean="0"/>
              <a:t>werden, </a:t>
            </a:r>
            <a:r>
              <a:rPr lang="de-DE" dirty="0"/>
              <a:t>zu </a:t>
            </a:r>
            <a:r>
              <a:rPr lang="de-DE" dirty="0" smtClean="0"/>
              <a:t>prüfen:</a:t>
            </a:r>
          </a:p>
          <a:p>
            <a:pPr lvl="1"/>
            <a:r>
              <a:rPr lang="de-DE" dirty="0" smtClean="0"/>
              <a:t>Weist die Ressource Merkmale einer Monografie oder einer Zeitschrift auf?</a:t>
            </a:r>
          </a:p>
          <a:p>
            <a:pPr lvl="1"/>
            <a:r>
              <a:rPr lang="de-DE" dirty="0" smtClean="0"/>
              <a:t>Gehört die Jahresangabe zur Sachaussage oder ggf. zum Namen einer Konferenz?</a:t>
            </a:r>
          </a:p>
          <a:p>
            <a:pPr lvl="1"/>
            <a:r>
              <a:rPr lang="de-DE" dirty="0" smtClean="0"/>
              <a:t>Bei juristischen Werken gehören Jahreszahlen i. d. R. zum Namen des Gesetzes oder bilden den Rechtsstand ab.</a:t>
            </a:r>
          </a:p>
          <a:p>
            <a:pPr lvl="1"/>
            <a:r>
              <a:rPr lang="de-DE" dirty="0" smtClean="0"/>
              <a:t>Bei Handbüchern, bei denen es auf Aktualität ankommt, geben Jahresangaben oft den Stand an.</a:t>
            </a:r>
          </a:p>
          <a:p>
            <a:pPr marL="0" indent="-365760">
              <a:buNone/>
            </a:pPr>
            <a:r>
              <a:rPr lang="de-DE" dirty="0" smtClean="0"/>
              <a:t>"</a:t>
            </a:r>
            <a:r>
              <a:rPr lang="de-DE" dirty="0"/>
              <a:t>Wenn keine weiteren Hinweise auf fortlaufendes Erscheinen vorliegen, ziehen Sie im Zweifel die Jahreszahl nicht als Zählung heran</a:t>
            </a:r>
            <a:r>
              <a:rPr lang="de-DE" dirty="0" smtClean="0"/>
              <a:t>."</a:t>
            </a:r>
          </a:p>
          <a:p>
            <a:pPr marL="201168" lvl="1" indent="0">
              <a:buNone/>
            </a:pPr>
            <a:r>
              <a:rPr lang="de-DE" dirty="0"/>
              <a:t/>
            </a:r>
            <a:br>
              <a:rPr lang="de-DE" dirty="0"/>
            </a:br>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10</a:t>
            </a:fld>
            <a:r>
              <a:rPr lang="de-DE" dirty="0" smtClean="0"/>
              <a:t> | 28</a:t>
            </a:r>
            <a:endParaRPr lang="de-DE" dirty="0"/>
          </a:p>
        </p:txBody>
      </p:sp>
      <p:sp>
        <p:nvSpPr>
          <p:cNvPr id="7" name="Rechteck 6"/>
          <p:cNvSpPr/>
          <p:nvPr/>
        </p:nvSpPr>
        <p:spPr>
          <a:xfrm>
            <a:off x="335360" y="1196752"/>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949260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 Abgrenzung (4)</a:t>
            </a:r>
            <a:endParaRPr lang="de-DE" dirty="0"/>
          </a:p>
        </p:txBody>
      </p:sp>
      <p:sp>
        <p:nvSpPr>
          <p:cNvPr id="3" name="Textplatzhalter 2"/>
          <p:cNvSpPr>
            <a:spLocks noGrp="1"/>
          </p:cNvSpPr>
          <p:nvPr>
            <p:ph type="body" sz="quarter" idx="13"/>
          </p:nvPr>
        </p:nvSpPr>
        <p:spPr/>
        <p:txBody>
          <a:bodyPr/>
          <a:lstStyle/>
          <a:p>
            <a:r>
              <a:rPr lang="de-DE" b="1" dirty="0"/>
              <a:t>Spezielle </a:t>
            </a:r>
            <a:r>
              <a:rPr lang="de-DE" b="1" dirty="0" smtClean="0"/>
              <a:t>Abgrenzungsfälle - Publikationen zu Ereignissen</a:t>
            </a:r>
            <a:endParaRPr lang="de-DE" b="1" dirty="0"/>
          </a:p>
          <a:p>
            <a:endParaRPr lang="de-DE" sz="900" dirty="0" smtClean="0"/>
          </a:p>
          <a:p>
            <a:endParaRPr lang="de-DE" sz="900" dirty="0" smtClean="0"/>
          </a:p>
          <a:p>
            <a:pPr marL="0" indent="0">
              <a:buNone/>
            </a:pPr>
            <a:endParaRPr lang="de-DE" u="sng" dirty="0" smtClean="0"/>
          </a:p>
          <a:p>
            <a:pPr marL="0" indent="0">
              <a:buNone/>
            </a:pPr>
            <a:r>
              <a:rPr lang="de-DE" dirty="0" smtClean="0"/>
              <a:t>"Publikationen </a:t>
            </a:r>
            <a:r>
              <a:rPr lang="de-DE" dirty="0"/>
              <a:t>zu Ereignissen werden als mehrteilige Monografien erfasst, auch wenn sie Eigenschaften von fortlaufenden Ressourcen aufweisen. </a:t>
            </a:r>
          </a:p>
          <a:p>
            <a:pPr marL="0" indent="0">
              <a:buNone/>
            </a:pPr>
            <a:r>
              <a:rPr lang="de-DE" dirty="0" smtClean="0"/>
              <a:t>Bedingung</a:t>
            </a:r>
            <a:r>
              <a:rPr lang="de-DE" dirty="0"/>
              <a:t>: ein Abschluss ist geplant. Hierzu zählen zum Beispiel Newsletter zu Sportereignissen, Festivals, Messen</a:t>
            </a:r>
            <a:r>
              <a:rPr lang="de-DE" dirty="0" smtClean="0"/>
              <a:t>."</a:t>
            </a:r>
          </a:p>
          <a:p>
            <a:pPr marL="0" indent="0">
              <a:buNone/>
            </a:pPr>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11</a:t>
            </a:fld>
            <a:r>
              <a:rPr lang="de-DE" dirty="0" smtClean="0"/>
              <a:t> | 28</a:t>
            </a:r>
            <a:endParaRPr lang="de-DE" dirty="0"/>
          </a:p>
        </p:txBody>
      </p:sp>
      <p:sp>
        <p:nvSpPr>
          <p:cNvPr id="7" name="Rechteck 6"/>
          <p:cNvSpPr/>
          <p:nvPr/>
        </p:nvSpPr>
        <p:spPr>
          <a:xfrm>
            <a:off x="335360" y="1844824"/>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2052661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Abgrenzung </a:t>
            </a:r>
            <a:r>
              <a:rPr lang="de-DE" dirty="0" smtClean="0"/>
              <a:t>(5)</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Spezielle Abgrenzungsfälle - Nichtbuchmaterialien als Beilagen in einem Bucheinband</a:t>
            </a:r>
          </a:p>
          <a:p>
            <a:pPr marL="0" indent="0">
              <a:buNone/>
            </a:pPr>
            <a:r>
              <a:rPr lang="de-DE" sz="1200" dirty="0"/>
              <a:t> </a:t>
            </a:r>
            <a:r>
              <a:rPr lang="de-DE" sz="1200" dirty="0" smtClean="0"/>
              <a:t>                            </a:t>
            </a:r>
            <a:r>
              <a:rPr lang="de-DE" dirty="0" smtClean="0"/>
              <a:t>Sonderfall</a:t>
            </a:r>
            <a:r>
              <a:rPr lang="de-DE" dirty="0"/>
              <a:t>: </a:t>
            </a:r>
            <a:r>
              <a:rPr lang="de-DE" u="sng" dirty="0"/>
              <a:t>Nichtbuchmaterialien</a:t>
            </a:r>
            <a:r>
              <a:rPr lang="de-DE" dirty="0"/>
              <a:t> als Beilagen in einem </a:t>
            </a:r>
            <a:r>
              <a:rPr lang="de-DE" dirty="0" smtClean="0"/>
              <a:t>Bucheinband </a:t>
            </a:r>
            <a:br>
              <a:rPr lang="de-DE" dirty="0" smtClean="0"/>
            </a:br>
            <a:r>
              <a:rPr lang="de-DE" dirty="0" smtClean="0"/>
              <a:t>Die Ressource wird als Hauptkomponente mit </a:t>
            </a:r>
            <a:r>
              <a:rPr lang="de-DE" dirty="0"/>
              <a:t>Begleitmaterial behandelt und nicht als mehrteilige Monografie </a:t>
            </a:r>
            <a:r>
              <a:rPr lang="de-DE" dirty="0" smtClean="0"/>
              <a:t>bzw</a:t>
            </a:r>
            <a:r>
              <a:rPr lang="de-DE" dirty="0"/>
              <a:t>. Medienkombination. </a:t>
            </a:r>
            <a:endParaRPr lang="de-DE" dirty="0" smtClean="0"/>
          </a:p>
          <a:p>
            <a:pPr marL="0" indent="0">
              <a:buNone/>
            </a:pPr>
            <a:r>
              <a:rPr lang="de-DE" dirty="0" smtClean="0"/>
              <a:t>"Das </a:t>
            </a:r>
            <a:r>
              <a:rPr lang="de-DE" dirty="0"/>
              <a:t>gilt unabhängig </a:t>
            </a:r>
            <a:r>
              <a:rPr lang="de-DE" dirty="0" smtClean="0"/>
              <a:t>davon</a:t>
            </a:r>
          </a:p>
          <a:p>
            <a:pPr lvl="1"/>
            <a:r>
              <a:rPr lang="de-DE" dirty="0" smtClean="0"/>
              <a:t>ob </a:t>
            </a:r>
            <a:r>
              <a:rPr lang="de-DE" dirty="0"/>
              <a:t>die Komponenten vom Inhalt her in etwa gleichwertig sind oder </a:t>
            </a:r>
            <a:r>
              <a:rPr lang="de-DE" dirty="0" smtClean="0"/>
              <a:t>nicht</a:t>
            </a:r>
          </a:p>
          <a:p>
            <a:pPr lvl="1"/>
            <a:r>
              <a:rPr lang="de-DE" dirty="0" smtClean="0"/>
              <a:t>ob </a:t>
            </a:r>
            <a:r>
              <a:rPr lang="de-DE" dirty="0"/>
              <a:t>die Komponenten eigene abhängige oder unabhängige Titel </a:t>
            </a:r>
            <a:r>
              <a:rPr lang="de-DE" dirty="0" smtClean="0"/>
              <a:t>haben</a:t>
            </a:r>
          </a:p>
          <a:p>
            <a:pPr lvl="1"/>
            <a:r>
              <a:rPr lang="de-DE" dirty="0" smtClean="0"/>
              <a:t>ob </a:t>
            </a:r>
            <a:r>
              <a:rPr lang="de-DE" dirty="0"/>
              <a:t>es einen Titel gibt, der sich auf die Ressource als Ganzes </a:t>
            </a:r>
            <a:r>
              <a:rPr lang="de-DE" dirty="0" smtClean="0"/>
              <a:t>bezieht"</a:t>
            </a:r>
          </a:p>
          <a:p>
            <a:pPr marL="0" indent="-365760">
              <a:buNone/>
            </a:pPr>
            <a:r>
              <a:rPr lang="de-DE" dirty="0" smtClean="0"/>
              <a:t>Zu prüfen ist immer, ob das Buch oder das Nichtbuch-Medium die Hauptkomponente ist.</a:t>
            </a:r>
            <a:endParaRPr lang="de-DE" dirty="0"/>
          </a:p>
          <a:p>
            <a:pPr marL="0" indent="0">
              <a:buNone/>
            </a:pPr>
            <a:r>
              <a:rPr lang="de-DE" dirty="0" smtClean="0"/>
              <a:t>Ausnahmen: Als mehrteilige Monografie behandelt werden</a:t>
            </a:r>
          </a:p>
          <a:p>
            <a:pPr lvl="1"/>
            <a:r>
              <a:rPr lang="de-DE" dirty="0" smtClean="0"/>
              <a:t>Lehrmaterialien</a:t>
            </a:r>
          </a:p>
          <a:p>
            <a:pPr lvl="1"/>
            <a:r>
              <a:rPr lang="de-DE" dirty="0" smtClean="0"/>
              <a:t>Ressourcen</a:t>
            </a:r>
            <a:r>
              <a:rPr lang="de-DE" dirty="0"/>
              <a:t>, die dasselbe Werk mehrfach auf unterschiedlichen Datenträgertypen </a:t>
            </a:r>
            <a:r>
              <a:rPr lang="de-DE" dirty="0" smtClean="0"/>
              <a:t>enthalten</a:t>
            </a:r>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12</a:t>
            </a:fld>
            <a:r>
              <a:rPr lang="de-DE" dirty="0" smtClean="0"/>
              <a:t> | 28</a:t>
            </a:r>
            <a:endParaRPr lang="de-DE" dirty="0"/>
          </a:p>
        </p:txBody>
      </p:sp>
      <p:sp>
        <p:nvSpPr>
          <p:cNvPr id="6" name="Rechteck 5"/>
          <p:cNvSpPr/>
          <p:nvPr/>
        </p:nvSpPr>
        <p:spPr>
          <a:xfrm>
            <a:off x="335360" y="1196752"/>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0407293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3. Änderungen auf Manifestationsebene (1)</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Titelzusatz - Informationsquelle</a:t>
            </a:r>
            <a:endParaRPr lang="de-DE" dirty="0"/>
          </a:p>
          <a:p>
            <a:pPr marL="0" indent="0">
              <a:buNone/>
            </a:pPr>
            <a:endParaRPr lang="de-DE" sz="1800" dirty="0" smtClean="0"/>
          </a:p>
          <a:p>
            <a:pPr marL="0" indent="0">
              <a:buNone/>
            </a:pPr>
            <a:r>
              <a:rPr lang="de-DE" dirty="0" smtClean="0"/>
              <a:t>"Nehmen </a:t>
            </a:r>
            <a:r>
              <a:rPr lang="de-DE" dirty="0"/>
              <a:t>Sie den Titelzusatz </a:t>
            </a:r>
            <a:r>
              <a:rPr lang="de-DE" u="sng" dirty="0"/>
              <a:t>vorrangig</a:t>
            </a:r>
            <a:r>
              <a:rPr lang="de-DE" dirty="0"/>
              <a:t> aus derselben Quelle wie den </a:t>
            </a:r>
            <a:r>
              <a:rPr lang="de-DE" dirty="0" smtClean="0"/>
              <a:t>Haupttitel."</a:t>
            </a:r>
            <a:endParaRPr lang="de-DE" sz="1000" dirty="0" smtClean="0"/>
          </a:p>
          <a:p>
            <a:pPr marL="0" indent="0">
              <a:buNone/>
            </a:pPr>
            <a:r>
              <a:rPr lang="de-DE" dirty="0" smtClean="0"/>
              <a:t>Es </a:t>
            </a:r>
            <a:r>
              <a:rPr lang="de-DE" dirty="0"/>
              <a:t>können auch </a:t>
            </a:r>
            <a:r>
              <a:rPr lang="de-DE" dirty="0" smtClean="0"/>
              <a:t>Titelzusätze </a:t>
            </a:r>
            <a:r>
              <a:rPr lang="de-DE" u="sng" dirty="0"/>
              <a:t>von anderen Quellen innerhalb der Ressource, auf denen der Haupttitel oder eine Variante davon genannt </a:t>
            </a:r>
            <a:r>
              <a:rPr lang="de-DE" u="sng" dirty="0" smtClean="0"/>
              <a:t>ist</a:t>
            </a:r>
            <a:r>
              <a:rPr lang="de-DE" dirty="0" smtClean="0"/>
              <a:t>, übernommen werden, wenn dies für die Identifikation als wichtig angesehen wird.</a:t>
            </a:r>
            <a:endParaRPr lang="de-DE" dirty="0"/>
          </a:p>
          <a:p>
            <a:pPr marL="0" indent="0">
              <a:buNone/>
            </a:pPr>
            <a:r>
              <a:rPr lang="de-DE" dirty="0"/>
              <a:t>Ist ein Titelzusatz aus einer anderen Quelle </a:t>
            </a:r>
            <a:r>
              <a:rPr lang="de-DE" dirty="0" smtClean="0"/>
              <a:t>innerhalb der Manifestation der </a:t>
            </a:r>
            <a:r>
              <a:rPr lang="de-DE" u="sng" dirty="0"/>
              <a:t>einzige</a:t>
            </a:r>
            <a:r>
              <a:rPr lang="de-DE" dirty="0"/>
              <a:t> Titelzusatz, </a:t>
            </a:r>
            <a:r>
              <a:rPr lang="de-DE" u="sng" dirty="0"/>
              <a:t>muss</a:t>
            </a:r>
            <a:r>
              <a:rPr lang="de-DE" dirty="0"/>
              <a:t> dieser übernommen werden</a:t>
            </a:r>
            <a:r>
              <a:rPr lang="de-DE" dirty="0" smtClean="0"/>
              <a:t>. </a:t>
            </a:r>
          </a:p>
          <a:p>
            <a:pPr marL="0" indent="0">
              <a:buNone/>
            </a:pPr>
            <a:r>
              <a:rPr lang="de-DE" dirty="0" smtClean="0"/>
              <a:t>Ein solcher Titelzusatz wird nicht eckig geklammert.</a:t>
            </a:r>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13</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7254836"/>
              </p:ext>
            </p:extLst>
          </p:nvPr>
        </p:nvGraphicFramePr>
        <p:xfrm>
          <a:off x="316661" y="4662437"/>
          <a:ext cx="11449272" cy="164688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smtClean="0">
                          <a:solidFill>
                            <a:schemeClr val="tx1"/>
                          </a:solidFill>
                          <a:latin typeface="+mj-lt"/>
                          <a:ea typeface="Verdana" panose="020B0604030504040204" pitchFamily="34" charset="0"/>
                        </a:rPr>
                        <a:t>ISBD-Darstellung</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Erläuterung</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rPr>
                        <a:t>Der Tod des Krämers : Krimi / Hans K. Reiter</a:t>
                      </a:r>
                      <a:endParaRPr lang="de-DE" sz="2000" dirty="0">
                        <a:latin typeface="+mj-lt"/>
                        <a:ea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i="1" dirty="0" smtClean="0">
                          <a:latin typeface="+mj-lt"/>
                        </a:rPr>
                        <a:t>"Krimi" erscheint nur auf dem Umschlag unterhalb desselben</a:t>
                      </a:r>
                      <a:r>
                        <a:rPr lang="de-DE" sz="2000" i="1" baseline="0" dirty="0" smtClean="0">
                          <a:latin typeface="+mj-lt"/>
                        </a:rPr>
                        <a:t> T</a:t>
                      </a:r>
                      <a:r>
                        <a:rPr lang="de-DE" sz="2000" i="1" dirty="0" smtClean="0">
                          <a:latin typeface="+mj-lt"/>
                        </a:rPr>
                        <a:t>itels, der als Haupttitel</a:t>
                      </a:r>
                      <a:r>
                        <a:rPr lang="de-DE" sz="2000" i="1" baseline="0" dirty="0" smtClean="0">
                          <a:latin typeface="+mj-lt"/>
                        </a:rPr>
                        <a:t> von der bevorzugten Informationsquelle übertragen wurde.</a:t>
                      </a:r>
                      <a:endParaRPr lang="de-DE" sz="2000" dirty="0" smtClean="0">
                        <a:latin typeface="+mj-lt"/>
                      </a:endParaRPr>
                    </a:p>
                  </a:txBody>
                  <a:tcPr anchor="ctr"/>
                </a:tc>
                <a:extLst>
                  <a:ext uri="{0D108BD9-81ED-4DB2-BD59-A6C34878D82A}">
                    <a16:rowId xmlns:a16="http://schemas.microsoft.com/office/drawing/2014/main" val="2558844434"/>
                  </a:ext>
                </a:extLst>
              </a:tr>
            </a:tbl>
          </a:graphicData>
        </a:graphic>
      </p:graphicFrame>
      <p:sp>
        <p:nvSpPr>
          <p:cNvPr id="8" name="Rechteck 7"/>
          <p:cNvSpPr/>
          <p:nvPr/>
        </p:nvSpPr>
        <p:spPr>
          <a:xfrm>
            <a:off x="335360" y="1268760"/>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1317469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Änderungen </a:t>
            </a:r>
            <a:r>
              <a:rPr lang="de-DE" dirty="0" smtClean="0"/>
              <a:t>auf Manifestationsebene (2)</a:t>
            </a:r>
            <a:endParaRPr lang="de-DE" dirty="0"/>
          </a:p>
        </p:txBody>
      </p:sp>
      <p:sp>
        <p:nvSpPr>
          <p:cNvPr id="3" name="Textplatzhalter 2"/>
          <p:cNvSpPr>
            <a:spLocks noGrp="1"/>
          </p:cNvSpPr>
          <p:nvPr>
            <p:ph type="body" sz="quarter" idx="13"/>
          </p:nvPr>
        </p:nvSpPr>
        <p:spPr>
          <a:xfrm>
            <a:off x="335360" y="689818"/>
            <a:ext cx="11521280" cy="5472608"/>
          </a:xfrm>
        </p:spPr>
        <p:txBody>
          <a:bodyPr/>
          <a:lstStyle/>
          <a:p>
            <a:pPr marL="0" indent="0">
              <a:buNone/>
            </a:pPr>
            <a:endParaRPr lang="de-DE" b="1" dirty="0" smtClean="0"/>
          </a:p>
          <a:p>
            <a:pPr marL="0" indent="0">
              <a:buNone/>
            </a:pPr>
            <a:r>
              <a:rPr lang="de-DE" b="1" dirty="0" smtClean="0"/>
              <a:t>Verantwortlichkeitsangabe - Rollenangabe</a:t>
            </a:r>
            <a:endParaRPr lang="de-DE" b="1" dirty="0"/>
          </a:p>
          <a:p>
            <a:pPr marL="0" indent="0">
              <a:buNone/>
            </a:pPr>
            <a:r>
              <a:rPr lang="de-DE" dirty="0" smtClean="0"/>
              <a:t>Die Spezialregel wurde präzisiert:</a:t>
            </a:r>
          </a:p>
          <a:p>
            <a:pPr marL="0" indent="0">
              <a:buNone/>
            </a:pPr>
            <a:r>
              <a:rPr lang="de-DE" dirty="0" smtClean="0"/>
              <a:t>"Fügen </a:t>
            </a:r>
            <a:r>
              <a:rPr lang="de-DE" dirty="0"/>
              <a:t>Sie ein Wort oder eine kurze Phrase </a:t>
            </a:r>
            <a:r>
              <a:rPr lang="de-DE" u="sng" dirty="0"/>
              <a:t>in eckigen Klammern</a:t>
            </a:r>
            <a:r>
              <a:rPr lang="de-DE" dirty="0"/>
              <a:t> hinzu, wenn dies notwendig ist, um die Rolle eines Akteurs, der in einer Verantwortlichkeitsangabe aufgeführt ist, zu erläutern</a:t>
            </a:r>
            <a:r>
              <a:rPr lang="de-DE" dirty="0" smtClean="0"/>
              <a:t>."</a:t>
            </a:r>
          </a:p>
          <a:p>
            <a:pPr marL="0" indent="0">
              <a:buNone/>
            </a:pPr>
            <a:endParaRPr lang="de-DE" dirty="0"/>
          </a:p>
          <a:p>
            <a:pPr marL="0" indent="0">
              <a:buNone/>
            </a:pPr>
            <a:endParaRPr lang="de-DE" dirty="0" smtClean="0"/>
          </a:p>
          <a:p>
            <a:pPr marL="0" indent="0">
              <a:buNone/>
            </a:pPr>
            <a:endParaRPr lang="de-DE" dirty="0"/>
          </a:p>
          <a:p>
            <a:pPr marL="0" indent="0">
              <a:buNone/>
            </a:pPr>
            <a:r>
              <a:rPr lang="de-DE" dirty="0" smtClean="0"/>
              <a:t>Die eckigen Klammern müssen gesetzt werden, da die von der bevorzugten Informationsquelle übertragene Verantwortlichkeitsangabe durch eine (in diesem Fall von einer anderen Stelle innerhalb der Manifestation) </a:t>
            </a:r>
            <a:r>
              <a:rPr lang="de-DE" u="sng" dirty="0" smtClean="0"/>
              <a:t>ermittelte</a:t>
            </a:r>
            <a:r>
              <a:rPr lang="de-DE" dirty="0" smtClean="0"/>
              <a:t> Rollenangabe ergänzt wurde.</a:t>
            </a:r>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14</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72011384"/>
              </p:ext>
            </p:extLst>
          </p:nvPr>
        </p:nvGraphicFramePr>
        <p:xfrm>
          <a:off x="335360" y="3429000"/>
          <a:ext cx="11449272" cy="1342083"/>
        </p:xfrm>
        <a:graphic>
          <a:graphicData uri="http://schemas.openxmlformats.org/drawingml/2006/table">
            <a:tbl>
              <a:tblPr firstRow="1" bandRow="1">
                <a:tableStyleId>{5C22544A-7EE6-4342-B048-85BDC9FD1C3A}</a:tableStyleId>
              </a:tblPr>
              <a:tblGrid>
                <a:gridCol w="3816424">
                  <a:extLst>
                    <a:ext uri="{9D8B030D-6E8A-4147-A177-3AD203B41FA5}">
                      <a16:colId xmlns:a16="http://schemas.microsoft.com/office/drawing/2014/main" val="1959405099"/>
                    </a:ext>
                  </a:extLst>
                </a:gridCol>
                <a:gridCol w="3816424">
                  <a:extLst>
                    <a:ext uri="{9D8B030D-6E8A-4147-A177-3AD203B41FA5}">
                      <a16:colId xmlns:a16="http://schemas.microsoft.com/office/drawing/2014/main" val="1797639929"/>
                    </a:ext>
                  </a:extLst>
                </a:gridCol>
                <a:gridCol w="3816424">
                  <a:extLst>
                    <a:ext uri="{9D8B030D-6E8A-4147-A177-3AD203B41FA5}">
                      <a16:colId xmlns:a16="http://schemas.microsoft.com/office/drawing/2014/main" val="2383264384"/>
                    </a:ext>
                  </a:extLst>
                </a:gridCol>
              </a:tblGrid>
              <a:tr h="641043">
                <a:tc>
                  <a:txBody>
                    <a:bodyPr/>
                    <a:lstStyle/>
                    <a:p>
                      <a:r>
                        <a:rPr lang="de-DE" sz="2000" b="1" dirty="0" smtClean="0">
                          <a:solidFill>
                            <a:schemeClr val="tx1"/>
                          </a:solidFill>
                          <a:latin typeface="+mn-lt"/>
                          <a:ea typeface="Verdana" panose="020B0604030504040204" pitchFamily="34" charset="0"/>
                        </a:rPr>
                        <a:t>Informationsquelle Titelseite</a:t>
                      </a:r>
                      <a:endParaRPr lang="de-DE" sz="2000" b="1" dirty="0">
                        <a:solidFill>
                          <a:schemeClr val="tx1"/>
                        </a:solidFill>
                        <a:latin typeface="+mn-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n-lt"/>
                          <a:ea typeface="Verdana" panose="020B0604030504040204" pitchFamily="34" charset="0"/>
                        </a:rPr>
                        <a:t>Umschlag</a:t>
                      </a:r>
                      <a:endParaRPr lang="de-DE" sz="2000" b="1" dirty="0">
                        <a:solidFill>
                          <a:schemeClr val="tx1"/>
                        </a:solidFill>
                        <a:latin typeface="+mn-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n-lt"/>
                          <a:ea typeface="Verdana" panose="020B0604030504040204" pitchFamily="34" charset="0"/>
                        </a:rPr>
                        <a:t>Erfassung</a:t>
                      </a:r>
                      <a:endParaRPr lang="de-DE" sz="2000" b="1" dirty="0">
                        <a:solidFill>
                          <a:schemeClr val="tx1"/>
                        </a:solidFill>
                        <a:latin typeface="+mn-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smtClean="0">
                          <a:latin typeface="+mn-lt"/>
                          <a:ea typeface="Verdana" panose="020B0604030504040204" pitchFamily="34" charset="0"/>
                        </a:rPr>
                        <a:t>Manfred Becker</a:t>
                      </a:r>
                      <a:endParaRPr lang="de-DE" sz="2000" dirty="0">
                        <a:latin typeface="+mn-lt"/>
                        <a:ea typeface="Verdana" panose="020B0604030504040204" pitchFamily="34" charset="0"/>
                      </a:endParaRPr>
                    </a:p>
                  </a:txBody>
                  <a:tcPr anchor="ctr"/>
                </a:tc>
                <a:tc>
                  <a:txBody>
                    <a:bodyPr/>
                    <a:lstStyle/>
                    <a:p>
                      <a:r>
                        <a:rPr lang="de-DE" sz="2000" dirty="0" smtClean="0">
                          <a:latin typeface="+mn-lt"/>
                          <a:ea typeface="Verdana" panose="020B0604030504040204" pitchFamily="34" charset="0"/>
                        </a:rPr>
                        <a:t>Herausgegeben von Manfred Becker</a:t>
                      </a:r>
                      <a:endParaRPr lang="de-DE" sz="2000" dirty="0">
                        <a:latin typeface="+mn-lt"/>
                        <a:ea typeface="Verdana" panose="020B0604030504040204" pitchFamily="34" charset="0"/>
                      </a:endParaRPr>
                    </a:p>
                  </a:txBody>
                  <a:tcPr anchor="ctr"/>
                </a:tc>
                <a:tc>
                  <a:txBody>
                    <a:bodyPr/>
                    <a:lstStyle/>
                    <a:p>
                      <a:r>
                        <a:rPr lang="de-DE" sz="2000" dirty="0" smtClean="0">
                          <a:latin typeface="+mn-lt"/>
                          <a:ea typeface="Verdana" panose="020B0604030504040204" pitchFamily="34" charset="0"/>
                        </a:rPr>
                        <a:t>[herausgegeben von] Manfred</a:t>
                      </a:r>
                      <a:r>
                        <a:rPr lang="de-DE" sz="2000" baseline="0" dirty="0" smtClean="0">
                          <a:latin typeface="+mn-lt"/>
                          <a:ea typeface="Verdana" panose="020B0604030504040204" pitchFamily="34" charset="0"/>
                        </a:rPr>
                        <a:t> Becker</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203251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Änderungen </a:t>
            </a:r>
            <a:r>
              <a:rPr lang="de-DE" dirty="0" smtClean="0"/>
              <a:t>auf Manifestationsebene </a:t>
            </a:r>
            <a:r>
              <a:rPr lang="de-DE" dirty="0"/>
              <a:t>(3)</a:t>
            </a:r>
          </a:p>
        </p:txBody>
      </p:sp>
      <p:sp>
        <p:nvSpPr>
          <p:cNvPr id="3" name="Textplatzhalter 2"/>
          <p:cNvSpPr>
            <a:spLocks noGrp="1"/>
          </p:cNvSpPr>
          <p:nvPr>
            <p:ph type="body" sz="quarter" idx="13"/>
          </p:nvPr>
        </p:nvSpPr>
        <p:spPr/>
        <p:txBody>
          <a:bodyPr/>
          <a:lstStyle/>
          <a:p>
            <a:pPr marL="0" indent="0">
              <a:buNone/>
            </a:pPr>
            <a:r>
              <a:rPr lang="de-DE" b="1" dirty="0" smtClean="0"/>
              <a:t>Verlagsname </a:t>
            </a:r>
            <a:r>
              <a:rPr lang="de-DE" b="1" dirty="0"/>
              <a:t>-</a:t>
            </a:r>
            <a:r>
              <a:rPr lang="de-DE" b="1" dirty="0" smtClean="0"/>
              <a:t> </a:t>
            </a:r>
            <a:r>
              <a:rPr lang="de-DE" b="1" dirty="0"/>
              <a:t>mehrere </a:t>
            </a:r>
            <a:r>
              <a:rPr lang="de-DE" b="1" dirty="0" err="1" smtClean="0"/>
              <a:t>Imprints</a:t>
            </a:r>
            <a:r>
              <a:rPr lang="de-DE" b="1" dirty="0" smtClean="0"/>
              <a:t> desselben Verlagshauses</a:t>
            </a:r>
            <a:endParaRPr lang="de-DE" b="1" dirty="0"/>
          </a:p>
          <a:p>
            <a:pPr marL="0" indent="0">
              <a:buNone/>
            </a:pPr>
            <a:endParaRPr lang="de-DE" dirty="0" smtClean="0"/>
          </a:p>
          <a:p>
            <a:pPr marL="0" indent="0">
              <a:buNone/>
            </a:pPr>
            <a:endParaRPr lang="de-DE" dirty="0" smtClean="0"/>
          </a:p>
          <a:p>
            <a:pPr marL="0" indent="0">
              <a:buNone/>
            </a:pPr>
            <a:r>
              <a:rPr lang="de-DE" dirty="0" smtClean="0"/>
              <a:t>"Sind</a:t>
            </a:r>
            <a:r>
              <a:rPr lang="de-DE" dirty="0"/>
              <a:t> mehrere </a:t>
            </a:r>
            <a:r>
              <a:rPr lang="de-DE" dirty="0" err="1"/>
              <a:t>Imprints</a:t>
            </a:r>
            <a:r>
              <a:rPr lang="de-DE" dirty="0"/>
              <a:t>, </a:t>
            </a:r>
            <a:r>
              <a:rPr lang="de-DE" u="sng" dirty="0"/>
              <a:t>auch desselben Verlagshauses</a:t>
            </a:r>
            <a:r>
              <a:rPr lang="de-DE" dirty="0"/>
              <a:t>, genannt, können Sie optional die Namen der </a:t>
            </a:r>
            <a:r>
              <a:rPr lang="de-DE" dirty="0" err="1"/>
              <a:t>Imprints</a:t>
            </a:r>
            <a:r>
              <a:rPr lang="de-DE" dirty="0"/>
              <a:t> in der Reihenfolge erfassen, die durch die Abfolge, das Layout oder die Typografie der Namen in der Informationsquelle vorgegeben ist</a:t>
            </a:r>
            <a:r>
              <a:rPr lang="de-DE" dirty="0" smtClean="0"/>
              <a:t>."</a:t>
            </a:r>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15</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606032093"/>
              </p:ext>
            </p:extLst>
          </p:nvPr>
        </p:nvGraphicFramePr>
        <p:xfrm>
          <a:off x="263352" y="3601492"/>
          <a:ext cx="11449272" cy="195168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smtClean="0">
                          <a:solidFill>
                            <a:schemeClr val="tx1"/>
                          </a:solidFill>
                          <a:latin typeface="+mn-lt"/>
                          <a:ea typeface="Verdana" panose="020B0604030504040204" pitchFamily="34" charset="0"/>
                        </a:rPr>
                        <a:t>Erscheinungsort/Verlagsname</a:t>
                      </a:r>
                      <a:endParaRPr lang="de-DE" sz="2000" b="1" dirty="0">
                        <a:solidFill>
                          <a:schemeClr val="tx1"/>
                        </a:solidFill>
                        <a:latin typeface="+mn-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n-lt"/>
                          <a:ea typeface="Verdana" panose="020B0604030504040204" pitchFamily="34" charset="0"/>
                        </a:rPr>
                        <a:t>Erläuterung</a:t>
                      </a:r>
                      <a:endParaRPr lang="de-DE" sz="2000" b="1" dirty="0">
                        <a:solidFill>
                          <a:schemeClr val="tx1"/>
                        </a:solidFill>
                        <a:latin typeface="+mn-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t>München : </a:t>
                      </a:r>
                      <a:r>
                        <a:rPr lang="de-DE" sz="2000" dirty="0" err="1" smtClean="0"/>
                        <a:t>Knaur</a:t>
                      </a:r>
                      <a:r>
                        <a:rPr lang="de-DE" sz="2000" dirty="0" smtClean="0"/>
                        <a:t> Balance</a:t>
                      </a:r>
                      <a:br>
                        <a:rPr lang="de-DE" sz="2000" dirty="0" smtClean="0"/>
                      </a:br>
                      <a:r>
                        <a:rPr lang="de-DE" sz="2000" dirty="0" smtClean="0"/>
                        <a:t>München : </a:t>
                      </a:r>
                      <a:r>
                        <a:rPr lang="de-DE" sz="2000" dirty="0" err="1" smtClean="0"/>
                        <a:t>Knaur</a:t>
                      </a:r>
                      <a:r>
                        <a:rPr lang="de-DE" sz="2000" dirty="0" smtClean="0"/>
                        <a:t> </a:t>
                      </a:r>
                      <a:r>
                        <a:rPr lang="de-DE" sz="2000" dirty="0" err="1" smtClean="0"/>
                        <a:t>MensSana</a:t>
                      </a:r>
                      <a:endParaRPr lang="de-DE" sz="20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dirty="0">
                        <a:latin typeface="+mn-lt"/>
                        <a:ea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i="1" dirty="0" smtClean="0"/>
                        <a:t>Die </a:t>
                      </a:r>
                      <a:r>
                        <a:rPr lang="de-DE" sz="2000" i="1" dirty="0" err="1" smtClean="0"/>
                        <a:t>Imprints</a:t>
                      </a:r>
                      <a:r>
                        <a:rPr lang="de-DE" sz="2000" i="1" dirty="0" smtClean="0"/>
                        <a:t> </a:t>
                      </a:r>
                      <a:r>
                        <a:rPr lang="de-DE" sz="2000" i="1" dirty="0" err="1" smtClean="0"/>
                        <a:t>Knaur</a:t>
                      </a:r>
                      <a:r>
                        <a:rPr lang="de-DE" sz="2000" i="1" dirty="0" smtClean="0"/>
                        <a:t> Balance und </a:t>
                      </a:r>
                      <a:r>
                        <a:rPr lang="de-DE" sz="2000" i="1" dirty="0" err="1" smtClean="0"/>
                        <a:t>Knaur</a:t>
                      </a:r>
                      <a:r>
                        <a:rPr lang="de-DE" sz="2000" i="1" dirty="0" smtClean="0"/>
                        <a:t> </a:t>
                      </a:r>
                      <a:r>
                        <a:rPr lang="de-DE" sz="2000" i="1" dirty="0" err="1" smtClean="0"/>
                        <a:t>MensSana</a:t>
                      </a:r>
                      <a:r>
                        <a:rPr lang="de-DE" sz="2000" i="1" dirty="0" smtClean="0"/>
                        <a:t> gehören beide zum Verlagshaus </a:t>
                      </a:r>
                      <a:r>
                        <a:rPr lang="de-DE" sz="2000" i="1" dirty="0" err="1" smtClean="0"/>
                        <a:t>Droemer</a:t>
                      </a:r>
                      <a:r>
                        <a:rPr lang="de-DE" sz="2000" i="1" dirty="0" smtClean="0"/>
                        <a:t> </a:t>
                      </a:r>
                      <a:r>
                        <a:rPr lang="de-DE" sz="2000" i="1" dirty="0" err="1" smtClean="0"/>
                        <a:t>Knaur</a:t>
                      </a:r>
                      <a:r>
                        <a:rPr lang="de-DE" sz="2000" i="1" dirty="0" smtClean="0"/>
                        <a:t>.</a:t>
                      </a:r>
                      <a:endParaRPr lang="de-DE" sz="2000" i="1"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
        <p:nvSpPr>
          <p:cNvPr id="7" name="Rechteck 6"/>
          <p:cNvSpPr/>
          <p:nvPr/>
        </p:nvSpPr>
        <p:spPr>
          <a:xfrm>
            <a:off x="335360" y="1715046"/>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3915536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Änderungen </a:t>
            </a:r>
            <a:r>
              <a:rPr lang="de-DE" dirty="0" smtClean="0"/>
              <a:t>auf Manifestationsebene (4)</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Herstellungsangabe/Herstellungsort</a:t>
            </a:r>
            <a:endParaRPr lang="de-DE" b="1" dirty="0"/>
          </a:p>
          <a:p>
            <a:pPr marL="0" indent="0">
              <a:buNone/>
            </a:pPr>
            <a:r>
              <a:rPr lang="de-DE" dirty="0" smtClean="0"/>
              <a:t>Eine Herstellungsangabe kann fakultativ als Ersatz für ein nicht ermitteltes Orts- oder Namenselement der Veröffentlichungsangabe erfasst werden.</a:t>
            </a:r>
          </a:p>
          <a:p>
            <a:pPr marL="0" indent="0">
              <a:buNone/>
            </a:pPr>
            <a:endParaRPr lang="de-DE" dirty="0" smtClean="0"/>
          </a:p>
          <a:p>
            <a:pPr marL="0" indent="0">
              <a:buNone/>
            </a:pPr>
            <a:endParaRPr lang="de-DE" dirty="0" smtClean="0"/>
          </a:p>
          <a:p>
            <a:pPr marL="0" indent="0">
              <a:buNone/>
            </a:pPr>
            <a:r>
              <a:rPr lang="de-DE" dirty="0" smtClean="0"/>
              <a:t>Wenn eine Herstellungsangabe erfasst wird, </a:t>
            </a:r>
            <a:r>
              <a:rPr lang="de-DE" dirty="0"/>
              <a:t>muss das Ortselement </a:t>
            </a:r>
            <a:r>
              <a:rPr lang="de-DE" u="sng" dirty="0"/>
              <a:t>nicht</a:t>
            </a:r>
            <a:r>
              <a:rPr lang="de-DE" dirty="0"/>
              <a:t> mehr zwingend belegt werden</a:t>
            </a:r>
            <a:r>
              <a:rPr lang="de-DE" dirty="0" smtClean="0"/>
              <a:t>. </a:t>
            </a:r>
          </a:p>
          <a:p>
            <a:pPr marL="0" indent="0">
              <a:buNone/>
            </a:pPr>
            <a:r>
              <a:rPr lang="de-DE" dirty="0" smtClean="0"/>
              <a:t>Sie </a:t>
            </a:r>
            <a:r>
              <a:rPr lang="de-DE" u="sng" dirty="0"/>
              <a:t>können</a:t>
            </a:r>
            <a:r>
              <a:rPr lang="de-DE" dirty="0"/>
              <a:t> aber weiterhin </a:t>
            </a:r>
            <a:r>
              <a:rPr lang="de-DE" dirty="0" smtClean="0"/>
              <a:t>"[</a:t>
            </a:r>
            <a:r>
              <a:rPr lang="de-DE" dirty="0"/>
              <a:t>Herstellungsort nicht ermittelbar</a:t>
            </a:r>
            <a:r>
              <a:rPr lang="de-DE" dirty="0" smtClean="0"/>
              <a:t>]" </a:t>
            </a:r>
            <a:r>
              <a:rPr lang="de-DE" dirty="0"/>
              <a:t>erfassen.</a:t>
            </a:r>
            <a:r>
              <a:rPr lang="de-DE" b="1" dirty="0"/>
              <a:t/>
            </a:r>
            <a:br>
              <a:rPr lang="de-DE" b="1" dirty="0"/>
            </a:br>
            <a:endParaRPr lang="de-DE" b="1"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16</a:t>
            </a:fld>
            <a:r>
              <a:rPr lang="de-DE" dirty="0" smtClean="0"/>
              <a:t> | 28</a:t>
            </a:r>
            <a:endParaRPr lang="de-DE" dirty="0"/>
          </a:p>
        </p:txBody>
      </p:sp>
      <p:sp>
        <p:nvSpPr>
          <p:cNvPr id="6" name="Rechteck 5"/>
          <p:cNvSpPr/>
          <p:nvPr/>
        </p:nvSpPr>
        <p:spPr>
          <a:xfrm>
            <a:off x="335360" y="3068960"/>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251757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4. Änderungen auf Werkebene </a:t>
            </a:r>
            <a:endParaRPr lang="de-DE" dirty="0"/>
          </a:p>
        </p:txBody>
      </p:sp>
      <p:sp>
        <p:nvSpPr>
          <p:cNvPr id="3" name="Textplatzhalter 2"/>
          <p:cNvSpPr>
            <a:spLocks noGrp="1"/>
          </p:cNvSpPr>
          <p:nvPr>
            <p:ph type="body" sz="quarter" idx="13"/>
          </p:nvPr>
        </p:nvSpPr>
        <p:spPr>
          <a:xfrm>
            <a:off x="335360" y="701243"/>
            <a:ext cx="11521280" cy="5472608"/>
          </a:xfrm>
        </p:spPr>
        <p:txBody>
          <a:bodyPr/>
          <a:lstStyle/>
          <a:p>
            <a:pPr marL="0" indent="0">
              <a:buNone/>
            </a:pPr>
            <a:r>
              <a:rPr lang="de-DE" b="1" dirty="0" smtClean="0"/>
              <a:t>Körperschaft </a:t>
            </a:r>
            <a:r>
              <a:rPr lang="de-DE" b="1" dirty="0"/>
              <a:t>als geistiger </a:t>
            </a:r>
            <a:r>
              <a:rPr lang="de-DE" b="1" dirty="0" smtClean="0"/>
              <a:t>Schöpfer von Kunstwerken, Designstücken, Werken </a:t>
            </a:r>
            <a:r>
              <a:rPr lang="de-DE" b="1" dirty="0"/>
              <a:t>der Architektur etc. (inkl. Abbildungen, Reproduktionen, Entwürfe</a:t>
            </a:r>
            <a:r>
              <a:rPr lang="de-DE" b="1" dirty="0" smtClean="0"/>
              <a:t>)</a:t>
            </a:r>
            <a:endParaRPr lang="de-DE" dirty="0" smtClean="0"/>
          </a:p>
          <a:p>
            <a:pPr marL="0" indent="0">
              <a:buNone/>
            </a:pPr>
            <a:r>
              <a:rPr lang="de-DE" dirty="0" smtClean="0"/>
              <a:t>"</a:t>
            </a:r>
            <a:r>
              <a:rPr lang="de-DE" dirty="0"/>
              <a:t>Sofern mehrere Künstler, Designer, Architekten etc. als Körperschaft handeln und das Werk von der Körperschaft stammt, ist diese geistiger Schöpfer bei den Kunstwerken, Designstücken, Werken der Architektur etc</a:t>
            </a:r>
            <a:r>
              <a:rPr lang="de-DE" dirty="0" smtClean="0"/>
              <a:t>."</a:t>
            </a:r>
          </a:p>
          <a:p>
            <a:pPr marL="0" indent="0">
              <a:buNone/>
            </a:pPr>
            <a:r>
              <a:rPr lang="de-DE" dirty="0" smtClean="0"/>
              <a:t>Diese Regel gilt auch für "ein Werk</a:t>
            </a:r>
            <a:r>
              <a:rPr lang="de-DE" dirty="0"/>
              <a:t>, das Abbildungen, Reproduktionen oder Entwürfe von diesen enthält (z. B. ein Kunstband oder Ausstellungskatalog, der Werke einer als Körperschaft geltenden Künstlergruppe </a:t>
            </a:r>
            <a:r>
              <a:rPr lang="de-DE" dirty="0" smtClean="0"/>
              <a:t>zeigt …)."</a:t>
            </a:r>
            <a:endParaRPr lang="de-DE" dirty="0"/>
          </a:p>
          <a:p>
            <a:pPr marL="0" indent="0">
              <a:buNone/>
            </a:pPr>
            <a:endParaRPr lang="de-DE" sz="800" dirty="0" smtClean="0"/>
          </a:p>
          <a:p>
            <a:pPr marL="0" indent="0">
              <a:buNone/>
            </a:pPr>
            <a:endParaRPr lang="de-DE" sz="800" dirty="0"/>
          </a:p>
          <a:p>
            <a:pPr marL="0" indent="0">
              <a:buNone/>
            </a:pPr>
            <a:endParaRPr lang="de-DE" sz="800" dirty="0" smtClean="0"/>
          </a:p>
          <a:p>
            <a:pPr marL="0" indent="0">
              <a:buNone/>
            </a:pPr>
            <a:r>
              <a:rPr lang="de-DE" dirty="0" smtClean="0"/>
              <a:t>Die Einschränkung bei Original RDA Toolkit 19.2.1.1.h auf "</a:t>
            </a:r>
            <a:r>
              <a:rPr lang="de-DE" u="sng" dirty="0" smtClean="0"/>
              <a:t>benannte, einzelne Kunstwerke</a:t>
            </a:r>
            <a:r>
              <a:rPr lang="de-DE" dirty="0" smtClean="0"/>
              <a:t> von mehreren Künstlern, die als Körperschaft handeln" wurde gestrichen.</a:t>
            </a:r>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17</a:t>
            </a:fld>
            <a:r>
              <a:rPr lang="de-DE" dirty="0" smtClean="0"/>
              <a:t> | 28</a:t>
            </a:r>
            <a:endParaRPr lang="de-DE" dirty="0"/>
          </a:p>
        </p:txBody>
      </p:sp>
      <p:sp>
        <p:nvSpPr>
          <p:cNvPr id="6" name="Rechteck 5"/>
          <p:cNvSpPr/>
          <p:nvPr/>
        </p:nvSpPr>
        <p:spPr>
          <a:xfrm>
            <a:off x="335360" y="4149080"/>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2549317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(1)</a:t>
            </a:r>
          </a:p>
        </p:txBody>
      </p:sp>
      <p:sp>
        <p:nvSpPr>
          <p:cNvPr id="3" name="Textplatzhalter 2"/>
          <p:cNvSpPr>
            <a:spLocks noGrp="1"/>
          </p:cNvSpPr>
          <p:nvPr>
            <p:ph type="body" sz="quarter" idx="13"/>
          </p:nvPr>
        </p:nvSpPr>
        <p:spPr>
          <a:xfrm>
            <a:off x="335360" y="692696"/>
            <a:ext cx="11521280" cy="5472608"/>
          </a:xfrm>
        </p:spPr>
        <p:txBody>
          <a:bodyPr/>
          <a:lstStyle/>
          <a:p>
            <a:pPr marL="0" indent="0">
              <a:buNone/>
            </a:pPr>
            <a:r>
              <a:rPr lang="de-DE" b="1" dirty="0" smtClean="0"/>
              <a:t>Mehrteilige </a:t>
            </a:r>
            <a:r>
              <a:rPr lang="de-DE" b="1" dirty="0"/>
              <a:t>Monografien - hierarchische </a:t>
            </a:r>
            <a:r>
              <a:rPr lang="de-DE" b="1" dirty="0" smtClean="0"/>
              <a:t>Beschreibung</a:t>
            </a:r>
          </a:p>
          <a:p>
            <a:pPr marL="0" indent="0">
              <a:buNone/>
            </a:pPr>
            <a:endParaRPr lang="de-DE" dirty="0" smtClean="0"/>
          </a:p>
          <a:p>
            <a:pPr marL="0" indent="0">
              <a:buNone/>
            </a:pPr>
            <a:r>
              <a:rPr lang="de-DE" dirty="0" smtClean="0"/>
              <a:t>Eine neue </a:t>
            </a:r>
            <a:r>
              <a:rPr lang="de-DE" dirty="0"/>
              <a:t>übergeordnete Beschreibung </a:t>
            </a:r>
            <a:r>
              <a:rPr lang="de-DE" dirty="0" smtClean="0"/>
              <a:t>ist jetzt auch erforderlich bei</a:t>
            </a:r>
          </a:p>
          <a:p>
            <a:pPr lvl="1"/>
            <a:r>
              <a:rPr lang="de-DE" u="sng" dirty="0" smtClean="0"/>
              <a:t>Fortführung</a:t>
            </a:r>
            <a:r>
              <a:rPr lang="de-DE" dirty="0" smtClean="0"/>
              <a:t> der mehrteiligen Monografie in einem anderen </a:t>
            </a:r>
            <a:r>
              <a:rPr lang="de-DE" u="sng" dirty="0" smtClean="0"/>
              <a:t>Datenträgertyp</a:t>
            </a:r>
            <a:r>
              <a:rPr lang="de-DE" dirty="0" smtClean="0"/>
              <a:t>, z. B. Wechsel des Datenträgertyps von "Computerdisk</a:t>
            </a:r>
            <a:r>
              <a:rPr lang="de-DE" dirty="0"/>
              <a:t>"</a:t>
            </a:r>
            <a:r>
              <a:rPr lang="de-DE" dirty="0" smtClean="0"/>
              <a:t> zu "Online-Ressource</a:t>
            </a:r>
            <a:r>
              <a:rPr lang="de-DE" dirty="0"/>
              <a:t>"</a:t>
            </a:r>
            <a:r>
              <a:rPr lang="de-DE" dirty="0" smtClean="0"/>
              <a:t> ab Band 5</a:t>
            </a:r>
          </a:p>
          <a:p>
            <a:pPr lvl="1"/>
            <a:r>
              <a:rPr lang="de-DE" u="sng" dirty="0" smtClean="0"/>
              <a:t>Fortführung</a:t>
            </a:r>
            <a:r>
              <a:rPr lang="de-DE" dirty="0" smtClean="0"/>
              <a:t> der mehrteiligen Monografie in dem gleichen Datenträgertyp, aber mit einem </a:t>
            </a:r>
            <a:r>
              <a:rPr lang="de-DE" u="sng" dirty="0" smtClean="0"/>
              <a:t>veränderten spezifischen Terminus in der Umfangsangabe</a:t>
            </a:r>
            <a:r>
              <a:rPr lang="de-DE" dirty="0" smtClean="0"/>
              <a:t>,</a:t>
            </a:r>
            <a:br>
              <a:rPr lang="de-DE" dirty="0" smtClean="0"/>
            </a:br>
            <a:r>
              <a:rPr lang="de-DE" dirty="0" smtClean="0"/>
              <a:t>z. B. Datenträgertyp "Videodisk</a:t>
            </a:r>
            <a:r>
              <a:rPr lang="de-DE" dirty="0"/>
              <a:t>"</a:t>
            </a:r>
            <a:r>
              <a:rPr lang="de-DE" dirty="0" smtClean="0"/>
              <a:t> bleibt gleich, aber dauerhafter Wechsel des spezifischen Begriffs von "DVD-Video</a:t>
            </a:r>
            <a:r>
              <a:rPr lang="de-DE" dirty="0"/>
              <a:t>"</a:t>
            </a:r>
            <a:r>
              <a:rPr lang="de-DE" dirty="0" smtClean="0"/>
              <a:t> zu "Blu-Ray-Disc".</a:t>
            </a:r>
          </a:p>
          <a:p>
            <a:pPr marL="201168" lvl="1" indent="0">
              <a:buNone/>
            </a:pPr>
            <a:endParaRPr lang="de-DE" dirty="0" smtClean="0"/>
          </a:p>
          <a:p>
            <a:pPr marL="201168" lvl="1" indent="0">
              <a:buNone/>
            </a:pPr>
            <a:r>
              <a:rPr lang="de-DE" dirty="0" smtClean="0"/>
              <a:t>Wie bisher gilt:</a:t>
            </a:r>
            <a:br>
              <a:rPr lang="de-DE" dirty="0" smtClean="0"/>
            </a:br>
            <a:r>
              <a:rPr lang="de-DE" dirty="0" smtClean="0"/>
              <a:t>Erscheinen nur einzelne Teile in einem anderen Datenträgertyp, ist keine neue Beschreibung erforderlich, </a:t>
            </a:r>
            <a:r>
              <a:rPr lang="de-DE" dirty="0"/>
              <a:t>z. B. Registerband auf CD-ROM bei einer </a:t>
            </a:r>
            <a:r>
              <a:rPr lang="de-DE" dirty="0" smtClean="0"/>
              <a:t>mehrteiligen Monografie </a:t>
            </a:r>
            <a:r>
              <a:rPr lang="de-DE" dirty="0"/>
              <a:t>aus gedruckten </a:t>
            </a:r>
            <a:r>
              <a:rPr lang="de-DE" dirty="0" smtClean="0"/>
              <a:t>Bänden, ebenso bei Medienkombinationen.</a:t>
            </a: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18</a:t>
            </a:fld>
            <a:r>
              <a:rPr lang="de-DE" dirty="0" smtClean="0"/>
              <a:t> | 28</a:t>
            </a:r>
            <a:endParaRPr lang="de-DE" dirty="0"/>
          </a:p>
        </p:txBody>
      </p:sp>
      <p:sp>
        <p:nvSpPr>
          <p:cNvPr id="6" name="Rechteck 5"/>
          <p:cNvSpPr/>
          <p:nvPr/>
        </p:nvSpPr>
        <p:spPr>
          <a:xfrm>
            <a:off x="335360" y="1201749"/>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8971024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(2)</a:t>
            </a:r>
            <a:endParaRPr lang="de-DE" dirty="0"/>
          </a:p>
        </p:txBody>
      </p:sp>
      <p:sp>
        <p:nvSpPr>
          <p:cNvPr id="3" name="Textplatzhalter 2"/>
          <p:cNvSpPr>
            <a:spLocks noGrp="1"/>
          </p:cNvSpPr>
          <p:nvPr>
            <p:ph type="body" sz="quarter" idx="13"/>
          </p:nvPr>
        </p:nvSpPr>
        <p:spPr>
          <a:xfrm>
            <a:off x="335360" y="692696"/>
            <a:ext cx="11521280" cy="5472608"/>
          </a:xfrm>
        </p:spPr>
        <p:txBody>
          <a:bodyPr/>
          <a:lstStyle/>
          <a:p>
            <a:pPr marL="0" indent="0">
              <a:buNone/>
            </a:pPr>
            <a:r>
              <a:rPr lang="de-DE" b="1" dirty="0" smtClean="0"/>
              <a:t>Mehrteilige </a:t>
            </a:r>
            <a:r>
              <a:rPr lang="de-DE" b="1" dirty="0"/>
              <a:t>Monografien - hierarchische </a:t>
            </a:r>
            <a:r>
              <a:rPr lang="de-DE" b="1" dirty="0" smtClean="0"/>
              <a:t>Beschreibung</a:t>
            </a:r>
          </a:p>
          <a:p>
            <a:pPr marL="0" indent="0">
              <a:buNone/>
            </a:pPr>
            <a:endParaRPr lang="de-DE" b="1" dirty="0" smtClean="0"/>
          </a:p>
          <a:p>
            <a:pPr marL="0" indent="0">
              <a:buNone/>
            </a:pPr>
            <a:endParaRPr lang="de-DE" b="1" dirty="0" smtClean="0"/>
          </a:p>
          <a:p>
            <a:pPr marL="0" indent="0">
              <a:buNone/>
            </a:pPr>
            <a:r>
              <a:rPr lang="de-DE" dirty="0" smtClean="0"/>
              <a:t>Eine neue übergeordnete Beschreibung ist auch erforderlich</a:t>
            </a:r>
          </a:p>
          <a:p>
            <a:pPr lvl="1"/>
            <a:r>
              <a:rPr lang="de-DE" dirty="0" smtClean="0"/>
              <a:t>bei </a:t>
            </a:r>
            <a:r>
              <a:rPr lang="de-DE" u="sng" dirty="0" smtClean="0"/>
              <a:t>zeitgleich oder späterem Erscheinen </a:t>
            </a:r>
            <a:r>
              <a:rPr lang="de-DE" u="sng" dirty="0"/>
              <a:t>der </a:t>
            </a:r>
            <a:r>
              <a:rPr lang="de-DE" u="sng" dirty="0" smtClean="0"/>
              <a:t>ganzen mehrteiligen </a:t>
            </a:r>
            <a:r>
              <a:rPr lang="de-DE" u="sng" dirty="0"/>
              <a:t>Monografie</a:t>
            </a:r>
            <a:r>
              <a:rPr lang="de-DE" dirty="0"/>
              <a:t> in </a:t>
            </a:r>
            <a:r>
              <a:rPr lang="de-DE" dirty="0" smtClean="0"/>
              <a:t>einem anderen Datenträgertyp, z. B. erscheint eine mehrteilige Monografie gedruckt und auch auf CD-ROM</a:t>
            </a:r>
          </a:p>
          <a:p>
            <a:pPr lvl="1"/>
            <a:r>
              <a:rPr lang="de-DE" dirty="0" smtClean="0"/>
              <a:t>bei </a:t>
            </a:r>
            <a:r>
              <a:rPr lang="de-DE" u="sng" dirty="0" smtClean="0"/>
              <a:t>zeitgleich oder späterem Erscheinen der ganzen mehrteiligen Monografie</a:t>
            </a:r>
            <a:r>
              <a:rPr lang="de-DE" dirty="0" smtClean="0"/>
              <a:t> im </a:t>
            </a:r>
            <a:r>
              <a:rPr lang="de-DE" dirty="0"/>
              <a:t>gleichen Datenträgertyp, aber mit einem veränderten spezifischen Terminus in der </a:t>
            </a:r>
            <a:r>
              <a:rPr lang="de-DE" dirty="0" smtClean="0"/>
              <a:t>Umfangsangabe, z. B. mehrteilige Monografie erscheint als DVD-Video und auch als Blu-Ray-Disc</a:t>
            </a:r>
            <a:endParaRPr lang="de-DE" dirty="0"/>
          </a:p>
          <a:p>
            <a:pPr marL="400050" lvl="1" indent="0">
              <a:buNone/>
            </a:pPr>
            <a:r>
              <a:rPr lang="de-DE" sz="1800" dirty="0"/>
              <a:t/>
            </a:r>
            <a:br>
              <a:rPr lang="de-DE" sz="1800" dirty="0"/>
            </a:br>
            <a:endParaRPr lang="de-DE" sz="2000" dirty="0"/>
          </a:p>
          <a:p>
            <a:pPr lvl="1"/>
            <a:endParaRPr lang="de-DE" dirty="0"/>
          </a:p>
          <a:p>
            <a:pPr marL="0" indent="0">
              <a:buNone/>
            </a:pP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19</a:t>
            </a:fld>
            <a:r>
              <a:rPr lang="de-DE" dirty="0" smtClean="0"/>
              <a:t> | 28</a:t>
            </a:r>
            <a:endParaRPr lang="de-DE" dirty="0"/>
          </a:p>
        </p:txBody>
      </p:sp>
      <p:sp>
        <p:nvSpPr>
          <p:cNvPr id="6" name="Rechteck 5"/>
          <p:cNvSpPr/>
          <p:nvPr/>
        </p:nvSpPr>
        <p:spPr>
          <a:xfrm>
            <a:off x="335360" y="1628800"/>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2685559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r>
              <a:rPr lang="de-DE" sz="2600" dirty="0"/>
              <a:t>Teil </a:t>
            </a:r>
            <a:r>
              <a:rPr lang="de-DE" sz="2600" dirty="0" smtClean="0"/>
              <a:t>2.2 </a:t>
            </a:r>
            <a:endParaRPr lang="de-DE" sz="2600" dirty="0"/>
          </a:p>
          <a:p>
            <a:pPr marL="0" indent="0" algn="ctr">
              <a:buNone/>
            </a:pPr>
            <a:endParaRPr lang="de-DE" sz="2600" dirty="0"/>
          </a:p>
          <a:p>
            <a:pPr marL="0" indent="0" algn="ctr">
              <a:buNone/>
            </a:pPr>
            <a:r>
              <a:rPr lang="de-DE" sz="2600" dirty="0" smtClean="0"/>
              <a:t>RDA DACH</a:t>
            </a:r>
          </a:p>
          <a:p>
            <a:pPr marL="0" indent="0" algn="ctr">
              <a:buNone/>
            </a:pPr>
            <a:r>
              <a:rPr lang="de-DE" sz="2600" dirty="0" smtClean="0"/>
              <a:t>Was </a:t>
            </a:r>
            <a:r>
              <a:rPr lang="de-DE" sz="2600" dirty="0"/>
              <a:t>ändert sich bei der Erfassung </a:t>
            </a:r>
            <a:r>
              <a:rPr lang="de-DE" sz="2600" dirty="0" smtClean="0"/>
              <a:t>von Titeldaten?</a:t>
            </a:r>
            <a:endParaRPr lang="de-DE" sz="2600"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a:t>
            </a:fld>
            <a:r>
              <a:rPr lang="de-DE" dirty="0" smtClean="0"/>
              <a:t> | 28</a:t>
            </a:r>
            <a:endParaRPr lang="de-DE" dirty="0"/>
          </a:p>
        </p:txBody>
      </p:sp>
    </p:spTree>
    <p:extLst>
      <p:ext uri="{BB962C8B-B14F-4D97-AF65-F5344CB8AC3E}">
        <p14:creationId xmlns:p14="http://schemas.microsoft.com/office/powerpoint/2010/main" val="719592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(3)</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Fortlaufende Ressourcen - Themenhefte, Zeitschriftenkriterien</a:t>
            </a:r>
          </a:p>
          <a:p>
            <a:pPr marL="0" indent="0">
              <a:buNone/>
            </a:pPr>
            <a:r>
              <a:rPr lang="de-DE" b="1" u="sng" dirty="0"/>
              <a:t/>
            </a:r>
            <a:br>
              <a:rPr lang="de-DE" b="1" u="sng" dirty="0"/>
            </a:br>
            <a:endParaRPr lang="de-DE" u="sng" dirty="0" smtClean="0"/>
          </a:p>
          <a:p>
            <a:pPr marL="0" indent="0">
              <a:buNone/>
            </a:pPr>
            <a:r>
              <a:rPr lang="de-DE" u="sng" dirty="0" smtClean="0"/>
              <a:t>Themenhefte</a:t>
            </a:r>
            <a:r>
              <a:rPr lang="de-DE" dirty="0" smtClean="0"/>
              <a:t> </a:t>
            </a:r>
            <a:r>
              <a:rPr lang="de-DE" dirty="0"/>
              <a:t>werden </a:t>
            </a:r>
            <a:r>
              <a:rPr lang="de-DE" dirty="0" smtClean="0"/>
              <a:t>jetzt auch </a:t>
            </a:r>
            <a:r>
              <a:rPr lang="de-DE" dirty="0"/>
              <a:t>als unabhängige Titel behandelt. Diese Regeländerung bezieht sich auf Neuaufnahmen </a:t>
            </a:r>
            <a:r>
              <a:rPr lang="de-DE" dirty="0" smtClean="0"/>
              <a:t>(gilt ab Einführung von RDA DACH).</a:t>
            </a:r>
          </a:p>
          <a:p>
            <a:pPr marL="0" indent="0">
              <a:buNone/>
            </a:pPr>
            <a:endParaRPr lang="de-DE" dirty="0" smtClean="0"/>
          </a:p>
          <a:p>
            <a:pPr marL="0" indent="0">
              <a:buNone/>
            </a:pPr>
            <a:endParaRPr lang="de-DE" dirty="0"/>
          </a:p>
          <a:p>
            <a:pPr marL="0" indent="0">
              <a:buNone/>
            </a:pPr>
            <a:r>
              <a:rPr lang="de-DE" u="sng" dirty="0"/>
              <a:t>Abgrenzung Zeitschrift und monografische Reihe</a:t>
            </a:r>
            <a:r>
              <a:rPr lang="de-DE" dirty="0"/>
              <a:t>: Wegfall des Zeitschriftenkriteriums </a:t>
            </a:r>
            <a:r>
              <a:rPr lang="de-DE" dirty="0" smtClean="0"/>
              <a:t>Postzeitungsnummer</a:t>
            </a:r>
            <a:r>
              <a:rPr lang="de-DE" dirty="0"/>
              <a:t> (gilt ab Einführung von RDA DACH</a:t>
            </a:r>
            <a:r>
              <a:rPr lang="de-DE" dirty="0" smtClean="0"/>
              <a:t>).</a:t>
            </a:r>
            <a:br>
              <a:rPr lang="de-DE" dirty="0" smtClean="0"/>
            </a:br>
            <a:endParaRPr lang="de-DE" sz="1800" dirty="0"/>
          </a:p>
          <a:p>
            <a:pPr marL="0" indent="0">
              <a:buNone/>
            </a:pPr>
            <a:r>
              <a:rPr lang="de-DE" dirty="0"/>
              <a:t>Hinweise zur Erfassung finden Sie im </a:t>
            </a:r>
            <a:r>
              <a:rPr lang="de-DE" dirty="0" smtClean="0">
                <a:hlinkClick r:id="rId3"/>
              </a:rPr>
              <a:t>Ressourcentyp</a:t>
            </a:r>
            <a:r>
              <a:rPr lang="de-DE" dirty="0">
                <a:hlinkClick r:id="rId3"/>
              </a:rPr>
              <a:t>: Fortlaufende Ressource </a:t>
            </a:r>
            <a:r>
              <a:rPr lang="de-DE" dirty="0" smtClean="0">
                <a:hlinkClick r:id="rId3"/>
              </a:rPr>
              <a:t>- </a:t>
            </a:r>
            <a:r>
              <a:rPr lang="de-DE" dirty="0">
                <a:hlinkClick r:id="rId3"/>
              </a:rPr>
              <a:t>einfache Titelaufnahme für die monografische </a:t>
            </a:r>
            <a:r>
              <a:rPr lang="de-DE" dirty="0" smtClean="0">
                <a:hlinkClick r:id="rId3"/>
              </a:rPr>
              <a:t>Reihe</a:t>
            </a:r>
            <a:endParaRPr lang="de-DE" u="sng"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20</a:t>
            </a:fld>
            <a:r>
              <a:rPr lang="de-DE" dirty="0" smtClean="0"/>
              <a:t> | 28</a:t>
            </a:r>
            <a:endParaRPr lang="de-DE" dirty="0"/>
          </a:p>
        </p:txBody>
      </p:sp>
      <p:sp>
        <p:nvSpPr>
          <p:cNvPr id="6" name="Rechteck 5"/>
          <p:cNvSpPr/>
          <p:nvPr/>
        </p:nvSpPr>
        <p:spPr>
          <a:xfrm>
            <a:off x="335297" y="1628800"/>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
        <p:nvSpPr>
          <p:cNvPr id="7" name="Rechteck 6"/>
          <p:cNvSpPr/>
          <p:nvPr/>
        </p:nvSpPr>
        <p:spPr>
          <a:xfrm>
            <a:off x="335297" y="3465004"/>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1036028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(4)</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Fortlaufende Ressourcen </a:t>
            </a:r>
            <a:r>
              <a:rPr lang="de-DE" b="1" dirty="0"/>
              <a:t>-</a:t>
            </a:r>
            <a:r>
              <a:rPr lang="de-DE" b="1" dirty="0" smtClean="0"/>
              <a:t> </a:t>
            </a:r>
            <a:r>
              <a:rPr lang="de-DE" b="1" dirty="0"/>
              <a:t>Untergliederung/Unterreihe</a:t>
            </a:r>
          </a:p>
          <a:p>
            <a:pPr marL="0" indent="0">
              <a:buNone/>
            </a:pPr>
            <a:r>
              <a:rPr lang="de-DE" b="1" dirty="0" smtClean="0"/>
              <a:t>Ausgabebezeichnung</a:t>
            </a:r>
          </a:p>
          <a:p>
            <a:pPr marL="0" indent="0">
              <a:buNone/>
            </a:pPr>
            <a:endParaRPr lang="de-DE" dirty="0" smtClean="0"/>
          </a:p>
          <a:p>
            <a:pPr marL="0" indent="0">
              <a:buNone/>
            </a:pPr>
            <a:r>
              <a:rPr lang="de-DE" dirty="0" smtClean="0"/>
              <a:t>%</a:t>
            </a:r>
          </a:p>
          <a:p>
            <a:pPr marL="0" indent="0">
              <a:buNone/>
            </a:pPr>
            <a:r>
              <a:rPr lang="de-DE" u="sng" dirty="0" smtClean="0"/>
              <a:t>Zweifelsfallregelung:</a:t>
            </a:r>
          </a:p>
          <a:p>
            <a:pPr marL="0" indent="0">
              <a:buNone/>
            </a:pPr>
            <a:r>
              <a:rPr lang="de-DE" dirty="0"/>
              <a:t>Wenn nach den beim Element </a:t>
            </a:r>
            <a:r>
              <a:rPr lang="de-DE" dirty="0">
                <a:hlinkClick r:id="rId3"/>
              </a:rPr>
              <a:t>Ausgabebezeichnung: Spezifische Regeln für fortlaufende Ressourcen</a:t>
            </a:r>
            <a:r>
              <a:rPr lang="de-DE" dirty="0"/>
              <a:t> genannten </a:t>
            </a:r>
            <a:r>
              <a:rPr lang="de-DE" dirty="0" smtClean="0"/>
              <a:t>Regelungen keine Entscheidung getroffen werden kann, ob ein Ausgabevermerk oder eine Untergliederung vorliegt, wird </a:t>
            </a:r>
            <a:r>
              <a:rPr lang="de-DE" dirty="0"/>
              <a:t>als Unterreihe erfasst. </a:t>
            </a:r>
          </a:p>
          <a:p>
            <a:pPr marL="0" indent="0">
              <a:buNone/>
            </a:pPr>
            <a:r>
              <a:rPr lang="de-DE" dirty="0" smtClean="0"/>
              <a:t>Bei Zweifelsfällen entfällt die </a:t>
            </a:r>
            <a:r>
              <a:rPr lang="de-DE" dirty="0"/>
              <a:t>bisherige </a:t>
            </a:r>
            <a:r>
              <a:rPr lang="de-DE" u="sng" dirty="0"/>
              <a:t>inhaltliche Prüfung</a:t>
            </a:r>
            <a:r>
              <a:rPr lang="de-DE" dirty="0"/>
              <a:t> der Vorlagen, ob gleiche </a:t>
            </a:r>
            <a:r>
              <a:rPr lang="de-DE" dirty="0" smtClean="0"/>
              <a:t>bzw. überwiegend </a:t>
            </a:r>
            <a:r>
              <a:rPr lang="de-DE" dirty="0"/>
              <a:t>gleiche Inhalte </a:t>
            </a:r>
            <a:r>
              <a:rPr lang="de-DE" dirty="0" smtClean="0"/>
              <a:t>vorliegen.</a:t>
            </a: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21</a:t>
            </a:fld>
            <a:r>
              <a:rPr lang="de-DE" dirty="0" smtClean="0"/>
              <a:t> | 28</a:t>
            </a:r>
            <a:endParaRPr lang="de-DE" dirty="0"/>
          </a:p>
        </p:txBody>
      </p:sp>
      <p:sp>
        <p:nvSpPr>
          <p:cNvPr id="6" name="Rechteck 5"/>
          <p:cNvSpPr/>
          <p:nvPr/>
        </p:nvSpPr>
        <p:spPr>
          <a:xfrm>
            <a:off x="335360" y="2276872"/>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394187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(5)</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Fortlaufende </a:t>
            </a:r>
            <a:r>
              <a:rPr lang="de-DE" b="1" dirty="0"/>
              <a:t>Ressourcen </a:t>
            </a:r>
            <a:r>
              <a:rPr lang="de-DE" b="1" dirty="0" smtClean="0"/>
              <a:t>- </a:t>
            </a:r>
            <a:r>
              <a:rPr lang="de-DE" b="1" dirty="0"/>
              <a:t>Untergliederung/Unterreihe</a:t>
            </a:r>
          </a:p>
          <a:p>
            <a:pPr marL="0" indent="0">
              <a:buNone/>
            </a:pPr>
            <a:r>
              <a:rPr lang="de-DE" b="1" dirty="0" smtClean="0"/>
              <a:t>Titel einer Manifestation</a:t>
            </a:r>
            <a:endParaRPr lang="de-DE" b="1" dirty="0"/>
          </a:p>
          <a:p>
            <a:pPr marL="0" indent="0">
              <a:buNone/>
            </a:pPr>
            <a:endParaRPr lang="de-DE" sz="1000" b="1" dirty="0"/>
          </a:p>
          <a:p>
            <a:pPr marL="0" indent="0">
              <a:buNone/>
            </a:pPr>
            <a:r>
              <a:rPr lang="de-DE" dirty="0" smtClean="0"/>
              <a:t>"Enthält die fortlaufende Ressource sowohl Bezeichnungen für Teile bzw. Untergliederungen als auch Angaben, die einen Ausgabevermerk darstellen, erfassen Sie als Untergliederung." </a:t>
            </a:r>
          </a:p>
          <a:p>
            <a:pPr marL="0" indent="0">
              <a:buNone/>
            </a:pPr>
            <a:endParaRPr lang="de-DE" b="1"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22</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718019915"/>
              </p:ext>
            </p:extLst>
          </p:nvPr>
        </p:nvGraphicFramePr>
        <p:xfrm>
          <a:off x="335360" y="2924944"/>
          <a:ext cx="11449272" cy="3265212"/>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pPr marL="0" algn="l" defTabSz="914400" rtl="0" eaLnBrk="1" latinLnBrk="0" hangingPunct="1"/>
                      <a:r>
                        <a:rPr lang="de-DE" sz="2000" b="1" kern="1200" dirty="0" smtClean="0">
                          <a:solidFill>
                            <a:schemeClr val="tx1"/>
                          </a:solidFill>
                          <a:latin typeface="+mn-lt"/>
                          <a:ea typeface="Verdana" panose="020B0604030504040204" pitchFamily="34" charset="0"/>
                          <a:cs typeface="+mn-cs"/>
                        </a:rPr>
                        <a:t>Erläuterung</a:t>
                      </a:r>
                      <a:endParaRPr lang="de-DE" sz="2000" b="1" kern="1200" dirty="0">
                        <a:solidFill>
                          <a:schemeClr val="tx1"/>
                        </a:solidFill>
                        <a:latin typeface="+mn-lt"/>
                        <a:ea typeface="Verdana" panose="020B0604030504040204" pitchFamily="34" charset="0"/>
                        <a:cs typeface="+mn-cs"/>
                      </a:endParaRPr>
                    </a:p>
                  </a:txBody>
                  <a:tcPr anchor="ctr">
                    <a:solidFill>
                      <a:srgbClr val="ED7B15"/>
                    </a:solidFill>
                  </a:tcPr>
                </a:tc>
                <a:tc>
                  <a:txBody>
                    <a:bodyPr/>
                    <a:lstStyle/>
                    <a:p>
                      <a:pPr marL="0" algn="l" defTabSz="914400" rtl="0" eaLnBrk="1" latinLnBrk="0" hangingPunct="1"/>
                      <a:r>
                        <a:rPr lang="de-DE" sz="2000" b="1" kern="1200" dirty="0" smtClean="0">
                          <a:solidFill>
                            <a:schemeClr val="tx1"/>
                          </a:solidFill>
                          <a:latin typeface="+mn-lt"/>
                          <a:ea typeface="Verdana" panose="020B0604030504040204" pitchFamily="34" charset="0"/>
                          <a:cs typeface="+mn-cs"/>
                        </a:rPr>
                        <a:t>Beispiel</a:t>
                      </a:r>
                      <a:endParaRPr lang="de-DE" sz="2000" b="1" kern="1200" dirty="0">
                        <a:solidFill>
                          <a:schemeClr val="tx1"/>
                        </a:solidFill>
                        <a:latin typeface="+mn-lt"/>
                        <a:ea typeface="Verdana" panose="020B0604030504040204" pitchFamily="34" charset="0"/>
                        <a:cs typeface="+mn-cs"/>
                      </a:endParaRPr>
                    </a:p>
                  </a:txBody>
                  <a:tcPr anchor="ctr">
                    <a:solidFill>
                      <a:srgbClr val="ED7B15"/>
                    </a:solidFill>
                  </a:tcPr>
                </a:tc>
                <a:extLst>
                  <a:ext uri="{0D108BD9-81ED-4DB2-BD59-A6C34878D82A}">
                    <a16:rowId xmlns:a16="http://schemas.microsoft.com/office/drawing/2014/main" val="1581367330"/>
                  </a:ext>
                </a:extLst>
              </a:tr>
              <a:tr h="641043">
                <a:tc>
                  <a:txBody>
                    <a:bodyPr/>
                    <a:lstStyle/>
                    <a:p>
                      <a:pPr marL="0" algn="l" defTabSz="914400" rtl="0" eaLnBrk="1" latinLnBrk="0" hangingPunct="1"/>
                      <a:r>
                        <a:rPr lang="de-DE" sz="2000" b="0" kern="1200" dirty="0" smtClean="0">
                          <a:solidFill>
                            <a:schemeClr val="dk1"/>
                          </a:solidFill>
                          <a:latin typeface="+mn-lt"/>
                          <a:ea typeface="Verdana" panose="020B0604030504040204" pitchFamily="34" charset="0"/>
                          <a:cs typeface="+mn-cs"/>
                        </a:rPr>
                        <a:t>Gemeinsamer Titel</a:t>
                      </a:r>
                      <a:endParaRPr lang="de-DE" sz="2000" b="0" kern="1200" dirty="0">
                        <a:solidFill>
                          <a:schemeClr val="dk1"/>
                        </a:solidFill>
                        <a:latin typeface="+mn-lt"/>
                        <a:ea typeface="Verdana" panose="020B0604030504040204" pitchFamily="34" charset="0"/>
                        <a:cs typeface="+mn-cs"/>
                      </a:endParaRPr>
                    </a:p>
                  </a:txBody>
                  <a:tcPr anchor="ctr">
                    <a:solidFill>
                      <a:schemeClr val="bg1">
                        <a:lumMod val="95000"/>
                      </a:schemeClr>
                    </a:solidFill>
                  </a:tcPr>
                </a:tc>
                <a:tc>
                  <a:txBody>
                    <a:bodyPr/>
                    <a:lstStyle/>
                    <a:p>
                      <a:pPr marL="0" algn="l" defTabSz="914400" rtl="0" eaLnBrk="1" latinLnBrk="0" hangingPunct="1"/>
                      <a:r>
                        <a:rPr lang="de-DE" sz="2000" b="0" kern="1200" dirty="0" smtClean="0">
                          <a:solidFill>
                            <a:schemeClr val="dk1"/>
                          </a:solidFill>
                          <a:latin typeface="+mn-lt"/>
                          <a:ea typeface="Verdana" panose="020B0604030504040204" pitchFamily="34" charset="0"/>
                          <a:cs typeface="+mn-cs"/>
                        </a:rPr>
                        <a:t>Landwirtschaftliches Wochenblatt</a:t>
                      </a:r>
                      <a:endParaRPr lang="de-DE" sz="2000" b="0" kern="1200" dirty="0">
                        <a:solidFill>
                          <a:schemeClr val="dk1"/>
                        </a:solidFill>
                        <a:latin typeface="+mn-lt"/>
                        <a:ea typeface="Verdana" panose="020B0604030504040204" pitchFamily="34" charset="0"/>
                        <a:cs typeface="+mn-cs"/>
                      </a:endParaRPr>
                    </a:p>
                  </a:txBody>
                  <a:tcPr anchor="ctr">
                    <a:solidFill>
                      <a:schemeClr val="bg1">
                        <a:lumMod val="95000"/>
                      </a:schemeClr>
                    </a:solidFill>
                  </a:tcPr>
                </a:tc>
                <a:extLst>
                  <a:ext uri="{0D108BD9-81ED-4DB2-BD59-A6C34878D82A}">
                    <a16:rowId xmlns:a16="http://schemas.microsoft.com/office/drawing/2014/main" val="2558844434"/>
                  </a:ext>
                </a:extLst>
              </a:tr>
              <a:tr h="641043">
                <a:tc>
                  <a:txBody>
                    <a:bodyPr/>
                    <a:lstStyle/>
                    <a:p>
                      <a:r>
                        <a:rPr lang="de-DE" sz="2000" dirty="0" smtClean="0">
                          <a:latin typeface="+mn-lt"/>
                          <a:ea typeface="Verdana" panose="020B0604030504040204" pitchFamily="34" charset="0"/>
                        </a:rPr>
                        <a:t>Titel der Untergliederung</a:t>
                      </a:r>
                      <a:endParaRPr lang="de-DE" sz="2000" dirty="0">
                        <a:latin typeface="+mn-lt"/>
                        <a:ea typeface="Verdana" panose="020B0604030504040204" pitchFamily="34" charset="0"/>
                      </a:endParaRPr>
                    </a:p>
                  </a:txBody>
                  <a:tcPr anchor="ctr"/>
                </a:tc>
                <a:tc>
                  <a:txBody>
                    <a:bodyPr/>
                    <a:lstStyle/>
                    <a:p>
                      <a:r>
                        <a:rPr lang="de-DE" sz="2000" dirty="0" smtClean="0">
                          <a:latin typeface="+mn-lt"/>
                          <a:ea typeface="Verdana" panose="020B0604030504040204" pitchFamily="34" charset="0"/>
                        </a:rPr>
                        <a:t>Viehzucht</a:t>
                      </a:r>
                    </a:p>
                  </a:txBody>
                  <a:tcPr anchor="ctr"/>
                </a:tc>
                <a:extLst>
                  <a:ext uri="{0D108BD9-81ED-4DB2-BD59-A6C34878D82A}">
                    <a16:rowId xmlns:a16="http://schemas.microsoft.com/office/drawing/2014/main" val="2908746425"/>
                  </a:ext>
                </a:extLst>
              </a:tr>
              <a:tr h="641043">
                <a:tc>
                  <a:txBody>
                    <a:bodyPr/>
                    <a:lstStyle/>
                    <a:p>
                      <a:r>
                        <a:rPr lang="de-DE" sz="2000" dirty="0" smtClean="0">
                          <a:latin typeface="+mn-lt"/>
                          <a:ea typeface="Verdana" panose="020B0604030504040204" pitchFamily="34" charset="0"/>
                        </a:rPr>
                        <a:t>Titel der Untergliederung</a:t>
                      </a:r>
                      <a:endParaRPr lang="de-DE" sz="2000" dirty="0">
                        <a:latin typeface="+mn-lt"/>
                        <a:ea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n-lt"/>
                          <a:ea typeface="Verdana" panose="020B0604030504040204" pitchFamily="34" charset="0"/>
                        </a:rPr>
                        <a:t>Region Süd</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07848147"/>
                  </a:ext>
                </a:extLst>
              </a:tr>
              <a:tr h="641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n-lt"/>
                          <a:ea typeface="Verdana" panose="020B0604030504040204" pitchFamily="34" charset="0"/>
                        </a:rPr>
                        <a:t>Haupttitel</a:t>
                      </a:r>
                    </a:p>
                    <a:p>
                      <a:endParaRPr lang="de-DE" sz="2000" dirty="0">
                        <a:latin typeface="+mn-lt"/>
                        <a:ea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n-lt"/>
                          <a:ea typeface="Verdana" panose="020B0604030504040204" pitchFamily="34" charset="0"/>
                        </a:rPr>
                        <a:t>Landwirtschaftliches</a:t>
                      </a:r>
                      <a:r>
                        <a:rPr lang="de-DE" sz="2000" baseline="0" dirty="0" smtClean="0">
                          <a:latin typeface="+mn-lt"/>
                          <a:ea typeface="Verdana" panose="020B0604030504040204" pitchFamily="34" charset="0"/>
                        </a:rPr>
                        <a:t> Wochenblatt. Viehzucht. Region Süd</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389169989"/>
                  </a:ext>
                </a:extLst>
              </a:tr>
            </a:tbl>
          </a:graphicData>
        </a:graphic>
      </p:graphicFrame>
      <p:sp>
        <p:nvSpPr>
          <p:cNvPr id="7" name="Rechteck 6"/>
          <p:cNvSpPr/>
          <p:nvPr/>
        </p:nvSpPr>
        <p:spPr>
          <a:xfrm>
            <a:off x="335360" y="1700808"/>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761131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(6)</a:t>
            </a:r>
            <a:endParaRPr lang="de-DE" dirty="0"/>
          </a:p>
        </p:txBody>
      </p:sp>
      <p:sp>
        <p:nvSpPr>
          <p:cNvPr id="3" name="Textplatzhalter 2"/>
          <p:cNvSpPr>
            <a:spLocks noGrp="1"/>
          </p:cNvSpPr>
          <p:nvPr>
            <p:ph type="body" sz="quarter" idx="13"/>
          </p:nvPr>
        </p:nvSpPr>
        <p:spPr>
          <a:xfrm>
            <a:off x="335360" y="903636"/>
            <a:ext cx="11521280" cy="5472608"/>
          </a:xfrm>
        </p:spPr>
        <p:txBody>
          <a:bodyPr/>
          <a:lstStyle/>
          <a:p>
            <a:pPr marL="0" indent="0">
              <a:buNone/>
            </a:pPr>
            <a:r>
              <a:rPr lang="de-DE" b="1" dirty="0" smtClean="0"/>
              <a:t>Fortlaufende Ressourcen </a:t>
            </a:r>
            <a:r>
              <a:rPr lang="de-DE" b="1" dirty="0"/>
              <a:t>-</a:t>
            </a:r>
            <a:r>
              <a:rPr lang="de-DE" b="1" dirty="0" smtClean="0"/>
              <a:t> Untergliederung/Unterreihe</a:t>
            </a:r>
          </a:p>
          <a:p>
            <a:pPr marL="0" indent="0">
              <a:buNone/>
            </a:pPr>
            <a:r>
              <a:rPr lang="de-DE" b="1" dirty="0" smtClean="0"/>
              <a:t>Ausgabevermerk</a:t>
            </a:r>
            <a:endParaRPr lang="de-DE" b="1" dirty="0"/>
          </a:p>
          <a:p>
            <a:pPr marL="0" indent="0">
              <a:buNone/>
            </a:pPr>
            <a:endParaRPr lang="de-DE" dirty="0" smtClean="0"/>
          </a:p>
          <a:p>
            <a:pPr marL="0" indent="0">
              <a:buNone/>
            </a:pPr>
            <a:r>
              <a:rPr lang="de-DE" dirty="0" smtClean="0"/>
              <a:t>"Ausgangslage</a:t>
            </a:r>
            <a:r>
              <a:rPr lang="de-DE" dirty="0"/>
              <a:t>: Die Ressource wird als Unterreihe/Untergliederung beschrieben. Später tritt ein Ausgabebegriff bzw. eine Angabe, die gemäß dem Element </a:t>
            </a:r>
            <a:r>
              <a:rPr lang="de-DE" dirty="0" smtClean="0"/>
              <a:t>Ausgabebezeichnung als </a:t>
            </a:r>
            <a:r>
              <a:rPr lang="de-DE" dirty="0"/>
              <a:t>Ausgabe behandelt wird, hinzu. Erfassen Sie in diesem Fall weiterhin als </a:t>
            </a:r>
            <a:r>
              <a:rPr lang="de-DE" dirty="0" smtClean="0"/>
              <a:t>Unterreihe/Untergliederung ..." </a:t>
            </a:r>
          </a:p>
          <a:p>
            <a:pPr marL="0" indent="0">
              <a:buNone/>
            </a:pPr>
            <a:r>
              <a:rPr lang="de-DE" dirty="0" smtClean="0"/>
              <a:t>"Entscheiden </a:t>
            </a:r>
            <a:r>
              <a:rPr lang="de-DE" dirty="0"/>
              <a:t>Sie, ob eine neue Beschreibung erforderlich </a:t>
            </a:r>
            <a:r>
              <a:rPr lang="de-DE" dirty="0" smtClean="0"/>
              <a:t>ist </a:t>
            </a:r>
            <a:r>
              <a:rPr lang="de-DE" dirty="0"/>
              <a:t>oder die vorliegende Beschreibung aktualisiert wird. Ziehen Sie dazu die Regeln zu den wesentlichen und geringfügigen Änderungen im Haupttitel </a:t>
            </a:r>
            <a:r>
              <a:rPr lang="de-DE" dirty="0" smtClean="0"/>
              <a:t>heran (</a:t>
            </a:r>
            <a:r>
              <a:rPr lang="de-DE" dirty="0"/>
              <a:t>siehe </a:t>
            </a:r>
            <a:r>
              <a:rPr lang="de-DE" dirty="0">
                <a:hlinkClick r:id="rId3"/>
              </a:rPr>
              <a:t>Haupttitel, Spezifische Regeln für fortlaufende Ressourcen</a:t>
            </a:r>
            <a:r>
              <a:rPr lang="de-DE" dirty="0" smtClean="0"/>
              <a:t>)."</a:t>
            </a:r>
            <a:endParaRPr lang="de-DE" dirty="0"/>
          </a:p>
          <a:p>
            <a:pPr marL="0" indent="0">
              <a:buNone/>
            </a:pPr>
            <a:r>
              <a:rPr lang="de-DE" dirty="0" smtClean="0"/>
              <a:t>Die </a:t>
            </a:r>
            <a:r>
              <a:rPr lang="de-DE" dirty="0"/>
              <a:t>Regeln für geringfügige und wesentliche Änderungen können </a:t>
            </a:r>
            <a:r>
              <a:rPr lang="de-DE" dirty="0" smtClean="0"/>
              <a:t>jetzt sauber </a:t>
            </a:r>
            <a:r>
              <a:rPr lang="de-DE" dirty="0"/>
              <a:t>angewendet werden. Die Mischung von unterschiedlichen </a:t>
            </a:r>
            <a:r>
              <a:rPr lang="de-DE" dirty="0" err="1" smtClean="0"/>
              <a:t>Splitregeln</a:t>
            </a:r>
            <a:r>
              <a:rPr lang="de-DE" dirty="0" smtClean="0"/>
              <a:t> Ausgabevermerk/Haupttitel entfällt</a:t>
            </a:r>
            <a:r>
              <a:rPr lang="de-DE" dirty="0"/>
              <a:t>. </a:t>
            </a:r>
            <a:r>
              <a:rPr lang="de-DE" sz="2000" dirty="0"/>
              <a:t/>
            </a:r>
            <a:br>
              <a:rPr lang="de-DE" sz="2000" dirty="0"/>
            </a:br>
            <a:endParaRPr lang="de-DE" sz="2000" dirty="0"/>
          </a:p>
          <a:p>
            <a:pPr marL="0" indent="0">
              <a:buNone/>
            </a:pPr>
            <a:r>
              <a:rPr lang="de-DE" b="1" dirty="0" smtClean="0"/>
              <a:t> </a:t>
            </a: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23</a:t>
            </a:fld>
            <a:r>
              <a:rPr lang="de-DE" dirty="0" smtClean="0"/>
              <a:t> | 28</a:t>
            </a:r>
            <a:endParaRPr lang="de-DE" dirty="0"/>
          </a:p>
        </p:txBody>
      </p:sp>
      <p:sp>
        <p:nvSpPr>
          <p:cNvPr id="6" name="Rechteck 5"/>
          <p:cNvSpPr/>
          <p:nvPr/>
        </p:nvSpPr>
        <p:spPr>
          <a:xfrm>
            <a:off x="335360" y="1844824"/>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4227513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(7)</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Fortlaufende </a:t>
            </a:r>
            <a:r>
              <a:rPr lang="de-DE" b="1" dirty="0"/>
              <a:t>Ressourcen </a:t>
            </a:r>
            <a:r>
              <a:rPr lang="de-DE" b="1" dirty="0" smtClean="0"/>
              <a:t>- Untergliederung/Unterreihe</a:t>
            </a:r>
            <a:endParaRPr lang="de-DE" b="1" dirty="0"/>
          </a:p>
          <a:p>
            <a:pPr marL="0" indent="0">
              <a:buNone/>
            </a:pPr>
            <a:r>
              <a:rPr lang="de-DE" dirty="0"/>
              <a:t>Beispiel für eine </a:t>
            </a:r>
            <a:r>
              <a:rPr lang="de-DE" u="sng" dirty="0"/>
              <a:t>geringfügige</a:t>
            </a:r>
            <a:r>
              <a:rPr lang="de-DE" dirty="0"/>
              <a:t> Änderung</a:t>
            </a:r>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24</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09077858"/>
              </p:ext>
            </p:extLst>
          </p:nvPr>
        </p:nvGraphicFramePr>
        <p:xfrm>
          <a:off x="325682" y="1792559"/>
          <a:ext cx="11449272" cy="423768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smtClean="0">
                          <a:solidFill>
                            <a:schemeClr val="tx1"/>
                          </a:solidFill>
                          <a:latin typeface="+mj-lt"/>
                          <a:ea typeface="Verdana" panose="020B0604030504040204" pitchFamily="34" charset="0"/>
                        </a:rPr>
                        <a:t>Bisherige Beschreibung</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Aktualisierte</a:t>
                      </a:r>
                      <a:r>
                        <a:rPr lang="de-DE" sz="2000" b="1" baseline="0" dirty="0" smtClean="0">
                          <a:solidFill>
                            <a:schemeClr val="tx1"/>
                          </a:solidFill>
                          <a:latin typeface="+mj-lt"/>
                          <a:ea typeface="Verdana" panose="020B0604030504040204" pitchFamily="34" charset="0"/>
                        </a:rPr>
                        <a:t> Beschreibung</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1800" b="0" i="1" kern="1200" dirty="0" smtClean="0">
                          <a:solidFill>
                            <a:schemeClr val="dk1"/>
                          </a:solidFill>
                          <a:effectLst/>
                          <a:latin typeface="+mj-lt"/>
                          <a:ea typeface="Verdana" panose="020B0604030504040204" pitchFamily="34" charset="0"/>
                          <a:cs typeface="+mn-cs"/>
                        </a:rPr>
                        <a:t>Gemeinsamer Titel: </a:t>
                      </a:r>
                      <a:r>
                        <a:rPr lang="de-DE" sz="1800" b="0" i="0" kern="1200" dirty="0" smtClean="0">
                          <a:solidFill>
                            <a:schemeClr val="dk1"/>
                          </a:solidFill>
                          <a:effectLst/>
                          <a:latin typeface="+mj-lt"/>
                          <a:ea typeface="Verdana" panose="020B0604030504040204" pitchFamily="34" charset="0"/>
                          <a:cs typeface="+mn-cs"/>
                        </a:rPr>
                        <a:t>Prüfungsvorbereitung für den mittleren Schulabschluss</a:t>
                      </a:r>
                      <a:r>
                        <a:rPr lang="de-DE" sz="1800" b="0" i="0" dirty="0" smtClean="0">
                          <a:latin typeface="+mj-lt"/>
                          <a:ea typeface="Verdana" panose="020B0604030504040204" pitchFamily="34" charset="0"/>
                        </a:rPr>
                        <a:t/>
                      </a:r>
                      <a:br>
                        <a:rPr lang="de-DE" sz="1800" b="0" i="0" dirty="0" smtClean="0">
                          <a:latin typeface="+mj-lt"/>
                          <a:ea typeface="Verdana" panose="020B0604030504040204" pitchFamily="34" charset="0"/>
                        </a:rPr>
                      </a:br>
                      <a:endParaRPr lang="de-DE" sz="1800" b="0" i="0" dirty="0" smtClean="0">
                        <a:latin typeface="+mj-lt"/>
                        <a:ea typeface="Verdana" panose="020B0604030504040204" pitchFamily="34" charset="0"/>
                      </a:endParaRPr>
                    </a:p>
                    <a:p>
                      <a:r>
                        <a:rPr lang="de-DE" sz="1800" b="0" i="1" kern="1200" dirty="0" smtClean="0">
                          <a:solidFill>
                            <a:schemeClr val="dk1"/>
                          </a:solidFill>
                          <a:effectLst/>
                          <a:latin typeface="+mj-lt"/>
                          <a:ea typeface="Verdana" panose="020B0604030504040204" pitchFamily="34" charset="0"/>
                          <a:cs typeface="+mn-cs"/>
                        </a:rPr>
                        <a:t>Untergliederung:</a:t>
                      </a:r>
                      <a:r>
                        <a:rPr lang="de-DE" sz="1800" b="0" i="1" kern="1200" baseline="0" dirty="0" smtClean="0">
                          <a:solidFill>
                            <a:schemeClr val="dk1"/>
                          </a:solidFill>
                          <a:effectLst/>
                          <a:latin typeface="+mj-lt"/>
                          <a:ea typeface="Verdana" panose="020B0604030504040204" pitchFamily="34" charset="0"/>
                          <a:cs typeface="+mn-cs"/>
                        </a:rPr>
                        <a:t> </a:t>
                      </a:r>
                      <a:r>
                        <a:rPr lang="de-DE" sz="1800" b="0" i="0" kern="1200" dirty="0" smtClean="0">
                          <a:solidFill>
                            <a:schemeClr val="dk1"/>
                          </a:solidFill>
                          <a:effectLst/>
                          <a:latin typeface="+mj-lt"/>
                          <a:ea typeface="Verdana" panose="020B0604030504040204" pitchFamily="34" charset="0"/>
                          <a:cs typeface="+mn-cs"/>
                        </a:rPr>
                        <a:t>Naturwissenschaftliche Fächer</a:t>
                      </a:r>
                      <a:br>
                        <a:rPr lang="de-DE" sz="1800" b="0" i="0" kern="1200" dirty="0" smtClean="0">
                          <a:solidFill>
                            <a:schemeClr val="dk1"/>
                          </a:solidFill>
                          <a:effectLst/>
                          <a:latin typeface="+mj-lt"/>
                          <a:ea typeface="Verdana" panose="020B0604030504040204" pitchFamily="34" charset="0"/>
                          <a:cs typeface="+mn-cs"/>
                        </a:rPr>
                      </a:br>
                      <a:endParaRPr lang="de-DE" sz="1800" b="0" i="0" kern="1200" dirty="0" smtClean="0">
                        <a:solidFill>
                          <a:schemeClr val="dk1"/>
                        </a:solidFill>
                        <a:effectLst/>
                        <a:latin typeface="+mj-lt"/>
                        <a:ea typeface="Verdana" panose="020B0604030504040204" pitchFamily="34" charset="0"/>
                        <a:cs typeface="+mn-cs"/>
                      </a:endParaRPr>
                    </a:p>
                    <a:p>
                      <a:r>
                        <a:rPr lang="de-DE" sz="1800" b="0" i="1" u="none" kern="1200" dirty="0" smtClean="0">
                          <a:solidFill>
                            <a:schemeClr val="dk1"/>
                          </a:solidFill>
                          <a:effectLst/>
                          <a:latin typeface="+mj-lt"/>
                          <a:ea typeface="Verdana" panose="020B0604030504040204" pitchFamily="34" charset="0"/>
                          <a:cs typeface="+mn-cs"/>
                        </a:rPr>
                        <a:t>Untergliederung</a:t>
                      </a:r>
                      <a:r>
                        <a:rPr lang="de-DE" sz="1800" b="0" i="0" u="none" kern="1200" dirty="0" smtClean="0">
                          <a:solidFill>
                            <a:schemeClr val="dk1"/>
                          </a:solidFill>
                          <a:effectLst/>
                          <a:latin typeface="+mj-lt"/>
                          <a:ea typeface="Verdana" panose="020B0604030504040204" pitchFamily="34" charset="0"/>
                          <a:cs typeface="+mn-cs"/>
                        </a:rPr>
                        <a:t>:</a:t>
                      </a:r>
                      <a:r>
                        <a:rPr lang="de-DE" sz="1800" b="0" i="0" u="none" kern="1200" baseline="0" dirty="0" smtClean="0">
                          <a:solidFill>
                            <a:schemeClr val="dk1"/>
                          </a:solidFill>
                          <a:effectLst/>
                          <a:latin typeface="+mj-lt"/>
                          <a:ea typeface="Verdana" panose="020B0604030504040204" pitchFamily="34" charset="0"/>
                          <a:cs typeface="+mn-cs"/>
                        </a:rPr>
                        <a:t> </a:t>
                      </a:r>
                      <a:r>
                        <a:rPr lang="de-DE" sz="1800" b="1" i="0" u="none" kern="1200" dirty="0" smtClean="0">
                          <a:solidFill>
                            <a:schemeClr val="dk1"/>
                          </a:solidFill>
                          <a:effectLst/>
                          <a:latin typeface="+mj-lt"/>
                          <a:ea typeface="Verdana" panose="020B0604030504040204" pitchFamily="34" charset="0"/>
                          <a:cs typeface="+mn-cs"/>
                        </a:rPr>
                        <a:t>Lösungen</a:t>
                      </a:r>
                      <a:endParaRPr lang="de-DE" sz="1800" dirty="0">
                        <a:latin typeface="+mj-lt"/>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b="0" i="1" kern="1200" dirty="0" smtClean="0">
                          <a:solidFill>
                            <a:schemeClr val="dk1"/>
                          </a:solidFill>
                          <a:effectLst/>
                          <a:latin typeface="+mj-lt"/>
                          <a:ea typeface="Verdana" panose="020B0604030504040204" pitchFamily="34" charset="0"/>
                          <a:cs typeface="+mn-cs"/>
                        </a:rPr>
                        <a:t>Gemeinsamer Titel: </a:t>
                      </a:r>
                      <a:r>
                        <a:rPr lang="de-DE" sz="1800" b="0" i="0" kern="1200" dirty="0" smtClean="0">
                          <a:solidFill>
                            <a:schemeClr val="dk1"/>
                          </a:solidFill>
                          <a:effectLst/>
                          <a:latin typeface="+mj-lt"/>
                          <a:ea typeface="Verdana" panose="020B0604030504040204" pitchFamily="34" charset="0"/>
                          <a:cs typeface="+mn-cs"/>
                        </a:rPr>
                        <a:t>Prüfungsvorbereitung für den mittleren Schulabschluss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800" i="0" dirty="0" smtClean="0">
                          <a:latin typeface="+mj-lt"/>
                          <a:ea typeface="Verdana" panose="020B0604030504040204" pitchFamily="34" charset="0"/>
                        </a:rPr>
                        <a:t/>
                      </a:r>
                      <a:br>
                        <a:rPr lang="de-DE" sz="800" i="0" dirty="0" smtClean="0">
                          <a:latin typeface="+mj-lt"/>
                          <a:ea typeface="Verdana" panose="020B0604030504040204" pitchFamily="34" charset="0"/>
                        </a:rPr>
                      </a:br>
                      <a:r>
                        <a:rPr lang="de-DE" sz="1800" b="0" i="1" kern="1200" dirty="0" smtClean="0">
                          <a:solidFill>
                            <a:schemeClr val="dk1"/>
                          </a:solidFill>
                          <a:effectLst/>
                          <a:latin typeface="+mj-lt"/>
                          <a:ea typeface="Verdana" panose="020B0604030504040204" pitchFamily="34" charset="0"/>
                          <a:cs typeface="+mn-cs"/>
                        </a:rPr>
                        <a:t>Untergliederung:</a:t>
                      </a:r>
                      <a:r>
                        <a:rPr lang="de-DE" sz="1800" b="0" i="0" kern="1200" dirty="0" smtClean="0">
                          <a:solidFill>
                            <a:schemeClr val="dk1"/>
                          </a:solidFill>
                          <a:effectLst/>
                          <a:latin typeface="+mj-lt"/>
                          <a:ea typeface="Verdana" panose="020B0604030504040204" pitchFamily="34" charset="0"/>
                          <a:cs typeface="+mn-cs"/>
                        </a:rPr>
                        <a:t/>
                      </a:r>
                      <a:br>
                        <a:rPr lang="de-DE" sz="1800" b="0" i="0" kern="1200" dirty="0" smtClean="0">
                          <a:solidFill>
                            <a:schemeClr val="dk1"/>
                          </a:solidFill>
                          <a:effectLst/>
                          <a:latin typeface="+mj-lt"/>
                          <a:ea typeface="Verdana" panose="020B0604030504040204" pitchFamily="34" charset="0"/>
                          <a:cs typeface="+mn-cs"/>
                        </a:rPr>
                      </a:br>
                      <a:r>
                        <a:rPr lang="de-DE" sz="1800" b="0" i="0" kern="1200" dirty="0" smtClean="0">
                          <a:solidFill>
                            <a:schemeClr val="dk1"/>
                          </a:solidFill>
                          <a:effectLst/>
                          <a:latin typeface="+mj-lt"/>
                          <a:ea typeface="Verdana" panose="020B0604030504040204" pitchFamily="34" charset="0"/>
                          <a:cs typeface="+mn-cs"/>
                        </a:rPr>
                        <a:t>Naturwissenschaftliche Fächer</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800" i="0" dirty="0" smtClean="0">
                          <a:latin typeface="+mj-lt"/>
                          <a:ea typeface="Verdana" panose="020B0604030504040204" pitchFamily="34" charset="0"/>
                        </a:rPr>
                        <a:t/>
                      </a:r>
                      <a:br>
                        <a:rPr lang="de-DE" sz="800" i="0" dirty="0" smtClean="0">
                          <a:latin typeface="+mj-lt"/>
                          <a:ea typeface="Verdana" panose="020B0604030504040204" pitchFamily="34" charset="0"/>
                        </a:rPr>
                      </a:br>
                      <a:r>
                        <a:rPr lang="de-DE" sz="1800" b="0" i="1" u="none" kern="1200" dirty="0" smtClean="0">
                          <a:solidFill>
                            <a:schemeClr val="dk1"/>
                          </a:solidFill>
                          <a:effectLst/>
                          <a:latin typeface="+mj-lt"/>
                          <a:ea typeface="Verdana" panose="020B0604030504040204" pitchFamily="34" charset="0"/>
                          <a:cs typeface="+mn-cs"/>
                        </a:rPr>
                        <a:t>Untergliederung: </a:t>
                      </a:r>
                      <a:r>
                        <a:rPr lang="de-DE" sz="1800" b="1" i="0" u="none" kern="1200" dirty="0" smtClean="0">
                          <a:solidFill>
                            <a:schemeClr val="dk1"/>
                          </a:solidFill>
                          <a:effectLst/>
                          <a:latin typeface="+mj-lt"/>
                          <a:ea typeface="Verdana" panose="020B0604030504040204" pitchFamily="34" charset="0"/>
                          <a:cs typeface="+mn-cs"/>
                        </a:rPr>
                        <a:t>Ausgabe</a:t>
                      </a:r>
                      <a:r>
                        <a:rPr lang="de-DE" sz="1800" b="0" i="0" u="none" kern="1200" dirty="0" smtClean="0">
                          <a:solidFill>
                            <a:schemeClr val="dk1"/>
                          </a:solidFill>
                          <a:effectLst/>
                          <a:latin typeface="+mj-lt"/>
                          <a:ea typeface="Verdana" panose="020B0604030504040204" pitchFamily="34" charset="0"/>
                          <a:cs typeface="+mn-cs"/>
                        </a:rPr>
                        <a:t> </a:t>
                      </a:r>
                      <a:r>
                        <a:rPr lang="de-DE" sz="1800" b="1" i="0" u="none" kern="1200" dirty="0" smtClean="0">
                          <a:solidFill>
                            <a:schemeClr val="dk1"/>
                          </a:solidFill>
                          <a:effectLst/>
                          <a:latin typeface="+mj-lt"/>
                          <a:ea typeface="Verdana" panose="020B0604030504040204" pitchFamily="34" charset="0"/>
                          <a:cs typeface="+mn-cs"/>
                        </a:rPr>
                        <a:t>Lösungen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800" i="0" dirty="0" smtClean="0">
                          <a:latin typeface="+mj-lt"/>
                          <a:ea typeface="Verdana" panose="020B0604030504040204" pitchFamily="34" charset="0"/>
                        </a:rPr>
                        <a:t/>
                      </a:r>
                      <a:br>
                        <a:rPr lang="de-DE" sz="800" i="0" dirty="0" smtClean="0">
                          <a:latin typeface="+mj-lt"/>
                          <a:ea typeface="Verdana" panose="020B0604030504040204" pitchFamily="34" charset="0"/>
                        </a:rPr>
                      </a:br>
                      <a:r>
                        <a:rPr lang="de-DE" sz="1800" i="1" dirty="0" smtClean="0">
                          <a:latin typeface="+mj-lt"/>
                          <a:ea typeface="Verdana" panose="020B0604030504040204" pitchFamily="34" charset="0"/>
                        </a:rPr>
                        <a:t>Früherer </a:t>
                      </a:r>
                      <a:r>
                        <a:rPr lang="de-DE" sz="1800" b="0" i="1" kern="1200" dirty="0" smtClean="0">
                          <a:solidFill>
                            <a:schemeClr val="dk1"/>
                          </a:solidFill>
                          <a:effectLst/>
                          <a:latin typeface="+mj-lt"/>
                          <a:ea typeface="Verdana" panose="020B0604030504040204" pitchFamily="34" charset="0"/>
                          <a:cs typeface="+mn-cs"/>
                        </a:rPr>
                        <a:t>Haupttitel: </a:t>
                      </a:r>
                      <a:r>
                        <a:rPr lang="de-DE" sz="1800" b="0" i="0" kern="1200" dirty="0" smtClean="0">
                          <a:solidFill>
                            <a:schemeClr val="dk1"/>
                          </a:solidFill>
                          <a:effectLst/>
                          <a:latin typeface="+mj-lt"/>
                          <a:ea typeface="Verdana" panose="020B0604030504040204" pitchFamily="34" charset="0"/>
                          <a:cs typeface="+mn-cs"/>
                        </a:rPr>
                        <a:t>Haupttitel bis Band 3 (2021): Prüfungsvorbereitung für den mittleren Schulabschluss. Naturwissenschaftliche Fächer. Lösungen</a:t>
                      </a:r>
                      <a:r>
                        <a:rPr lang="de-DE" sz="1800" dirty="0" smtClean="0">
                          <a:latin typeface="+mj-lt"/>
                          <a:ea typeface="Verdana" panose="020B0604030504040204" pitchFamily="34" charset="0"/>
                        </a:rPr>
                        <a:t/>
                      </a:r>
                      <a:br>
                        <a:rPr lang="de-DE" sz="1800" dirty="0" smtClean="0">
                          <a:latin typeface="+mj-lt"/>
                          <a:ea typeface="Verdana" panose="020B0604030504040204" pitchFamily="34" charset="0"/>
                        </a:rPr>
                      </a:br>
                      <a:endParaRPr lang="de-DE" sz="800" dirty="0" smtClean="0">
                        <a:latin typeface="+mj-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800" b="0" i="1" kern="1200" dirty="0" smtClean="0">
                          <a:solidFill>
                            <a:schemeClr val="dk1"/>
                          </a:solidFill>
                          <a:effectLst/>
                          <a:latin typeface="+mj-lt"/>
                          <a:ea typeface="Verdana" panose="020B0604030504040204" pitchFamily="34" charset="0"/>
                          <a:cs typeface="+mn-cs"/>
                        </a:rPr>
                        <a:t>Geringfügige Änderung nach Ausschlussverfahren 'Wesentliche Änderung, Fallgruppe b)':</a:t>
                      </a:r>
                      <a:r>
                        <a:rPr lang="de-DE" sz="1800" b="0" i="1" kern="1200" baseline="0" dirty="0" smtClean="0">
                          <a:solidFill>
                            <a:schemeClr val="dk1"/>
                          </a:solidFill>
                          <a:effectLst/>
                          <a:latin typeface="+mj-lt"/>
                          <a:ea typeface="Verdana" panose="020B0604030504040204" pitchFamily="34" charset="0"/>
                          <a:cs typeface="+mn-cs"/>
                        </a:rPr>
                        <a:t> es liegt kein Bedeutungswechsel vor.</a:t>
                      </a:r>
                      <a:endParaRPr lang="de-DE" sz="1800" dirty="0">
                        <a:latin typeface="+mj-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2827266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(8)</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Fortlaufende </a:t>
            </a:r>
            <a:r>
              <a:rPr lang="de-DE" b="1" dirty="0"/>
              <a:t>Ressourcen </a:t>
            </a:r>
            <a:r>
              <a:rPr lang="de-DE" b="1" dirty="0" smtClean="0"/>
              <a:t>- </a:t>
            </a:r>
            <a:r>
              <a:rPr lang="de-DE" b="1" dirty="0"/>
              <a:t>Untergliederung/Unterreihe</a:t>
            </a:r>
          </a:p>
          <a:p>
            <a:pPr marL="0" indent="0">
              <a:buNone/>
            </a:pPr>
            <a:r>
              <a:rPr lang="de-DE" dirty="0" smtClean="0"/>
              <a:t>Beispiel </a:t>
            </a:r>
            <a:r>
              <a:rPr lang="de-DE" dirty="0"/>
              <a:t>für eine </a:t>
            </a:r>
            <a:r>
              <a:rPr lang="de-DE" u="sng" dirty="0" smtClean="0"/>
              <a:t>wesentliche</a:t>
            </a:r>
            <a:r>
              <a:rPr lang="de-DE" dirty="0" smtClean="0"/>
              <a:t> </a:t>
            </a:r>
            <a:r>
              <a:rPr lang="de-DE" dirty="0"/>
              <a:t>Änderung</a:t>
            </a:r>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25</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7427451"/>
              </p:ext>
            </p:extLst>
          </p:nvPr>
        </p:nvGraphicFramePr>
        <p:xfrm>
          <a:off x="335360" y="1835174"/>
          <a:ext cx="11449272" cy="347568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smtClean="0">
                          <a:solidFill>
                            <a:schemeClr val="tx1"/>
                          </a:solidFill>
                          <a:latin typeface="+mj-lt"/>
                          <a:ea typeface="Verdana" panose="020B0604030504040204" pitchFamily="34" charset="0"/>
                        </a:rPr>
                        <a:t>Beschreibung 1</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Beschreibung 2</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b="0" i="1" dirty="0" smtClean="0">
                          <a:latin typeface="+mn-lt"/>
                          <a:ea typeface="Verdana" panose="020B0604030504040204" pitchFamily="34" charset="0"/>
                        </a:rPr>
                        <a:t>Gemeinsamer Titel: </a:t>
                      </a:r>
                      <a:r>
                        <a:rPr lang="de-DE" sz="2000" b="0" i="0" dirty="0" smtClean="0">
                          <a:latin typeface="+mn-lt"/>
                          <a:ea typeface="Verdana" panose="020B0604030504040204" pitchFamily="34" charset="0"/>
                        </a:rPr>
                        <a:t>Hesseninfo</a:t>
                      </a:r>
                    </a:p>
                    <a:p>
                      <a:pPr marL="0" marR="0" indent="0" algn="l" defTabSz="914400" rtl="0" eaLnBrk="1" fontAlgn="auto" latinLnBrk="0" hangingPunct="1">
                        <a:lnSpc>
                          <a:spcPct val="100000"/>
                        </a:lnSpc>
                        <a:spcBef>
                          <a:spcPts val="0"/>
                        </a:spcBef>
                        <a:spcAft>
                          <a:spcPts val="0"/>
                        </a:spcAft>
                        <a:buClrTx/>
                        <a:buSzTx/>
                        <a:buFontTx/>
                        <a:buNone/>
                        <a:tabLst/>
                        <a:defRPr/>
                      </a:pPr>
                      <a:r>
                        <a:rPr lang="de-DE" sz="2000" b="0" i="0" dirty="0" smtClean="0">
                          <a:latin typeface="+mn-lt"/>
                          <a:ea typeface="Verdana" panose="020B0604030504040204" pitchFamily="34" charset="0"/>
                        </a:rPr>
                        <a:t/>
                      </a:r>
                      <a:br>
                        <a:rPr lang="de-DE" sz="2000" b="0" i="0" dirty="0" smtClean="0">
                          <a:latin typeface="+mn-lt"/>
                          <a:ea typeface="Verdana" panose="020B0604030504040204" pitchFamily="34" charset="0"/>
                        </a:rPr>
                      </a:br>
                      <a:r>
                        <a:rPr lang="de-DE" sz="2000" b="0" i="1" kern="1200" dirty="0" smtClean="0">
                          <a:solidFill>
                            <a:schemeClr val="dk1"/>
                          </a:solidFill>
                          <a:effectLst/>
                          <a:latin typeface="+mn-lt"/>
                          <a:ea typeface="Verdana" panose="020B0604030504040204" pitchFamily="34" charset="0"/>
                          <a:cs typeface="+mn-cs"/>
                        </a:rPr>
                        <a:t>Untergliederung:</a:t>
                      </a:r>
                      <a:r>
                        <a:rPr lang="de-DE" sz="2000" b="0" i="0" kern="1200" dirty="0" smtClean="0">
                          <a:solidFill>
                            <a:schemeClr val="dk1"/>
                          </a:solidFill>
                          <a:effectLst/>
                          <a:latin typeface="+mn-lt"/>
                          <a:ea typeface="Verdana" panose="020B0604030504040204" pitchFamily="34" charset="0"/>
                          <a:cs typeface="+mn-cs"/>
                        </a:rPr>
                        <a:t> Ausbildung</a:t>
                      </a:r>
                      <a:endParaRPr lang="de-DE" sz="2000" b="1" i="0" u="sng" dirty="0" smtClean="0">
                        <a:latin typeface="+mn-lt"/>
                        <a:ea typeface="Verdana" panose="020B0604030504040204" pitchFamily="34" charset="0"/>
                      </a:endParaRPr>
                    </a:p>
                    <a:p>
                      <a:endParaRPr lang="de-DE" sz="2000" dirty="0">
                        <a:latin typeface="+mn-lt"/>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1" dirty="0" smtClean="0">
                          <a:latin typeface="+mn-lt"/>
                          <a:ea typeface="Verdana" panose="020B0604030504040204" pitchFamily="34" charset="0"/>
                        </a:rPr>
                        <a:t>Gemeinsamer Titel: </a:t>
                      </a:r>
                      <a:r>
                        <a:rPr lang="de-DE" sz="2000" b="0" i="0" dirty="0" smtClean="0">
                          <a:latin typeface="+mn-lt"/>
                          <a:ea typeface="Verdana" panose="020B0604030504040204" pitchFamily="34" charset="0"/>
                        </a:rPr>
                        <a:t>Hesseninfo</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b="0" i="0" dirty="0" smtClean="0">
                        <a:latin typeface="+mn-lt"/>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1" kern="1200" dirty="0" smtClean="0">
                          <a:solidFill>
                            <a:schemeClr val="dk1"/>
                          </a:solidFill>
                          <a:effectLst/>
                          <a:latin typeface="+mn-lt"/>
                          <a:ea typeface="Verdana" panose="020B0604030504040204" pitchFamily="34" charset="0"/>
                          <a:cs typeface="+mn-cs"/>
                        </a:rPr>
                        <a:t>Untergliederung:</a:t>
                      </a:r>
                      <a:r>
                        <a:rPr lang="de-DE" sz="2000" b="0" i="0" kern="1200" dirty="0" smtClean="0">
                          <a:solidFill>
                            <a:schemeClr val="dk1"/>
                          </a:solidFill>
                          <a:effectLst/>
                          <a:latin typeface="+mn-lt"/>
                          <a:ea typeface="Verdana" panose="020B0604030504040204" pitchFamily="34" charset="0"/>
                          <a:cs typeface="+mn-cs"/>
                        </a:rPr>
                        <a:t> Ausgabe Ausbildung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b="0" i="0" kern="1200" dirty="0" smtClean="0">
                        <a:solidFill>
                          <a:schemeClr val="dk1"/>
                        </a:solidFill>
                        <a:effectLst/>
                        <a:latin typeface="+mn-lt"/>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b="0" i="1" kern="1200" dirty="0" smtClean="0">
                        <a:solidFill>
                          <a:schemeClr val="dk1"/>
                        </a:solidFill>
                        <a:effectLst/>
                        <a:latin typeface="+mn-lt"/>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1" kern="1200" dirty="0" smtClean="0">
                          <a:solidFill>
                            <a:schemeClr val="dk1"/>
                          </a:solidFill>
                          <a:effectLst/>
                          <a:latin typeface="+mn-lt"/>
                          <a:ea typeface="Verdana" panose="020B0604030504040204" pitchFamily="34" charset="0"/>
                          <a:cs typeface="+mn-cs"/>
                        </a:rPr>
                        <a:t>Element Haupttitel: Wesentliche Änderung nach Fallgruppe a) </a:t>
                      </a:r>
                      <a:r>
                        <a:rPr lang="de-DE" sz="2000" b="0" i="1" kern="1200" dirty="0" smtClean="0">
                          <a:solidFill>
                            <a:schemeClr val="dk1"/>
                          </a:solidFill>
                          <a:effectLst/>
                          <a:latin typeface="+mn-lt"/>
                          <a:ea typeface="+mn-ea"/>
                          <a:cs typeface="+mn-cs"/>
                        </a:rPr>
                        <a:t>Änderungen innerhalb der ersten 5 bzw. 6 Wörter des gemeinsamen Titels.  </a:t>
                      </a:r>
                      <a:r>
                        <a:rPr lang="de-DE" sz="2000" kern="1200" dirty="0" smtClean="0">
                          <a:solidFill>
                            <a:srgbClr val="007EEF"/>
                          </a:solidFill>
                          <a:latin typeface="+mn-lt"/>
                          <a:ea typeface="Segoe UI Symbol" panose="020B0502040204020203" pitchFamily="34" charset="0"/>
                          <a:cs typeface="+mn-cs"/>
                          <a:hlinkClick r:id="rId3" tooltip="Haupttitel"/>
                        </a:rPr>
                        <a:t></a:t>
                      </a:r>
                      <a:endParaRPr lang="de-DE" sz="2000" i="1" dirty="0" smtClean="0">
                        <a:latin typeface="+mn-lt"/>
                        <a:ea typeface="Verdana" panose="020B0604030504040204" pitchFamily="34" charset="0"/>
                      </a:endParaRPr>
                    </a:p>
                    <a:p>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20543870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(9)</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Fortlaufende Ressourcen - Spezifische Regeln </a:t>
            </a:r>
          </a:p>
          <a:p>
            <a:pPr marL="0" indent="0">
              <a:buNone/>
            </a:pPr>
            <a:r>
              <a:rPr lang="de-DE" b="1" dirty="0" smtClean="0"/>
              <a:t>Erfassung von Untergliederungen/Unterreihen</a:t>
            </a:r>
          </a:p>
          <a:p>
            <a:pPr marL="0" indent="0">
              <a:buNone/>
            </a:pPr>
            <a:r>
              <a:rPr lang="de-DE" dirty="0" smtClean="0"/>
              <a:t>Ausführliche </a:t>
            </a:r>
            <a:r>
              <a:rPr lang="de-DE" dirty="0"/>
              <a:t>Hinweise zur </a:t>
            </a:r>
            <a:r>
              <a:rPr lang="de-DE" dirty="0" smtClean="0"/>
              <a:t>Erfassung von Untergliederungen/Unterreihen </a:t>
            </a:r>
            <a:r>
              <a:rPr lang="de-DE" dirty="0"/>
              <a:t>finden </a:t>
            </a:r>
            <a:r>
              <a:rPr lang="de-DE" dirty="0" smtClean="0"/>
              <a:t>Sie in den Elementbeschreibungen </a:t>
            </a:r>
          </a:p>
          <a:p>
            <a:pPr lvl="1"/>
            <a:r>
              <a:rPr lang="de-DE" dirty="0" smtClean="0"/>
              <a:t>Titel einer Manifestation</a:t>
            </a:r>
          </a:p>
          <a:p>
            <a:pPr lvl="1"/>
            <a:r>
              <a:rPr lang="de-DE" dirty="0" smtClean="0"/>
              <a:t>Haupttitel</a:t>
            </a:r>
          </a:p>
          <a:p>
            <a:pPr lvl="1"/>
            <a:r>
              <a:rPr lang="de-DE" dirty="0" smtClean="0"/>
              <a:t>Ausgabevermerk</a:t>
            </a:r>
          </a:p>
          <a:p>
            <a:pPr lvl="1"/>
            <a:r>
              <a:rPr lang="de-DE" dirty="0" smtClean="0"/>
              <a:t>Ausgabebezeichnung</a:t>
            </a:r>
          </a:p>
          <a:p>
            <a:pPr marL="0" indent="0">
              <a:buNone/>
            </a:pPr>
            <a:r>
              <a:rPr lang="de-DE" dirty="0"/>
              <a:t>j</a:t>
            </a:r>
            <a:r>
              <a:rPr lang="de-DE" dirty="0" smtClean="0"/>
              <a:t>eweils bei den spezifischen Regeln für fortlaufende Ressourcen.</a:t>
            </a:r>
            <a:endParaRPr lang="de-DE" dirty="0"/>
          </a:p>
          <a:p>
            <a:pPr marL="0" indent="0">
              <a:buNone/>
            </a:pPr>
            <a:endParaRPr lang="de-DE" dirty="0"/>
          </a:p>
          <a:p>
            <a:pPr marL="0" indent="0">
              <a:buNone/>
            </a:pPr>
            <a:endParaRPr lang="de-DE" sz="2000" dirty="0"/>
          </a:p>
          <a:p>
            <a:pPr marL="0" indent="0">
              <a:buNone/>
            </a:pP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26</a:t>
            </a:fld>
            <a:r>
              <a:rPr lang="de-DE" dirty="0" smtClean="0"/>
              <a:t> | 28</a:t>
            </a:r>
            <a:endParaRPr lang="de-DE" dirty="0"/>
          </a:p>
        </p:txBody>
      </p:sp>
    </p:spTree>
    <p:extLst>
      <p:ext uri="{BB962C8B-B14F-4D97-AF65-F5344CB8AC3E}">
        <p14:creationId xmlns:p14="http://schemas.microsoft.com/office/powerpoint/2010/main" val="13725578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Änderungen bei bestimmten Ressourcentypen </a:t>
            </a:r>
            <a:r>
              <a:rPr lang="de-DE" dirty="0" smtClean="0"/>
              <a:t>(10)</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Integrierende Ressourcen</a:t>
            </a:r>
          </a:p>
          <a:p>
            <a:pPr marL="0" indent="0">
              <a:buNone/>
            </a:pPr>
            <a:r>
              <a:rPr lang="de-DE" b="1" dirty="0" smtClean="0"/>
              <a:t>               </a:t>
            </a:r>
            <a:r>
              <a:rPr lang="de-DE" dirty="0" smtClean="0"/>
              <a:t>bei integrierenden Ressourcen, die den </a:t>
            </a:r>
            <a:r>
              <a:rPr lang="de-DE" u="sng" dirty="0" smtClean="0"/>
              <a:t>Medientyp</a:t>
            </a:r>
            <a:r>
              <a:rPr lang="de-DE" dirty="0" smtClean="0"/>
              <a:t> ändern:</a:t>
            </a:r>
          </a:p>
          <a:p>
            <a:pPr marL="0" indent="0">
              <a:buNone/>
            </a:pPr>
            <a:endParaRPr lang="de-DE" dirty="0" smtClean="0"/>
          </a:p>
          <a:p>
            <a:pPr lvl="1"/>
            <a:r>
              <a:rPr lang="de-DE" dirty="0"/>
              <a:t>Die Beziehungskennzeichnungen </a:t>
            </a:r>
            <a:r>
              <a:rPr lang="de-DE" dirty="0" smtClean="0"/>
              <a:t>"Ersetzt durch"/"Ersatz von" sowie "Teilweise </a:t>
            </a:r>
            <a:r>
              <a:rPr lang="de-DE" dirty="0"/>
              <a:t>ersetzt </a:t>
            </a:r>
            <a:r>
              <a:rPr lang="de-DE" dirty="0" smtClean="0"/>
              <a:t>durch"/"Teilweise </a:t>
            </a:r>
            <a:r>
              <a:rPr lang="de-DE" dirty="0"/>
              <a:t>Ersatz </a:t>
            </a:r>
            <a:r>
              <a:rPr lang="de-DE" dirty="0" smtClean="0"/>
              <a:t>von" werden </a:t>
            </a:r>
            <a:r>
              <a:rPr lang="de-DE" dirty="0"/>
              <a:t>jetzt </a:t>
            </a:r>
            <a:r>
              <a:rPr lang="de-DE" dirty="0" smtClean="0"/>
              <a:t>bei </a:t>
            </a:r>
            <a:r>
              <a:rPr lang="de-DE" dirty="0"/>
              <a:t>Nachfolge-Beziehungen auf Expressionsebene verwendet </a:t>
            </a:r>
            <a:r>
              <a:rPr lang="de-DE" dirty="0" smtClean="0"/>
              <a:t>(früher Werkebene), siehe </a:t>
            </a:r>
            <a:r>
              <a:rPr lang="de-DE" dirty="0">
                <a:hlinkClick r:id="rId3"/>
              </a:rPr>
              <a:t>Mit Expression in Beziehung stehende Expression</a:t>
            </a:r>
            <a:r>
              <a:rPr lang="de-DE" dirty="0" smtClean="0"/>
              <a:t>.</a:t>
            </a:r>
            <a:endParaRPr lang="de-DE" dirty="0"/>
          </a:p>
          <a:p>
            <a:pPr lvl="1"/>
            <a:r>
              <a:rPr lang="de-DE" dirty="0" smtClean="0"/>
              <a:t>Die Definition der Beziehungskennzeichnung auf Expressionsebene wurde geändert, </a:t>
            </a:r>
            <a:r>
              <a:rPr lang="de-DE" dirty="0"/>
              <a:t>um damit die Beziehung zwischen </a:t>
            </a:r>
            <a:r>
              <a:rPr lang="de-DE" dirty="0" smtClean="0"/>
              <a:t>integrierenden Ressourcen, </a:t>
            </a:r>
            <a:r>
              <a:rPr lang="de-DE" dirty="0"/>
              <a:t>die mit geändertem Medientyp </a:t>
            </a:r>
            <a:r>
              <a:rPr lang="de-DE" u="sng" dirty="0"/>
              <a:t>fortgeführt</a:t>
            </a:r>
            <a:r>
              <a:rPr lang="de-DE" dirty="0"/>
              <a:t> werden, korrekt abbilden zu können (es geht </a:t>
            </a:r>
            <a:r>
              <a:rPr lang="de-DE" u="sng" dirty="0"/>
              <a:t>nicht</a:t>
            </a:r>
            <a:r>
              <a:rPr lang="de-DE" dirty="0"/>
              <a:t> um parallel erscheinende </a:t>
            </a:r>
            <a:r>
              <a:rPr lang="de-DE" dirty="0" err="1" smtClean="0"/>
              <a:t>iR</a:t>
            </a:r>
            <a:r>
              <a:rPr lang="de-DE" dirty="0" smtClean="0"/>
              <a:t>!):</a:t>
            </a:r>
            <a:br>
              <a:rPr lang="de-DE" dirty="0" smtClean="0"/>
            </a:br>
            <a:r>
              <a:rPr lang="de-DE" dirty="0" smtClean="0"/>
              <a:t>"</a:t>
            </a:r>
            <a:r>
              <a:rPr lang="de-DE" b="1" dirty="0" smtClean="0"/>
              <a:t>Ersetzt </a:t>
            </a:r>
            <a:r>
              <a:rPr lang="de-DE" b="1" dirty="0"/>
              <a:t>durch</a:t>
            </a:r>
            <a:r>
              <a:rPr lang="de-DE" dirty="0"/>
              <a:t>: Eine </a:t>
            </a:r>
            <a:r>
              <a:rPr lang="de-DE"/>
              <a:t>spätere </a:t>
            </a:r>
            <a:r>
              <a:rPr lang="de-DE" smtClean="0"/>
              <a:t>Expression, </a:t>
            </a:r>
            <a:r>
              <a:rPr lang="de-DE" dirty="0"/>
              <a:t>die anstelle der früheren Expression verwendet wird, normalerweise weil die spätere Expression aktualisierte oder neue Informationen enthält, die die frühere Expression obsolet machen</a:t>
            </a:r>
            <a:r>
              <a:rPr lang="de-DE" dirty="0" smtClean="0"/>
              <a:t>."</a:t>
            </a:r>
            <a:endParaRPr lang="de-DE" dirty="0"/>
          </a:p>
          <a:p>
            <a:pPr marL="0" indent="0">
              <a:buNone/>
            </a:pPr>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27</a:t>
            </a:fld>
            <a:r>
              <a:rPr lang="de-DE" dirty="0" smtClean="0"/>
              <a:t> | 28</a:t>
            </a:r>
            <a:endParaRPr lang="de-DE" dirty="0"/>
          </a:p>
        </p:txBody>
      </p:sp>
      <p:sp>
        <p:nvSpPr>
          <p:cNvPr id="7" name="Rechteck 6"/>
          <p:cNvSpPr/>
          <p:nvPr/>
        </p:nvSpPr>
        <p:spPr>
          <a:xfrm>
            <a:off x="335360" y="1340768"/>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4994964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endParaRPr lang="de-DE" dirty="0"/>
          </a:p>
          <a:p>
            <a:pPr marL="0" indent="0">
              <a:buNone/>
            </a:pPr>
            <a:endParaRPr lang="de-DE" sz="2000" dirty="0"/>
          </a:p>
          <a:p>
            <a:pPr marL="0" indent="0">
              <a:buNone/>
            </a:pP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28</a:t>
            </a:fld>
            <a:r>
              <a:rPr lang="de-DE" dirty="0" smtClean="0"/>
              <a:t> | 28</a:t>
            </a:r>
            <a:endParaRPr lang="de-DE" dirty="0"/>
          </a:p>
        </p:txBody>
      </p:sp>
      <p:pic>
        <p:nvPicPr>
          <p:cNvPr id="7" name="Grafik 6" descr="Spørsmålstegn Spørsmål Svar · Gratis bilde på &lt;strong&gt;Pixabay&lt;/strong&g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1370" y="438237"/>
            <a:ext cx="5769260" cy="5769260"/>
          </a:xfrm>
          <a:prstGeom prst="rect">
            <a:avLst/>
          </a:prstGeom>
        </p:spPr>
      </p:pic>
      <p:grpSp>
        <p:nvGrpSpPr>
          <p:cNvPr id="8" name="Gruppieren 7">
            <a:extLst>
              <a:ext uri="{FF2B5EF4-FFF2-40B4-BE49-F238E27FC236}">
                <a16:creationId xmlns:a16="http://schemas.microsoft.com/office/drawing/2014/main" id="{017FC15C-2B75-4729-857C-691F18C65154}"/>
              </a:ext>
            </a:extLst>
          </p:cNvPr>
          <p:cNvGrpSpPr/>
          <p:nvPr/>
        </p:nvGrpSpPr>
        <p:grpSpPr>
          <a:xfrm>
            <a:off x="7896200" y="5075287"/>
            <a:ext cx="4181593" cy="1234033"/>
            <a:chOff x="8010407" y="5063851"/>
            <a:chExt cx="4181593" cy="1234033"/>
          </a:xfrm>
        </p:grpSpPr>
        <p:sp>
          <p:nvSpPr>
            <p:cNvPr id="9" name="Textfeld 8">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4"/>
                </a:rPr>
                <a:t>https://creativecommons.org/publicdomain/zero/1.0/</a:t>
              </a:r>
              <a:r>
                <a:rPr lang="de-DE" sz="1400" dirty="0"/>
                <a:t> </a:t>
              </a:r>
            </a:p>
          </p:txBody>
        </p:sp>
        <p:pic>
          <p:nvPicPr>
            <p:cNvPr id="10" name="Grafik 9">
              <a:extLst>
                <a:ext uri="{FF2B5EF4-FFF2-40B4-BE49-F238E27FC236}">
                  <a16:creationId xmlns:a16="http://schemas.microsoft.com/office/drawing/2014/main" id="{7B13BCA1-4698-49AC-B769-AA9CF9082FE8}"/>
                </a:ext>
              </a:extLst>
            </p:cNvPr>
            <p:cNvPicPr>
              <a:picLocks noChangeAspect="1"/>
            </p:cNvPicPr>
            <p:nvPr/>
          </p:nvPicPr>
          <p:blipFill>
            <a:blip r:embed="rId5"/>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907724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 </a:t>
            </a:r>
            <a:r>
              <a:rPr lang="de-DE" dirty="0" smtClean="0"/>
              <a:t>2.1 </a:t>
            </a:r>
            <a:r>
              <a:rPr lang="de-DE" dirty="0"/>
              <a:t>	</a:t>
            </a:r>
            <a:r>
              <a:rPr lang="de-DE" dirty="0" smtClean="0"/>
              <a:t>Titeldaten</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sz="2400" dirty="0"/>
              <a:t>Inhalt</a:t>
            </a:r>
          </a:p>
          <a:p>
            <a:pPr marL="566928" lvl="1" indent="0">
              <a:buNone/>
            </a:pPr>
            <a:endParaRPr lang="de-DE" dirty="0" smtClean="0"/>
          </a:p>
          <a:p>
            <a:pPr marL="1024128" lvl="1">
              <a:buFont typeface="+mj-lt"/>
              <a:buAutoNum type="arabicPeriod"/>
            </a:pPr>
            <a:r>
              <a:rPr lang="de-DE" dirty="0" smtClean="0"/>
              <a:t>Übertragen</a:t>
            </a:r>
            <a:endParaRPr lang="de-DE" dirty="0"/>
          </a:p>
          <a:p>
            <a:pPr marL="1024128" lvl="1">
              <a:buFont typeface="+mj-lt"/>
              <a:buAutoNum type="arabicPeriod"/>
            </a:pPr>
            <a:r>
              <a:rPr lang="de-DE" dirty="0"/>
              <a:t>Abgrenzung von Erscheinungsweisen und Ressourcentypen</a:t>
            </a:r>
          </a:p>
          <a:p>
            <a:pPr marL="1024128" lvl="1">
              <a:buFont typeface="+mj-lt"/>
              <a:buAutoNum type="arabicPeriod"/>
            </a:pPr>
            <a:r>
              <a:rPr lang="de-DE" dirty="0"/>
              <a:t>Änderungen </a:t>
            </a:r>
            <a:r>
              <a:rPr lang="de-DE" dirty="0" smtClean="0"/>
              <a:t>auf Manifestationsebene</a:t>
            </a:r>
            <a:endParaRPr lang="de-DE" dirty="0"/>
          </a:p>
          <a:p>
            <a:pPr marL="1024128" lvl="1">
              <a:buFont typeface="+mj-lt"/>
              <a:buAutoNum type="arabicPeriod"/>
            </a:pPr>
            <a:r>
              <a:rPr lang="de-DE" dirty="0"/>
              <a:t>Änderungen </a:t>
            </a:r>
            <a:r>
              <a:rPr lang="de-DE" dirty="0" smtClean="0"/>
              <a:t>auf </a:t>
            </a:r>
            <a:r>
              <a:rPr lang="de-DE" dirty="0"/>
              <a:t>Werkebene</a:t>
            </a:r>
          </a:p>
          <a:p>
            <a:pPr marL="1024128" lvl="1">
              <a:buFont typeface="+mj-lt"/>
              <a:buAutoNum type="arabicPeriod"/>
            </a:pPr>
            <a:r>
              <a:rPr lang="de-DE" dirty="0"/>
              <a:t>Änderungen bei bestimmten Ressourcentypen (</a:t>
            </a:r>
            <a:r>
              <a:rPr lang="de-DE" dirty="0" smtClean="0"/>
              <a:t>MTM</a:t>
            </a:r>
            <a:r>
              <a:rPr lang="de-DE" dirty="0"/>
              <a:t>, </a:t>
            </a:r>
            <a:r>
              <a:rPr lang="de-DE" dirty="0" err="1"/>
              <a:t>fR</a:t>
            </a:r>
            <a:r>
              <a:rPr lang="de-DE" dirty="0"/>
              <a:t>, </a:t>
            </a:r>
            <a:r>
              <a:rPr lang="de-DE" dirty="0" err="1"/>
              <a:t>iR</a:t>
            </a:r>
            <a:r>
              <a:rPr lang="de-DE" dirty="0"/>
              <a:t>)</a:t>
            </a:r>
          </a:p>
          <a:p>
            <a:pPr marL="749808" lvl="1" indent="-457200">
              <a:buClr>
                <a:schemeClr val="tx1"/>
              </a:buClr>
              <a:buFont typeface="+mj-lt"/>
              <a:buAutoNum type="arabicPeriod"/>
            </a:pPr>
            <a:endParaRPr lang="de-DE" dirty="0" smtClean="0"/>
          </a:p>
          <a:p>
            <a:pPr marL="457200" indent="-457200">
              <a:buFont typeface="+mj-lt"/>
              <a:buAutoNum type="arabicPeriod"/>
            </a:pPr>
            <a:endParaRPr lang="de-DE" dirty="0" smtClean="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a:t>
            </a:fld>
            <a:r>
              <a:rPr lang="de-DE" dirty="0" smtClean="0"/>
              <a:t> | 28</a:t>
            </a:r>
            <a:endParaRPr lang="de-DE" dirty="0"/>
          </a:p>
        </p:txBody>
      </p:sp>
    </p:spTree>
    <p:extLst>
      <p:ext uri="{BB962C8B-B14F-4D97-AF65-F5344CB8AC3E}">
        <p14:creationId xmlns:p14="http://schemas.microsoft.com/office/powerpoint/2010/main" val="2560648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Übertragen (1)</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Korrektur </a:t>
            </a:r>
            <a:r>
              <a:rPr lang="de-DE" b="1" dirty="0"/>
              <a:t>von Tippfehlern beim Übertragen von </a:t>
            </a:r>
            <a:r>
              <a:rPr lang="de-DE" b="1" dirty="0" smtClean="0"/>
              <a:t>Titeln</a:t>
            </a:r>
          </a:p>
          <a:p>
            <a:pPr marL="0" indent="0">
              <a:buNone/>
            </a:pPr>
            <a:endParaRPr lang="de-DE" sz="900" b="1" dirty="0" smtClean="0"/>
          </a:p>
          <a:p>
            <a:pPr marL="0" indent="0">
              <a:buNone/>
            </a:pPr>
            <a:endParaRPr lang="de-DE" b="1" dirty="0"/>
          </a:p>
          <a:p>
            <a:pPr marL="0" indent="0">
              <a:buNone/>
            </a:pPr>
            <a:r>
              <a:rPr lang="de-DE" dirty="0" smtClean="0"/>
              <a:t>Beim </a:t>
            </a:r>
            <a:r>
              <a:rPr lang="de-DE" dirty="0"/>
              <a:t>Erfassen des Elements </a:t>
            </a:r>
            <a:r>
              <a:rPr lang="de-DE" dirty="0" smtClean="0">
                <a:hlinkClick r:id="rId3"/>
              </a:rPr>
              <a:t>Titel </a:t>
            </a:r>
            <a:r>
              <a:rPr lang="de-DE" dirty="0">
                <a:hlinkClick r:id="rId3"/>
              </a:rPr>
              <a:t>einer </a:t>
            </a:r>
            <a:r>
              <a:rPr lang="de-DE" dirty="0" smtClean="0">
                <a:hlinkClick r:id="rId3"/>
              </a:rPr>
              <a:t>Manifestation</a:t>
            </a:r>
            <a:r>
              <a:rPr lang="de-DE" dirty="0" smtClean="0"/>
              <a:t> </a:t>
            </a:r>
            <a:r>
              <a:rPr lang="de-DE" dirty="0"/>
              <a:t>werden offensichtliche Tippfehler korrigiert. </a:t>
            </a:r>
          </a:p>
          <a:p>
            <a:pPr marL="0" indent="0">
              <a:buNone/>
            </a:pPr>
            <a:r>
              <a:rPr lang="de-DE" dirty="0" smtClean="0"/>
              <a:t>"Korrigieren </a:t>
            </a:r>
            <a:r>
              <a:rPr lang="de-DE" dirty="0"/>
              <a:t>Sie offensichtliche Fehler im Titel einer Manifestation. Erfassen Sie den Titel einer Manifestation, wie er in der Informationsquelle erscheint, als abweichenden Titel sowie eine Anmerkung dazu. </a:t>
            </a:r>
            <a:r>
              <a:rPr lang="de-DE" dirty="0" smtClean="0"/>
              <a:t>… Falls </a:t>
            </a:r>
            <a:r>
              <a:rPr lang="de-DE" dirty="0"/>
              <a:t>Sie Zweifel haben, ob die Schreibweise eines Wortes falsch ist, übertragen Sie die Schreibweise, die Sie vorfinden</a:t>
            </a:r>
            <a:r>
              <a:rPr lang="de-DE" dirty="0" smtClean="0"/>
              <a:t>."</a:t>
            </a:r>
          </a:p>
          <a:p>
            <a:pPr marL="0" indent="0">
              <a:buNone/>
            </a:pPr>
            <a:r>
              <a:rPr lang="de-DE" dirty="0" smtClean="0"/>
              <a:t>Dies gilt analog für alle untergeordneten Elemente wie Haupttitel, Paralleltitel, Titelzusatz, Titel einer Reihe u. a.</a:t>
            </a:r>
            <a:endParaRPr lang="de-DE" dirty="0"/>
          </a:p>
          <a:p>
            <a:pPr marL="0" indent="0">
              <a:buNone/>
            </a:pPr>
            <a:r>
              <a:rPr lang="de-DE" u="sng" dirty="0"/>
              <a:t>Ausnahme:</a:t>
            </a:r>
            <a:r>
              <a:rPr lang="de-DE" dirty="0"/>
              <a:t> Keine Korrektur bei Alten Drucken.</a:t>
            </a:r>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4</a:t>
            </a:fld>
            <a:r>
              <a:rPr lang="de-DE" dirty="0" smtClean="0"/>
              <a:t> | 28</a:t>
            </a:r>
            <a:endParaRPr lang="de-DE" dirty="0"/>
          </a:p>
        </p:txBody>
      </p:sp>
      <p:sp>
        <p:nvSpPr>
          <p:cNvPr id="7" name="Rechteck 6"/>
          <p:cNvSpPr/>
          <p:nvPr/>
        </p:nvSpPr>
        <p:spPr>
          <a:xfrm>
            <a:off x="335360" y="1628800"/>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02964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Übertragen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r>
              <a:rPr lang="de-DE" b="1" dirty="0"/>
              <a:t>Typografische Zeichen, die keine Interpunktionszeichen sind, z</a:t>
            </a:r>
            <a:r>
              <a:rPr lang="de-DE" b="1" dirty="0" smtClean="0"/>
              <a:t>. B</a:t>
            </a:r>
            <a:r>
              <a:rPr lang="de-DE" b="1" dirty="0"/>
              <a:t>. </a:t>
            </a:r>
            <a:r>
              <a:rPr lang="de-DE" b="1" dirty="0" err="1"/>
              <a:t>Mediopunkte</a:t>
            </a:r>
            <a:r>
              <a:rPr lang="de-DE" b="1" dirty="0"/>
              <a:t>, Pipes</a:t>
            </a:r>
          </a:p>
          <a:p>
            <a:pPr marL="0" indent="0">
              <a:buNone/>
            </a:pPr>
            <a:r>
              <a:rPr lang="de-DE" dirty="0" smtClean="0"/>
              <a:t>Wie bisher gilt: I</a:t>
            </a:r>
            <a:r>
              <a:rPr lang="de-DE" dirty="0"/>
              <a:t>. d. R. werden solche Zeichen ignoriert oder durch geeignete Interpunktionszeichen ersetzt.</a:t>
            </a:r>
            <a:br>
              <a:rPr lang="de-DE" dirty="0"/>
            </a:br>
            <a:endParaRPr lang="de-DE" dirty="0"/>
          </a:p>
          <a:p>
            <a:endParaRPr lang="de-DE" dirty="0" smtClean="0"/>
          </a:p>
          <a:p>
            <a:endParaRPr lang="de-DE" dirty="0" smtClean="0"/>
          </a:p>
          <a:p>
            <a:r>
              <a:rPr lang="de-DE" dirty="0" smtClean="0"/>
              <a:t>             "Bei </a:t>
            </a:r>
            <a:r>
              <a:rPr lang="de-DE" u="sng" dirty="0"/>
              <a:t>in leichter bzw. einfacher Sprache</a:t>
            </a:r>
            <a:r>
              <a:rPr lang="de-DE" dirty="0"/>
              <a:t> geschriebenen Ressourcen übertragen Sie </a:t>
            </a:r>
            <a:r>
              <a:rPr lang="de-DE" dirty="0" err="1"/>
              <a:t>Mediopunkte</a:t>
            </a:r>
            <a:r>
              <a:rPr lang="de-DE" dirty="0"/>
              <a:t> oder andere Zeichen, wenn diese innerhalb von Wörtern verwendet werden, um die Lesbarkeit zu verbessern</a:t>
            </a:r>
            <a:r>
              <a:rPr lang="de-DE" dirty="0" smtClean="0"/>
              <a:t>."</a:t>
            </a:r>
            <a:endParaRPr lang="de-DE" b="1"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5</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36975960"/>
              </p:ext>
            </p:extLst>
          </p:nvPr>
        </p:nvGraphicFramePr>
        <p:xfrm>
          <a:off x="335360" y="2051887"/>
          <a:ext cx="11449272" cy="1124012"/>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562006">
                <a:tc>
                  <a:txBody>
                    <a:bodyPr/>
                    <a:lstStyle/>
                    <a:p>
                      <a:r>
                        <a:rPr lang="de-DE" sz="2000" b="1" dirty="0" smtClean="0">
                          <a:solidFill>
                            <a:schemeClr val="tx1"/>
                          </a:solidFill>
                          <a:latin typeface="+mj-lt"/>
                          <a:ea typeface="Verdana" panose="020B0604030504040204" pitchFamily="34" charset="0"/>
                        </a:rPr>
                        <a:t>Informationsquelle</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Erfassung</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562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kern="1200" dirty="0" smtClean="0">
                          <a:solidFill>
                            <a:schemeClr val="dk1"/>
                          </a:solidFill>
                          <a:latin typeface="+mj-lt"/>
                          <a:ea typeface="Verdana" panose="020B0604030504040204" pitchFamily="34" charset="0"/>
                          <a:cs typeface="+mn-cs"/>
                        </a:rPr>
                        <a:t>Bildung | Technik | Innovation</a:t>
                      </a:r>
                      <a:endParaRPr lang="de-DE" sz="2000" dirty="0">
                        <a:latin typeface="+mj-lt"/>
                        <a:ea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rPr>
                        <a:t>Bildung, Technik, Innovation</a:t>
                      </a:r>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075798351"/>
              </p:ext>
            </p:extLst>
          </p:nvPr>
        </p:nvGraphicFramePr>
        <p:xfrm>
          <a:off x="407368" y="4761148"/>
          <a:ext cx="11449272" cy="134208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smtClean="0">
                          <a:solidFill>
                            <a:schemeClr val="tx1"/>
                          </a:solidFill>
                          <a:latin typeface="+mj-lt"/>
                          <a:ea typeface="Verdana" panose="020B0604030504040204" pitchFamily="34" charset="0"/>
                        </a:rPr>
                        <a:t>Informationsquelle</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Erfassung</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b="0" i="0" kern="1200" dirty="0" err="1" smtClean="0">
                          <a:solidFill>
                            <a:schemeClr val="dk1"/>
                          </a:solidFill>
                          <a:effectLst/>
                          <a:latin typeface="+mj-lt"/>
                          <a:ea typeface="Verdana" panose="020B0604030504040204" pitchFamily="34" charset="0"/>
                          <a:cs typeface="+mn-cs"/>
                        </a:rPr>
                        <a:t>Bundestags·wahl</a:t>
                      </a:r>
                      <a:r>
                        <a:rPr lang="de-DE" sz="2000" b="0" i="0" kern="1200" dirty="0" smtClean="0">
                          <a:solidFill>
                            <a:schemeClr val="dk1"/>
                          </a:solidFill>
                          <a:effectLst/>
                          <a:latin typeface="+mj-lt"/>
                          <a:ea typeface="Verdana" panose="020B0604030504040204" pitchFamily="34" charset="0"/>
                          <a:cs typeface="+mn-cs"/>
                        </a:rPr>
                        <a:t> 2021</a:t>
                      </a:r>
                    </a:p>
                    <a:p>
                      <a:r>
                        <a:rPr lang="de-DE" sz="2000" b="0" i="1" kern="1200" dirty="0" smtClean="0">
                          <a:solidFill>
                            <a:schemeClr val="dk1"/>
                          </a:solidFill>
                          <a:effectLst/>
                          <a:latin typeface="+mj-lt"/>
                          <a:ea typeface="Verdana" panose="020B0604030504040204" pitchFamily="34" charset="0"/>
                          <a:cs typeface="+mn-cs"/>
                        </a:rPr>
                        <a:t>(Veröffentlichung in leichter bzw. einfacher Sprache)</a:t>
                      </a:r>
                      <a:endParaRPr lang="de-DE" sz="2000" b="1" i="1" kern="1200" dirty="0">
                        <a:solidFill>
                          <a:schemeClr val="lt1"/>
                        </a:solidFill>
                        <a:latin typeface="+mj-lt"/>
                        <a:ea typeface="Verdana" panose="020B0604030504040204" pitchFamily="34" charset="0"/>
                        <a:cs typeface="+mn-cs"/>
                      </a:endParaRPr>
                    </a:p>
                  </a:txBody>
                  <a:tcPr/>
                </a:tc>
                <a:tc>
                  <a:txBody>
                    <a:bodyPr/>
                    <a:lstStyle/>
                    <a:p>
                      <a:r>
                        <a:rPr lang="de-DE" sz="2000" b="0" i="0" kern="1200" dirty="0" err="1" smtClean="0">
                          <a:solidFill>
                            <a:schemeClr val="dk1"/>
                          </a:solidFill>
                          <a:effectLst/>
                          <a:latin typeface="+mj-lt"/>
                          <a:ea typeface="Verdana" panose="020B0604030504040204" pitchFamily="34" charset="0"/>
                          <a:cs typeface="+mn-cs"/>
                        </a:rPr>
                        <a:t>Bundestags·wahl</a:t>
                      </a:r>
                      <a:r>
                        <a:rPr lang="de-DE" sz="2000" b="0" i="0" kern="1200" dirty="0" smtClean="0">
                          <a:solidFill>
                            <a:schemeClr val="dk1"/>
                          </a:solidFill>
                          <a:effectLst/>
                          <a:latin typeface="+mj-lt"/>
                          <a:ea typeface="Verdana" panose="020B0604030504040204" pitchFamily="34" charset="0"/>
                          <a:cs typeface="+mn-cs"/>
                        </a:rPr>
                        <a:t> 2021</a:t>
                      </a:r>
                      <a:endParaRPr lang="de-DE" sz="2000" b="1" kern="1200" dirty="0">
                        <a:solidFill>
                          <a:schemeClr val="lt1"/>
                        </a:solidFill>
                        <a:latin typeface="+mj-lt"/>
                        <a:ea typeface="Verdana" panose="020B0604030504040204" pitchFamily="34" charset="0"/>
                        <a:cs typeface="+mn-cs"/>
                      </a:endParaRPr>
                    </a:p>
                  </a:txBody>
                  <a:tcPr/>
                </a:tc>
                <a:extLst>
                  <a:ext uri="{0D108BD9-81ED-4DB2-BD59-A6C34878D82A}">
                    <a16:rowId xmlns:a16="http://schemas.microsoft.com/office/drawing/2014/main" val="2558844434"/>
                  </a:ext>
                </a:extLst>
              </a:tr>
            </a:tbl>
          </a:graphicData>
        </a:graphic>
      </p:graphicFrame>
      <p:sp>
        <p:nvSpPr>
          <p:cNvPr id="11" name="Pfeil nach unten 10"/>
          <p:cNvSpPr/>
          <p:nvPr/>
        </p:nvSpPr>
        <p:spPr>
          <a:xfrm>
            <a:off x="8136227" y="4204081"/>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
        <p:nvSpPr>
          <p:cNvPr id="9" name="Rechteck 8"/>
          <p:cNvSpPr/>
          <p:nvPr/>
        </p:nvSpPr>
        <p:spPr>
          <a:xfrm>
            <a:off x="335360" y="3430079"/>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4101749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Übertragen </a:t>
            </a:r>
            <a:r>
              <a:rPr lang="de-DE" dirty="0" smtClean="0"/>
              <a:t>(3)</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b="1" dirty="0"/>
              <a:t>Erfassung von Symbolen und anderen Zeichen</a:t>
            </a:r>
          </a:p>
          <a:p>
            <a:pPr marL="0" indent="0">
              <a:buNone/>
            </a:pPr>
            <a:r>
              <a:rPr lang="de-DE" dirty="0" smtClean="0"/>
              <a:t>Wie bisher gilt:</a:t>
            </a:r>
            <a:br>
              <a:rPr lang="de-DE" dirty="0" smtClean="0"/>
            </a:br>
            <a:r>
              <a:rPr lang="de-DE" dirty="0" smtClean="0"/>
              <a:t>"Geben </a:t>
            </a:r>
            <a:r>
              <a:rPr lang="de-DE" dirty="0"/>
              <a:t>Sie Symbole und andere Zeichen, soweit es technisch möglich und sinnvoll ist, gemäß der Informationsquelle wieder</a:t>
            </a:r>
            <a:r>
              <a:rPr lang="de-DE" dirty="0" smtClean="0"/>
              <a:t>."</a:t>
            </a:r>
          </a:p>
          <a:p>
            <a:pPr marL="0" indent="0">
              <a:buNone/>
            </a:pPr>
            <a:r>
              <a:rPr lang="de-DE" u="sng" dirty="0"/>
              <a:t/>
            </a:r>
            <a:br>
              <a:rPr lang="de-DE" u="sng" dirty="0"/>
            </a:br>
            <a:r>
              <a:rPr lang="de-DE" dirty="0"/>
              <a:t> </a:t>
            </a:r>
            <a:r>
              <a:rPr lang="de-DE" dirty="0" smtClean="0"/>
              <a:t>             "Das </a:t>
            </a:r>
            <a:r>
              <a:rPr lang="de-DE" dirty="0"/>
              <a:t>gilt auch bei Symbolen für Trademarks</a:t>
            </a:r>
            <a:r>
              <a:rPr lang="de-DE" dirty="0" smtClean="0"/>
              <a:t>."</a:t>
            </a:r>
            <a:endParaRPr lang="de-DE" dirty="0"/>
          </a:p>
          <a:p>
            <a:pPr marL="0" indent="0">
              <a:buNone/>
            </a:pPr>
            <a:endParaRPr lang="de-DE" b="1"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6</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43224052"/>
              </p:ext>
            </p:extLst>
          </p:nvPr>
        </p:nvGraphicFramePr>
        <p:xfrm>
          <a:off x="335360" y="4005064"/>
          <a:ext cx="11449272" cy="1124012"/>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562006">
                <a:tc>
                  <a:txBody>
                    <a:bodyPr/>
                    <a:lstStyle/>
                    <a:p>
                      <a:r>
                        <a:rPr lang="de-DE" sz="2000" b="1" dirty="0" smtClean="0">
                          <a:solidFill>
                            <a:schemeClr val="tx1"/>
                          </a:solidFill>
                          <a:latin typeface="+mj-lt"/>
                          <a:ea typeface="Verdana" panose="020B0604030504040204" pitchFamily="34" charset="0"/>
                        </a:rPr>
                        <a:t>Informationsquelle</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Erfassung</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562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kern="1200" dirty="0" smtClean="0">
                          <a:solidFill>
                            <a:schemeClr val="tx1"/>
                          </a:solidFill>
                          <a:latin typeface="+mj-lt"/>
                          <a:ea typeface="Verdana" panose="020B0604030504040204" pitchFamily="34" charset="0"/>
                          <a:cs typeface="+mn-cs"/>
                        </a:rPr>
                        <a:t>The Gumby® books of letters</a:t>
                      </a:r>
                      <a:endParaRPr lang="de-DE" sz="2000" dirty="0">
                        <a:latin typeface="+mj-lt"/>
                        <a:ea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kern="1200" dirty="0" smtClean="0">
                          <a:solidFill>
                            <a:schemeClr val="tx1"/>
                          </a:solidFill>
                          <a:latin typeface="+mj-lt"/>
                          <a:ea typeface="Verdana" panose="020B0604030504040204" pitchFamily="34" charset="0"/>
                          <a:cs typeface="+mn-cs"/>
                        </a:rPr>
                        <a:t>The Gumby® books of letters</a:t>
                      </a:r>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
        <p:nvSpPr>
          <p:cNvPr id="8" name="Pfeil nach unten 7"/>
          <p:cNvSpPr/>
          <p:nvPr/>
        </p:nvSpPr>
        <p:spPr>
          <a:xfrm>
            <a:off x="8142573" y="3447997"/>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
        <p:nvSpPr>
          <p:cNvPr id="9" name="Rechteck 8"/>
          <p:cNvSpPr/>
          <p:nvPr/>
        </p:nvSpPr>
        <p:spPr>
          <a:xfrm>
            <a:off x="335360" y="3320988"/>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296817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Übertragen </a:t>
            </a:r>
            <a:r>
              <a:rPr lang="de-DE" dirty="0" smtClean="0"/>
              <a:t>(4)</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Leerzeichen </a:t>
            </a:r>
            <a:r>
              <a:rPr lang="de-DE" b="1" dirty="0"/>
              <a:t>vor und nach einem </a:t>
            </a:r>
            <a:r>
              <a:rPr lang="de-DE" b="1" dirty="0" smtClean="0"/>
              <a:t>Bis-Strich</a:t>
            </a:r>
          </a:p>
          <a:p>
            <a:pPr marL="0" indent="0">
              <a:buNone/>
            </a:pPr>
            <a:r>
              <a:rPr lang="de-DE" dirty="0" smtClean="0"/>
              <a:t>Wie bisher gilt:</a:t>
            </a:r>
            <a:br>
              <a:rPr lang="de-DE" dirty="0" smtClean="0"/>
            </a:br>
            <a:r>
              <a:rPr lang="de-DE" dirty="0" smtClean="0"/>
              <a:t>"Vor </a:t>
            </a:r>
            <a:r>
              <a:rPr lang="de-DE" dirty="0"/>
              <a:t>und nach einem Strich für </a:t>
            </a:r>
            <a:r>
              <a:rPr lang="de-DE" dirty="0" smtClean="0"/>
              <a:t>'bis'</a:t>
            </a:r>
            <a:r>
              <a:rPr lang="de-DE" dirty="0"/>
              <a:t> steht kein Leerzeichen</a:t>
            </a:r>
            <a:r>
              <a:rPr lang="de-DE" dirty="0" smtClean="0"/>
              <a:t>."</a:t>
            </a:r>
            <a:r>
              <a:rPr lang="de-DE" dirty="0"/>
              <a:t/>
            </a:r>
            <a:br>
              <a:rPr lang="de-DE" dirty="0"/>
            </a:br>
            <a:endParaRPr lang="de-DE" dirty="0"/>
          </a:p>
          <a:p>
            <a:pPr marL="0" indent="0">
              <a:buNone/>
            </a:pPr>
            <a:r>
              <a:rPr lang="de-DE" dirty="0" smtClean="0"/>
              <a:t>               "Zur </a:t>
            </a:r>
            <a:r>
              <a:rPr lang="de-DE" dirty="0"/>
              <a:t>Verbesserung der Lesbarkeit </a:t>
            </a:r>
            <a:r>
              <a:rPr lang="de-DE" u="sng" dirty="0"/>
              <a:t>können ausnahmsweise</a:t>
            </a:r>
            <a:r>
              <a:rPr lang="de-DE" dirty="0"/>
              <a:t> Leerzeichen gesetzt werden, insbesondere wenn vor oder hinter dem </a:t>
            </a:r>
            <a:r>
              <a:rPr lang="de-DE" dirty="0" smtClean="0"/>
              <a:t>bis-Strich </a:t>
            </a:r>
            <a:r>
              <a:rPr lang="de-DE" dirty="0"/>
              <a:t>ein ganzes Wort steht</a:t>
            </a:r>
            <a:r>
              <a:rPr lang="de-DE" dirty="0" smtClean="0"/>
              <a:t>."</a:t>
            </a:r>
            <a:endParaRPr lang="de-DE" dirty="0"/>
          </a:p>
          <a:p>
            <a:pPr marL="0" indent="0">
              <a:buNone/>
            </a:pPr>
            <a:endParaRPr lang="de-DE" b="1"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7</a:t>
            </a:fld>
            <a:r>
              <a:rPr lang="de-DE" dirty="0" smtClean="0"/>
              <a:t> | 28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36288485"/>
              </p:ext>
            </p:extLst>
          </p:nvPr>
        </p:nvGraphicFramePr>
        <p:xfrm>
          <a:off x="335360" y="3356992"/>
          <a:ext cx="11449272" cy="2624169"/>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b="1" dirty="0" smtClean="0">
                          <a:solidFill>
                            <a:schemeClr val="tx1"/>
                          </a:solidFill>
                          <a:latin typeface="+mj-lt"/>
                          <a:ea typeface="Verdana" panose="020B0604030504040204" pitchFamily="34" charset="0"/>
                        </a:rPr>
                        <a:t>Erfassung</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Erläuterung</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2000" dirty="0" smtClean="0">
                          <a:latin typeface="+mj-lt"/>
                          <a:ea typeface="Verdana" panose="020B0604030504040204" pitchFamily="34" charset="0"/>
                        </a:rPr>
                        <a:t>1997-1999</a:t>
                      </a:r>
                      <a:endParaRPr lang="de-DE" sz="2000" dirty="0">
                        <a:latin typeface="+mj-lt"/>
                        <a:ea typeface="Verdana" panose="020B0604030504040204" pitchFamily="34" charset="0"/>
                      </a:endParaRPr>
                    </a:p>
                  </a:txBody>
                  <a:tcPr anchor="ctr"/>
                </a:tc>
                <a:tc>
                  <a:txBody>
                    <a:bodyPr/>
                    <a:lstStyle/>
                    <a:p>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558844434"/>
                  </a:ext>
                </a:extLst>
              </a:tr>
              <a:tr h="641043">
                <a:tc>
                  <a:txBody>
                    <a:bodyPr/>
                    <a:lstStyle/>
                    <a:p>
                      <a:r>
                        <a:rPr lang="de-DE" sz="2000" dirty="0" smtClean="0">
                          <a:latin typeface="+mj-lt"/>
                          <a:ea typeface="Verdana" panose="020B0604030504040204" pitchFamily="34" charset="0"/>
                        </a:rPr>
                        <a:t>Seite 260-268</a:t>
                      </a:r>
                      <a:endParaRPr lang="de-DE" sz="2000" dirty="0">
                        <a:latin typeface="+mj-lt"/>
                        <a:ea typeface="Verdana" panose="020B0604030504040204" pitchFamily="34" charset="0"/>
                      </a:endParaRPr>
                    </a:p>
                  </a:txBody>
                  <a:tcPr anchor="ctr"/>
                </a:tc>
                <a:tc>
                  <a:txBody>
                    <a:bodyPr/>
                    <a:lstStyle/>
                    <a:p>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908746425"/>
                  </a:ext>
                </a:extLst>
              </a:tr>
              <a:tr h="6410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rPr>
                        <a:t>Ausstellung, 13. Januar - 30. April 2019</a:t>
                      </a:r>
                      <a:endParaRPr lang="de-DE" sz="2000" dirty="0">
                        <a:latin typeface="+mj-lt"/>
                        <a:ea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1" kern="1200" dirty="0" smtClean="0">
                          <a:solidFill>
                            <a:schemeClr val="dk1"/>
                          </a:solidFill>
                          <a:effectLst/>
                          <a:latin typeface="+mj-lt"/>
                          <a:ea typeface="Verdana" panose="020B0604030504040204" pitchFamily="34" charset="0"/>
                          <a:cs typeface="+mn-cs"/>
                        </a:rPr>
                        <a:t>Das Setzen von Leerzeichen erleichtert in diesem Fall die Lesbarkeit.</a:t>
                      </a:r>
                      <a:endParaRPr lang="de-DE" sz="2000" dirty="0" smtClean="0">
                        <a:latin typeface="+mj-lt"/>
                        <a:ea typeface="Verdana" panose="020B0604030504040204" pitchFamily="34" charset="0"/>
                      </a:endParaRPr>
                    </a:p>
                  </a:txBody>
                  <a:tcPr anchor="ctr"/>
                </a:tc>
                <a:extLst>
                  <a:ext uri="{0D108BD9-81ED-4DB2-BD59-A6C34878D82A}">
                    <a16:rowId xmlns:a16="http://schemas.microsoft.com/office/drawing/2014/main" val="2507848147"/>
                  </a:ext>
                </a:extLst>
              </a:tr>
            </a:tbl>
          </a:graphicData>
        </a:graphic>
      </p:graphicFrame>
      <p:sp>
        <p:nvSpPr>
          <p:cNvPr id="8" name="Pfeil nach unten 7"/>
          <p:cNvSpPr/>
          <p:nvPr/>
        </p:nvSpPr>
        <p:spPr>
          <a:xfrm>
            <a:off x="2135560" y="4750855"/>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
        <p:nvSpPr>
          <p:cNvPr id="9" name="Rechteck 8"/>
          <p:cNvSpPr/>
          <p:nvPr/>
        </p:nvSpPr>
        <p:spPr>
          <a:xfrm>
            <a:off x="335360" y="2420888"/>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125681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 Abgrenzung (1)</a:t>
            </a:r>
            <a:endParaRPr lang="de-DE" dirty="0"/>
          </a:p>
        </p:txBody>
      </p:sp>
      <p:sp>
        <p:nvSpPr>
          <p:cNvPr id="3" name="Textplatzhalter 2"/>
          <p:cNvSpPr>
            <a:spLocks noGrp="1"/>
          </p:cNvSpPr>
          <p:nvPr>
            <p:ph type="body" sz="quarter" idx="13"/>
          </p:nvPr>
        </p:nvSpPr>
        <p:spPr/>
        <p:txBody>
          <a:bodyPr/>
          <a:lstStyle/>
          <a:p>
            <a:pPr marL="0" indent="0">
              <a:buNone/>
            </a:pPr>
            <a:r>
              <a:rPr lang="de-DE" dirty="0"/>
              <a:t/>
            </a:r>
            <a:br>
              <a:rPr lang="de-DE" dirty="0"/>
            </a:br>
            <a:endParaRPr lang="de-DE" dirty="0" smtClean="0"/>
          </a:p>
          <a:p>
            <a:pPr marL="0" indent="0">
              <a:buNone/>
            </a:pPr>
            <a:endParaRPr lang="de-DE" dirty="0"/>
          </a:p>
          <a:p>
            <a:pPr marL="0" indent="0">
              <a:buNone/>
            </a:pPr>
            <a:r>
              <a:rPr lang="de-DE" dirty="0" smtClean="0">
                <a:hlinkClick r:id="rId3"/>
              </a:rPr>
              <a:t>Allgemeines / Abgrenzung </a:t>
            </a:r>
            <a:r>
              <a:rPr lang="de-DE" dirty="0">
                <a:hlinkClick r:id="rId3"/>
              </a:rPr>
              <a:t>von Erscheinungsweisen und </a:t>
            </a:r>
            <a:r>
              <a:rPr lang="de-DE" dirty="0" smtClean="0">
                <a:hlinkClick r:id="rId3"/>
              </a:rPr>
              <a:t>Ressourcentypen</a:t>
            </a:r>
            <a:r>
              <a:rPr lang="de-DE" dirty="0" smtClean="0"/>
              <a:t> </a:t>
            </a:r>
            <a:endParaRPr lang="de-DE" dirty="0">
              <a:solidFill>
                <a:srgbClr val="FF0000"/>
              </a:solidFill>
            </a:endParaRPr>
          </a:p>
          <a:p>
            <a:pPr marL="0" indent="0">
              <a:buNone/>
            </a:pPr>
            <a:endParaRPr lang="de-DE" dirty="0"/>
          </a:p>
          <a:p>
            <a:pPr marL="0" indent="0">
              <a:buNone/>
            </a:pPr>
            <a:r>
              <a:rPr lang="de-DE" dirty="0" smtClean="0"/>
              <a:t>Die </a:t>
            </a:r>
            <a:r>
              <a:rPr lang="de-DE" dirty="0"/>
              <a:t>Regelungen zur Abgrenzung von Erscheinungsweisen und Ressourcentypen wurden </a:t>
            </a:r>
            <a:r>
              <a:rPr lang="de-DE" dirty="0" smtClean="0"/>
              <a:t>in diesem Text neu strukturiert, es wurden neue </a:t>
            </a:r>
            <a:r>
              <a:rPr lang="de-DE" dirty="0"/>
              <a:t>Aspekte </a:t>
            </a:r>
            <a:r>
              <a:rPr lang="de-DE" dirty="0" smtClean="0"/>
              <a:t>ergänzt. </a:t>
            </a:r>
          </a:p>
          <a:p>
            <a:pPr marL="0" indent="0">
              <a:buNone/>
            </a:pPr>
            <a:r>
              <a:rPr lang="de-DE" dirty="0" smtClean="0"/>
              <a:t>Für spezielle Abgrenzungsfälle wurden Entscheidungskriterien formuliert.</a:t>
            </a:r>
          </a:p>
          <a:p>
            <a:pPr marL="201168" lvl="1" indent="0">
              <a:buNone/>
            </a:pPr>
            <a:r>
              <a:rPr lang="de-DE" dirty="0"/>
              <a:t/>
            </a:r>
            <a:br>
              <a:rPr lang="de-DE" dirty="0"/>
            </a:br>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8</a:t>
            </a:fld>
            <a:r>
              <a:rPr lang="de-DE" dirty="0" smtClean="0"/>
              <a:t> | 28</a:t>
            </a:r>
            <a:endParaRPr lang="de-DE" dirty="0"/>
          </a:p>
        </p:txBody>
      </p:sp>
      <p:sp>
        <p:nvSpPr>
          <p:cNvPr id="7" name="Rechteck 6"/>
          <p:cNvSpPr/>
          <p:nvPr/>
        </p:nvSpPr>
        <p:spPr>
          <a:xfrm>
            <a:off x="335360" y="1484784"/>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8219345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 Abgrenzung (2)</a:t>
            </a:r>
            <a:endParaRPr lang="de-DE" dirty="0"/>
          </a:p>
        </p:txBody>
      </p:sp>
      <p:sp>
        <p:nvSpPr>
          <p:cNvPr id="3" name="Textplatzhalter 2"/>
          <p:cNvSpPr>
            <a:spLocks noGrp="1"/>
          </p:cNvSpPr>
          <p:nvPr>
            <p:ph type="body" sz="quarter" idx="13"/>
          </p:nvPr>
        </p:nvSpPr>
        <p:spPr/>
        <p:txBody>
          <a:bodyPr/>
          <a:lstStyle/>
          <a:p>
            <a:pPr marL="0" indent="0">
              <a:buNone/>
            </a:pPr>
            <a:r>
              <a:rPr lang="de-DE" b="1" dirty="0"/>
              <a:t>Spezielle </a:t>
            </a:r>
            <a:r>
              <a:rPr lang="de-DE" b="1" dirty="0" smtClean="0"/>
              <a:t>Abgrenzungsfälle - Auflagen-, Stand- oder Versionsangaben</a:t>
            </a:r>
            <a:endParaRPr lang="de-DE" b="1" dirty="0"/>
          </a:p>
          <a:p>
            <a:pPr marL="0" indent="0">
              <a:buNone/>
            </a:pPr>
            <a:r>
              <a:rPr lang="de-DE" dirty="0" smtClean="0"/>
              <a:t>Wie bisher gilt:</a:t>
            </a:r>
            <a:r>
              <a:rPr lang="de-DE" u="sng" dirty="0" smtClean="0"/>
              <a:t/>
            </a:r>
            <a:br>
              <a:rPr lang="de-DE" u="sng" dirty="0" smtClean="0"/>
            </a:br>
            <a:r>
              <a:rPr lang="de-DE" u="sng" dirty="0" smtClean="0"/>
              <a:t>Auflagen-</a:t>
            </a:r>
            <a:r>
              <a:rPr lang="de-DE" u="sng" dirty="0"/>
              <a:t>, Stand- oder Versionsangaben</a:t>
            </a:r>
            <a:r>
              <a:rPr lang="de-DE" dirty="0"/>
              <a:t> gelten im Allgemeinen nicht als Zählung einer fortlaufenden Ressource. </a:t>
            </a:r>
            <a:r>
              <a:rPr lang="de-DE" dirty="0" smtClean="0"/>
              <a:t>Die Ressource wird als </a:t>
            </a:r>
            <a:r>
              <a:rPr lang="de-DE" dirty="0"/>
              <a:t>Monografie behandelt</a:t>
            </a:r>
            <a:r>
              <a:rPr lang="de-DE" dirty="0" smtClean="0"/>
              <a:t>.</a:t>
            </a:r>
          </a:p>
          <a:p>
            <a:pPr marL="0" indent="0">
              <a:buNone/>
            </a:pPr>
            <a:r>
              <a:rPr lang="de-DE" dirty="0" smtClean="0"/>
              <a:t> </a:t>
            </a:r>
          </a:p>
          <a:p>
            <a:pPr marL="0" indent="0">
              <a:buNone/>
            </a:pPr>
            <a:r>
              <a:rPr lang="de-DE" dirty="0" smtClean="0"/>
              <a:t>              Die Ausnahme wurde neu formuliert:</a:t>
            </a:r>
          </a:p>
          <a:p>
            <a:pPr marL="0" indent="0">
              <a:buNone/>
            </a:pPr>
            <a:r>
              <a:rPr lang="de-DE" dirty="0" smtClean="0"/>
              <a:t>"Es </a:t>
            </a:r>
            <a:r>
              <a:rPr lang="de-DE" dirty="0"/>
              <a:t>liegen aufeinander folgende Teile vor und es ist kein Abschluss geplant. In diesem Fall behandeln Sie die Ressource als fortlaufende Ressource</a:t>
            </a:r>
            <a:r>
              <a:rPr lang="de-DE" dirty="0" smtClean="0"/>
              <a:t>." </a:t>
            </a:r>
          </a:p>
          <a:p>
            <a:pPr marL="0" indent="0">
              <a:buNone/>
            </a:pPr>
            <a:r>
              <a:rPr lang="de-DE" dirty="0" smtClean="0"/>
              <a:t>Die </a:t>
            </a:r>
            <a:r>
              <a:rPr lang="de-DE" dirty="0"/>
              <a:t>Bedingung, dass eine Erscheinungsfrequenz in der Ressource selbst genannt ist, ist entfallen</a:t>
            </a:r>
            <a:r>
              <a:rPr lang="de-DE" dirty="0" smtClean="0"/>
              <a:t>.</a:t>
            </a:r>
          </a:p>
          <a:p>
            <a:pPr marL="0" indent="0">
              <a:buNone/>
            </a:pPr>
            <a:r>
              <a:rPr lang="de-DE" dirty="0" smtClean="0"/>
              <a:t>"Manifestationen</a:t>
            </a:r>
            <a:r>
              <a:rPr lang="de-DE" dirty="0"/>
              <a:t>, die immer das gleiche Werk in aktualisierter Form verkörpern, fallen nicht unter diese Ausnahmeregelung. Sie werden als integrierende Ressource umfassend beschrieben oder als einzelne Einheiten behandelt</a:t>
            </a:r>
            <a:r>
              <a:rPr lang="de-DE" dirty="0" smtClean="0"/>
              <a:t>."</a:t>
            </a:r>
            <a:endParaRPr lang="de-DE" u="sng" dirty="0" smtClean="0"/>
          </a:p>
          <a:p>
            <a:pPr marL="0" indent="0">
              <a:buNone/>
            </a:pPr>
            <a:endParaRPr lang="de-DE" dirty="0" smtClean="0"/>
          </a:p>
          <a:p>
            <a:endParaRPr lang="de-DE" dirty="0"/>
          </a:p>
        </p:txBody>
      </p:sp>
      <p:sp>
        <p:nvSpPr>
          <p:cNvPr id="4" name="Fußzeilenplatzhalter 3"/>
          <p:cNvSpPr>
            <a:spLocks noGrp="1"/>
          </p:cNvSpPr>
          <p:nvPr>
            <p:ph type="ftr" sz="quarter" idx="14"/>
          </p:nvPr>
        </p:nvSpPr>
        <p:spPr/>
        <p:txBody>
          <a:bodyPr/>
          <a:lstStyle/>
          <a:p>
            <a:r>
              <a:rPr lang="de-DE" smtClean="0"/>
              <a:t>Praxis-Update RDA DACH | Teil 2.2 Titeldaten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9</a:t>
            </a:fld>
            <a:r>
              <a:rPr lang="de-DE" dirty="0" smtClean="0"/>
              <a:t> | 28</a:t>
            </a:r>
            <a:endParaRPr lang="de-DE" dirty="0"/>
          </a:p>
        </p:txBody>
      </p:sp>
      <p:sp>
        <p:nvSpPr>
          <p:cNvPr id="6" name="Rechteck 5"/>
          <p:cNvSpPr/>
          <p:nvPr/>
        </p:nvSpPr>
        <p:spPr>
          <a:xfrm>
            <a:off x="367081" y="2924944"/>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1541197468"/>
      </p:ext>
    </p:extLst>
  </p:cSld>
  <p:clrMapOvr>
    <a:masterClrMapping/>
  </p:clrMapOvr>
  <p:timing>
    <p:tnLst>
      <p:par>
        <p:cTn id="1" dur="indefinite" restart="never" nodeType="tmRoot"/>
      </p:par>
    </p:tnLst>
  </p:timing>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4469</Words>
  <Application>Microsoft Office PowerPoint</Application>
  <PresentationFormat>Breitbild</PresentationFormat>
  <Paragraphs>633</Paragraphs>
  <Slides>28</Slides>
  <Notes>28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28</vt:i4>
      </vt:variant>
    </vt:vector>
  </HeadingPairs>
  <TitlesOfParts>
    <vt:vector size="34" baseType="lpstr">
      <vt:lpstr>Arial</vt:lpstr>
      <vt:lpstr>Calibri</vt:lpstr>
      <vt:lpstr>Segoe UI</vt:lpstr>
      <vt:lpstr>Segoe UI Symbol</vt:lpstr>
      <vt:lpstr>Verdana</vt:lpstr>
      <vt:lpstr>Rückblick</vt:lpstr>
      <vt:lpstr>Praxis-Update RDA DACH</vt:lpstr>
      <vt:lpstr>PowerPoint-Präsentation</vt:lpstr>
      <vt:lpstr>Teil 2.1  Titeldaten</vt:lpstr>
      <vt:lpstr>1. Übertragen (1)</vt:lpstr>
      <vt:lpstr>1. Übertragen (2)</vt:lpstr>
      <vt:lpstr>1. Übertragen (3)</vt:lpstr>
      <vt:lpstr>1. Übertragen (4)</vt:lpstr>
      <vt:lpstr>2. Abgrenzung (1)</vt:lpstr>
      <vt:lpstr>2. Abgrenzung (2)</vt:lpstr>
      <vt:lpstr>2. Abgrenzung (3)</vt:lpstr>
      <vt:lpstr>2. Abgrenzung (4)</vt:lpstr>
      <vt:lpstr>2. Abgrenzung (5)</vt:lpstr>
      <vt:lpstr>3. Änderungen auf Manifestationsebene (1)</vt:lpstr>
      <vt:lpstr>3. Änderungen auf Manifestationsebene (2)</vt:lpstr>
      <vt:lpstr>3. Änderungen auf Manifestationsebene (3)</vt:lpstr>
      <vt:lpstr>3. Änderungen auf Manifestationsebene (4)</vt:lpstr>
      <vt:lpstr>4. Änderungen auf Werkebene </vt:lpstr>
      <vt:lpstr>5. Änderungen bei bestimmten Ressourcentypen (1)</vt:lpstr>
      <vt:lpstr>5. Änderungen bei bestimmten Ressourcentypen (2)</vt:lpstr>
      <vt:lpstr>5. Änderungen bei bestimmten Ressourcentypen (3)</vt:lpstr>
      <vt:lpstr>5. Änderungen bei bestimmten Ressourcentypen (4)</vt:lpstr>
      <vt:lpstr>5. Änderungen bei bestimmten Ressourcentypen (5)</vt:lpstr>
      <vt:lpstr>5. Änderungen bei bestimmten Ressourcentypen (6)</vt:lpstr>
      <vt:lpstr>5. Änderungen bei bestimmten Ressourcentypen (7)</vt:lpstr>
      <vt:lpstr>5. Änderungen bei bestimmten Ressourcentypen (8)</vt:lpstr>
      <vt:lpstr>5. Änderungen bei bestimmten Ressourcentypen (9)</vt:lpstr>
      <vt:lpstr>5. Änderungen bei bestimmten Ressourcentypen (10)</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2023-09-05T12:56:56Z</dcterms:created>
  <dcterms:modified xsi:type="dcterms:W3CDTF">2023-09-20T10:04:36Z</dcterms:modified>
</cp:coreProperties>
</file>