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41" r:id="rId1"/>
    <p:sldMasterId id="2147483754" r:id="rId2"/>
    <p:sldMasterId id="2147483767" r:id="rId3"/>
    <p:sldMasterId id="2147483780" r:id="rId4"/>
  </p:sldMasterIdLst>
  <p:notesMasterIdLst>
    <p:notesMasterId r:id="rId26"/>
  </p:notesMasterIdLst>
  <p:handoutMasterIdLst>
    <p:handoutMasterId r:id="rId27"/>
  </p:handoutMasterIdLst>
  <p:sldIdLst>
    <p:sldId id="297" r:id="rId5"/>
    <p:sldId id="298" r:id="rId6"/>
    <p:sldId id="301" r:id="rId7"/>
    <p:sldId id="300" r:id="rId8"/>
    <p:sldId id="306" r:id="rId9"/>
    <p:sldId id="307" r:id="rId10"/>
    <p:sldId id="299" r:id="rId11"/>
    <p:sldId id="308" r:id="rId12"/>
    <p:sldId id="302" r:id="rId13"/>
    <p:sldId id="322" r:id="rId14"/>
    <p:sldId id="321" r:id="rId15"/>
    <p:sldId id="320" r:id="rId16"/>
    <p:sldId id="304" r:id="rId17"/>
    <p:sldId id="310" r:id="rId18"/>
    <p:sldId id="314" r:id="rId19"/>
    <p:sldId id="313" r:id="rId20"/>
    <p:sldId id="315" r:id="rId21"/>
    <p:sldId id="318" r:id="rId22"/>
    <p:sldId id="319" r:id="rId23"/>
    <p:sldId id="317" r:id="rId24"/>
    <p:sldId id="323" r:id="rId25"/>
  </p:sldIdLst>
  <p:sldSz cx="12192000" cy="6858000"/>
  <p:notesSz cx="6797675" cy="9926638"/>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D7B15"/>
    <a:srgbClr val="007EEF"/>
    <a:srgbClr val="F0F0F0"/>
    <a:srgbClr val="FFE79B"/>
    <a:srgbClr val="FFD347"/>
    <a:srgbClr val="96871A"/>
    <a:srgbClr val="FB8630"/>
    <a:srgbClr val="FFA100"/>
    <a:srgbClr val="FF9933"/>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ittlere Formatvorlage 4 - Akz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202" autoAdjust="0"/>
    <p:restoredTop sz="71628" autoAdjust="0"/>
  </p:normalViewPr>
  <p:slideViewPr>
    <p:cSldViewPr>
      <p:cViewPr varScale="1">
        <p:scale>
          <a:sx n="82" d="100"/>
          <a:sy n="82" d="100"/>
        </p:scale>
        <p:origin x="1812" y="96"/>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1"/>
            <a:ext cx="2945659" cy="496332"/>
          </a:xfrm>
          <a:prstGeom prst="rect">
            <a:avLst/>
          </a:prstGeom>
        </p:spPr>
        <p:txBody>
          <a:bodyPr vert="horz" lIns="91431" tIns="45715" rIns="91431" bIns="45715" rtlCol="0"/>
          <a:lstStyle>
            <a:lvl1pPr algn="l">
              <a:defRPr sz="1200"/>
            </a:lvl1pPr>
          </a:lstStyle>
          <a:p>
            <a:endParaRPr lang="de-DE"/>
          </a:p>
        </p:txBody>
      </p:sp>
      <p:sp>
        <p:nvSpPr>
          <p:cNvPr id="3" name="Datumsplatzhalter 2"/>
          <p:cNvSpPr>
            <a:spLocks noGrp="1"/>
          </p:cNvSpPr>
          <p:nvPr>
            <p:ph type="dt" sz="quarter" idx="1"/>
          </p:nvPr>
        </p:nvSpPr>
        <p:spPr>
          <a:xfrm>
            <a:off x="3850444" y="1"/>
            <a:ext cx="2945659" cy="496332"/>
          </a:xfrm>
          <a:prstGeom prst="rect">
            <a:avLst/>
          </a:prstGeom>
        </p:spPr>
        <p:txBody>
          <a:bodyPr vert="horz" lIns="91431" tIns="45715" rIns="91431" bIns="45715" rtlCol="0"/>
          <a:lstStyle>
            <a:lvl1pPr algn="r">
              <a:defRPr sz="1200"/>
            </a:lvl1pPr>
          </a:lstStyle>
          <a:p>
            <a:fld id="{4AC937E4-8306-4256-98BE-2853E1A1DDAD}" type="datetimeFigureOut">
              <a:rPr lang="de-DE" smtClean="0"/>
              <a:pPr/>
              <a:t>20.09.2023</a:t>
            </a:fld>
            <a:endParaRPr lang="de-DE"/>
          </a:p>
        </p:txBody>
      </p:sp>
      <p:sp>
        <p:nvSpPr>
          <p:cNvPr id="4" name="Fußzeilenplatzhalter 3"/>
          <p:cNvSpPr>
            <a:spLocks noGrp="1"/>
          </p:cNvSpPr>
          <p:nvPr>
            <p:ph type="ftr" sz="quarter" idx="2"/>
          </p:nvPr>
        </p:nvSpPr>
        <p:spPr>
          <a:xfrm>
            <a:off x="1" y="9428584"/>
            <a:ext cx="2945659" cy="496332"/>
          </a:xfrm>
          <a:prstGeom prst="rect">
            <a:avLst/>
          </a:prstGeom>
        </p:spPr>
        <p:txBody>
          <a:bodyPr vert="horz" lIns="91431" tIns="45715" rIns="91431" bIns="45715" rtlCol="0" anchor="b"/>
          <a:lstStyle>
            <a:lvl1pPr algn="l">
              <a:defRPr sz="1200"/>
            </a:lvl1pPr>
          </a:lstStyle>
          <a:p>
            <a:endParaRPr lang="de-DE"/>
          </a:p>
        </p:txBody>
      </p:sp>
      <p:sp>
        <p:nvSpPr>
          <p:cNvPr id="5" name="Foliennummernplatzhalter 4"/>
          <p:cNvSpPr>
            <a:spLocks noGrp="1"/>
          </p:cNvSpPr>
          <p:nvPr>
            <p:ph type="sldNum" sz="quarter" idx="3"/>
          </p:nvPr>
        </p:nvSpPr>
        <p:spPr>
          <a:xfrm>
            <a:off x="3850444" y="9428584"/>
            <a:ext cx="2945659" cy="496332"/>
          </a:xfrm>
          <a:prstGeom prst="rect">
            <a:avLst/>
          </a:prstGeom>
        </p:spPr>
        <p:txBody>
          <a:bodyPr vert="horz" lIns="91431" tIns="45715" rIns="91431" bIns="45715"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1"/>
            <a:ext cx="2945659" cy="496332"/>
          </a:xfrm>
          <a:prstGeom prst="rect">
            <a:avLst/>
          </a:prstGeom>
        </p:spPr>
        <p:txBody>
          <a:bodyPr vert="horz" lIns="91431" tIns="45715" rIns="91431" bIns="45715" rtlCol="0"/>
          <a:lstStyle>
            <a:lvl1pPr algn="l">
              <a:defRPr sz="1200"/>
            </a:lvl1pPr>
          </a:lstStyle>
          <a:p>
            <a:endParaRPr lang="de-DE"/>
          </a:p>
        </p:txBody>
      </p:sp>
      <p:sp>
        <p:nvSpPr>
          <p:cNvPr id="3" name="Datumsplatzhalter 2"/>
          <p:cNvSpPr>
            <a:spLocks noGrp="1"/>
          </p:cNvSpPr>
          <p:nvPr>
            <p:ph type="dt" idx="1"/>
          </p:nvPr>
        </p:nvSpPr>
        <p:spPr>
          <a:xfrm>
            <a:off x="3850444" y="1"/>
            <a:ext cx="2945659" cy="496332"/>
          </a:xfrm>
          <a:prstGeom prst="rect">
            <a:avLst/>
          </a:prstGeom>
        </p:spPr>
        <p:txBody>
          <a:bodyPr vert="horz" lIns="91431" tIns="45715" rIns="91431" bIns="45715" rtlCol="0"/>
          <a:lstStyle>
            <a:lvl1pPr algn="r">
              <a:defRPr sz="1200"/>
            </a:lvl1pPr>
          </a:lstStyle>
          <a:p>
            <a:fld id="{F5EDB1F4-BB4F-44BD-AC26-B758B395BD23}" type="datetimeFigureOut">
              <a:rPr lang="de-DE" smtClean="0"/>
              <a:pPr/>
              <a:t>20.09.2023</a:t>
            </a:fld>
            <a:endParaRPr lang="de-DE"/>
          </a:p>
        </p:txBody>
      </p:sp>
      <p:sp>
        <p:nvSpPr>
          <p:cNvPr id="4" name="Folienbildplatzhalter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31" tIns="45715" rIns="91431" bIns="45715" rtlCol="0" anchor="ctr"/>
          <a:lstStyle/>
          <a:p>
            <a:endParaRPr lang="de-DE"/>
          </a:p>
        </p:txBody>
      </p:sp>
      <p:sp>
        <p:nvSpPr>
          <p:cNvPr id="5" name="Notizenplatzhalter 4"/>
          <p:cNvSpPr>
            <a:spLocks noGrp="1"/>
          </p:cNvSpPr>
          <p:nvPr>
            <p:ph type="body" sz="quarter" idx="3"/>
          </p:nvPr>
        </p:nvSpPr>
        <p:spPr>
          <a:xfrm>
            <a:off x="679768" y="4715154"/>
            <a:ext cx="5438140" cy="4466987"/>
          </a:xfrm>
          <a:prstGeom prst="rect">
            <a:avLst/>
          </a:prstGeom>
        </p:spPr>
        <p:txBody>
          <a:bodyPr vert="horz" lIns="91431" tIns="45715" rIns="91431" bIns="45715"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1" y="9428584"/>
            <a:ext cx="2945659" cy="496332"/>
          </a:xfrm>
          <a:prstGeom prst="rect">
            <a:avLst/>
          </a:prstGeom>
        </p:spPr>
        <p:txBody>
          <a:bodyPr vert="horz" lIns="91431" tIns="45715" rIns="91431" bIns="45715" rtlCol="0" anchor="b"/>
          <a:lstStyle>
            <a:lvl1pPr algn="l">
              <a:defRPr sz="1200"/>
            </a:lvl1pPr>
          </a:lstStyle>
          <a:p>
            <a:endParaRPr lang="de-DE"/>
          </a:p>
        </p:txBody>
      </p:sp>
      <p:sp>
        <p:nvSpPr>
          <p:cNvPr id="7" name="Foliennummernplatzhalter 6"/>
          <p:cNvSpPr>
            <a:spLocks noGrp="1"/>
          </p:cNvSpPr>
          <p:nvPr>
            <p:ph type="sldNum" sz="quarter" idx="5"/>
          </p:nvPr>
        </p:nvSpPr>
        <p:spPr>
          <a:xfrm>
            <a:off x="3850444" y="9428584"/>
            <a:ext cx="2945659" cy="496332"/>
          </a:xfrm>
          <a:prstGeom prst="rect">
            <a:avLst/>
          </a:prstGeom>
        </p:spPr>
        <p:txBody>
          <a:bodyPr vert="horz" lIns="91431" tIns="45715" rIns="91431" bIns="45715"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xfrm>
            <a:off x="90488" y="744538"/>
            <a:ext cx="6616700"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873" indent="-285721" eaLnBrk="0" hangingPunct="0">
              <a:spcBef>
                <a:spcPct val="30000"/>
              </a:spcBef>
              <a:defRPr sz="1200">
                <a:solidFill>
                  <a:schemeClr val="tx1"/>
                </a:solidFill>
                <a:latin typeface="Calibri" pitchFamily="34" charset="0"/>
              </a:defRPr>
            </a:lvl2pPr>
            <a:lvl3pPr marL="1142882" indent="-228577" eaLnBrk="0" hangingPunct="0">
              <a:spcBef>
                <a:spcPct val="30000"/>
              </a:spcBef>
              <a:defRPr sz="1200">
                <a:solidFill>
                  <a:schemeClr val="tx1"/>
                </a:solidFill>
                <a:latin typeface="Calibri" pitchFamily="34" charset="0"/>
              </a:defRPr>
            </a:lvl3pPr>
            <a:lvl4pPr marL="1600035" indent="-228577" eaLnBrk="0" hangingPunct="0">
              <a:spcBef>
                <a:spcPct val="30000"/>
              </a:spcBef>
              <a:defRPr sz="1200">
                <a:solidFill>
                  <a:schemeClr val="tx1"/>
                </a:solidFill>
                <a:latin typeface="Calibri" pitchFamily="34" charset="0"/>
              </a:defRPr>
            </a:lvl4pPr>
            <a:lvl5pPr marL="2057189" indent="-228577" eaLnBrk="0" hangingPunct="0">
              <a:spcBef>
                <a:spcPct val="30000"/>
              </a:spcBef>
              <a:defRPr sz="1200">
                <a:solidFill>
                  <a:schemeClr val="tx1"/>
                </a:solidFill>
                <a:latin typeface="Calibri" pitchFamily="34" charset="0"/>
              </a:defRPr>
            </a:lvl5pPr>
            <a:lvl6pPr marL="2514342" indent="-228577" eaLnBrk="0" fontAlgn="base" hangingPunct="0">
              <a:spcBef>
                <a:spcPct val="30000"/>
              </a:spcBef>
              <a:spcAft>
                <a:spcPct val="0"/>
              </a:spcAft>
              <a:defRPr sz="1200">
                <a:solidFill>
                  <a:schemeClr val="tx1"/>
                </a:solidFill>
                <a:latin typeface="Calibri" pitchFamily="34" charset="0"/>
              </a:defRPr>
            </a:lvl6pPr>
            <a:lvl7pPr marL="2971494" indent="-228577" eaLnBrk="0" fontAlgn="base" hangingPunct="0">
              <a:spcBef>
                <a:spcPct val="30000"/>
              </a:spcBef>
              <a:spcAft>
                <a:spcPct val="0"/>
              </a:spcAft>
              <a:defRPr sz="1200">
                <a:solidFill>
                  <a:schemeClr val="tx1"/>
                </a:solidFill>
                <a:latin typeface="Calibri" pitchFamily="34" charset="0"/>
              </a:defRPr>
            </a:lvl7pPr>
            <a:lvl8pPr marL="3428647" indent="-228577" eaLnBrk="0" fontAlgn="base" hangingPunct="0">
              <a:spcBef>
                <a:spcPct val="30000"/>
              </a:spcBef>
              <a:spcAft>
                <a:spcPct val="0"/>
              </a:spcAft>
              <a:defRPr sz="1200">
                <a:solidFill>
                  <a:schemeClr val="tx1"/>
                </a:solidFill>
                <a:latin typeface="Calibri" pitchFamily="34" charset="0"/>
              </a:defRPr>
            </a:lvl8pPr>
            <a:lvl9pPr marL="3885801" indent="-228577"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extLst>
      <p:ext uri="{BB962C8B-B14F-4D97-AF65-F5344CB8AC3E}">
        <p14:creationId xmlns:p14="http://schemas.microsoft.com/office/powerpoint/2010/main" val="29931429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14305">
              <a:defRPr/>
            </a:pPr>
            <a:r>
              <a:rPr lang="de-DE" dirty="0"/>
              <a:t>Das Übertragen ist ein besondere Form der Erfassung. Im offiziellen RDA Toolkit werden zwei unterschiedliche Ausprägungen des Übertragens definiert:</a:t>
            </a:r>
          </a:p>
          <a:p>
            <a:pPr defTabSz="914305">
              <a:defRPr/>
            </a:pPr>
            <a:r>
              <a:rPr lang="de-DE" dirty="0"/>
              <a:t>"</a:t>
            </a:r>
            <a:r>
              <a:rPr lang="de-DE" dirty="0" err="1"/>
              <a:t>basic</a:t>
            </a:r>
            <a:r>
              <a:rPr lang="de-DE" dirty="0"/>
              <a:t> </a:t>
            </a:r>
            <a:r>
              <a:rPr lang="de-DE" dirty="0" err="1"/>
              <a:t>transcription</a:t>
            </a:r>
            <a:r>
              <a:rPr lang="de-DE" dirty="0"/>
              <a:t>" und "</a:t>
            </a:r>
            <a:r>
              <a:rPr lang="de-DE" dirty="0" err="1"/>
              <a:t>normalized</a:t>
            </a:r>
            <a:r>
              <a:rPr lang="de-DE" dirty="0"/>
              <a:t> </a:t>
            </a:r>
            <a:r>
              <a:rPr lang="de-DE" dirty="0" err="1"/>
              <a:t>transcription</a:t>
            </a:r>
            <a:r>
              <a:rPr lang="de-DE" dirty="0"/>
              <a:t>".</a:t>
            </a:r>
          </a:p>
          <a:p>
            <a:pPr defTabSz="914305">
              <a:defRPr/>
            </a:pPr>
            <a:endParaRPr lang="de-DE" dirty="0"/>
          </a:p>
          <a:p>
            <a:pPr defTabSz="914305">
              <a:defRPr/>
            </a:pPr>
            <a:r>
              <a:rPr lang="de-DE" dirty="0" smtClean="0"/>
              <a:t>Diese Begriffe wurden übersetzt mit "zeichengenaues Übertragen" und "normalisierendes Übertragen". </a:t>
            </a:r>
          </a:p>
          <a:p>
            <a:pPr defTabSz="914305">
              <a:defRPr/>
            </a:pPr>
            <a:endParaRPr lang="de-DE" dirty="0" smtClean="0"/>
          </a:p>
          <a:p>
            <a:pPr defTabSz="914305">
              <a:defRPr/>
            </a:pPr>
            <a:r>
              <a:rPr lang="de-DE" dirty="0" smtClean="0"/>
              <a:t>Beim zeichengenauen</a:t>
            </a:r>
            <a:r>
              <a:rPr lang="de-DE" baseline="0" dirty="0" smtClean="0"/>
              <a:t> Übertragen werden keinerlei Anpassungen vorgenommen, z. B. bei automatisch erzeugten Metadaten aus OCR-Verfahren oder Fremddatenübernahmen, die unbearbeitet bleiben.</a:t>
            </a:r>
          </a:p>
          <a:p>
            <a:pPr defTabSz="914305">
              <a:defRPr/>
            </a:pPr>
            <a:endParaRPr lang="de-DE" dirty="0" smtClean="0"/>
          </a:p>
          <a:p>
            <a:pPr defTabSz="914305">
              <a:defRPr/>
            </a:pPr>
            <a:r>
              <a:rPr lang="de-DE" dirty="0" smtClean="0"/>
              <a:t>Das normalisierende Übertragen, bei dem bestimmte Anpassungen vorgenommen</a:t>
            </a:r>
            <a:r>
              <a:rPr lang="de-DE" baseline="0" dirty="0" smtClean="0"/>
              <a:t> werden, um eine nutzerfreundliche, gut lesbare und einheitliche Darstellung zu erreichen,</a:t>
            </a:r>
            <a:r>
              <a:rPr lang="de-DE" dirty="0" smtClean="0"/>
              <a:t> ist der Standard beim intellektuellen Katalogisieren. Z. B. werden Anpassungen bei der Groß- und Kleinschreibung an die geltende</a:t>
            </a:r>
            <a:r>
              <a:rPr lang="de-DE" baseline="0" dirty="0" smtClean="0"/>
              <a:t> Rechtschreibung vorgenommen. Das ist die Ausprägung des Übertragens, wie Sie sie bereits kennen.</a:t>
            </a:r>
          </a:p>
          <a:p>
            <a:pPr defTabSz="914305">
              <a:defRPr/>
            </a:pPr>
            <a:endParaRPr lang="de-DE" baseline="0" dirty="0" smtClean="0"/>
          </a:p>
          <a:p>
            <a:r>
              <a:rPr lang="de-DE" b="1" baseline="0" dirty="0" smtClean="0"/>
              <a:t>Hintergrund:</a:t>
            </a:r>
          </a:p>
          <a:p>
            <a:r>
              <a:rPr lang="de-DE" baseline="0" dirty="0" smtClean="0"/>
              <a:t>Elemente, die übertragen werden, sind wie bisher alle Arten von Titeln und Titelzusätzen, Verantwortlichkeitsangaben, alle Bestandteile des Ausgabevermerks, </a:t>
            </a:r>
            <a:r>
              <a:rPr lang="de-DE" dirty="0"/>
              <a:t>Erscheinungs-, Vertriebs-, Herstellungs-, Entstehungsorte sowie</a:t>
            </a:r>
          </a:p>
          <a:p>
            <a:r>
              <a:rPr lang="de-DE" dirty="0"/>
              <a:t>Verlags-, Vertriebs-, Hersteller-, Erzeugernamen (Elemente der Manifestationsebene).</a:t>
            </a:r>
          </a:p>
          <a:p>
            <a:r>
              <a:rPr lang="de-DE" dirty="0"/>
              <a:t>Nicht übertragen, sondern erfasst werden z. B. </a:t>
            </a:r>
            <a:r>
              <a:rPr lang="de-DE" dirty="0" err="1"/>
              <a:t>Identifikatoren</a:t>
            </a:r>
            <a:r>
              <a:rPr lang="de-DE" dirty="0"/>
              <a:t> der Manifestation, Datumselemente (z. B. Erscheinungsdatum) oder Zählungen innerhalb einer Reihe. Die Elemente der Werk- und Expressionsebene werden nicht im eigentlichen Sinne übertragen, sondern gemäß bestimmter Regeln erfasst.</a:t>
            </a:r>
          </a:p>
          <a:p>
            <a:endParaRPr lang="de-DE" dirty="0"/>
          </a:p>
          <a:p>
            <a:r>
              <a:rPr lang="de-DE" dirty="0"/>
              <a:t>Vgl.: Allgemeines/Übertragen https://sta.dnb.de/doc/RDA-A-UEBER </a:t>
            </a:r>
          </a:p>
          <a:p>
            <a:pPr defTabSz="914305">
              <a:defRPr/>
            </a:pPr>
            <a:endParaRPr lang="de-DE" dirty="0"/>
          </a:p>
        </p:txBody>
      </p:sp>
      <p:sp>
        <p:nvSpPr>
          <p:cNvPr id="4" name="Foliennummernplatzhalter 3"/>
          <p:cNvSpPr>
            <a:spLocks noGrp="1"/>
          </p:cNvSpPr>
          <p:nvPr>
            <p:ph type="sldNum" sz="quarter" idx="10"/>
          </p:nvPr>
        </p:nvSpPr>
        <p:spPr/>
        <p:txBody>
          <a:bodyPr/>
          <a:lstStyle/>
          <a:p>
            <a:pPr defTabSz="914305">
              <a:defRPr/>
            </a:pPr>
            <a:fld id="{5F9F8FF6-6F64-48B5-AF7B-675846B3447E}" type="slidenum">
              <a:rPr lang="de-DE">
                <a:solidFill>
                  <a:prstClr val="black"/>
                </a:solidFill>
                <a:latin typeface="Calibri"/>
              </a:rPr>
              <a:pPr defTabSz="914305">
                <a:defRPr/>
              </a:pPr>
              <a:t>10</a:t>
            </a:fld>
            <a:endParaRPr lang="de-DE">
              <a:solidFill>
                <a:prstClr val="black"/>
              </a:solidFill>
              <a:latin typeface="Calibri"/>
            </a:endParaRPr>
          </a:p>
        </p:txBody>
      </p:sp>
    </p:spTree>
    <p:extLst>
      <p:ext uri="{BB962C8B-B14F-4D97-AF65-F5344CB8AC3E}">
        <p14:creationId xmlns:p14="http://schemas.microsoft.com/office/powerpoint/2010/main" val="18161057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Viele Elemente stehen in einem hierarchischen Verhältnis zueinander. Diese hierarchische Struktur und das Verhältnis der Elemente untereinander wurde weitgehend aus dem offiziellen RDA Toolkit übernommen, für RDA DACH aber etwas vereinfacht. </a:t>
            </a:r>
          </a:p>
          <a:p>
            <a:r>
              <a:rPr lang="de-DE" dirty="0"/>
              <a:t>Eine hierarchische Struktur gab es auch schon im Original RDA Toolkit. Neu ist die Unterscheidung in Super- und Subelemente, über- und untergeordnete Elemente sowie verwandte Elemente.</a:t>
            </a:r>
          </a:p>
          <a:p>
            <a:endParaRPr lang="de-DE" dirty="0"/>
          </a:p>
          <a:p>
            <a:r>
              <a:rPr lang="de-DE" dirty="0"/>
              <a:t>Superelemente sind Elemente, die aus mehreren Subelementen bestehen, z. B. die Veröffentlichungsangabe, die aus den Subelementen Erscheinungsort, Verlagsname und Erscheinungsdatum besteht.  Zu den Subelementen gehören auch noch Paralleler Erscheinungsort und Paralleler Verlagsname. Die Veröffentlichungsangabe wird erfasst, indem die Subelemente erfasst werden. Weitere Beispiele sind der Hochschulschriftenvermerk oder die Gesamttitelangabe.</a:t>
            </a:r>
          </a:p>
          <a:p>
            <a:endParaRPr lang="de-DE" dirty="0"/>
          </a:p>
          <a:p>
            <a:r>
              <a:rPr lang="de-DE" dirty="0"/>
              <a:t>Über- und untergeordnete Elemente stehen ebenfalls in einem hierarchischen Verhältnis zueinander. Untergeordnete Elemente sind jedoch nicht Bestandteil des jeweiligen übergeordneten Elements</a:t>
            </a:r>
            <a:r>
              <a:rPr lang="de-DE"/>
              <a:t>, sondern sind spezifischere Formen </a:t>
            </a:r>
            <a:r>
              <a:rPr lang="de-DE" dirty="0"/>
              <a:t>des übergeordneten Elements. Z. B. hat das übergeordnete Element Titel einer Manifestation verschiedene untergeordnete Elemente wie Haupttitel, Paralleltitel, Titelzusatz, Titel einer Reihe und weitere. </a:t>
            </a:r>
          </a:p>
          <a:p>
            <a:endParaRPr lang="de-DE" dirty="0"/>
          </a:p>
          <a:p>
            <a:pPr defTabSz="914305">
              <a:defRPr/>
            </a:pPr>
            <a:r>
              <a:rPr lang="de-DE" dirty="0"/>
              <a:t>Verwandte Elemente, wie z. B. Haupttitel und Paralleltitel oder Titelzusatz und Paralleler Titelzusatz, sind gleichrangig und haben einen Bezug zueinander. </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11</a:t>
            </a:fld>
            <a:endParaRPr lang="de-DE"/>
          </a:p>
        </p:txBody>
      </p:sp>
    </p:spTree>
    <p:extLst>
      <p:ext uri="{BB962C8B-B14F-4D97-AF65-F5344CB8AC3E}">
        <p14:creationId xmlns:p14="http://schemas.microsoft.com/office/powerpoint/2010/main" val="5443489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0488" y="744538"/>
            <a:ext cx="6616700" cy="3722687"/>
          </a:xfrm>
        </p:spPr>
      </p:sp>
      <p:sp>
        <p:nvSpPr>
          <p:cNvPr id="3" name="Notizenplatzhalter 2"/>
          <p:cNvSpPr>
            <a:spLocks noGrp="1"/>
          </p:cNvSpPr>
          <p:nvPr>
            <p:ph type="body" idx="1"/>
          </p:nvPr>
        </p:nvSpPr>
        <p:spPr/>
        <p:txBody>
          <a:bodyPr/>
          <a:lstStyle/>
          <a:p>
            <a:r>
              <a:rPr lang="de-DE" dirty="0"/>
              <a:t>Die Erfassungsregeln in den Superelementen und den übergeordneten Elementen gelten jeweils für alle zugeordneten Elemente. In den zugeordneten Elementen werden dann noch spezifische Erfassungsregeln angegeben. </a:t>
            </a:r>
          </a:p>
          <a:p>
            <a:r>
              <a:rPr lang="de-DE" dirty="0"/>
              <a:t>In der jeweiligen Elementbeschreibung finden Sie Angaben zur Hierarchie im Kopf bei "</a:t>
            </a:r>
            <a:r>
              <a:rPr lang="de-DE" b="1" dirty="0"/>
              <a:t>Beziehungen zu anderen Elementen"</a:t>
            </a:r>
            <a:r>
              <a:rPr lang="de-DE" dirty="0"/>
              <a:t>. </a:t>
            </a:r>
            <a:r>
              <a:rPr lang="de-DE" i="1" dirty="0"/>
              <a:t>[ Ggf. Link bei Veröffentlichungsangabe oder Titel einer Manifestation zur Veranschaulichung öffnen]</a:t>
            </a:r>
            <a:endParaRPr lang="de-DE" i="0" dirty="0" smtClean="0"/>
          </a:p>
          <a:p>
            <a:endParaRPr lang="de-DE" dirty="0"/>
          </a:p>
          <a:p>
            <a:r>
              <a:rPr lang="de-DE" dirty="0"/>
              <a:t>Beispiel: </a:t>
            </a:r>
          </a:p>
          <a:p>
            <a:r>
              <a:rPr lang="de-DE" dirty="0"/>
              <a:t>Das Superelement Veröffentlichungsgabe, besteht aus den Subelementen Erscheinungsort, Verlagsname und Erscheinungsdatum (weitere sind Paralleler Erscheinungsort und Paralleler Verlagsname). Das Superelement wird selbst nicht erfasst, sondern durch die Erfassung der Subelemente dargestellt.</a:t>
            </a:r>
          </a:p>
          <a:p>
            <a:r>
              <a:rPr lang="de-DE" dirty="0"/>
              <a:t>Anderes Beispiel: Der Hochschulschriftenvermerk als Superelement besteht aus den Subelementen Charakter einer Hochschulschrift, Grad-verleihende Institution und Jahr, in dem ein akademischer Grad verliehen wurde.  </a:t>
            </a:r>
          </a:p>
          <a:p>
            <a:endParaRPr lang="de-DE" dirty="0"/>
          </a:p>
          <a:p>
            <a:r>
              <a:rPr lang="de-DE" dirty="0"/>
              <a:t>Beispiel für ein übergeordnetes Element ist der Titel einer Manifestation. Die untergeordneten Elemente Haupttitel, Paralleltitel, Titelzusatz und weitere sind jedoch nicht </a:t>
            </a:r>
            <a:r>
              <a:rPr lang="de-DE" u="sng" dirty="0"/>
              <a:t>Bestandteil</a:t>
            </a:r>
            <a:r>
              <a:rPr lang="de-DE" dirty="0"/>
              <a:t> des übergeordneten Elements, sondern sie sind spezifischere Formen des übergeordneten Elements.</a:t>
            </a:r>
          </a:p>
          <a:p>
            <a:endParaRPr lang="de-DE" dirty="0"/>
          </a:p>
          <a:p>
            <a:r>
              <a:rPr lang="de-DE" dirty="0"/>
              <a:t>Elemente und parallele Elemente wie z. B. Haupttitel und Paralleltitel sind zueinander verwandte Elemente, in Bezug auf das übergeordnete Element (hier Titel einer Manifestation) sind sie gleichrangig untergeordnet.</a:t>
            </a:r>
          </a:p>
          <a:p>
            <a:r>
              <a:rPr lang="de-DE" dirty="0"/>
              <a:t>Ein anderes Beispiel für verwandte Elemente: Erscheinungsort und Paralleler Erscheinungsort.</a:t>
            </a:r>
          </a:p>
          <a:p>
            <a:endParaRPr lang="de-DE" dirty="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12</a:t>
            </a:fld>
            <a:endParaRPr lang="de-DE"/>
          </a:p>
        </p:txBody>
      </p:sp>
    </p:spTree>
    <p:extLst>
      <p:ext uri="{BB962C8B-B14F-4D97-AF65-F5344CB8AC3E}">
        <p14:creationId xmlns:p14="http://schemas.microsoft.com/office/powerpoint/2010/main" val="17581266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0488" y="744538"/>
            <a:ext cx="6616700" cy="3722687"/>
          </a:xfrm>
        </p:spPr>
      </p:sp>
      <p:sp>
        <p:nvSpPr>
          <p:cNvPr id="3" name="Notizenplatzhalter 2"/>
          <p:cNvSpPr>
            <a:spLocks noGrp="1"/>
          </p:cNvSpPr>
          <p:nvPr>
            <p:ph type="body" idx="1"/>
          </p:nvPr>
        </p:nvSpPr>
        <p:spPr/>
        <p:txBody>
          <a:bodyPr/>
          <a:lstStyle/>
          <a:p>
            <a:r>
              <a:rPr lang="de-DE" dirty="0"/>
              <a:t>Bei vielen Elementen gibt es noch Anmerkungen bzw. Details zu diesem Element.</a:t>
            </a:r>
          </a:p>
          <a:p>
            <a:r>
              <a:rPr lang="de-DE" dirty="0"/>
              <a:t>Anmerkungen/Details zu einem bestimmten Element werden in RDA DACH nicht als eigene Elemente beschrieben.</a:t>
            </a:r>
          </a:p>
          <a:p>
            <a:endParaRPr lang="de-DE" dirty="0"/>
          </a:p>
          <a:p>
            <a:r>
              <a:rPr lang="de-DE" dirty="0"/>
              <a:t>Die Regelungen zur Erfassung von Anmerkungen/Details zu einem bestimmten Element sind in RDA DACH bei dem jeweiligen Hauptelement, d. h. dem Element selbst, mit angegeben. </a:t>
            </a:r>
          </a:p>
          <a:p>
            <a:r>
              <a:rPr lang="de-DE" dirty="0"/>
              <a:t>Der Begriff Hauptelement hat nichts mit der Hierarchie der Elemente zu tun, sondern bezeichnet nur das Element in Abgrenzung zu Anmerkung/Detail zum Element.</a:t>
            </a:r>
          </a:p>
          <a:p>
            <a:endParaRPr lang="de-DE" dirty="0"/>
          </a:p>
          <a:p>
            <a:r>
              <a:rPr lang="de-DE" dirty="0"/>
              <a:t>Bei diesem Beispiel ist das Element Veröffentlichungsangabe das Hauptelement. Die Anmerkung zur Veröffentlichungsangabe ist nicht als eigenes Element beschrieben. Die Erfassungsregeln für die Anmerkung werden bei der Elementbeschreibung für die Veröffentlichungsangabe unter der Zwischenüberschrift "Anmerkung/Detail" angegeben.</a:t>
            </a:r>
          </a:p>
          <a:p>
            <a:endParaRPr lang="de-DE" dirty="0"/>
          </a:p>
          <a:p>
            <a:r>
              <a:rPr lang="de-DE" dirty="0"/>
              <a:t>Beispiel:</a:t>
            </a:r>
          </a:p>
          <a:p>
            <a:r>
              <a:rPr lang="de-DE" dirty="0"/>
              <a:t>Die Erfassungsmethode für die Veröffentlichungsangabe selbst (dem Hauptelement) ist bei den Subelementen geregelt, da sie unterschiedlich ist (Übertragen bzw. Erfassen von Zahlen…), deshalb der Hinweis "Siehe Subelemente". </a:t>
            </a:r>
          </a:p>
          <a:p>
            <a:r>
              <a:rPr lang="de-DE" dirty="0"/>
              <a:t>Die Erfassungsmethode für eine Anmerkung/ein Detail zur Veröffentlichungsangabe steht konkret in der Elementbeschreibung für die Veröffentlichungsangabe. In diesem Fall kann die Regel beim Superelement angegeben werden, da sie bei allen Subelementen gleich ist und durch die Angabe im Superelement für alle Subelemente gleichermaßen gilt.</a:t>
            </a:r>
          </a:p>
          <a:p>
            <a:r>
              <a:rPr lang="de-DE" dirty="0"/>
              <a:t>Bei den Angaben zu den Informationsquellen für die Veröffentlichungsangabe ist es entsprechend gelöst.</a:t>
            </a:r>
          </a:p>
          <a:p>
            <a:endParaRPr lang="de-DE" dirty="0"/>
          </a:p>
          <a:p>
            <a:r>
              <a:rPr lang="de-DE" dirty="0"/>
              <a:t>Ausnahmen: Als eigene Elemente sind beschrieben:</a:t>
            </a:r>
          </a:p>
          <a:p>
            <a:pPr marL="171432" indent="-171432">
              <a:buFontTx/>
              <a:buChar char="-"/>
            </a:pPr>
            <a:r>
              <a:rPr lang="de-DE" dirty="0"/>
              <a:t>Anmerkung zur Manifestation </a:t>
            </a:r>
          </a:p>
          <a:p>
            <a:pPr marL="171432" indent="-171432">
              <a:buFontTx/>
              <a:buChar char="-"/>
            </a:pPr>
            <a:r>
              <a:rPr lang="de-DE" dirty="0"/>
              <a:t>Anmerkung zur Expression</a:t>
            </a:r>
          </a:p>
          <a:p>
            <a:pPr marL="171432" indent="-171432">
              <a:buFontTx/>
              <a:buChar char="-"/>
            </a:pPr>
            <a:r>
              <a:rPr lang="de-DE" dirty="0"/>
              <a:t>Anmerkung zu Änderungen von Inhaltseigenschaften</a:t>
            </a:r>
          </a:p>
          <a:p>
            <a:pPr marL="171432" indent="-171432">
              <a:buFontTx/>
              <a:buChar char="-"/>
            </a:pPr>
            <a:r>
              <a:rPr lang="de-DE" dirty="0"/>
              <a:t>Anmerkung zur Aufzeichnung </a:t>
            </a:r>
          </a:p>
          <a:p>
            <a:pPr marL="171432" indent="-171432">
              <a:buFontTx/>
              <a:buChar char="-"/>
            </a:pPr>
            <a:r>
              <a:rPr lang="de-DE" dirty="0"/>
              <a:t>Details zu kartografischem Inhalt</a:t>
            </a:r>
          </a:p>
          <a:p>
            <a:r>
              <a:rPr lang="de-DE" dirty="0" smtClean="0"/>
              <a:t>In</a:t>
            </a:r>
            <a:r>
              <a:rPr lang="de-DE" baseline="0" dirty="0" smtClean="0"/>
              <a:t> diesen Fällen</a:t>
            </a:r>
            <a:r>
              <a:rPr lang="de-DE" dirty="0" smtClean="0"/>
              <a:t> bezieht </a:t>
            </a:r>
            <a:r>
              <a:rPr lang="de-DE" baseline="0" dirty="0" smtClean="0"/>
              <a:t>sich die Anmerkung nicht auf ein vorhandenes Element, z. B. gibt es kein Element Manifestation oder Expression. Deshalb wird die Anmerkung zu einem solchen Sachverhalt als eigenes Element erfasst.</a:t>
            </a:r>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13</a:t>
            </a:fld>
            <a:endParaRPr lang="de-DE"/>
          </a:p>
        </p:txBody>
      </p:sp>
    </p:spTree>
    <p:extLst>
      <p:ext uri="{BB962C8B-B14F-4D97-AF65-F5344CB8AC3E}">
        <p14:creationId xmlns:p14="http://schemas.microsoft.com/office/powerpoint/2010/main" val="30698132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Der Begriff "Zeitraum", im offiziellen RDA Toolkit "</a:t>
            </a:r>
            <a:r>
              <a:rPr lang="de-DE" dirty="0" err="1" smtClean="0"/>
              <a:t>timespan</a:t>
            </a:r>
            <a:r>
              <a:rPr lang="de-DE" dirty="0" smtClean="0"/>
              <a:t>", umfasst alle Arten von Zeitangaben, d.</a:t>
            </a:r>
            <a:r>
              <a:rPr lang="de-DE" baseline="0" dirty="0" smtClean="0"/>
              <a:t> h. Zeitpunkte und Zeitspannen.</a:t>
            </a:r>
          </a:p>
          <a:p>
            <a:endParaRPr lang="de-DE" baseline="0" dirty="0" smtClean="0"/>
          </a:p>
          <a:p>
            <a:r>
              <a:rPr lang="de-DE" baseline="0" dirty="0" smtClean="0"/>
              <a:t>Beim Element Mit Person in Beziehung stehender Zeitraum kann der gesamte Lebenszeitraum angegeben werden mit Geburts- und Todesjahr, also eine Zeitspanne. Es kann aber auch nur das Geburtsjahr als Zeitpunkt angegeben werden.</a:t>
            </a:r>
          </a:p>
          <a:p>
            <a:endParaRPr lang="de-DE" baseline="0" dirty="0" smtClean="0"/>
          </a:p>
          <a:p>
            <a:r>
              <a:rPr lang="de-DE" baseline="0" dirty="0" smtClean="0"/>
              <a:t>----------</a:t>
            </a:r>
          </a:p>
          <a:p>
            <a:r>
              <a:rPr lang="de-DE" baseline="0" dirty="0" smtClean="0"/>
              <a:t>Zitate siehe: Mit Person in Beziehung stehender Zeitraum </a:t>
            </a:r>
            <a:r>
              <a:rPr lang="de-DE" dirty="0"/>
              <a:t>https://sta.dnb.de/doc/RDA-E-P015 </a:t>
            </a:r>
            <a:endParaRPr lang="de-DE" baseline="0"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14</a:t>
            </a:fld>
            <a:endParaRPr lang="de-DE"/>
          </a:p>
        </p:txBody>
      </p:sp>
    </p:spTree>
    <p:extLst>
      <p:ext uri="{BB962C8B-B14F-4D97-AF65-F5344CB8AC3E}">
        <p14:creationId xmlns:p14="http://schemas.microsoft.com/office/powerpoint/2010/main" val="180033329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0488" y="744538"/>
            <a:ext cx="6616700" cy="3722687"/>
          </a:xfrm>
        </p:spPr>
      </p:sp>
      <p:sp>
        <p:nvSpPr>
          <p:cNvPr id="3" name="Notizenplatzhalter 2"/>
          <p:cNvSpPr>
            <a:spLocks noGrp="1"/>
          </p:cNvSpPr>
          <p:nvPr>
            <p:ph type="body" idx="1"/>
          </p:nvPr>
        </p:nvSpPr>
        <p:spPr/>
        <p:txBody>
          <a:bodyPr/>
          <a:lstStyle/>
          <a:p>
            <a:r>
              <a:rPr lang="de-DE" dirty="0" smtClean="0"/>
              <a:t>Einige Elementnamen haben sich geringfügig geändert:</a:t>
            </a:r>
          </a:p>
          <a:p>
            <a:r>
              <a:rPr lang="de-DE" dirty="0" smtClean="0"/>
              <a:t>Bei der Benennung der Elemente wurde konsequent auf die Verwendung des unbestimmten Artikels</a:t>
            </a:r>
            <a:r>
              <a:rPr lang="de-DE" baseline="0" dirty="0" smtClean="0"/>
              <a:t> geachtet (einzige Ausnahme: Art des Inhalts). Einige Elemente, bei denen das im Original RDA Toolkit noch nicht umgesetzt war, wurden jetzt auch geändert.</a:t>
            </a:r>
          </a:p>
          <a:p>
            <a:endParaRPr lang="de-DE" baseline="0" dirty="0" smtClean="0"/>
          </a:p>
          <a:p>
            <a:r>
              <a:rPr lang="de-DE" baseline="0" dirty="0" smtClean="0"/>
              <a:t>Bei einigen Elementen wurde die WEMI-Ebene, i. d. R. "… einer Manifestation", ergänzt; z. B. "Abweichender Titel einer Manifestation" analog zu "Abweichender Titel eines Werks".</a:t>
            </a:r>
          </a:p>
          <a:p>
            <a:endParaRPr lang="de-DE" baseline="0" dirty="0" smtClean="0"/>
          </a:p>
          <a:p>
            <a:r>
              <a:rPr lang="de-DE" baseline="0" dirty="0" smtClean="0"/>
              <a:t>Die genannten Beispiele sind nur eine Auswahl der betroffenen Elemente.</a:t>
            </a:r>
          </a:p>
          <a:p>
            <a:endParaRPr lang="de-DE" baseline="0"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15</a:t>
            </a:fld>
            <a:endParaRPr lang="de-DE"/>
          </a:p>
        </p:txBody>
      </p:sp>
    </p:spTree>
    <p:extLst>
      <p:ext uri="{BB962C8B-B14F-4D97-AF65-F5344CB8AC3E}">
        <p14:creationId xmlns:p14="http://schemas.microsoft.com/office/powerpoint/2010/main" val="323633844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14305">
              <a:defRPr/>
            </a:pPr>
            <a:r>
              <a:rPr lang="de-DE" baseline="0" dirty="0" smtClean="0"/>
              <a:t>Einige Elementnamen haben sich wesentlich geändert, siehe Beispiele.</a:t>
            </a:r>
          </a:p>
          <a:p>
            <a:pPr defTabSz="914305">
              <a:defRPr/>
            </a:pPr>
            <a:endParaRPr lang="de-DE" baseline="0" dirty="0" smtClean="0"/>
          </a:p>
          <a:p>
            <a:pPr defTabSz="914305">
              <a:defRPr/>
            </a:pPr>
            <a:r>
              <a:rPr lang="de-DE" baseline="0" dirty="0" smtClean="0"/>
              <a:t>Auch diese Übersicht auf der Folie ist nicht vollständig.</a:t>
            </a:r>
          </a:p>
          <a:p>
            <a:pPr defTabSz="914305">
              <a:defRPr/>
            </a:pPr>
            <a:r>
              <a:rPr lang="de-DE" baseline="0" dirty="0" smtClean="0"/>
              <a:t>Eine Liste aller Elemente, </a:t>
            </a:r>
            <a:r>
              <a:rPr lang="de-DE" baseline="0" smtClean="0"/>
              <a:t>deren Benennung </a:t>
            </a:r>
            <a:r>
              <a:rPr lang="de-DE" baseline="0" dirty="0" smtClean="0"/>
              <a:t>sich gegenüber dem Original RDA Toolkit geändert hat, befindet sich auf der Dokumentationsplattform unter dem Menüpunkt "RDA DACH" auf der Startseite bei "Der Bereich Elemente":  </a:t>
            </a:r>
          </a:p>
          <a:p>
            <a:pPr defTabSz="914305">
              <a:defRPr/>
            </a:pPr>
            <a:endParaRPr lang="de-DE" dirty="0"/>
          </a:p>
          <a:p>
            <a:pPr defTabSz="914305">
              <a:defRPr/>
            </a:pPr>
            <a:r>
              <a:rPr lang="de-DE" dirty="0"/>
              <a:t>Vgl.: https://sta.dnb.de/doc/RDA#Der-Bereich-Elemente</a:t>
            </a:r>
            <a:r>
              <a:rPr lang="de-DE" dirty="0" smtClean="0"/>
              <a:t> -&gt; "</a:t>
            </a:r>
            <a:r>
              <a:rPr lang="de-DE" dirty="0" smtClean="0">
                <a:solidFill>
                  <a:srgbClr val="007EEF"/>
                </a:solidFill>
              </a:rPr>
              <a:t>Liste aller Elemente, deren Bezeichnung sich gegenüber dem Original Toolkit geändert hat"</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16</a:t>
            </a:fld>
            <a:endParaRPr lang="de-DE"/>
          </a:p>
        </p:txBody>
      </p:sp>
    </p:spTree>
    <p:extLst>
      <p:ext uri="{BB962C8B-B14F-4D97-AF65-F5344CB8AC3E}">
        <p14:creationId xmlns:p14="http://schemas.microsoft.com/office/powerpoint/2010/main" val="284911763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0488" y="744538"/>
            <a:ext cx="6616700" cy="3722687"/>
          </a:xfrm>
        </p:spPr>
      </p:sp>
      <p:sp>
        <p:nvSpPr>
          <p:cNvPr id="3" name="Notizenplatzhalter 2"/>
          <p:cNvSpPr>
            <a:spLocks noGrp="1"/>
          </p:cNvSpPr>
          <p:nvPr>
            <p:ph type="body" idx="1"/>
          </p:nvPr>
        </p:nvSpPr>
        <p:spPr/>
        <p:txBody>
          <a:bodyPr/>
          <a:lstStyle/>
          <a:p>
            <a:r>
              <a:rPr lang="de-DE" dirty="0"/>
              <a:t>Einige Elemente sind entfallen:</a:t>
            </a:r>
          </a:p>
          <a:p>
            <a:r>
              <a:rPr lang="de-DE" dirty="0"/>
              <a:t>Dies betrifft die Gesamttitelangabe und ihre Subelemente (Titel einer Reihe, Zählung innerhalb einer Reihe etc.): </a:t>
            </a:r>
          </a:p>
          <a:p>
            <a:r>
              <a:rPr lang="de-DE" dirty="0"/>
              <a:t>Alle Regelungen in den Elementbeschreibungen gelten für Reihen und Unterreihen. Darauf wird in den Elementbeschreibungen der Subelemente der Gesamttitelangabe bei "Geltungsbereich/Erklärung" hingewiesen. Dort heißt es: </a:t>
            </a:r>
            <a:r>
              <a:rPr lang="de-DE" b="1" dirty="0">
                <a:ea typeface="Verdana" panose="020B0604030504040204" pitchFamily="34" charset="0"/>
                <a:cs typeface="Segoe UI" panose="020B0502040204020203" pitchFamily="34" charset="0"/>
              </a:rPr>
              <a:t>"</a:t>
            </a:r>
            <a:r>
              <a:rPr lang="de-DE" dirty="0">
                <a:solidFill>
                  <a:schemeClr val="dk1"/>
                </a:solidFill>
                <a:ea typeface="Verdana" panose="020B0604030504040204" pitchFamily="34" charset="0"/>
                <a:cs typeface="Segoe UI" panose="020B0502040204020203" pitchFamily="34" charset="0"/>
              </a:rPr>
              <a:t>Sämtliche Regelungen für Reihen gelten analog für Unterreihen."</a:t>
            </a:r>
            <a:r>
              <a:rPr lang="de-DE" dirty="0"/>
              <a:t>  </a:t>
            </a:r>
          </a:p>
          <a:p>
            <a:r>
              <a:rPr lang="de-DE" dirty="0"/>
              <a:t>Im Regelwerkstext wird dann nur von Reihe gesprochen.</a:t>
            </a:r>
          </a:p>
          <a:p>
            <a:endParaRPr lang="de-DE" dirty="0"/>
          </a:p>
          <a:p>
            <a:r>
              <a:rPr lang="de-DE" dirty="0"/>
              <a:t>Hinweis: Das bisherige Element </a:t>
            </a:r>
            <a:r>
              <a:rPr lang="de-DE" u="sng" dirty="0"/>
              <a:t>Haupttitel einer Reihe</a:t>
            </a:r>
            <a:r>
              <a:rPr lang="de-DE" dirty="0"/>
              <a:t> heißt in RDA DACH jetzt </a:t>
            </a:r>
            <a:r>
              <a:rPr lang="de-DE" u="sng" dirty="0"/>
              <a:t>Titel einer Reihe</a:t>
            </a:r>
            <a:r>
              <a:rPr lang="de-DE" dirty="0"/>
              <a:t>.</a:t>
            </a:r>
          </a:p>
          <a:p>
            <a:endParaRPr lang="de-DE" dirty="0"/>
          </a:p>
          <a:p>
            <a:r>
              <a:rPr lang="de-DE" dirty="0"/>
              <a:t>----------</a:t>
            </a:r>
          </a:p>
          <a:p>
            <a:r>
              <a:rPr lang="de-DE" dirty="0"/>
              <a:t>Zitat siehe z. B.: Titel einer Reihe https://sta.dnb.de/doc/RDA-E-M280#GeltungsbereichErklarung</a:t>
            </a:r>
          </a:p>
          <a:p>
            <a:r>
              <a:rPr lang="de-DE" dirty="0"/>
              <a:t>Entsprechend bei allen anderen Subelementen der Gesamttitelangabe</a:t>
            </a:r>
          </a:p>
        </p:txBody>
      </p:sp>
      <p:sp>
        <p:nvSpPr>
          <p:cNvPr id="4" name="Foliennummernplatzhalter 3"/>
          <p:cNvSpPr>
            <a:spLocks noGrp="1"/>
          </p:cNvSpPr>
          <p:nvPr>
            <p:ph type="sldNum" sz="quarter" idx="10"/>
          </p:nvPr>
        </p:nvSpPr>
        <p:spPr/>
        <p:txBody>
          <a:bodyPr/>
          <a:lstStyle/>
          <a:p>
            <a:fld id="{5F9F8FF6-6F64-48B5-AF7B-675846B3447E}" type="slidenum">
              <a:rPr lang="de-DE" smtClean="0"/>
              <a:pPr/>
              <a:t>17</a:t>
            </a:fld>
            <a:endParaRPr lang="de-DE"/>
          </a:p>
        </p:txBody>
      </p:sp>
    </p:spTree>
    <p:extLst>
      <p:ext uri="{BB962C8B-B14F-4D97-AF65-F5344CB8AC3E}">
        <p14:creationId xmlns:p14="http://schemas.microsoft.com/office/powerpoint/2010/main" val="202562031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0488" y="744538"/>
            <a:ext cx="6616700" cy="3722687"/>
          </a:xfrm>
        </p:spPr>
      </p:sp>
      <p:sp>
        <p:nvSpPr>
          <p:cNvPr id="3" name="Notizenplatzhalter 2"/>
          <p:cNvSpPr>
            <a:spLocks noGrp="1"/>
          </p:cNvSpPr>
          <p:nvPr>
            <p:ph type="body" idx="1"/>
          </p:nvPr>
        </p:nvSpPr>
        <p:spPr/>
        <p:txBody>
          <a:bodyPr/>
          <a:lstStyle/>
          <a:p>
            <a:r>
              <a:rPr lang="de-DE" dirty="0"/>
              <a:t>Das Element Späterer Haupttitel bei mehrteiligen Monografien ist entfallen. Die Ergänzung beim Element Abweichender Titel einer Manifestation besagt, dass Varianten im Haupttitel, die in einer späteren Ausgabe oder einem späteren Teil einer mehrteiligen Monografie erscheinen, als Abweichende Titel einer Manifestation erfasst werden.</a:t>
            </a:r>
          </a:p>
          <a:p>
            <a:endParaRPr lang="de-DE" dirty="0"/>
          </a:p>
          <a:p>
            <a:r>
              <a:rPr lang="de-DE" dirty="0"/>
              <a:t>----------</a:t>
            </a:r>
          </a:p>
          <a:p>
            <a:r>
              <a:rPr lang="de-DE" dirty="0"/>
              <a:t>Zitat siehe: Abweichender Titel einer Manifestation https://sta.dnb.de/doc/RDA-E-M025#GeltungsbereichErklarung</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18</a:t>
            </a:fld>
            <a:endParaRPr lang="de-DE"/>
          </a:p>
        </p:txBody>
      </p:sp>
    </p:spTree>
    <p:extLst>
      <p:ext uri="{BB962C8B-B14F-4D97-AF65-F5344CB8AC3E}">
        <p14:creationId xmlns:p14="http://schemas.microsoft.com/office/powerpoint/2010/main" val="340015121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0488" y="744538"/>
            <a:ext cx="6616700" cy="3722687"/>
          </a:xfrm>
        </p:spPr>
      </p:sp>
      <p:sp>
        <p:nvSpPr>
          <p:cNvPr id="3" name="Notizenplatzhalter 2"/>
          <p:cNvSpPr>
            <a:spLocks noGrp="1"/>
          </p:cNvSpPr>
          <p:nvPr>
            <p:ph type="body" idx="1"/>
          </p:nvPr>
        </p:nvSpPr>
        <p:spPr/>
        <p:txBody>
          <a:bodyPr/>
          <a:lstStyle/>
          <a:p>
            <a:r>
              <a:rPr lang="de-DE" dirty="0" smtClean="0"/>
              <a:t>Das Element Material wurde als übergeordnetes</a:t>
            </a:r>
            <a:r>
              <a:rPr lang="de-DE" baseline="0" dirty="0" smtClean="0"/>
              <a:t> Element zu den Elementen </a:t>
            </a:r>
            <a:r>
              <a:rPr lang="de-DE" dirty="0" smtClean="0"/>
              <a:t>Trägermaterial und Aufgebrachtes Material neu hinzugefügt.</a:t>
            </a:r>
          </a:p>
          <a:p>
            <a:endParaRPr lang="de-DE" dirty="0" smtClean="0"/>
          </a:p>
          <a:p>
            <a:r>
              <a:rPr lang="de-DE" dirty="0" smtClean="0"/>
              <a:t>Das neue Element Fingerprint ist für Erschließende von Alten Drucken relevant, es ist ein </a:t>
            </a:r>
            <a:r>
              <a:rPr lang="de-DE" dirty="0" err="1" smtClean="0"/>
              <a:t>Identifikator</a:t>
            </a:r>
            <a:r>
              <a:rPr lang="de-DE" dirty="0" smtClean="0"/>
              <a:t> für Alte Drucke.</a:t>
            </a:r>
          </a:p>
          <a:p>
            <a:endParaRPr lang="de-DE" dirty="0" smtClean="0"/>
          </a:p>
          <a:p>
            <a:r>
              <a:rPr lang="de-DE" dirty="0" smtClean="0"/>
              <a:t>----------</a:t>
            </a:r>
          </a:p>
          <a:p>
            <a:r>
              <a:rPr lang="de-DE" dirty="0" smtClean="0"/>
              <a:t>Vgl.: Fingerprint </a:t>
            </a:r>
            <a:r>
              <a:rPr lang="de-DE" dirty="0"/>
              <a:t>https://sta.dnb.de/doc/RDA-E-M345; Material https://sta.dnb.de/doc/RDA-E-M390</a:t>
            </a:r>
          </a:p>
        </p:txBody>
      </p:sp>
      <p:sp>
        <p:nvSpPr>
          <p:cNvPr id="4" name="Foliennummernplatzhalter 3"/>
          <p:cNvSpPr>
            <a:spLocks noGrp="1"/>
          </p:cNvSpPr>
          <p:nvPr>
            <p:ph type="sldNum" sz="quarter" idx="10"/>
          </p:nvPr>
        </p:nvSpPr>
        <p:spPr/>
        <p:txBody>
          <a:bodyPr/>
          <a:lstStyle/>
          <a:p>
            <a:fld id="{5F9F8FF6-6F64-48B5-AF7B-675846B3447E}" type="slidenum">
              <a:rPr lang="de-DE" smtClean="0"/>
              <a:pPr/>
              <a:t>19</a:t>
            </a:fld>
            <a:endParaRPr lang="de-DE"/>
          </a:p>
        </p:txBody>
      </p:sp>
    </p:spTree>
    <p:extLst>
      <p:ext uri="{BB962C8B-B14F-4D97-AF65-F5344CB8AC3E}">
        <p14:creationId xmlns:p14="http://schemas.microsoft.com/office/powerpoint/2010/main" val="29892636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57558429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0488" y="744538"/>
            <a:ext cx="6616700" cy="3722687"/>
          </a:xfrm>
        </p:spPr>
      </p:sp>
      <p:sp>
        <p:nvSpPr>
          <p:cNvPr id="3" name="Notizenplatzhalter 2"/>
          <p:cNvSpPr>
            <a:spLocks noGrp="1"/>
          </p:cNvSpPr>
          <p:nvPr>
            <p:ph type="body" idx="1"/>
          </p:nvPr>
        </p:nvSpPr>
        <p:spPr/>
        <p:txBody>
          <a:bodyPr/>
          <a:lstStyle/>
          <a:p>
            <a:r>
              <a:rPr lang="de-DE" dirty="0" smtClean="0"/>
              <a:t>Auch bei den Beziehungskennzeichnungen gab es eine Änderung: Der Synchronsprecher heißt</a:t>
            </a:r>
            <a:r>
              <a:rPr lang="de-DE" baseline="0" dirty="0" smtClean="0"/>
              <a:t> jetzt Sprecher einer Rolle.</a:t>
            </a:r>
          </a:p>
          <a:p>
            <a:endParaRPr lang="de-DE" baseline="0" dirty="0" smtClean="0"/>
          </a:p>
          <a:p>
            <a:r>
              <a:rPr lang="de-DE" baseline="0" dirty="0" smtClean="0"/>
              <a:t>Die Listen der Beziehungskennzeichnungen befinden sich jeweils am Ende der betreffenden Elementbeschreibungen</a:t>
            </a:r>
          </a:p>
          <a:p>
            <a:pPr marL="171432" indent="-171432">
              <a:buFont typeface="Arial" panose="020B0604020202020204" pitchFamily="34" charset="0"/>
              <a:buChar char="•"/>
            </a:pPr>
            <a:r>
              <a:rPr lang="de-DE" baseline="0" dirty="0" smtClean="0"/>
              <a:t>Geistige Schöpferin/Geistiger Schöpfer eines Werks</a:t>
            </a:r>
          </a:p>
          <a:p>
            <a:pPr marL="171432" indent="-171432">
              <a:buFont typeface="Arial" panose="020B0604020202020204" pitchFamily="34" charset="0"/>
              <a:buChar char="•"/>
            </a:pPr>
            <a:r>
              <a:rPr lang="de-DE" baseline="0" dirty="0" smtClean="0"/>
              <a:t>Sonstiger Akteur, der mit einem Werk in Verbindung steht</a:t>
            </a:r>
          </a:p>
          <a:p>
            <a:pPr marL="171432" indent="-171432">
              <a:buFont typeface="Arial" panose="020B0604020202020204" pitchFamily="34" charset="0"/>
              <a:buChar char="•"/>
            </a:pPr>
            <a:r>
              <a:rPr lang="de-DE" baseline="0" dirty="0" smtClean="0"/>
              <a:t>Mitwirkende/Mitwirkender</a:t>
            </a:r>
          </a:p>
          <a:p>
            <a:pPr marL="171432" indent="-171432">
              <a:buFont typeface="Arial" panose="020B0604020202020204" pitchFamily="34" charset="0"/>
              <a:buChar char="•"/>
            </a:pPr>
            <a:r>
              <a:rPr lang="de-DE" baseline="0" dirty="0" smtClean="0"/>
              <a:t>Mit Manifestation in Beziehung stehender Akteur</a:t>
            </a:r>
          </a:p>
          <a:p>
            <a:pPr marL="171432" indent="-171432">
              <a:buFont typeface="Arial" panose="020B0604020202020204" pitchFamily="34" charset="0"/>
              <a:buChar char="•"/>
            </a:pPr>
            <a:r>
              <a:rPr lang="de-DE" baseline="0" dirty="0" smtClean="0"/>
              <a:t>Mit Werk in Beziehung stehendes Werk</a:t>
            </a:r>
          </a:p>
          <a:p>
            <a:pPr marL="171432" indent="-171432">
              <a:buFont typeface="Arial" panose="020B0604020202020204" pitchFamily="34" charset="0"/>
              <a:buChar char="•"/>
            </a:pPr>
            <a:r>
              <a:rPr lang="de-DE" baseline="0" dirty="0" smtClean="0"/>
              <a:t>Mit Expression in Beziehung stehende Expression</a:t>
            </a:r>
          </a:p>
          <a:p>
            <a:pPr marL="171432" indent="-171432">
              <a:buFont typeface="Arial" panose="020B0604020202020204" pitchFamily="34" charset="0"/>
              <a:buChar char="•"/>
            </a:pPr>
            <a:r>
              <a:rPr lang="de-DE" baseline="0" dirty="0" smtClean="0"/>
              <a:t>Mit Manifestation in Beziehung stehende Manifestation</a:t>
            </a:r>
          </a:p>
          <a:p>
            <a:endParaRPr lang="de-DE" baseline="0" dirty="0" smtClean="0"/>
          </a:p>
          <a:p>
            <a:r>
              <a:rPr lang="de-DE" baseline="0" dirty="0" smtClean="0"/>
              <a:t>Vgl. z. B. Mitwirkende/Mitwirkender: </a:t>
            </a:r>
            <a:r>
              <a:rPr lang="de-DE" dirty="0"/>
              <a:t>https://sta.dnb.de/doc/RDA-E-E165#Liste-der-Beziehungskennzeichnungen</a:t>
            </a:r>
          </a:p>
          <a:p>
            <a:endParaRPr lang="de-DE" dirty="0"/>
          </a:p>
          <a:p>
            <a:r>
              <a:rPr lang="de-DE" b="1" dirty="0"/>
              <a:t>Hintergrund:</a:t>
            </a:r>
          </a:p>
          <a:p>
            <a:r>
              <a:rPr lang="de-DE" dirty="0"/>
              <a:t>Die anderen Anhänge aus dem Original RDA Toolkit sind in RDA DACH in diversen Texten eingearbeitet worden, z. B. Allgemeines/Groß- und Kleinschreibung, Allgemeines/Einleitende Artikel etc.</a:t>
            </a:r>
            <a:endParaRPr lang="de-DE" baseline="0" dirty="0" smtClean="0"/>
          </a:p>
          <a:p>
            <a:endParaRPr lang="de-DE" baseline="0" dirty="0" smtClean="0"/>
          </a:p>
          <a:p>
            <a:endParaRPr lang="de-DE" baseline="0"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20</a:t>
            </a:fld>
            <a:endParaRPr lang="de-DE"/>
          </a:p>
        </p:txBody>
      </p:sp>
    </p:spTree>
    <p:extLst>
      <p:ext uri="{BB962C8B-B14F-4D97-AF65-F5344CB8AC3E}">
        <p14:creationId xmlns:p14="http://schemas.microsoft.com/office/powerpoint/2010/main" val="80024543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0488" y="744538"/>
            <a:ext cx="6616700" cy="3722687"/>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defTabSz="914305">
              <a:defRPr/>
            </a:pPr>
            <a:fld id="{5F9F8FF6-6F64-48B5-AF7B-675846B3447E}" type="slidenum">
              <a:rPr lang="de-DE">
                <a:solidFill>
                  <a:prstClr val="black"/>
                </a:solidFill>
                <a:latin typeface="Calibri"/>
              </a:rPr>
              <a:pPr defTabSz="914305">
                <a:defRPr/>
              </a:pPr>
              <a:t>21</a:t>
            </a:fld>
            <a:endParaRPr lang="de-DE">
              <a:solidFill>
                <a:prstClr val="black"/>
              </a:solidFill>
              <a:latin typeface="Calibri"/>
            </a:endParaRPr>
          </a:p>
        </p:txBody>
      </p:sp>
    </p:spTree>
    <p:extLst>
      <p:ext uri="{BB962C8B-B14F-4D97-AF65-F5344CB8AC3E}">
        <p14:creationId xmlns:p14="http://schemas.microsoft.com/office/powerpoint/2010/main" val="21454823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a:t>
            </a:fld>
            <a:endParaRPr lang="de-DE"/>
          </a:p>
        </p:txBody>
      </p:sp>
    </p:spTree>
    <p:extLst>
      <p:ext uri="{BB962C8B-B14F-4D97-AF65-F5344CB8AC3E}">
        <p14:creationId xmlns:p14="http://schemas.microsoft.com/office/powerpoint/2010/main" val="23188711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0488" y="744538"/>
            <a:ext cx="6616700" cy="3722687"/>
          </a:xfrm>
        </p:spPr>
      </p:sp>
      <p:sp>
        <p:nvSpPr>
          <p:cNvPr id="3" name="Notizenplatzhalter 2"/>
          <p:cNvSpPr>
            <a:spLocks noGrp="1"/>
          </p:cNvSpPr>
          <p:nvPr>
            <p:ph type="body" idx="1"/>
          </p:nvPr>
        </p:nvSpPr>
        <p:spPr/>
        <p:txBody>
          <a:bodyPr/>
          <a:lstStyle/>
          <a:p>
            <a:pPr defTabSz="914305">
              <a:defRPr/>
            </a:pPr>
            <a:r>
              <a:rPr lang="de-DE" dirty="0" smtClean="0"/>
              <a:t>Um</a:t>
            </a:r>
            <a:r>
              <a:rPr lang="de-DE" baseline="0" dirty="0" smtClean="0"/>
              <a:t> die unterschiedlichen Quellen für RDA auseinanderzuhalten, werden folgende Bezeichnungen verwendet: </a:t>
            </a:r>
            <a:r>
              <a:rPr lang="de-DE" dirty="0" smtClean="0"/>
              <a:t> </a:t>
            </a:r>
          </a:p>
          <a:p>
            <a:pPr defTabSz="914305">
              <a:defRPr/>
            </a:pPr>
            <a:r>
              <a:rPr lang="de-DE" dirty="0" smtClean="0"/>
              <a:t>Bezieht</a:t>
            </a:r>
            <a:r>
              <a:rPr lang="de-DE" baseline="0" dirty="0" smtClean="0"/>
              <a:t> man sich </a:t>
            </a:r>
            <a:r>
              <a:rPr lang="de-DE" dirty="0" smtClean="0"/>
              <a:t>auf das ursprüngliche deutschsprachige RDA Toolkit, das ab 2015 im</a:t>
            </a:r>
            <a:r>
              <a:rPr lang="de-DE" baseline="0" dirty="0" smtClean="0"/>
              <a:t> DACH-Raum angewendet wurde</a:t>
            </a:r>
            <a:r>
              <a:rPr lang="de-DE" dirty="0" smtClean="0"/>
              <a:t>, wird der Begriff "Original RDA Toolkit"</a:t>
            </a:r>
            <a:r>
              <a:rPr lang="de-DE" baseline="0" dirty="0" smtClean="0"/>
              <a:t> verwendet. </a:t>
            </a:r>
          </a:p>
          <a:p>
            <a:pPr defTabSz="914305">
              <a:defRPr/>
            </a:pPr>
            <a:r>
              <a:rPr lang="de-DE" baseline="0" dirty="0" smtClean="0"/>
              <a:t>Ist das neue englischsprachige Toolkit gemeint, ist die Bezeichnung "RDA Toolkit" oder auch "offizielles RDA Toolkit". </a:t>
            </a:r>
          </a:p>
          <a:p>
            <a:pPr defTabSz="914305">
              <a:defRPr/>
            </a:pPr>
            <a:r>
              <a:rPr lang="de-DE" baseline="0" dirty="0" smtClean="0"/>
              <a:t>Der für uns jetzt auf der Dokumentationsplattform des Standardisierungsausschusses vorliegende Standard heißt "RDA DACH", </a:t>
            </a:r>
            <a:r>
              <a:rPr lang="de-DE" dirty="0" smtClean="0"/>
              <a:t>Im Fließtext wird es auch als "… Standard RDA DACH" bezeichnet.</a:t>
            </a:r>
            <a:r>
              <a:rPr lang="de-DE" baseline="0" dirty="0" smtClean="0"/>
              <a:t> </a:t>
            </a:r>
            <a:endParaRPr lang="de-DE" dirty="0" smtClean="0"/>
          </a:p>
          <a:p>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a:t>
            </a:fld>
            <a:endParaRPr lang="de-DE"/>
          </a:p>
        </p:txBody>
      </p:sp>
    </p:spTree>
    <p:extLst>
      <p:ext uri="{BB962C8B-B14F-4D97-AF65-F5344CB8AC3E}">
        <p14:creationId xmlns:p14="http://schemas.microsoft.com/office/powerpoint/2010/main" val="1976037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14305">
              <a:defRPr/>
            </a:pPr>
            <a:r>
              <a:rPr lang="de-DE" dirty="0" smtClean="0"/>
              <a:t>Im Standard RDA DACH wird in Formulierungen das inklusive </a:t>
            </a:r>
            <a:r>
              <a:rPr lang="de-DE" u="sng" dirty="0" smtClean="0"/>
              <a:t>oder</a:t>
            </a:r>
            <a:r>
              <a:rPr lang="de-DE" dirty="0" smtClean="0"/>
              <a:t> verwendet. Damit wird die Möglichkeit</a:t>
            </a:r>
            <a:r>
              <a:rPr lang="de-DE" baseline="0" dirty="0" smtClean="0"/>
              <a:t> </a:t>
            </a:r>
            <a:r>
              <a:rPr lang="de-DE" u="sng" dirty="0" smtClean="0"/>
              <a:t>und/oder</a:t>
            </a:r>
            <a:r>
              <a:rPr lang="de-DE" dirty="0" smtClean="0"/>
              <a:t> ausgedrückt. Beim Beispiel Paralleltitel</a:t>
            </a:r>
            <a:r>
              <a:rPr lang="de-DE" baseline="0" dirty="0" smtClean="0"/>
              <a:t> bedeutet das </a:t>
            </a:r>
            <a:r>
              <a:rPr lang="de-DE" u="sng" baseline="0" dirty="0" smtClean="0"/>
              <a:t>oder</a:t>
            </a:r>
            <a:r>
              <a:rPr lang="de-DE" baseline="0" dirty="0" smtClean="0"/>
              <a:t>, dass der Haupttitel in einer anderen Sprache oder einer anderen Schrift vorliegen, aber auch beides gleichzeitig zutreffen kann. Beim Beispiel Erscheinungsdatum </a:t>
            </a:r>
            <a:r>
              <a:rPr lang="de-DE" dirty="0" smtClean="0"/>
              <a:t>bedeutet das </a:t>
            </a:r>
            <a:r>
              <a:rPr lang="de-DE" u="sng" dirty="0" smtClean="0"/>
              <a:t>oder</a:t>
            </a:r>
            <a:r>
              <a:rPr lang="de-DE" dirty="0" smtClean="0"/>
              <a:t>, dass</a:t>
            </a:r>
            <a:r>
              <a:rPr lang="de-DE" baseline="0" dirty="0" smtClean="0"/>
              <a:t> die Ressource zu einem bestimmten Datum entweder veröffentlicht, freigeschaltet oder herausgegeben worden sein kann, genauso gut können auch zwei oder drei der genannten Aktionen im gleichen Zeitraum stattgefunden haben. Sie schließen sich nicht gegenseitig aus.</a:t>
            </a:r>
            <a:endParaRPr lang="de-DE" dirty="0" smtClean="0"/>
          </a:p>
          <a:p>
            <a:pPr defTabSz="914305">
              <a:defRPr/>
            </a:pPr>
            <a:endParaRPr lang="de-DE" dirty="0" smtClean="0"/>
          </a:p>
          <a:p>
            <a:pPr defTabSz="914305">
              <a:defRPr/>
            </a:pPr>
            <a:r>
              <a:rPr lang="de-DE" dirty="0" smtClean="0"/>
              <a:t>An einigen </a:t>
            </a:r>
            <a:r>
              <a:rPr lang="de-DE" baseline="0" dirty="0" smtClean="0"/>
              <a:t>Textstellen in RDA DACH wurde jedoch auch "und/oder" geschrieben. Diese Textstellen können noch bereinigt und mit dem inklusiven "oder" formuliert werden.</a:t>
            </a:r>
            <a:endParaRPr lang="de-DE" dirty="0" smtClean="0"/>
          </a:p>
          <a:p>
            <a:pPr defTabSz="914305">
              <a:defRPr/>
            </a:pPr>
            <a:endParaRPr lang="de-DE"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5</a:t>
            </a:fld>
            <a:endParaRPr lang="de-DE"/>
          </a:p>
        </p:txBody>
      </p:sp>
    </p:spTree>
    <p:extLst>
      <p:ext uri="{BB962C8B-B14F-4D97-AF65-F5344CB8AC3E}">
        <p14:creationId xmlns:p14="http://schemas.microsoft.com/office/powerpoint/2010/main" val="16641089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0488" y="744538"/>
            <a:ext cx="6616700" cy="3722687"/>
          </a:xfrm>
        </p:spPr>
      </p:sp>
      <p:sp>
        <p:nvSpPr>
          <p:cNvPr id="3" name="Notizenplatzhalter 2"/>
          <p:cNvSpPr>
            <a:spLocks noGrp="1"/>
          </p:cNvSpPr>
          <p:nvPr>
            <p:ph type="body" idx="1"/>
          </p:nvPr>
        </p:nvSpPr>
        <p:spPr/>
        <p:txBody>
          <a:bodyPr/>
          <a:lstStyle/>
          <a:p>
            <a:pPr defTabSz="914305">
              <a:defRPr/>
            </a:pPr>
            <a:r>
              <a:rPr lang="de-DE" dirty="0" smtClean="0"/>
              <a:t>So wie </a:t>
            </a:r>
            <a:r>
              <a:rPr lang="de-DE" baseline="0" dirty="0" smtClean="0"/>
              <a:t>im offiziellen RDA Toolkit werden auch bei der deutschen Übersetzung der Elementnamen und der Definitionen unbestimmte Artikel verwendet. Dies war auch schon im Original RDA Toolkit weitgehend umgesetzt worden, jedoch noch nicht bei allen Elementen. Dies wurde jetzt konsequent nachgeholt, soweit es sprachlich möglich war.</a:t>
            </a:r>
          </a:p>
          <a:p>
            <a:pPr defTabSz="914305">
              <a:defRPr/>
            </a:pPr>
            <a:endParaRPr lang="de-DE" baseline="0" dirty="0" smtClean="0"/>
          </a:p>
          <a:p>
            <a:pPr defTabSz="914305">
              <a:defRPr/>
            </a:pPr>
            <a:r>
              <a:rPr lang="de-DE" baseline="0" dirty="0" smtClean="0"/>
              <a:t>In den erklärenden Texten und auch Überschriften in den Element- und Ressourcentypbeschreibungen sowie den Allgemeines-Texten ist dies nicht immer durchgehalten, sondern variiert je nach Sachverhalt und Sprachgefühl. </a:t>
            </a:r>
          </a:p>
          <a:p>
            <a:pPr defTabSz="914305">
              <a:defRPr/>
            </a:pPr>
            <a:endParaRPr lang="de-DE" baseline="0" dirty="0" smtClean="0"/>
          </a:p>
          <a:p>
            <a:pPr defTabSz="914305">
              <a:defRPr/>
            </a:pPr>
            <a:r>
              <a:rPr lang="de-DE" baseline="0" dirty="0" smtClean="0"/>
              <a:t>Im Beispiel sehen Sie die Verwendung des unbestimmten Artikels beim Elementnamen und in der Definition. Im Fließtext der Elementbeschreibung wird jedoch an dieser Stelle der bestimmte Artikel verwendet.</a:t>
            </a:r>
          </a:p>
          <a:p>
            <a:pPr defTabSz="914305">
              <a:defRPr/>
            </a:pPr>
            <a:endParaRPr lang="de-DE" baseline="0" dirty="0" smtClean="0"/>
          </a:p>
          <a:p>
            <a:pPr defTabSz="914305">
              <a:defRPr/>
            </a:pPr>
            <a:r>
              <a:rPr lang="de-DE" dirty="0" smtClean="0"/>
              <a:t>----------</a:t>
            </a:r>
          </a:p>
          <a:p>
            <a:pPr defTabSz="914305">
              <a:defRPr/>
            </a:pPr>
            <a:r>
              <a:rPr lang="de-DE" baseline="0" dirty="0" smtClean="0"/>
              <a:t>Zitate siehe: Titel eines Werks </a:t>
            </a:r>
            <a:r>
              <a:rPr lang="de-DE" dirty="0"/>
              <a:t>https://sta.dnb.de/doc/RDA-E-W005 </a:t>
            </a:r>
            <a:endParaRPr lang="de-DE" baseline="0" dirty="0" smtClean="0"/>
          </a:p>
          <a:p>
            <a:pPr defTabSz="914305">
              <a:defRPr/>
            </a:pPr>
            <a:endParaRPr lang="de-DE" dirty="0" smtClean="0"/>
          </a:p>
          <a:p>
            <a:pPr defTabSz="914305">
              <a:defRPr/>
            </a:pP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a:t>
            </a:fld>
            <a:endParaRPr lang="de-DE"/>
          </a:p>
        </p:txBody>
      </p:sp>
    </p:spTree>
    <p:extLst>
      <p:ext uri="{BB962C8B-B14F-4D97-AF65-F5344CB8AC3E}">
        <p14:creationId xmlns:p14="http://schemas.microsoft.com/office/powerpoint/2010/main" val="34339740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0488" y="744538"/>
            <a:ext cx="6616700" cy="3722687"/>
          </a:xfrm>
        </p:spPr>
      </p:sp>
      <p:sp>
        <p:nvSpPr>
          <p:cNvPr id="3" name="Notizenplatzhalter 2"/>
          <p:cNvSpPr>
            <a:spLocks noGrp="1"/>
          </p:cNvSpPr>
          <p:nvPr>
            <p:ph type="body" idx="1"/>
          </p:nvPr>
        </p:nvSpPr>
        <p:spPr/>
        <p:txBody>
          <a:bodyPr/>
          <a:lstStyle/>
          <a:p>
            <a:pPr defTabSz="881939">
              <a:defRPr/>
            </a:pPr>
            <a:r>
              <a:rPr lang="de-DE" smtClean="0"/>
              <a:t>Die Bezeichnung eines Links zu einer Elementbeschreibung ist nicht immer grammatikalisch angepasst worden, sondern steht im Fließtext häufig in der Nominativ-Form des Elementnamens.</a:t>
            </a:r>
            <a:br>
              <a:rPr lang="de-DE" smtClean="0"/>
            </a:br>
            <a:r>
              <a:rPr lang="de-DE" smtClean="0"/>
              <a:t>Dies </a:t>
            </a:r>
            <a:r>
              <a:rPr lang="de-DE" dirty="0" smtClean="0"/>
              <a:t>ist kein Fehler, sondern hat technische Gründe, damit die Links maschinell eingefügt werden konnten.</a:t>
            </a:r>
          </a:p>
          <a:p>
            <a:endParaRPr lang="de-DE" dirty="0" smtClean="0"/>
          </a:p>
          <a:p>
            <a:r>
              <a:rPr lang="de-DE" dirty="0" smtClean="0"/>
              <a:t>Bei diesem Beispiel</a:t>
            </a:r>
            <a:r>
              <a:rPr lang="de-DE" baseline="0" dirty="0" smtClean="0"/>
              <a:t> müsste es g</a:t>
            </a:r>
            <a:r>
              <a:rPr lang="de-DE" dirty="0" smtClean="0"/>
              <a:t>rammatikalisch korrekt heißen"… als Abweichen</a:t>
            </a:r>
            <a:r>
              <a:rPr lang="de-DE" b="1" dirty="0" smtClean="0"/>
              <a:t>den</a:t>
            </a:r>
            <a:r>
              <a:rPr lang="de-DE" dirty="0" smtClean="0"/>
              <a:t> Titel einer Manifestation erfassen" heißen. Die Textstellen werden zukünftig noch bereinigt.</a:t>
            </a:r>
          </a:p>
          <a:p>
            <a:endParaRPr lang="de-DE" dirty="0" smtClean="0"/>
          </a:p>
          <a:p>
            <a:pPr defTabSz="914305">
              <a:defRPr/>
            </a:pPr>
            <a:r>
              <a:rPr lang="de-DE" dirty="0" smtClean="0"/>
              <a:t>----------</a:t>
            </a:r>
          </a:p>
          <a:p>
            <a:pPr defTabSz="914305">
              <a:defRPr/>
            </a:pPr>
            <a:r>
              <a:rPr lang="de-DE" dirty="0" smtClean="0"/>
              <a:t>Zitat siehe: Allgemeines/Übertragen </a:t>
            </a:r>
            <a:r>
              <a:rPr lang="de-DE" dirty="0"/>
              <a:t>https://sta.dnb.de/doc/RDA-A-UEBER#Erfassung-von-Symbolen-und-anderen-Zeichen</a:t>
            </a:r>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a:t>
            </a:fld>
            <a:endParaRPr lang="de-DE"/>
          </a:p>
        </p:txBody>
      </p:sp>
    </p:spTree>
    <p:extLst>
      <p:ext uri="{BB962C8B-B14F-4D97-AF65-F5344CB8AC3E}">
        <p14:creationId xmlns:p14="http://schemas.microsoft.com/office/powerpoint/2010/main" val="38214019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0488" y="744538"/>
            <a:ext cx="6616700" cy="3722687"/>
          </a:xfrm>
        </p:spPr>
      </p:sp>
      <p:sp>
        <p:nvSpPr>
          <p:cNvPr id="3" name="Notizenplatzhalter 2"/>
          <p:cNvSpPr>
            <a:spLocks noGrp="1"/>
          </p:cNvSpPr>
          <p:nvPr>
            <p:ph type="body" idx="1"/>
          </p:nvPr>
        </p:nvSpPr>
        <p:spPr/>
        <p:txBody>
          <a:bodyPr/>
          <a:lstStyle/>
          <a:p>
            <a:r>
              <a:rPr lang="de-DE" dirty="0" smtClean="0"/>
              <a:t>Im Standard RDA DACH wird zur Zeit noch keine gendersensible Sprache verwendet. Die Beziehungskennzeichnungen werden im generischen Maskulinum angezeigt, in den Beispielen häufig weiblich/männlich. </a:t>
            </a:r>
          </a:p>
          <a:p>
            <a:r>
              <a:rPr lang="de-DE" dirty="0" smtClean="0"/>
              <a:t>Geplant ist zukünftig eine gendersensible Darstellung mit alternativen Formen inkl. einer genderneutralen Form. </a:t>
            </a:r>
          </a:p>
          <a:p>
            <a:endParaRPr lang="de-DE" dirty="0" smtClean="0"/>
          </a:p>
          <a:p>
            <a:r>
              <a:rPr lang="de-DE" dirty="0" smtClean="0"/>
              <a:t>Aktuell</a:t>
            </a:r>
            <a:r>
              <a:rPr lang="de-DE" baseline="0" dirty="0" smtClean="0"/>
              <a:t> finden Sie im Standard RDA DACH eine Mischform zwischen diesen drei Möglichkeiten. Es wurde darauf verzichtet, dies vor der Veröffentlichung des 1. Releases noch einmal zu überarbeiten. Hier wird noch nach einer Lösung gesucht, die allen Anforderungen gerecht wird. Dies wurde in die Nacharbeiten verschoben.</a:t>
            </a:r>
          </a:p>
          <a:p>
            <a:endParaRPr lang="de-DE" baseline="0" dirty="0" smtClean="0"/>
          </a:p>
          <a:p>
            <a:r>
              <a:rPr lang="de-DE" baseline="0" dirty="0" smtClean="0"/>
              <a:t>Welche Formen in den jeweiligen Katalogen angezeigt werden, ist Entscheidung des jeweiligen (Verbund-)Katalogs. Bitte beachten Sie bei der Katalogisierung auch immer die verbundspezifischen Regelungen bzw. die spezifischen Anzeigelösungen in den Katalogen.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8</a:t>
            </a:fld>
            <a:endParaRPr lang="de-DE"/>
          </a:p>
        </p:txBody>
      </p:sp>
    </p:spTree>
    <p:extLst>
      <p:ext uri="{BB962C8B-B14F-4D97-AF65-F5344CB8AC3E}">
        <p14:creationId xmlns:p14="http://schemas.microsoft.com/office/powerpoint/2010/main" val="35409446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0488" y="744538"/>
            <a:ext cx="6616700" cy="3722687"/>
          </a:xfrm>
        </p:spPr>
      </p:sp>
      <p:sp>
        <p:nvSpPr>
          <p:cNvPr id="3" name="Notizenplatzhalter 2"/>
          <p:cNvSpPr>
            <a:spLocks noGrp="1"/>
          </p:cNvSpPr>
          <p:nvPr>
            <p:ph type="body" idx="1"/>
          </p:nvPr>
        </p:nvSpPr>
        <p:spPr/>
        <p:txBody>
          <a:bodyPr/>
          <a:lstStyle/>
          <a:p>
            <a:r>
              <a:rPr lang="de-DE" dirty="0"/>
              <a:t>Die funktionalen Anforderungen an Metadaten, die nach RDA erstellt werden, sind wie bisher "Finden, Identifizieren, Auswählen, Zugang erhalten".</a:t>
            </a:r>
          </a:p>
          <a:p>
            <a:endParaRPr lang="de-DE" dirty="0"/>
          </a:p>
          <a:p>
            <a:r>
              <a:rPr lang="de-DE" dirty="0"/>
              <a:t>Neu hinzugekommen ist die Anforderung "Entdecken". Mit dieser Anforderung soll es den Benutzenden ermöglicht werden, Entitäten anhand der zwischen ihnen bestehenden Beziehungen zu entdecken und die Zusammenhänge zwischen mehreren Entitäten zu verstehen.</a:t>
            </a:r>
          </a:p>
          <a:p>
            <a:endParaRPr lang="de-DE" dirty="0"/>
          </a:p>
          <a:p>
            <a:r>
              <a:rPr lang="de-DE" dirty="0" smtClean="0"/>
              <a:t>----------</a:t>
            </a:r>
          </a:p>
          <a:p>
            <a:r>
              <a:rPr lang="de-DE" dirty="0" smtClean="0"/>
              <a:t>Zitat siehe: Allgemeines/Grundlegendes zu RDA </a:t>
            </a:r>
            <a:r>
              <a:rPr lang="de-DE" dirty="0"/>
              <a:t>https://sta.dnb.de/doc/RDA-A-GRUND#Funktionale-Anforderungen-Bedurfnisse-der-Benutzenden</a:t>
            </a:r>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9</a:t>
            </a:fld>
            <a:endParaRPr lang="de-DE"/>
          </a:p>
        </p:txBody>
      </p:sp>
    </p:spTree>
    <p:extLst>
      <p:ext uri="{BB962C8B-B14F-4D97-AF65-F5344CB8AC3E}">
        <p14:creationId xmlns:p14="http://schemas.microsoft.com/office/powerpoint/2010/main" val="30048373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de-DE" smtClean="0"/>
              <a:t>Titelmasterformat durch Klicken bearbeiten</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de-DE" smtClean="0"/>
              <a:t>Formatvorlage des Untertitelmasters durch Klicken bearbeiten</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de-DE" smtClean="0"/>
              <a:t>Praxis-Update RDA DACH | Teil 2.1 Sprache und Begriffe | Stand: 11.09.2023 | CC0 1.0 Universal</a:t>
            </a:r>
            <a:endParaRPr lang="de-DE" dirty="0"/>
          </a:p>
        </p:txBody>
      </p:sp>
      <p:sp>
        <p:nvSpPr>
          <p:cNvPr id="6" name="Slide Number Placeholder 5"/>
          <p:cNvSpPr>
            <a:spLocks noGrp="1"/>
          </p:cNvSpPr>
          <p:nvPr>
            <p:ph type="sldNum" sz="quarter" idx="12"/>
          </p:nvPr>
        </p:nvSpPr>
        <p:spPr/>
        <p:txBody>
          <a:bodyPr/>
          <a:lstStyle/>
          <a:p>
            <a:fld id="{4FAB73BC-B049-4115-A692-8D63A059BFB8}" type="slidenum">
              <a:rPr lang="en-US" smtClean="0"/>
              <a:t>‹Nr.›</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695648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Titelmasterformat durch Klicken bearbeiten</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de-DE" smtClean="0"/>
              <a:t>Praxis-Update RDA DACH | Teil 2.1 Sprache und Begriffe | Stand: 11.09.2023 | CC0 1.0 Universal</a:t>
            </a:r>
            <a:endParaRPr lang="de-DE" dirty="0"/>
          </a:p>
        </p:txBody>
      </p:sp>
      <p:sp>
        <p:nvSpPr>
          <p:cNvPr id="6" name="Slide Number Placeholder 5"/>
          <p:cNvSpPr>
            <a:spLocks noGrp="1"/>
          </p:cNvSpPr>
          <p:nvPr>
            <p:ph type="sldNum" sz="quarter" idx="12"/>
          </p:nvPr>
        </p:nvSpPr>
        <p:spPr/>
        <p:txBody>
          <a:bodyPr/>
          <a:lstStyle/>
          <a:p>
            <a:endParaRPr lang="de-DE" b="1" smtClean="0"/>
          </a:p>
          <a:p>
            <a:fld id="{D30E3F81-6584-4C85-9656-782DA1C6B3A8}" type="slidenum">
              <a:rPr lang="de-DE" b="1" smtClean="0"/>
              <a:pPr/>
              <a:t>‹Nr.›</a:t>
            </a:fld>
            <a:r>
              <a:rPr lang="de-DE" smtClean="0"/>
              <a:t> | X</a:t>
            </a:r>
          </a:p>
          <a:p>
            <a:endParaRPr lang="en-US" dirty="0"/>
          </a:p>
        </p:txBody>
      </p:sp>
    </p:spTree>
    <p:extLst>
      <p:ext uri="{BB962C8B-B14F-4D97-AF65-F5344CB8AC3E}">
        <p14:creationId xmlns:p14="http://schemas.microsoft.com/office/powerpoint/2010/main" val="154003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kaler Titel u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de-DE" smtClean="0"/>
              <a:t>Titelmasterformat durch Klicken bearbeiten</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de-DE" smtClean="0"/>
              <a:t>Praxis-Update RDA DACH | Teil 2.1 Sprache und Begriffe | Stand: 11.09.2023 | CC0 1.0 Universal</a:t>
            </a:r>
            <a:endParaRPr lang="de-DE" dirty="0"/>
          </a:p>
        </p:txBody>
      </p:sp>
      <p:sp>
        <p:nvSpPr>
          <p:cNvPr id="6" name="Slide Number Placeholder 5"/>
          <p:cNvSpPr>
            <a:spLocks noGrp="1"/>
          </p:cNvSpPr>
          <p:nvPr>
            <p:ph type="sldNum" sz="quarter" idx="12"/>
          </p:nvPr>
        </p:nvSpPr>
        <p:spPr/>
        <p:txBody>
          <a:bodyPr/>
          <a:lstStyle/>
          <a:p>
            <a:endParaRPr lang="de-DE" b="1" smtClean="0"/>
          </a:p>
          <a:p>
            <a:fld id="{D30E3F81-6584-4C85-9656-782DA1C6B3A8}" type="slidenum">
              <a:rPr lang="de-DE" b="1" smtClean="0"/>
              <a:pPr/>
              <a:t>‹Nr.›</a:t>
            </a:fld>
            <a:r>
              <a:rPr lang="de-DE" smtClean="0"/>
              <a:t> | X</a:t>
            </a:r>
          </a:p>
          <a:p>
            <a:endParaRPr lang="en-US" dirty="0"/>
          </a:p>
        </p:txBody>
      </p:sp>
    </p:spTree>
    <p:extLst>
      <p:ext uri="{BB962C8B-B14F-4D97-AF65-F5344CB8AC3E}">
        <p14:creationId xmlns:p14="http://schemas.microsoft.com/office/powerpoint/2010/main" val="3971110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335360" y="183778"/>
            <a:ext cx="11521280" cy="508918"/>
          </a:xfrm>
        </p:spPr>
        <p:txBody>
          <a:bodyPr/>
          <a:lstStyle>
            <a:lvl1pPr algn="l">
              <a:defRPr sz="2800">
                <a:solidFill>
                  <a:schemeClr val="tx1"/>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hasCustomPrompt="1"/>
          </p:nvPr>
        </p:nvSpPr>
        <p:spPr>
          <a:xfrm>
            <a:off x="335360" y="836712"/>
            <a:ext cx="11521280" cy="5472608"/>
          </a:xfrm>
        </p:spPr>
        <p:txBody>
          <a:bodyPr>
            <a:noAutofit/>
          </a:bodyPr>
          <a:lstStyle>
            <a:lvl1pPr>
              <a:defRPr sz="2400">
                <a:solidFill>
                  <a:schemeClr val="tx1"/>
                </a:solidFill>
              </a:defRPr>
            </a:lvl1pPr>
            <a:lvl2pPr marL="384048" indent="-182880">
              <a:buFont typeface="Arial" panose="020B0604020202020204" pitchFamily="34" charset="0"/>
              <a:buChar char="•"/>
              <a:defRPr sz="2400">
                <a:solidFill>
                  <a:schemeClr val="tx1"/>
                </a:solidFill>
              </a:defRPr>
            </a:lvl2pPr>
            <a:lvl3pPr marL="566928" indent="-182880">
              <a:buFont typeface="Arial" panose="020B0604020202020204" pitchFamily="34" charset="0"/>
              <a:buChar char="•"/>
              <a:defRPr sz="2400">
                <a:solidFill>
                  <a:schemeClr val="tx1"/>
                </a:solidFill>
              </a:defRPr>
            </a:lvl3p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623392" y="6376244"/>
            <a:ext cx="8160907" cy="365125"/>
          </a:xfrm>
        </p:spPr>
        <p:txBody>
          <a:bodyPr/>
          <a:lstStyle>
            <a:lvl1pPr algn="l">
              <a:defRPr cap="none">
                <a:solidFill>
                  <a:schemeClr val="bg1"/>
                </a:solidFill>
              </a:defRPr>
            </a:lvl1pPr>
          </a:lstStyle>
          <a:p>
            <a:r>
              <a:rPr lang="de-DE" smtClean="0"/>
              <a:t>Praxis-Update RDA DACH | Teil 2.1 Sprache und Begriffe | Stand: 11.09.2023 | CC0 1.0 Universal</a:t>
            </a:r>
            <a:endParaRPr lang="de-DE" dirty="0"/>
          </a:p>
        </p:txBody>
      </p:sp>
      <p:sp>
        <p:nvSpPr>
          <p:cNvPr id="9" name="Foliennummernplatzhalter 5"/>
          <p:cNvSpPr>
            <a:spLocks noGrp="1"/>
          </p:cNvSpPr>
          <p:nvPr>
            <p:ph type="sldNum" sz="quarter" idx="4"/>
          </p:nvPr>
        </p:nvSpPr>
        <p:spPr>
          <a:xfrm>
            <a:off x="9648395" y="6376244"/>
            <a:ext cx="1934005" cy="365125"/>
          </a:xfrm>
          <a:prstGeom prst="rect">
            <a:avLst/>
          </a:prstGeom>
        </p:spPr>
        <p:txBody>
          <a:bodyPr vert="horz" lIns="91440" tIns="45720" rIns="91440" bIns="45720" rtlCol="0" anchor="ctr"/>
          <a:lstStyle>
            <a:lvl1pPr algn="r">
              <a:defRPr sz="800">
                <a:solidFill>
                  <a:schemeClr val="bg1">
                    <a:lumMod val="85000"/>
                  </a:schemeClr>
                </a:solidFill>
                <a:latin typeface="Verdana" panose="020B0604030504040204" pitchFamily="34" charset="0"/>
                <a:ea typeface="Verdana" panose="020B0604030504040204" pitchFamily="34" charset="0"/>
                <a:cs typeface="Verdana" panose="020B0604030504040204" pitchFamily="34" charset="0"/>
              </a:defRPr>
            </a:lvl1pPr>
          </a:lstStyle>
          <a:p>
            <a:fld id="{37474561-2573-4254-9F43-70AFC27DF993}" type="slidenum">
              <a:rPr lang="de-DE" b="1" smtClean="0"/>
              <a:pPr/>
              <a:t>‹Nr.›</a:t>
            </a:fld>
            <a:r>
              <a:rPr lang="de-DE" dirty="0" smtClean="0"/>
              <a:t> | 18</a:t>
            </a:r>
            <a:endParaRPr lang="de-DE" dirty="0"/>
          </a:p>
        </p:txBody>
      </p:sp>
    </p:spTree>
    <p:extLst>
      <p:ext uri="{BB962C8B-B14F-4D97-AF65-F5344CB8AC3E}">
        <p14:creationId xmlns:p14="http://schemas.microsoft.com/office/powerpoint/2010/main" val="389115231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de-DE" smtClean="0"/>
              <a:t>Titelmasterformat durch Klicken bearbeiten</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de-DE" smtClean="0"/>
              <a:t>Formatvorlage des Untertitelmasters durch Klicken bearbeiten</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FFFFFF"/>
              </a:solidFill>
              <a:effectLst/>
              <a:uLnTx/>
              <a:uFillTx/>
              <a:latin typeface="Calibri"/>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900" b="0" i="0" u="none" strike="noStrike" kern="1200" cap="all" spc="0" normalizeH="0" baseline="0" noProof="0" smtClean="0">
                <a:ln>
                  <a:noFill/>
                </a:ln>
                <a:solidFill>
                  <a:srgbClr val="FFFFFF"/>
                </a:solidFill>
                <a:effectLst/>
                <a:uLnTx/>
                <a:uFillTx/>
                <a:latin typeface="Calibri"/>
                <a:ea typeface="+mn-ea"/>
                <a:cs typeface="+mn-cs"/>
              </a:rPr>
              <a:t>Praxis-Update RDA DACH | Teil 2.1 Sprache und Begriffe | Stand: 11.09.2023 | CC0 1.0 Universal</a:t>
            </a:r>
            <a:endParaRPr kumimoji="0" lang="de-DE" sz="900" b="0" i="0" u="none" strike="noStrike" kern="1200" cap="all" spc="0" normalizeH="0" baseline="0" noProof="0" dirty="0">
              <a:ln>
                <a:noFill/>
              </a:ln>
              <a:solidFill>
                <a:srgbClr val="FFFFFF"/>
              </a:solidFill>
              <a:effectLst/>
              <a:uLnTx/>
              <a:uFillTx/>
              <a:latin typeface="Calibri"/>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AB73BC-B049-4115-A692-8D63A059BFB8}" type="slidenum">
              <a:rPr kumimoji="0" lang="en-US" sz="1050" b="0" i="0" u="none" strike="noStrike" kern="1200" cap="none" spc="0" normalizeH="0" baseline="0" noProof="0" smtClean="0">
                <a:ln>
                  <a:noFill/>
                </a:ln>
                <a:solidFill>
                  <a:srgbClr val="FFFFFF"/>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‹Nr.›</a:t>
            </a:fld>
            <a:endParaRPr kumimoji="0" lang="en-US" sz="1050" b="0" i="0" u="none" strike="noStrike" kern="1200" cap="none" spc="0" normalizeH="0" baseline="0" noProof="0" dirty="0">
              <a:ln>
                <a:noFill/>
              </a:ln>
              <a:solidFill>
                <a:srgbClr val="FFFFFF"/>
              </a:solidFill>
              <a:effectLst/>
              <a:uLnTx/>
              <a:uFillTx/>
              <a:latin typeface="Calibri"/>
              <a:ea typeface="+mn-ea"/>
              <a:cs typeface="+mn-cs"/>
            </a:endParaRPr>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40503141"/>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Titelmasterformat durch Klicken bearbeiten</a:t>
            </a:r>
            <a:endParaRPr lang="en-US" dirty="0"/>
          </a:p>
        </p:txBody>
      </p:sp>
      <p:sp>
        <p:nvSpPr>
          <p:cNvPr id="3" name="Content Placeholder 2"/>
          <p:cNvSpPr>
            <a:spLocks noGrp="1"/>
          </p:cNvSpPr>
          <p:nvPr>
            <p:ph idx="1"/>
          </p:nvPr>
        </p:nvSpPr>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FFFFFF"/>
              </a:solidFill>
              <a:effectLst/>
              <a:uLnTx/>
              <a:uFillTx/>
              <a:latin typeface="Calibri"/>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900" b="0" i="0" u="none" strike="noStrike" kern="1200" cap="all" spc="0" normalizeH="0" baseline="0" noProof="0" smtClean="0">
                <a:ln>
                  <a:noFill/>
                </a:ln>
                <a:solidFill>
                  <a:srgbClr val="FFFFFF"/>
                </a:solidFill>
                <a:effectLst/>
                <a:uLnTx/>
                <a:uFillTx/>
                <a:latin typeface="Calibri"/>
                <a:ea typeface="+mn-ea"/>
                <a:cs typeface="+mn-cs"/>
              </a:rPr>
              <a:t>Praxis-Update RDA DACH | Teil 2.1 Sprache und Begriffe | Stand: 11.09.2023 | CC0 1.0 Universal</a:t>
            </a:r>
            <a:endParaRPr kumimoji="0" lang="de-DE" sz="900" b="0" i="0" u="none" strike="noStrike" kern="1200" cap="all" spc="0" normalizeH="0" baseline="0" noProof="0" dirty="0">
              <a:ln>
                <a:noFill/>
              </a:ln>
              <a:solidFill>
                <a:srgbClr val="FFFFFF"/>
              </a:solidFill>
              <a:effectLst/>
              <a:uLnTx/>
              <a:uFillTx/>
              <a:latin typeface="Calibri"/>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28E3F4F-51B2-42EE-AFA2-40C4572185CC}" type="slidenum">
              <a:rPr kumimoji="0" lang="en-US" sz="1050" b="0" i="0" u="none" strike="noStrike" kern="1200" cap="none" spc="0" normalizeH="0" baseline="0" noProof="0" smtClean="0">
                <a:ln>
                  <a:noFill/>
                </a:ln>
                <a:solidFill>
                  <a:srgbClr val="FFFFFF"/>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‹Nr.›</a:t>
            </a:fld>
            <a:endParaRPr kumimoji="0" lang="en-US" sz="1050" b="0" i="0" u="none" strike="noStrike" kern="1200" cap="none" spc="0" normalizeH="0" baseline="0" noProof="0" dirty="0">
              <a:ln>
                <a:noFill/>
              </a:ln>
              <a:solidFill>
                <a:srgbClr val="FFFFFF"/>
              </a:solidFill>
              <a:effectLst/>
              <a:uLnTx/>
              <a:uFillTx/>
              <a:latin typeface="Calibri"/>
              <a:ea typeface="+mn-ea"/>
              <a:cs typeface="+mn-cs"/>
            </a:endParaRPr>
          </a:p>
        </p:txBody>
      </p:sp>
    </p:spTree>
    <p:extLst>
      <p:ext uri="{BB962C8B-B14F-4D97-AF65-F5344CB8AC3E}">
        <p14:creationId xmlns:p14="http://schemas.microsoft.com/office/powerpoint/2010/main" val="2375857503"/>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de-DE" smtClean="0"/>
              <a:t>Titelmasterformat durch Klicken bearbeiten</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Formatvorlagen des Textmasters bearbeiten</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FFFFFF"/>
              </a:solidFill>
              <a:effectLst/>
              <a:uLnTx/>
              <a:uFillTx/>
              <a:latin typeface="Calibri"/>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900" b="0" i="0" u="none" strike="noStrike" kern="1200" cap="all" spc="0" normalizeH="0" baseline="0" noProof="0" smtClean="0">
                <a:ln>
                  <a:noFill/>
                </a:ln>
                <a:solidFill>
                  <a:srgbClr val="FFFFFF"/>
                </a:solidFill>
                <a:effectLst/>
                <a:uLnTx/>
                <a:uFillTx/>
                <a:latin typeface="Calibri"/>
                <a:ea typeface="+mn-ea"/>
                <a:cs typeface="+mn-cs"/>
              </a:rPr>
              <a:t>Praxis-Update RDA DACH | Teil 2.1 Sprache und Begriffe | Stand: 11.09.2023 | CC0 1.0 Universal</a:t>
            </a:r>
            <a:endParaRPr kumimoji="0" lang="de-DE" sz="900" b="0" i="0" u="none" strike="noStrike" kern="1200" cap="all" spc="0" normalizeH="0" baseline="0" noProof="0" dirty="0">
              <a:ln>
                <a:noFill/>
              </a:ln>
              <a:solidFill>
                <a:srgbClr val="FFFFFF"/>
              </a:solidFill>
              <a:effectLst/>
              <a:uLnTx/>
              <a:uFillTx/>
              <a:latin typeface="Calibri"/>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AB73BC-B049-4115-A692-8D63A059BFB8}" type="slidenum">
              <a:rPr kumimoji="0" lang="en-US" sz="1050" b="0" i="0" u="none" strike="noStrike" kern="1200" cap="none" spc="0" normalizeH="0" baseline="0" noProof="0" smtClean="0">
                <a:ln>
                  <a:noFill/>
                </a:ln>
                <a:solidFill>
                  <a:srgbClr val="FFFFFF"/>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‹Nr.›</a:t>
            </a:fld>
            <a:endParaRPr kumimoji="0" lang="en-US" sz="1050" b="0" i="0" u="none" strike="noStrike" kern="1200" cap="none" spc="0" normalizeH="0" baseline="0" noProof="0" dirty="0">
              <a:ln>
                <a:noFill/>
              </a:ln>
              <a:solidFill>
                <a:srgbClr val="FFFFFF"/>
              </a:solidFill>
              <a:effectLst/>
              <a:uLnTx/>
              <a:uFillTx/>
              <a:latin typeface="Calibri"/>
              <a:ea typeface="+mn-ea"/>
              <a:cs typeface="+mn-cs"/>
            </a:endParaRPr>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76675651"/>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de-DE" smtClean="0"/>
              <a:t>Titelmasterformat durch Klicken bearbeiten</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FFFFFF"/>
              </a:solidFill>
              <a:effectLst/>
              <a:uLnTx/>
              <a:uFillTx/>
              <a:latin typeface="Calibri"/>
              <a:ea typeface="+mn-ea"/>
              <a:cs typeface="+mn-cs"/>
            </a:endParaRPr>
          </a:p>
        </p:txBody>
      </p:sp>
      <p:sp>
        <p:nvSpPr>
          <p:cNvPr id="6" name="Footer Placeholder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900" b="0" i="0" u="none" strike="noStrike" kern="1200" cap="all" spc="0" normalizeH="0" baseline="0" noProof="0" smtClean="0">
                <a:ln>
                  <a:noFill/>
                </a:ln>
                <a:solidFill>
                  <a:srgbClr val="FFFFFF"/>
                </a:solidFill>
                <a:effectLst/>
                <a:uLnTx/>
                <a:uFillTx/>
                <a:latin typeface="Calibri"/>
                <a:ea typeface="+mn-ea"/>
                <a:cs typeface="+mn-cs"/>
              </a:rPr>
              <a:t>Praxis-Update RDA DACH | Teil 2.1 Sprache und Begriffe | Stand: 11.09.2023 | CC0 1.0 Universal</a:t>
            </a:r>
            <a:endParaRPr kumimoji="0" lang="de-DE" sz="900" b="0" i="0" u="none" strike="noStrike" kern="1200" cap="all" spc="0" normalizeH="0" baseline="0" noProof="0" dirty="0">
              <a:ln>
                <a:noFill/>
              </a:ln>
              <a:solidFill>
                <a:srgbClr val="FFFFFF"/>
              </a:solidFill>
              <a:effectLst/>
              <a:uLnTx/>
              <a:uFillTx/>
              <a:latin typeface="Calibri"/>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AB73BC-B049-4115-A692-8D63A059BFB8}" type="slidenum">
              <a:rPr kumimoji="0" lang="en-US" sz="1050" b="0" i="0" u="none" strike="noStrike" kern="1200" cap="none" spc="0" normalizeH="0" baseline="0" noProof="0" smtClean="0">
                <a:ln>
                  <a:noFill/>
                </a:ln>
                <a:solidFill>
                  <a:srgbClr val="FFFFFF"/>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‹Nr.›</a:t>
            </a:fld>
            <a:endParaRPr kumimoji="0" lang="en-US" sz="1050" b="0" i="0" u="none" strike="noStrike" kern="1200" cap="none" spc="0" normalizeH="0" baseline="0" noProof="0" dirty="0">
              <a:ln>
                <a:noFill/>
              </a:ln>
              <a:solidFill>
                <a:srgbClr val="FFFFFF"/>
              </a:solidFill>
              <a:effectLst/>
              <a:uLnTx/>
              <a:uFillTx/>
              <a:latin typeface="Calibri"/>
              <a:ea typeface="+mn-ea"/>
              <a:cs typeface="+mn-cs"/>
            </a:endParaRPr>
          </a:p>
        </p:txBody>
      </p:sp>
    </p:spTree>
    <p:extLst>
      <p:ext uri="{BB962C8B-B14F-4D97-AF65-F5344CB8AC3E}">
        <p14:creationId xmlns:p14="http://schemas.microsoft.com/office/powerpoint/2010/main" val="312461201"/>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de-DE" smtClean="0"/>
              <a:t>Titelmasterformat durch Klicken bearbeiten</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Formatvorlagen des Textmasters bearbeiten</a:t>
            </a:r>
          </a:p>
        </p:txBody>
      </p:sp>
      <p:sp>
        <p:nvSpPr>
          <p:cNvPr id="4" name="Content Placeholder 3"/>
          <p:cNvSpPr>
            <a:spLocks noGrp="1"/>
          </p:cNvSpPr>
          <p:nvPr>
            <p:ph sz="half" idx="2"/>
          </p:nvPr>
        </p:nvSpPr>
        <p:spPr>
          <a:xfrm>
            <a:off x="1097280" y="2582334"/>
            <a:ext cx="4937760" cy="3378200"/>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Formatvorlagen des Textmasters bearbeiten</a:t>
            </a:r>
          </a:p>
        </p:txBody>
      </p:sp>
      <p:sp>
        <p:nvSpPr>
          <p:cNvPr id="6" name="Content Placeholder 5"/>
          <p:cNvSpPr>
            <a:spLocks noGrp="1"/>
          </p:cNvSpPr>
          <p:nvPr>
            <p:ph sz="quarter" idx="4"/>
          </p:nvPr>
        </p:nvSpPr>
        <p:spPr>
          <a:xfrm>
            <a:off x="6217920" y="2582334"/>
            <a:ext cx="4937760" cy="3378200"/>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7" name="Date Placeholder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FFFFFF"/>
              </a:solidFill>
              <a:effectLst/>
              <a:uLnTx/>
              <a:uFillTx/>
              <a:latin typeface="Calibri"/>
              <a:ea typeface="+mn-ea"/>
              <a:cs typeface="+mn-cs"/>
            </a:endParaRPr>
          </a:p>
        </p:txBody>
      </p:sp>
      <p:sp>
        <p:nvSpPr>
          <p:cNvPr id="8" name="Footer Placeholder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900" b="0" i="0" u="none" strike="noStrike" kern="1200" cap="all" spc="0" normalizeH="0" baseline="0" noProof="0" smtClean="0">
                <a:ln>
                  <a:noFill/>
                </a:ln>
                <a:solidFill>
                  <a:srgbClr val="FFFFFF"/>
                </a:solidFill>
                <a:effectLst/>
                <a:uLnTx/>
                <a:uFillTx/>
                <a:latin typeface="Calibri"/>
                <a:ea typeface="+mn-ea"/>
                <a:cs typeface="+mn-cs"/>
              </a:rPr>
              <a:t>Praxis-Update RDA DACH | Teil 2.1 Sprache und Begriffe | Stand: 11.09.2023 | CC0 1.0 Universal</a:t>
            </a:r>
            <a:endParaRPr kumimoji="0" lang="de-DE" sz="900" b="0" i="0" u="none" strike="noStrike" kern="1200" cap="all" spc="0" normalizeH="0" baseline="0" noProof="0" dirty="0">
              <a:ln>
                <a:noFill/>
              </a:ln>
              <a:solidFill>
                <a:srgbClr val="FFFFFF"/>
              </a:solidFill>
              <a:effectLst/>
              <a:uLnTx/>
              <a:uFillTx/>
              <a:latin typeface="Calibri"/>
              <a:ea typeface="+mn-ea"/>
              <a:cs typeface="+mn-cs"/>
            </a:endParaRPr>
          </a:p>
        </p:txBody>
      </p:sp>
      <p:sp>
        <p:nvSpPr>
          <p:cNvPr id="9" name="Slide Number Placeholder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AB73BC-B049-4115-A692-8D63A059BFB8}" type="slidenum">
              <a:rPr kumimoji="0" lang="en-US" sz="1050" b="0" i="0" u="none" strike="noStrike" kern="1200" cap="none" spc="0" normalizeH="0" baseline="0" noProof="0" smtClean="0">
                <a:ln>
                  <a:noFill/>
                </a:ln>
                <a:solidFill>
                  <a:srgbClr val="FFFFFF"/>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‹Nr.›</a:t>
            </a:fld>
            <a:endParaRPr kumimoji="0" lang="en-US" sz="1050" b="0" i="0" u="none" strike="noStrike" kern="1200" cap="none" spc="0" normalizeH="0" baseline="0" noProof="0" dirty="0">
              <a:ln>
                <a:noFill/>
              </a:ln>
              <a:solidFill>
                <a:srgbClr val="FFFFFF"/>
              </a:solidFill>
              <a:effectLst/>
              <a:uLnTx/>
              <a:uFillTx/>
              <a:latin typeface="Calibri"/>
              <a:ea typeface="+mn-ea"/>
              <a:cs typeface="+mn-cs"/>
            </a:endParaRPr>
          </a:p>
        </p:txBody>
      </p:sp>
    </p:spTree>
    <p:extLst>
      <p:ext uri="{BB962C8B-B14F-4D97-AF65-F5344CB8AC3E}">
        <p14:creationId xmlns:p14="http://schemas.microsoft.com/office/powerpoint/2010/main" val="787999447"/>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Titelmasterformat durch Klicken bearbeiten</a:t>
            </a:r>
            <a:endParaRPr lang="en-US" dirty="0"/>
          </a:p>
        </p:txBody>
      </p:sp>
      <p:sp>
        <p:nvSpPr>
          <p:cNvPr id="3" name="Date Placeholder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FFFFFF"/>
              </a:solidFill>
              <a:effectLst/>
              <a:uLnTx/>
              <a:uFillTx/>
              <a:latin typeface="Calibri"/>
              <a:ea typeface="+mn-ea"/>
              <a:cs typeface="+mn-cs"/>
            </a:endParaRPr>
          </a:p>
        </p:txBody>
      </p:sp>
      <p:sp>
        <p:nvSpPr>
          <p:cNvPr id="4" name="Footer Placeholder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900" b="0" i="0" u="none" strike="noStrike" kern="1200" cap="all" spc="0" normalizeH="0" baseline="0" noProof="0" smtClean="0">
                <a:ln>
                  <a:noFill/>
                </a:ln>
                <a:solidFill>
                  <a:srgbClr val="FFFFFF"/>
                </a:solidFill>
                <a:effectLst/>
                <a:uLnTx/>
                <a:uFillTx/>
                <a:latin typeface="Calibri"/>
                <a:ea typeface="+mn-ea"/>
                <a:cs typeface="+mn-cs"/>
              </a:rPr>
              <a:t>Praxis-Update RDA DACH | Teil 2.1 Sprache und Begriffe | Stand: 11.09.2023 | CC0 1.0 Universal</a:t>
            </a:r>
            <a:endParaRPr kumimoji="0" lang="de-DE" sz="900" b="0" i="0" u="none" strike="noStrike" kern="1200" cap="all" spc="0" normalizeH="0" baseline="0" noProof="0" dirty="0">
              <a:ln>
                <a:noFill/>
              </a:ln>
              <a:solidFill>
                <a:srgbClr val="FFFFFF"/>
              </a:solidFill>
              <a:effectLst/>
              <a:uLnTx/>
              <a:uFillTx/>
              <a:latin typeface="Calibri"/>
              <a:ea typeface="+mn-ea"/>
              <a:cs typeface="+mn-cs"/>
            </a:endParaRPr>
          </a:p>
        </p:txBody>
      </p:sp>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AB73BC-B049-4115-A692-8D63A059BFB8}" type="slidenum">
              <a:rPr kumimoji="0" lang="en-US" sz="1050" b="0" i="0" u="none" strike="noStrike" kern="1200" cap="none" spc="0" normalizeH="0" baseline="0" noProof="0" smtClean="0">
                <a:ln>
                  <a:noFill/>
                </a:ln>
                <a:solidFill>
                  <a:srgbClr val="FFFFFF"/>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‹Nr.›</a:t>
            </a:fld>
            <a:endParaRPr kumimoji="0" lang="en-US" sz="1050" b="0" i="0" u="none" strike="noStrike" kern="1200" cap="none" spc="0" normalizeH="0" baseline="0" noProof="0" dirty="0">
              <a:ln>
                <a:noFill/>
              </a:ln>
              <a:solidFill>
                <a:srgbClr val="FFFFFF"/>
              </a:solidFill>
              <a:effectLst/>
              <a:uLnTx/>
              <a:uFillTx/>
              <a:latin typeface="Calibri"/>
              <a:ea typeface="+mn-ea"/>
              <a:cs typeface="+mn-cs"/>
            </a:endParaRPr>
          </a:p>
        </p:txBody>
      </p:sp>
    </p:spTree>
    <p:extLst>
      <p:ext uri="{BB962C8B-B14F-4D97-AF65-F5344CB8AC3E}">
        <p14:creationId xmlns:p14="http://schemas.microsoft.com/office/powerpoint/2010/main" val="2982851467"/>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FFFFFF"/>
              </a:solidFill>
              <a:effectLst/>
              <a:uLnTx/>
              <a:uFillTx/>
              <a:latin typeface="Calibri"/>
              <a:ea typeface="+mn-ea"/>
              <a:cs typeface="+mn-cs"/>
            </a:endParaRPr>
          </a:p>
        </p:txBody>
      </p:sp>
      <p:sp>
        <p:nvSpPr>
          <p:cNvPr id="8" name="Footer Placeholder 7"/>
          <p:cNvSpPr>
            <a:spLocks noGrp="1"/>
          </p:cNvSpPr>
          <p:nvPr>
            <p:ph type="ftr" sz="quarter" idx="11"/>
          </p:nvPr>
        </p:nvSpPr>
        <p:spPr/>
        <p:txBody>
          <a:bodyPr/>
          <a:lstStyle>
            <a:lvl1pPr>
              <a:defRPr>
                <a:solidFill>
                  <a:srgbClr val="FFFFFF"/>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900" b="0" i="0" u="none" strike="noStrike" kern="1200" cap="all" spc="0" normalizeH="0" baseline="0" noProof="0" smtClean="0">
                <a:ln>
                  <a:noFill/>
                </a:ln>
                <a:solidFill>
                  <a:srgbClr val="FFFFFF"/>
                </a:solidFill>
                <a:effectLst/>
                <a:uLnTx/>
                <a:uFillTx/>
                <a:latin typeface="Calibri"/>
                <a:ea typeface="+mn-ea"/>
                <a:cs typeface="+mn-cs"/>
              </a:rPr>
              <a:t>Praxis-Update RDA DACH | Teil 2.1 Sprache und Begriffe | Stand: 11.09.2023 | CC0 1.0 Universal</a:t>
            </a:r>
            <a:endParaRPr kumimoji="0" lang="de-DE" sz="900" b="0" i="0" u="none" strike="noStrike" kern="1200" cap="all" spc="0" normalizeH="0" baseline="0" noProof="0" dirty="0">
              <a:ln>
                <a:noFill/>
              </a:ln>
              <a:solidFill>
                <a:srgbClr val="FFFFFF"/>
              </a:solidFill>
              <a:effectLst/>
              <a:uLnTx/>
              <a:uFillTx/>
              <a:latin typeface="Calibri"/>
              <a:ea typeface="+mn-ea"/>
              <a:cs typeface="+mn-cs"/>
            </a:endParaRPr>
          </a:p>
        </p:txBody>
      </p:sp>
      <p:sp>
        <p:nvSpPr>
          <p:cNvPr id="9" name="Slide Number Placeholder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AB73BC-B049-4115-A692-8D63A059BFB8}" type="slidenum">
              <a:rPr kumimoji="0" lang="en-US" sz="1050" b="0" i="0" u="none" strike="noStrike" kern="1200" cap="none" spc="0" normalizeH="0" baseline="0" noProof="0" smtClean="0">
                <a:ln>
                  <a:noFill/>
                </a:ln>
                <a:solidFill>
                  <a:srgbClr val="FFFFFF"/>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‹Nr.›</a:t>
            </a:fld>
            <a:endParaRPr kumimoji="0" lang="en-US" sz="1050" b="0" i="0" u="none" strike="noStrike" kern="1200" cap="none" spc="0" normalizeH="0" baseline="0" noProof="0" dirty="0">
              <a:ln>
                <a:noFill/>
              </a:ln>
              <a:solidFill>
                <a:srgbClr val="FFFFFF"/>
              </a:solidFill>
              <a:effectLst/>
              <a:uLnTx/>
              <a:uFillTx/>
              <a:latin typeface="Calibri"/>
              <a:ea typeface="+mn-ea"/>
              <a:cs typeface="+mn-cs"/>
            </a:endParaRPr>
          </a:p>
        </p:txBody>
      </p:sp>
    </p:spTree>
    <p:extLst>
      <p:ext uri="{BB962C8B-B14F-4D97-AF65-F5344CB8AC3E}">
        <p14:creationId xmlns:p14="http://schemas.microsoft.com/office/powerpoint/2010/main" val="347106696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Titelmasterformat durch Klicken bearbeiten</a:t>
            </a:r>
            <a:endParaRPr lang="en-US" dirty="0"/>
          </a:p>
        </p:txBody>
      </p:sp>
      <p:sp>
        <p:nvSpPr>
          <p:cNvPr id="3" name="Content Placeholder 2"/>
          <p:cNvSpPr>
            <a:spLocks noGrp="1"/>
          </p:cNvSpPr>
          <p:nvPr>
            <p:ph idx="1"/>
          </p:nvPr>
        </p:nvSpPr>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de-DE" smtClean="0"/>
              <a:t>Praxis-Update RDA DACH | Teil 2.1 Sprache und Begriffe | Stand: 11.09.2023 | CC0 1.0 Universal</a:t>
            </a:r>
            <a:endParaRPr lang="de-DE" dirty="0"/>
          </a:p>
        </p:txBody>
      </p:sp>
      <p:sp>
        <p:nvSpPr>
          <p:cNvPr id="6" name="Slide Number Placeholder 5"/>
          <p:cNvSpPr>
            <a:spLocks noGrp="1"/>
          </p:cNvSpPr>
          <p:nvPr>
            <p:ph type="sldNum" sz="quarter" idx="12"/>
          </p:nvPr>
        </p:nvSpPr>
        <p:spPr/>
        <p:txBody>
          <a:bodyPr/>
          <a:lstStyle/>
          <a:p>
            <a:fld id="{028E3F4F-51B2-42EE-AFA2-40C4572185CC}" type="slidenum">
              <a:rPr lang="en-US" smtClean="0"/>
              <a:t>‹Nr.›</a:t>
            </a:fld>
            <a:endParaRPr lang="en-US" dirty="0"/>
          </a:p>
        </p:txBody>
      </p:sp>
    </p:spTree>
    <p:extLst>
      <p:ext uri="{BB962C8B-B14F-4D97-AF65-F5344CB8AC3E}">
        <p14:creationId xmlns:p14="http://schemas.microsoft.com/office/powerpoint/2010/main" val="324736411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de-DE" smtClean="0"/>
              <a:t>Titelmasterformat durch Klicken bearbeiten</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Formatvorlagen des Textmasters bearbeiten</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FFFFFF"/>
              </a:solidFill>
              <a:effectLst/>
              <a:uLnTx/>
              <a:uFillTx/>
              <a:latin typeface="Calibri"/>
              <a:ea typeface="+mn-ea"/>
              <a:cs typeface="+mn-cs"/>
            </a:endParaRPr>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900" b="0" i="0" u="none" strike="noStrike" kern="1200" cap="all" spc="0" normalizeH="0" baseline="0" noProof="0" smtClean="0">
                <a:ln>
                  <a:noFill/>
                </a:ln>
                <a:solidFill>
                  <a:srgbClr val="000000"/>
                </a:solidFill>
                <a:effectLst/>
                <a:uLnTx/>
                <a:uFillTx/>
                <a:latin typeface="Calibri"/>
                <a:ea typeface="+mn-ea"/>
                <a:cs typeface="+mn-cs"/>
              </a:rPr>
              <a:t>Praxis-Update RDA DACH | Teil 2.1 Sprache und Begriffe | Stand: 11.09.2023 | CC0 1.0 Universal</a:t>
            </a:r>
            <a:endParaRPr kumimoji="0" lang="de-DE" sz="900" b="0" i="0" u="none" strike="noStrike" kern="1200" cap="all" spc="0" normalizeH="0" baseline="0" noProof="0" dirty="0">
              <a:ln>
                <a:noFill/>
              </a:ln>
              <a:solidFill>
                <a:srgbClr val="000000"/>
              </a:solidFill>
              <a:effectLst/>
              <a:uLnTx/>
              <a:uFillTx/>
              <a:latin typeface="Calibri"/>
              <a:ea typeface="+mn-ea"/>
              <a:cs typeface="+mn-cs"/>
            </a:endParaRPr>
          </a:p>
        </p:txBody>
      </p:sp>
      <p:sp>
        <p:nvSpPr>
          <p:cNvPr id="7" name="Slide Number Placeholder 6"/>
          <p:cNvSpPr>
            <a:spLocks noGrp="1"/>
          </p:cNvSpPr>
          <p:nvPr>
            <p:ph type="sldNum" sz="quarter" idx="12"/>
          </p:nvPr>
        </p:nvSpPr>
        <p:spPr/>
        <p:txBody>
          <a:bodyPr/>
          <a:lstStyle>
            <a:lvl1pPr>
              <a:defRPr>
                <a:solidFill>
                  <a:schemeClr val="tx2"/>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4FAB73BC-B049-4115-A692-8D63A059BFB8}" type="slidenum">
              <a:rPr kumimoji="0" lang="en-US" sz="1050" b="0" i="0" u="none" strike="noStrike" kern="1200" cap="none" spc="0" normalizeH="0" baseline="0" noProof="0" smtClean="0">
                <a:ln>
                  <a:noFill/>
                </a:ln>
                <a:solidFill>
                  <a:srgbClr val="000000"/>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‹Nr.›</a:t>
            </a:fld>
            <a:endParaRPr kumimoji="0" lang="en-US" sz="1050" b="0" i="0" u="none" strike="noStrike" kern="1200" cap="none" spc="0" normalizeH="0" baseline="0" noProof="0" dirty="0">
              <a:ln>
                <a:noFill/>
              </a:ln>
              <a:solidFill>
                <a:srgbClr val="000000"/>
              </a:solidFill>
              <a:effectLst/>
              <a:uLnTx/>
              <a:uFillTx/>
              <a:latin typeface="Calibri"/>
              <a:ea typeface="+mn-ea"/>
              <a:cs typeface="+mn-cs"/>
            </a:endParaRPr>
          </a:p>
        </p:txBody>
      </p:sp>
    </p:spTree>
    <p:extLst>
      <p:ext uri="{BB962C8B-B14F-4D97-AF65-F5344CB8AC3E}">
        <p14:creationId xmlns:p14="http://schemas.microsoft.com/office/powerpoint/2010/main" val="4087285430"/>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de-DE" smtClean="0"/>
              <a:t>Titelmasterformat durch Klicken bearbeiten</a:t>
            </a:r>
            <a:endParaRPr lang="en-US" dirty="0"/>
          </a:p>
        </p:txBody>
      </p:sp>
      <p:sp>
        <p:nvSpPr>
          <p:cNvPr id="3" name="Picture Placeholder 2"/>
          <p:cNvSpPr>
            <a:spLocks noGrp="1" noChangeAspect="1"/>
          </p:cNvSpPr>
          <p:nvPr>
            <p:ph type="pic" idx="1"/>
          </p:nvPr>
        </p:nvSpPr>
        <p:spPr>
          <a:xfrm>
            <a:off x="15" y="0"/>
            <a:ext cx="12191985" cy="4915076"/>
          </a:xfrm>
          <a:no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smtClean="0"/>
              <a:t>Bild durch Klicken auf Symbol hinzufügen</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Formatvorlagen des Textmasters bearbeiten</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FFFFFF"/>
              </a:solidFill>
              <a:effectLst/>
              <a:uLnTx/>
              <a:uFillTx/>
              <a:latin typeface="Calibri"/>
              <a:ea typeface="+mn-ea"/>
              <a:cs typeface="+mn-cs"/>
            </a:endParaRPr>
          </a:p>
        </p:txBody>
      </p:sp>
      <p:sp>
        <p:nvSpPr>
          <p:cNvPr id="6" name="Footer Placeholder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900" b="0" i="0" u="none" strike="noStrike" kern="1200" cap="all" spc="0" normalizeH="0" baseline="0" noProof="0" smtClean="0">
                <a:ln>
                  <a:noFill/>
                </a:ln>
                <a:solidFill>
                  <a:srgbClr val="FFFFFF"/>
                </a:solidFill>
                <a:effectLst/>
                <a:uLnTx/>
                <a:uFillTx/>
                <a:latin typeface="Calibri"/>
                <a:ea typeface="+mn-ea"/>
                <a:cs typeface="+mn-cs"/>
              </a:rPr>
              <a:t>Praxis-Update RDA DACH | Teil 2.1 Sprache und Begriffe | Stand: 11.09.2023 | CC0 1.0 Universal</a:t>
            </a:r>
            <a:endParaRPr kumimoji="0" lang="de-DE" sz="900" b="0" i="0" u="none" strike="noStrike" kern="1200" cap="all" spc="0" normalizeH="0" baseline="0" noProof="0" dirty="0">
              <a:ln>
                <a:noFill/>
              </a:ln>
              <a:solidFill>
                <a:srgbClr val="FFFFFF"/>
              </a:solidFill>
              <a:effectLst/>
              <a:uLnTx/>
              <a:uFillTx/>
              <a:latin typeface="Calibri"/>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AB73BC-B049-4115-A692-8D63A059BFB8}" type="slidenum">
              <a:rPr kumimoji="0" lang="en-US" sz="1050" b="0" i="0" u="none" strike="noStrike" kern="1200" cap="none" spc="0" normalizeH="0" baseline="0" noProof="0" smtClean="0">
                <a:ln>
                  <a:noFill/>
                </a:ln>
                <a:solidFill>
                  <a:srgbClr val="FFFFFF"/>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‹Nr.›</a:t>
            </a:fld>
            <a:endParaRPr kumimoji="0" lang="en-US" sz="1050" b="0" i="0" u="none" strike="noStrike" kern="1200" cap="none" spc="0" normalizeH="0" baseline="0" noProof="0" dirty="0">
              <a:ln>
                <a:noFill/>
              </a:ln>
              <a:solidFill>
                <a:srgbClr val="FFFFFF"/>
              </a:solidFill>
              <a:effectLst/>
              <a:uLnTx/>
              <a:uFillTx/>
              <a:latin typeface="Calibri"/>
              <a:ea typeface="+mn-ea"/>
              <a:cs typeface="+mn-cs"/>
            </a:endParaRPr>
          </a:p>
        </p:txBody>
      </p:sp>
    </p:spTree>
    <p:extLst>
      <p:ext uri="{BB962C8B-B14F-4D97-AF65-F5344CB8AC3E}">
        <p14:creationId xmlns:p14="http://schemas.microsoft.com/office/powerpoint/2010/main" val="2412843385"/>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Titelmasterformat durch Klicken bearbeiten</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FFFFFF"/>
              </a:solidFill>
              <a:effectLst/>
              <a:uLnTx/>
              <a:uFillTx/>
              <a:latin typeface="Calibri"/>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900" b="0" i="0" u="none" strike="noStrike" kern="1200" cap="all" spc="0" normalizeH="0" baseline="0" noProof="0" smtClean="0">
                <a:ln>
                  <a:noFill/>
                </a:ln>
                <a:solidFill>
                  <a:srgbClr val="FFFFFF"/>
                </a:solidFill>
                <a:effectLst/>
                <a:uLnTx/>
                <a:uFillTx/>
                <a:latin typeface="Calibri"/>
                <a:ea typeface="+mn-ea"/>
                <a:cs typeface="+mn-cs"/>
              </a:rPr>
              <a:t>Praxis-Update RDA DACH | Teil 2.1 Sprache und Begriffe | Stand: 11.09.2023 | CC0 1.0 Universal</a:t>
            </a:r>
            <a:endParaRPr kumimoji="0" lang="de-DE" sz="900" b="0" i="0" u="none" strike="noStrike" kern="1200" cap="all" spc="0" normalizeH="0" baseline="0" noProof="0" dirty="0">
              <a:ln>
                <a:noFill/>
              </a:ln>
              <a:solidFill>
                <a:srgbClr val="FFFFFF"/>
              </a:solidFill>
              <a:effectLst/>
              <a:uLnTx/>
              <a:uFillTx/>
              <a:latin typeface="Calibri"/>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de-DE" sz="1050" b="1" i="0" u="none" strike="noStrike" kern="1200" cap="none" spc="0" normalizeH="0" baseline="0" noProof="0" smtClean="0">
              <a:ln>
                <a:noFill/>
              </a:ln>
              <a:solidFill>
                <a:srgbClr val="FFFFFF"/>
              </a:solidFill>
              <a:effectLst/>
              <a:uLnTx/>
              <a:uFillTx/>
              <a:latin typeface="Calibri"/>
              <a:ea typeface="+mn-ea"/>
              <a:cs typeface="+mn-cs"/>
            </a:endParaRPr>
          </a:p>
          <a:p>
            <a:pPr marL="0" marR="0" lvl="0" indent="0" algn="r" defTabSz="914400" rtl="0" eaLnBrk="1" fontAlgn="auto" latinLnBrk="0" hangingPunct="1">
              <a:lnSpc>
                <a:spcPct val="100000"/>
              </a:lnSpc>
              <a:spcBef>
                <a:spcPts val="0"/>
              </a:spcBef>
              <a:spcAft>
                <a:spcPts val="0"/>
              </a:spcAft>
              <a:buClrTx/>
              <a:buSzTx/>
              <a:buFontTx/>
              <a:buNone/>
              <a:tabLst/>
              <a:defRPr/>
            </a:pPr>
            <a:fld id="{D30E3F81-6584-4C85-9656-782DA1C6B3A8}" type="slidenum">
              <a:rPr kumimoji="0" lang="de-DE" sz="1050" b="1" i="0" u="none" strike="noStrike" kern="1200" cap="none" spc="0" normalizeH="0" baseline="0" noProof="0" smtClean="0">
                <a:ln>
                  <a:noFill/>
                </a:ln>
                <a:solidFill>
                  <a:srgbClr val="FFFFFF"/>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‹Nr.›</a:t>
            </a:fld>
            <a:r>
              <a:rPr kumimoji="0" lang="de-DE" sz="1050" b="0" i="0" u="none" strike="noStrike" kern="1200" cap="none" spc="0" normalizeH="0" baseline="0" noProof="0" smtClean="0">
                <a:ln>
                  <a:noFill/>
                </a:ln>
                <a:solidFill>
                  <a:srgbClr val="FFFFFF"/>
                </a:solidFill>
                <a:effectLst/>
                <a:uLnTx/>
                <a:uFillTx/>
                <a:latin typeface="Calibri"/>
                <a:ea typeface="+mn-ea"/>
                <a:cs typeface="+mn-cs"/>
              </a:rPr>
              <a:t> | X</a:t>
            </a:r>
          </a:p>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US" sz="1050" b="0" i="0" u="none" strike="noStrike" kern="1200" cap="none" spc="0" normalizeH="0" baseline="0" noProof="0" dirty="0">
              <a:ln>
                <a:noFill/>
              </a:ln>
              <a:solidFill>
                <a:srgbClr val="FFFFFF"/>
              </a:solidFill>
              <a:effectLst/>
              <a:uLnTx/>
              <a:uFillTx/>
              <a:latin typeface="Calibri"/>
              <a:ea typeface="+mn-ea"/>
              <a:cs typeface="+mn-cs"/>
            </a:endParaRPr>
          </a:p>
        </p:txBody>
      </p:sp>
    </p:spTree>
    <p:extLst>
      <p:ext uri="{BB962C8B-B14F-4D97-AF65-F5344CB8AC3E}">
        <p14:creationId xmlns:p14="http://schemas.microsoft.com/office/powerpoint/2010/main" val="1854798242"/>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de-DE" smtClean="0"/>
              <a:t>Titelmasterformat durch Klicken bearbeiten</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FFFFFF"/>
              </a:solidFill>
              <a:effectLst/>
              <a:uLnTx/>
              <a:uFillTx/>
              <a:latin typeface="Calibri"/>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900" b="0" i="0" u="none" strike="noStrike" kern="1200" cap="all" spc="0" normalizeH="0" baseline="0" noProof="0" smtClean="0">
                <a:ln>
                  <a:noFill/>
                </a:ln>
                <a:solidFill>
                  <a:srgbClr val="FFFFFF"/>
                </a:solidFill>
                <a:effectLst/>
                <a:uLnTx/>
                <a:uFillTx/>
                <a:latin typeface="Calibri"/>
                <a:ea typeface="+mn-ea"/>
                <a:cs typeface="+mn-cs"/>
              </a:rPr>
              <a:t>Praxis-Update RDA DACH | Teil 2.1 Sprache und Begriffe | Stand: 11.09.2023 | CC0 1.0 Universal</a:t>
            </a:r>
            <a:endParaRPr kumimoji="0" lang="de-DE" sz="900" b="0" i="0" u="none" strike="noStrike" kern="1200" cap="all" spc="0" normalizeH="0" baseline="0" noProof="0" dirty="0">
              <a:ln>
                <a:noFill/>
              </a:ln>
              <a:solidFill>
                <a:srgbClr val="FFFFFF"/>
              </a:solidFill>
              <a:effectLst/>
              <a:uLnTx/>
              <a:uFillTx/>
              <a:latin typeface="Calibri"/>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de-DE" sz="1050" b="1" i="0" u="none" strike="noStrike" kern="1200" cap="none" spc="0" normalizeH="0" baseline="0" noProof="0" smtClean="0">
              <a:ln>
                <a:noFill/>
              </a:ln>
              <a:solidFill>
                <a:srgbClr val="FFFFFF"/>
              </a:solidFill>
              <a:effectLst/>
              <a:uLnTx/>
              <a:uFillTx/>
              <a:latin typeface="Calibri"/>
              <a:ea typeface="+mn-ea"/>
              <a:cs typeface="+mn-cs"/>
            </a:endParaRPr>
          </a:p>
          <a:p>
            <a:pPr marL="0" marR="0" lvl="0" indent="0" algn="r" defTabSz="914400" rtl="0" eaLnBrk="1" fontAlgn="auto" latinLnBrk="0" hangingPunct="1">
              <a:lnSpc>
                <a:spcPct val="100000"/>
              </a:lnSpc>
              <a:spcBef>
                <a:spcPts val="0"/>
              </a:spcBef>
              <a:spcAft>
                <a:spcPts val="0"/>
              </a:spcAft>
              <a:buClrTx/>
              <a:buSzTx/>
              <a:buFontTx/>
              <a:buNone/>
              <a:tabLst/>
              <a:defRPr/>
            </a:pPr>
            <a:fld id="{D30E3F81-6584-4C85-9656-782DA1C6B3A8}" type="slidenum">
              <a:rPr kumimoji="0" lang="de-DE" sz="1050" b="1" i="0" u="none" strike="noStrike" kern="1200" cap="none" spc="0" normalizeH="0" baseline="0" noProof="0" smtClean="0">
                <a:ln>
                  <a:noFill/>
                </a:ln>
                <a:solidFill>
                  <a:srgbClr val="FFFFFF"/>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‹Nr.›</a:t>
            </a:fld>
            <a:r>
              <a:rPr kumimoji="0" lang="de-DE" sz="1050" b="0" i="0" u="none" strike="noStrike" kern="1200" cap="none" spc="0" normalizeH="0" baseline="0" noProof="0" smtClean="0">
                <a:ln>
                  <a:noFill/>
                </a:ln>
                <a:solidFill>
                  <a:srgbClr val="FFFFFF"/>
                </a:solidFill>
                <a:effectLst/>
                <a:uLnTx/>
                <a:uFillTx/>
                <a:latin typeface="Calibri"/>
                <a:ea typeface="+mn-ea"/>
                <a:cs typeface="+mn-cs"/>
              </a:rPr>
              <a:t> | X</a:t>
            </a:r>
          </a:p>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US" sz="1050" b="0" i="0" u="none" strike="noStrike" kern="1200" cap="none" spc="0" normalizeH="0" baseline="0" noProof="0" dirty="0">
              <a:ln>
                <a:noFill/>
              </a:ln>
              <a:solidFill>
                <a:srgbClr val="FFFFFF"/>
              </a:solidFill>
              <a:effectLst/>
              <a:uLnTx/>
              <a:uFillTx/>
              <a:latin typeface="Calibri"/>
              <a:ea typeface="+mn-ea"/>
              <a:cs typeface="+mn-cs"/>
            </a:endParaRPr>
          </a:p>
        </p:txBody>
      </p:sp>
    </p:spTree>
    <p:extLst>
      <p:ext uri="{BB962C8B-B14F-4D97-AF65-F5344CB8AC3E}">
        <p14:creationId xmlns:p14="http://schemas.microsoft.com/office/powerpoint/2010/main" val="2100064329"/>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335360" y="183778"/>
            <a:ext cx="11521280" cy="508918"/>
          </a:xfrm>
        </p:spPr>
        <p:txBody>
          <a:bodyPr/>
          <a:lstStyle>
            <a:lvl1pPr algn="l">
              <a:defRPr sz="2800">
                <a:solidFill>
                  <a:schemeClr val="tx1"/>
                </a:solidFill>
                <a:latin typeface="+mj-lt"/>
                <a:cs typeface="Segoe UI" panose="020B0502040204020203" pitchFamily="34" charset="0"/>
              </a:defRPr>
            </a:lvl1pPr>
          </a:lstStyle>
          <a:p>
            <a:r>
              <a:rPr lang="de-DE" dirty="0" smtClean="0"/>
              <a:t>Titelmasterformat durch Klicken bearbeiten</a:t>
            </a:r>
            <a:endParaRPr lang="de-DE" dirty="0"/>
          </a:p>
        </p:txBody>
      </p:sp>
      <p:sp>
        <p:nvSpPr>
          <p:cNvPr id="7" name="Textplatzhalter 6"/>
          <p:cNvSpPr>
            <a:spLocks noGrp="1"/>
          </p:cNvSpPr>
          <p:nvPr>
            <p:ph type="body" sz="quarter" idx="13" hasCustomPrompt="1"/>
          </p:nvPr>
        </p:nvSpPr>
        <p:spPr>
          <a:xfrm>
            <a:off x="335360" y="836712"/>
            <a:ext cx="11521280" cy="5472608"/>
          </a:xfrm>
        </p:spPr>
        <p:txBody>
          <a:bodyPr>
            <a:noAutofit/>
          </a:bodyPr>
          <a:lstStyle>
            <a:lvl1pPr>
              <a:defRPr sz="2400">
                <a:solidFill>
                  <a:schemeClr val="tx1"/>
                </a:solidFill>
                <a:latin typeface="+mj-lt"/>
                <a:cs typeface="Segoe UI" panose="020B0502040204020203" pitchFamily="34" charset="0"/>
              </a:defRPr>
            </a:lvl1pPr>
            <a:lvl2pPr marL="658368" indent="-457200">
              <a:buClr>
                <a:schemeClr val="tx1"/>
              </a:buClr>
              <a:buFont typeface="Arial" panose="020B0604020202020204" pitchFamily="34" charset="0"/>
              <a:buChar char="•"/>
              <a:defRPr sz="2400">
                <a:solidFill>
                  <a:schemeClr val="tx1"/>
                </a:solidFill>
                <a:latin typeface="+mj-lt"/>
                <a:cs typeface="Segoe UI" panose="020B0502040204020203" pitchFamily="34" charset="0"/>
              </a:defRPr>
            </a:lvl2pPr>
            <a:lvl3pPr marL="726948" indent="-342900">
              <a:buClr>
                <a:schemeClr val="tx1"/>
              </a:buClr>
              <a:buFont typeface="Arial" panose="020B0604020202020204" pitchFamily="34" charset="0"/>
              <a:buChar char="•"/>
              <a:defRPr sz="2400">
                <a:solidFill>
                  <a:schemeClr val="tx1"/>
                </a:solidFill>
                <a:latin typeface="+mj-lt"/>
                <a:cs typeface="Segoe UI" panose="020B0502040204020203" pitchFamily="34" charset="0"/>
              </a:defRPr>
            </a:lvl3p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623392" y="6376244"/>
            <a:ext cx="8160907" cy="365125"/>
          </a:xfrm>
        </p:spPr>
        <p:txBody>
          <a:bodyPr/>
          <a:lstStyle>
            <a:lvl1pPr algn="l">
              <a:defRPr cap="none">
                <a:solidFill>
                  <a:schemeClr val="bg1"/>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900" b="0" i="0" u="none" strike="noStrike" kern="1200" cap="none" spc="0" normalizeH="0" baseline="0" noProof="0" smtClean="0">
                <a:ln>
                  <a:noFill/>
                </a:ln>
                <a:solidFill>
                  <a:srgbClr val="FFFFFF"/>
                </a:solidFill>
                <a:effectLst/>
                <a:uLnTx/>
                <a:uFillTx/>
                <a:latin typeface="Calibri"/>
                <a:ea typeface="+mn-ea"/>
                <a:cs typeface="+mn-cs"/>
              </a:rPr>
              <a:t>Praxis-Update RDA DACH | Teil 2.1 Sprache und Begriffe | Stand: 11.09.2023 | CC0 1.0 Universal</a:t>
            </a:r>
            <a:endParaRPr kumimoji="0" lang="de-DE" sz="900" b="0" i="0" u="none" strike="noStrike" kern="1200" cap="none" spc="0" normalizeH="0" baseline="0" noProof="0" dirty="0">
              <a:ln>
                <a:noFill/>
              </a:ln>
              <a:solidFill>
                <a:srgbClr val="FFFFFF"/>
              </a:solidFill>
              <a:effectLst/>
              <a:uLnTx/>
              <a:uFillTx/>
              <a:latin typeface="Calibri"/>
              <a:ea typeface="+mn-ea"/>
              <a:cs typeface="+mn-cs"/>
            </a:endParaRPr>
          </a:p>
        </p:txBody>
      </p:sp>
      <p:sp>
        <p:nvSpPr>
          <p:cNvPr id="9" name="Foliennummernplatzhalter 5"/>
          <p:cNvSpPr>
            <a:spLocks noGrp="1"/>
          </p:cNvSpPr>
          <p:nvPr>
            <p:ph type="sldNum" sz="quarter" idx="4"/>
          </p:nvPr>
        </p:nvSpPr>
        <p:spPr>
          <a:xfrm>
            <a:off x="9648395" y="6376244"/>
            <a:ext cx="1934005" cy="365125"/>
          </a:xfrm>
          <a:prstGeom prst="rect">
            <a:avLst/>
          </a:prstGeom>
        </p:spPr>
        <p:txBody>
          <a:bodyPr vert="horz" lIns="91440" tIns="45720" rIns="91440" bIns="45720" rtlCol="0" anchor="ctr"/>
          <a:lstStyle>
            <a:lvl1pPr algn="r">
              <a:defRPr sz="800">
                <a:solidFill>
                  <a:schemeClr val="bg1">
                    <a:lumMod val="85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37474561-2573-4254-9F43-70AFC27DF993}" type="slidenum">
              <a:rPr kumimoji="0" lang="de-DE" sz="800" b="1" i="0" u="none" strike="noStrike" kern="1200" cap="none" spc="0" normalizeH="0" baseline="0" noProof="0" smtClean="0">
                <a:ln>
                  <a:noFill/>
                </a:ln>
                <a:solidFill>
                  <a:srgbClr val="FFFFFF">
                    <a:lumMod val="85000"/>
                  </a:srgbClr>
                </a:solidFill>
                <a:effectLst/>
                <a:uLnTx/>
                <a:uFillTx/>
                <a:latin typeface="Verdana" panose="020B0604030504040204" pitchFamily="34" charset="0"/>
                <a:ea typeface="Verdana" panose="020B060403050404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‹Nr.›</a:t>
            </a:fld>
            <a:r>
              <a:rPr kumimoji="0" lang="de-DE" sz="800" b="0" i="0" u="none" strike="noStrike" kern="1200" cap="none" spc="0" normalizeH="0" baseline="0" noProof="0" dirty="0" smtClean="0">
                <a:ln>
                  <a:noFill/>
                </a:ln>
                <a:solidFill>
                  <a:srgbClr val="FFFFFF">
                    <a:lumMod val="85000"/>
                  </a:srgbClr>
                </a:solidFill>
                <a:effectLst/>
                <a:uLnTx/>
                <a:uFillTx/>
                <a:latin typeface="Verdana" panose="020B0604030504040204" pitchFamily="34" charset="0"/>
                <a:ea typeface="Verdana" panose="020B0604030504040204" pitchFamily="34" charset="0"/>
              </a:rPr>
              <a:t> | X</a:t>
            </a:r>
            <a:endParaRPr kumimoji="0" lang="de-DE" sz="800" b="0" i="0" u="none" strike="noStrike" kern="1200" cap="none" spc="0" normalizeH="0" baseline="0" noProof="0" dirty="0">
              <a:ln>
                <a:noFill/>
              </a:ln>
              <a:solidFill>
                <a:srgbClr val="FFFFFF">
                  <a:lumMod val="85000"/>
                </a:srgbClr>
              </a:solidFill>
              <a:effectLst/>
              <a:uLnTx/>
              <a:uFillTx/>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338288717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de-DE" smtClean="0"/>
              <a:t>Titelmasterformat durch Klicken bearbeiten</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de-DE" smtClean="0"/>
              <a:t>Formatvorlage des Untertitelmasters durch Klicken bearbeiten</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FFFFFF"/>
              </a:solidFill>
              <a:effectLst/>
              <a:uLnTx/>
              <a:uFillTx/>
              <a:latin typeface="Calibri"/>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900" b="0" i="0" u="none" strike="noStrike" kern="1200" cap="all" spc="0" normalizeH="0" baseline="0" noProof="0" smtClean="0">
                <a:ln>
                  <a:noFill/>
                </a:ln>
                <a:solidFill>
                  <a:srgbClr val="FFFFFF"/>
                </a:solidFill>
                <a:effectLst/>
                <a:uLnTx/>
                <a:uFillTx/>
                <a:latin typeface="Calibri"/>
                <a:ea typeface="+mn-ea"/>
                <a:cs typeface="+mn-cs"/>
              </a:rPr>
              <a:t>Praxis-Update RDA DACH | Teil 2.1 Sprache und Begriffe | Stand: 11.09.2023 | CC0 1.0 Universal</a:t>
            </a:r>
            <a:endParaRPr kumimoji="0" lang="de-DE" sz="900" b="0" i="0" u="none" strike="noStrike" kern="1200" cap="all" spc="0" normalizeH="0" baseline="0" noProof="0" dirty="0">
              <a:ln>
                <a:noFill/>
              </a:ln>
              <a:solidFill>
                <a:srgbClr val="FFFFFF"/>
              </a:solidFill>
              <a:effectLst/>
              <a:uLnTx/>
              <a:uFillTx/>
              <a:latin typeface="Calibri"/>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AB73BC-B049-4115-A692-8D63A059BFB8}" type="slidenum">
              <a:rPr kumimoji="0" lang="en-US" sz="1050" b="0" i="0" u="none" strike="noStrike" kern="1200" cap="none" spc="0" normalizeH="0" baseline="0" noProof="0" smtClean="0">
                <a:ln>
                  <a:noFill/>
                </a:ln>
                <a:solidFill>
                  <a:srgbClr val="FFFFFF"/>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‹Nr.›</a:t>
            </a:fld>
            <a:endParaRPr kumimoji="0" lang="en-US" sz="1050" b="0" i="0" u="none" strike="noStrike" kern="1200" cap="none" spc="0" normalizeH="0" baseline="0" noProof="0" dirty="0">
              <a:ln>
                <a:noFill/>
              </a:ln>
              <a:solidFill>
                <a:srgbClr val="FFFFFF"/>
              </a:solidFill>
              <a:effectLst/>
              <a:uLnTx/>
              <a:uFillTx/>
              <a:latin typeface="Calibri"/>
              <a:ea typeface="+mn-ea"/>
              <a:cs typeface="+mn-cs"/>
            </a:endParaRPr>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87868226"/>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Titelmasterformat durch Klicken bearbeiten</a:t>
            </a:r>
            <a:endParaRPr lang="en-US" dirty="0"/>
          </a:p>
        </p:txBody>
      </p:sp>
      <p:sp>
        <p:nvSpPr>
          <p:cNvPr id="3" name="Content Placeholder 2"/>
          <p:cNvSpPr>
            <a:spLocks noGrp="1"/>
          </p:cNvSpPr>
          <p:nvPr>
            <p:ph idx="1"/>
          </p:nvPr>
        </p:nvSpPr>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FFFFFF"/>
              </a:solidFill>
              <a:effectLst/>
              <a:uLnTx/>
              <a:uFillTx/>
              <a:latin typeface="Calibri"/>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900" b="0" i="0" u="none" strike="noStrike" kern="1200" cap="all" spc="0" normalizeH="0" baseline="0" noProof="0" smtClean="0">
                <a:ln>
                  <a:noFill/>
                </a:ln>
                <a:solidFill>
                  <a:srgbClr val="FFFFFF"/>
                </a:solidFill>
                <a:effectLst/>
                <a:uLnTx/>
                <a:uFillTx/>
                <a:latin typeface="Calibri"/>
                <a:ea typeface="+mn-ea"/>
                <a:cs typeface="+mn-cs"/>
              </a:rPr>
              <a:t>Praxis-Update RDA DACH | Teil 2.1 Sprache und Begriffe | Stand: 11.09.2023 | CC0 1.0 Universal</a:t>
            </a:r>
            <a:endParaRPr kumimoji="0" lang="de-DE" sz="900" b="0" i="0" u="none" strike="noStrike" kern="1200" cap="all" spc="0" normalizeH="0" baseline="0" noProof="0" dirty="0">
              <a:ln>
                <a:noFill/>
              </a:ln>
              <a:solidFill>
                <a:srgbClr val="FFFFFF"/>
              </a:solidFill>
              <a:effectLst/>
              <a:uLnTx/>
              <a:uFillTx/>
              <a:latin typeface="Calibri"/>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28E3F4F-51B2-42EE-AFA2-40C4572185CC}" type="slidenum">
              <a:rPr kumimoji="0" lang="en-US" sz="1050" b="0" i="0" u="none" strike="noStrike" kern="1200" cap="none" spc="0" normalizeH="0" baseline="0" noProof="0" smtClean="0">
                <a:ln>
                  <a:noFill/>
                </a:ln>
                <a:solidFill>
                  <a:srgbClr val="FFFFFF"/>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‹Nr.›</a:t>
            </a:fld>
            <a:endParaRPr kumimoji="0" lang="en-US" sz="1050" b="0" i="0" u="none" strike="noStrike" kern="1200" cap="none" spc="0" normalizeH="0" baseline="0" noProof="0" dirty="0">
              <a:ln>
                <a:noFill/>
              </a:ln>
              <a:solidFill>
                <a:srgbClr val="FFFFFF"/>
              </a:solidFill>
              <a:effectLst/>
              <a:uLnTx/>
              <a:uFillTx/>
              <a:latin typeface="Calibri"/>
              <a:ea typeface="+mn-ea"/>
              <a:cs typeface="+mn-cs"/>
            </a:endParaRPr>
          </a:p>
        </p:txBody>
      </p:sp>
    </p:spTree>
    <p:extLst>
      <p:ext uri="{BB962C8B-B14F-4D97-AF65-F5344CB8AC3E}">
        <p14:creationId xmlns:p14="http://schemas.microsoft.com/office/powerpoint/2010/main" val="1328239705"/>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de-DE" smtClean="0"/>
              <a:t>Titelmasterformat durch Klicken bearbeiten</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Formatvorlagen des Textmasters bearbeiten</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FFFFFF"/>
              </a:solidFill>
              <a:effectLst/>
              <a:uLnTx/>
              <a:uFillTx/>
              <a:latin typeface="Calibri"/>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900" b="0" i="0" u="none" strike="noStrike" kern="1200" cap="all" spc="0" normalizeH="0" baseline="0" noProof="0" smtClean="0">
                <a:ln>
                  <a:noFill/>
                </a:ln>
                <a:solidFill>
                  <a:srgbClr val="FFFFFF"/>
                </a:solidFill>
                <a:effectLst/>
                <a:uLnTx/>
                <a:uFillTx/>
                <a:latin typeface="Calibri"/>
                <a:ea typeface="+mn-ea"/>
                <a:cs typeface="+mn-cs"/>
              </a:rPr>
              <a:t>Praxis-Update RDA DACH | Teil 2.1 Sprache und Begriffe | Stand: 11.09.2023 | CC0 1.0 Universal</a:t>
            </a:r>
            <a:endParaRPr kumimoji="0" lang="de-DE" sz="900" b="0" i="0" u="none" strike="noStrike" kern="1200" cap="all" spc="0" normalizeH="0" baseline="0" noProof="0" dirty="0">
              <a:ln>
                <a:noFill/>
              </a:ln>
              <a:solidFill>
                <a:srgbClr val="FFFFFF"/>
              </a:solidFill>
              <a:effectLst/>
              <a:uLnTx/>
              <a:uFillTx/>
              <a:latin typeface="Calibri"/>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AB73BC-B049-4115-A692-8D63A059BFB8}" type="slidenum">
              <a:rPr kumimoji="0" lang="en-US" sz="1050" b="0" i="0" u="none" strike="noStrike" kern="1200" cap="none" spc="0" normalizeH="0" baseline="0" noProof="0" smtClean="0">
                <a:ln>
                  <a:noFill/>
                </a:ln>
                <a:solidFill>
                  <a:srgbClr val="FFFFFF"/>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‹Nr.›</a:t>
            </a:fld>
            <a:endParaRPr kumimoji="0" lang="en-US" sz="1050" b="0" i="0" u="none" strike="noStrike" kern="1200" cap="none" spc="0" normalizeH="0" baseline="0" noProof="0" dirty="0">
              <a:ln>
                <a:noFill/>
              </a:ln>
              <a:solidFill>
                <a:srgbClr val="FFFFFF"/>
              </a:solidFill>
              <a:effectLst/>
              <a:uLnTx/>
              <a:uFillTx/>
              <a:latin typeface="Calibri"/>
              <a:ea typeface="+mn-ea"/>
              <a:cs typeface="+mn-cs"/>
            </a:endParaRPr>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48871808"/>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de-DE" smtClean="0"/>
              <a:t>Titelmasterformat durch Klicken bearbeiten</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FFFFFF"/>
              </a:solidFill>
              <a:effectLst/>
              <a:uLnTx/>
              <a:uFillTx/>
              <a:latin typeface="Calibri"/>
              <a:ea typeface="+mn-ea"/>
              <a:cs typeface="+mn-cs"/>
            </a:endParaRPr>
          </a:p>
        </p:txBody>
      </p:sp>
      <p:sp>
        <p:nvSpPr>
          <p:cNvPr id="6" name="Footer Placeholder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900" b="0" i="0" u="none" strike="noStrike" kern="1200" cap="all" spc="0" normalizeH="0" baseline="0" noProof="0" smtClean="0">
                <a:ln>
                  <a:noFill/>
                </a:ln>
                <a:solidFill>
                  <a:srgbClr val="FFFFFF"/>
                </a:solidFill>
                <a:effectLst/>
                <a:uLnTx/>
                <a:uFillTx/>
                <a:latin typeface="Calibri"/>
                <a:ea typeface="+mn-ea"/>
                <a:cs typeface="+mn-cs"/>
              </a:rPr>
              <a:t>Praxis-Update RDA DACH | Teil 2.1 Sprache und Begriffe | Stand: 11.09.2023 | CC0 1.0 Universal</a:t>
            </a:r>
            <a:endParaRPr kumimoji="0" lang="de-DE" sz="900" b="0" i="0" u="none" strike="noStrike" kern="1200" cap="all" spc="0" normalizeH="0" baseline="0" noProof="0" dirty="0">
              <a:ln>
                <a:noFill/>
              </a:ln>
              <a:solidFill>
                <a:srgbClr val="FFFFFF"/>
              </a:solidFill>
              <a:effectLst/>
              <a:uLnTx/>
              <a:uFillTx/>
              <a:latin typeface="Calibri"/>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AB73BC-B049-4115-A692-8D63A059BFB8}" type="slidenum">
              <a:rPr kumimoji="0" lang="en-US" sz="1050" b="0" i="0" u="none" strike="noStrike" kern="1200" cap="none" spc="0" normalizeH="0" baseline="0" noProof="0" smtClean="0">
                <a:ln>
                  <a:noFill/>
                </a:ln>
                <a:solidFill>
                  <a:srgbClr val="FFFFFF"/>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‹Nr.›</a:t>
            </a:fld>
            <a:endParaRPr kumimoji="0" lang="en-US" sz="1050" b="0" i="0" u="none" strike="noStrike" kern="1200" cap="none" spc="0" normalizeH="0" baseline="0" noProof="0" dirty="0">
              <a:ln>
                <a:noFill/>
              </a:ln>
              <a:solidFill>
                <a:srgbClr val="FFFFFF"/>
              </a:solidFill>
              <a:effectLst/>
              <a:uLnTx/>
              <a:uFillTx/>
              <a:latin typeface="Calibri"/>
              <a:ea typeface="+mn-ea"/>
              <a:cs typeface="+mn-cs"/>
            </a:endParaRPr>
          </a:p>
        </p:txBody>
      </p:sp>
    </p:spTree>
    <p:extLst>
      <p:ext uri="{BB962C8B-B14F-4D97-AF65-F5344CB8AC3E}">
        <p14:creationId xmlns:p14="http://schemas.microsoft.com/office/powerpoint/2010/main" val="246628658"/>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de-DE" smtClean="0"/>
              <a:t>Titelmasterformat durch Klicken bearbeiten</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Formatvorlagen des Textmasters bearbeiten</a:t>
            </a:r>
          </a:p>
        </p:txBody>
      </p:sp>
      <p:sp>
        <p:nvSpPr>
          <p:cNvPr id="4" name="Content Placeholder 3"/>
          <p:cNvSpPr>
            <a:spLocks noGrp="1"/>
          </p:cNvSpPr>
          <p:nvPr>
            <p:ph sz="half" idx="2"/>
          </p:nvPr>
        </p:nvSpPr>
        <p:spPr>
          <a:xfrm>
            <a:off x="1097280" y="2582334"/>
            <a:ext cx="4937760" cy="3378200"/>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Formatvorlagen des Textmasters bearbeiten</a:t>
            </a:r>
          </a:p>
        </p:txBody>
      </p:sp>
      <p:sp>
        <p:nvSpPr>
          <p:cNvPr id="6" name="Content Placeholder 5"/>
          <p:cNvSpPr>
            <a:spLocks noGrp="1"/>
          </p:cNvSpPr>
          <p:nvPr>
            <p:ph sz="quarter" idx="4"/>
          </p:nvPr>
        </p:nvSpPr>
        <p:spPr>
          <a:xfrm>
            <a:off x="6217920" y="2582334"/>
            <a:ext cx="4937760" cy="3378200"/>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7" name="Date Placeholder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FFFFFF"/>
              </a:solidFill>
              <a:effectLst/>
              <a:uLnTx/>
              <a:uFillTx/>
              <a:latin typeface="Calibri"/>
              <a:ea typeface="+mn-ea"/>
              <a:cs typeface="+mn-cs"/>
            </a:endParaRPr>
          </a:p>
        </p:txBody>
      </p:sp>
      <p:sp>
        <p:nvSpPr>
          <p:cNvPr id="8" name="Footer Placeholder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900" b="0" i="0" u="none" strike="noStrike" kern="1200" cap="all" spc="0" normalizeH="0" baseline="0" noProof="0" smtClean="0">
                <a:ln>
                  <a:noFill/>
                </a:ln>
                <a:solidFill>
                  <a:srgbClr val="FFFFFF"/>
                </a:solidFill>
                <a:effectLst/>
                <a:uLnTx/>
                <a:uFillTx/>
                <a:latin typeface="Calibri"/>
                <a:ea typeface="+mn-ea"/>
                <a:cs typeface="+mn-cs"/>
              </a:rPr>
              <a:t>Praxis-Update RDA DACH | Teil 2.1 Sprache und Begriffe | Stand: 11.09.2023 | CC0 1.0 Universal</a:t>
            </a:r>
            <a:endParaRPr kumimoji="0" lang="de-DE" sz="900" b="0" i="0" u="none" strike="noStrike" kern="1200" cap="all" spc="0" normalizeH="0" baseline="0" noProof="0" dirty="0">
              <a:ln>
                <a:noFill/>
              </a:ln>
              <a:solidFill>
                <a:srgbClr val="FFFFFF"/>
              </a:solidFill>
              <a:effectLst/>
              <a:uLnTx/>
              <a:uFillTx/>
              <a:latin typeface="Calibri"/>
              <a:ea typeface="+mn-ea"/>
              <a:cs typeface="+mn-cs"/>
            </a:endParaRPr>
          </a:p>
        </p:txBody>
      </p:sp>
      <p:sp>
        <p:nvSpPr>
          <p:cNvPr id="9" name="Slide Number Placeholder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AB73BC-B049-4115-A692-8D63A059BFB8}" type="slidenum">
              <a:rPr kumimoji="0" lang="en-US" sz="1050" b="0" i="0" u="none" strike="noStrike" kern="1200" cap="none" spc="0" normalizeH="0" baseline="0" noProof="0" smtClean="0">
                <a:ln>
                  <a:noFill/>
                </a:ln>
                <a:solidFill>
                  <a:srgbClr val="FFFFFF"/>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‹Nr.›</a:t>
            </a:fld>
            <a:endParaRPr kumimoji="0" lang="en-US" sz="1050" b="0" i="0" u="none" strike="noStrike" kern="1200" cap="none" spc="0" normalizeH="0" baseline="0" noProof="0" dirty="0">
              <a:ln>
                <a:noFill/>
              </a:ln>
              <a:solidFill>
                <a:srgbClr val="FFFFFF"/>
              </a:solidFill>
              <a:effectLst/>
              <a:uLnTx/>
              <a:uFillTx/>
              <a:latin typeface="Calibri"/>
              <a:ea typeface="+mn-ea"/>
              <a:cs typeface="+mn-cs"/>
            </a:endParaRPr>
          </a:p>
        </p:txBody>
      </p:sp>
    </p:spTree>
    <p:extLst>
      <p:ext uri="{BB962C8B-B14F-4D97-AF65-F5344CB8AC3E}">
        <p14:creationId xmlns:p14="http://schemas.microsoft.com/office/powerpoint/2010/main" val="310396715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Abschnitts-&#10;überschrif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de-DE" smtClean="0"/>
              <a:t>Titelmasterformat durch Klicken bearbeiten</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Formatvorlagen des Textmasters bearbeiten</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de-DE" smtClean="0"/>
              <a:t>Praxis-Update RDA DACH | Teil 2.1 Sprache und Begriffe | Stand: 11.09.2023 | CC0 1.0 Universal</a:t>
            </a:r>
            <a:endParaRPr lang="de-DE" dirty="0"/>
          </a:p>
        </p:txBody>
      </p:sp>
      <p:sp>
        <p:nvSpPr>
          <p:cNvPr id="6" name="Slide Number Placeholder 5"/>
          <p:cNvSpPr>
            <a:spLocks noGrp="1"/>
          </p:cNvSpPr>
          <p:nvPr>
            <p:ph type="sldNum" sz="quarter" idx="12"/>
          </p:nvPr>
        </p:nvSpPr>
        <p:spPr/>
        <p:txBody>
          <a:bodyPr/>
          <a:lstStyle/>
          <a:p>
            <a:fld id="{4FAB73BC-B049-4115-A692-8D63A059BFB8}" type="slidenum">
              <a:rPr lang="en-US" smtClean="0"/>
              <a:t>‹Nr.›</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9181187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Titelmasterformat durch Klicken bearbeiten</a:t>
            </a:r>
            <a:endParaRPr lang="en-US" dirty="0"/>
          </a:p>
        </p:txBody>
      </p:sp>
      <p:sp>
        <p:nvSpPr>
          <p:cNvPr id="3" name="Date Placeholder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FFFFFF"/>
              </a:solidFill>
              <a:effectLst/>
              <a:uLnTx/>
              <a:uFillTx/>
              <a:latin typeface="Calibri"/>
              <a:ea typeface="+mn-ea"/>
              <a:cs typeface="+mn-cs"/>
            </a:endParaRPr>
          </a:p>
        </p:txBody>
      </p:sp>
      <p:sp>
        <p:nvSpPr>
          <p:cNvPr id="4" name="Footer Placeholder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900" b="0" i="0" u="none" strike="noStrike" kern="1200" cap="all" spc="0" normalizeH="0" baseline="0" noProof="0" smtClean="0">
                <a:ln>
                  <a:noFill/>
                </a:ln>
                <a:solidFill>
                  <a:srgbClr val="FFFFFF"/>
                </a:solidFill>
                <a:effectLst/>
                <a:uLnTx/>
                <a:uFillTx/>
                <a:latin typeface="Calibri"/>
                <a:ea typeface="+mn-ea"/>
                <a:cs typeface="+mn-cs"/>
              </a:rPr>
              <a:t>Praxis-Update RDA DACH | Teil 2.1 Sprache und Begriffe | Stand: 11.09.2023 | CC0 1.0 Universal</a:t>
            </a:r>
            <a:endParaRPr kumimoji="0" lang="de-DE" sz="900" b="0" i="0" u="none" strike="noStrike" kern="1200" cap="all" spc="0" normalizeH="0" baseline="0" noProof="0" dirty="0">
              <a:ln>
                <a:noFill/>
              </a:ln>
              <a:solidFill>
                <a:srgbClr val="FFFFFF"/>
              </a:solidFill>
              <a:effectLst/>
              <a:uLnTx/>
              <a:uFillTx/>
              <a:latin typeface="Calibri"/>
              <a:ea typeface="+mn-ea"/>
              <a:cs typeface="+mn-cs"/>
            </a:endParaRPr>
          </a:p>
        </p:txBody>
      </p:sp>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AB73BC-B049-4115-A692-8D63A059BFB8}" type="slidenum">
              <a:rPr kumimoji="0" lang="en-US" sz="1050" b="0" i="0" u="none" strike="noStrike" kern="1200" cap="none" spc="0" normalizeH="0" baseline="0" noProof="0" smtClean="0">
                <a:ln>
                  <a:noFill/>
                </a:ln>
                <a:solidFill>
                  <a:srgbClr val="FFFFFF"/>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‹Nr.›</a:t>
            </a:fld>
            <a:endParaRPr kumimoji="0" lang="en-US" sz="1050" b="0" i="0" u="none" strike="noStrike" kern="1200" cap="none" spc="0" normalizeH="0" baseline="0" noProof="0" dirty="0">
              <a:ln>
                <a:noFill/>
              </a:ln>
              <a:solidFill>
                <a:srgbClr val="FFFFFF"/>
              </a:solidFill>
              <a:effectLst/>
              <a:uLnTx/>
              <a:uFillTx/>
              <a:latin typeface="Calibri"/>
              <a:ea typeface="+mn-ea"/>
              <a:cs typeface="+mn-cs"/>
            </a:endParaRPr>
          </a:p>
        </p:txBody>
      </p:sp>
    </p:spTree>
    <p:extLst>
      <p:ext uri="{BB962C8B-B14F-4D97-AF65-F5344CB8AC3E}">
        <p14:creationId xmlns:p14="http://schemas.microsoft.com/office/powerpoint/2010/main" val="1282413692"/>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FFFFFF"/>
              </a:solidFill>
              <a:effectLst/>
              <a:uLnTx/>
              <a:uFillTx/>
              <a:latin typeface="Calibri"/>
              <a:ea typeface="+mn-ea"/>
              <a:cs typeface="+mn-cs"/>
            </a:endParaRPr>
          </a:p>
        </p:txBody>
      </p:sp>
      <p:sp>
        <p:nvSpPr>
          <p:cNvPr id="8" name="Footer Placeholder 7"/>
          <p:cNvSpPr>
            <a:spLocks noGrp="1"/>
          </p:cNvSpPr>
          <p:nvPr>
            <p:ph type="ftr" sz="quarter" idx="11"/>
          </p:nvPr>
        </p:nvSpPr>
        <p:spPr/>
        <p:txBody>
          <a:bodyPr/>
          <a:lstStyle>
            <a:lvl1pPr>
              <a:defRPr>
                <a:solidFill>
                  <a:srgbClr val="FFFFFF"/>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900" b="0" i="0" u="none" strike="noStrike" kern="1200" cap="all" spc="0" normalizeH="0" baseline="0" noProof="0" smtClean="0">
                <a:ln>
                  <a:noFill/>
                </a:ln>
                <a:solidFill>
                  <a:srgbClr val="FFFFFF"/>
                </a:solidFill>
                <a:effectLst/>
                <a:uLnTx/>
                <a:uFillTx/>
                <a:latin typeface="Calibri"/>
                <a:ea typeface="+mn-ea"/>
                <a:cs typeface="+mn-cs"/>
              </a:rPr>
              <a:t>Praxis-Update RDA DACH | Teil 2.1 Sprache und Begriffe | Stand: 11.09.2023 | CC0 1.0 Universal</a:t>
            </a:r>
            <a:endParaRPr kumimoji="0" lang="de-DE" sz="900" b="0" i="0" u="none" strike="noStrike" kern="1200" cap="all" spc="0" normalizeH="0" baseline="0" noProof="0" dirty="0">
              <a:ln>
                <a:noFill/>
              </a:ln>
              <a:solidFill>
                <a:srgbClr val="FFFFFF"/>
              </a:solidFill>
              <a:effectLst/>
              <a:uLnTx/>
              <a:uFillTx/>
              <a:latin typeface="Calibri"/>
              <a:ea typeface="+mn-ea"/>
              <a:cs typeface="+mn-cs"/>
            </a:endParaRPr>
          </a:p>
        </p:txBody>
      </p:sp>
      <p:sp>
        <p:nvSpPr>
          <p:cNvPr id="9" name="Slide Number Placeholder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AB73BC-B049-4115-A692-8D63A059BFB8}" type="slidenum">
              <a:rPr kumimoji="0" lang="en-US" sz="1050" b="0" i="0" u="none" strike="noStrike" kern="1200" cap="none" spc="0" normalizeH="0" baseline="0" noProof="0" smtClean="0">
                <a:ln>
                  <a:noFill/>
                </a:ln>
                <a:solidFill>
                  <a:srgbClr val="FFFFFF"/>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‹Nr.›</a:t>
            </a:fld>
            <a:endParaRPr kumimoji="0" lang="en-US" sz="1050" b="0" i="0" u="none" strike="noStrike" kern="1200" cap="none" spc="0" normalizeH="0" baseline="0" noProof="0" dirty="0">
              <a:ln>
                <a:noFill/>
              </a:ln>
              <a:solidFill>
                <a:srgbClr val="FFFFFF"/>
              </a:solidFill>
              <a:effectLst/>
              <a:uLnTx/>
              <a:uFillTx/>
              <a:latin typeface="Calibri"/>
              <a:ea typeface="+mn-ea"/>
              <a:cs typeface="+mn-cs"/>
            </a:endParaRPr>
          </a:p>
        </p:txBody>
      </p:sp>
    </p:spTree>
    <p:extLst>
      <p:ext uri="{BB962C8B-B14F-4D97-AF65-F5344CB8AC3E}">
        <p14:creationId xmlns:p14="http://schemas.microsoft.com/office/powerpoint/2010/main" val="2871491132"/>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de-DE" smtClean="0"/>
              <a:t>Titelmasterformat durch Klicken bearbeiten</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Formatvorlagen des Textmasters bearbeiten</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FFFFFF"/>
              </a:solidFill>
              <a:effectLst/>
              <a:uLnTx/>
              <a:uFillTx/>
              <a:latin typeface="Calibri"/>
              <a:ea typeface="+mn-ea"/>
              <a:cs typeface="+mn-cs"/>
            </a:endParaRPr>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900" b="0" i="0" u="none" strike="noStrike" kern="1200" cap="all" spc="0" normalizeH="0" baseline="0" noProof="0" smtClean="0">
                <a:ln>
                  <a:noFill/>
                </a:ln>
                <a:solidFill>
                  <a:srgbClr val="000000"/>
                </a:solidFill>
                <a:effectLst/>
                <a:uLnTx/>
                <a:uFillTx/>
                <a:latin typeface="Calibri"/>
                <a:ea typeface="+mn-ea"/>
                <a:cs typeface="+mn-cs"/>
              </a:rPr>
              <a:t>Praxis-Update RDA DACH | Teil 2.1 Sprache und Begriffe | Stand: 11.09.2023 | CC0 1.0 Universal</a:t>
            </a:r>
            <a:endParaRPr kumimoji="0" lang="de-DE" sz="900" b="0" i="0" u="none" strike="noStrike" kern="1200" cap="all" spc="0" normalizeH="0" baseline="0" noProof="0" dirty="0">
              <a:ln>
                <a:noFill/>
              </a:ln>
              <a:solidFill>
                <a:srgbClr val="000000"/>
              </a:solidFill>
              <a:effectLst/>
              <a:uLnTx/>
              <a:uFillTx/>
              <a:latin typeface="Calibri"/>
              <a:ea typeface="+mn-ea"/>
              <a:cs typeface="+mn-cs"/>
            </a:endParaRPr>
          </a:p>
        </p:txBody>
      </p:sp>
      <p:sp>
        <p:nvSpPr>
          <p:cNvPr id="7" name="Slide Number Placeholder 6"/>
          <p:cNvSpPr>
            <a:spLocks noGrp="1"/>
          </p:cNvSpPr>
          <p:nvPr>
            <p:ph type="sldNum" sz="quarter" idx="12"/>
          </p:nvPr>
        </p:nvSpPr>
        <p:spPr/>
        <p:txBody>
          <a:bodyPr/>
          <a:lstStyle>
            <a:lvl1pPr>
              <a:defRPr>
                <a:solidFill>
                  <a:schemeClr val="tx2"/>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4FAB73BC-B049-4115-A692-8D63A059BFB8}" type="slidenum">
              <a:rPr kumimoji="0" lang="en-US" sz="1050" b="0" i="0" u="none" strike="noStrike" kern="1200" cap="none" spc="0" normalizeH="0" baseline="0" noProof="0" smtClean="0">
                <a:ln>
                  <a:noFill/>
                </a:ln>
                <a:solidFill>
                  <a:srgbClr val="000000"/>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‹Nr.›</a:t>
            </a:fld>
            <a:endParaRPr kumimoji="0" lang="en-US" sz="1050" b="0" i="0" u="none" strike="noStrike" kern="1200" cap="none" spc="0" normalizeH="0" baseline="0" noProof="0" dirty="0">
              <a:ln>
                <a:noFill/>
              </a:ln>
              <a:solidFill>
                <a:srgbClr val="000000"/>
              </a:solidFill>
              <a:effectLst/>
              <a:uLnTx/>
              <a:uFillTx/>
              <a:latin typeface="Calibri"/>
              <a:ea typeface="+mn-ea"/>
              <a:cs typeface="+mn-cs"/>
            </a:endParaRPr>
          </a:p>
        </p:txBody>
      </p:sp>
    </p:spTree>
    <p:extLst>
      <p:ext uri="{BB962C8B-B14F-4D97-AF65-F5344CB8AC3E}">
        <p14:creationId xmlns:p14="http://schemas.microsoft.com/office/powerpoint/2010/main" val="3985791117"/>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de-DE" smtClean="0"/>
              <a:t>Titelmasterformat durch Klicken bearbeiten</a:t>
            </a:r>
            <a:endParaRPr lang="en-US" dirty="0"/>
          </a:p>
        </p:txBody>
      </p:sp>
      <p:sp>
        <p:nvSpPr>
          <p:cNvPr id="3" name="Picture Placeholder 2"/>
          <p:cNvSpPr>
            <a:spLocks noGrp="1" noChangeAspect="1"/>
          </p:cNvSpPr>
          <p:nvPr>
            <p:ph type="pic" idx="1"/>
          </p:nvPr>
        </p:nvSpPr>
        <p:spPr>
          <a:xfrm>
            <a:off x="15" y="0"/>
            <a:ext cx="12191985" cy="4915076"/>
          </a:xfrm>
          <a:no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smtClean="0"/>
              <a:t>Bild durch Klicken auf Symbol hinzufügen</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Formatvorlagen des Textmasters bearbeiten</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FFFFFF"/>
              </a:solidFill>
              <a:effectLst/>
              <a:uLnTx/>
              <a:uFillTx/>
              <a:latin typeface="Calibri"/>
              <a:ea typeface="+mn-ea"/>
              <a:cs typeface="+mn-cs"/>
            </a:endParaRPr>
          </a:p>
        </p:txBody>
      </p:sp>
      <p:sp>
        <p:nvSpPr>
          <p:cNvPr id="6" name="Footer Placeholder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900" b="0" i="0" u="none" strike="noStrike" kern="1200" cap="all" spc="0" normalizeH="0" baseline="0" noProof="0" smtClean="0">
                <a:ln>
                  <a:noFill/>
                </a:ln>
                <a:solidFill>
                  <a:srgbClr val="FFFFFF"/>
                </a:solidFill>
                <a:effectLst/>
                <a:uLnTx/>
                <a:uFillTx/>
                <a:latin typeface="Calibri"/>
                <a:ea typeface="+mn-ea"/>
                <a:cs typeface="+mn-cs"/>
              </a:rPr>
              <a:t>Praxis-Update RDA DACH | Teil 2.1 Sprache und Begriffe | Stand: 11.09.2023 | CC0 1.0 Universal</a:t>
            </a:r>
            <a:endParaRPr kumimoji="0" lang="de-DE" sz="900" b="0" i="0" u="none" strike="noStrike" kern="1200" cap="all" spc="0" normalizeH="0" baseline="0" noProof="0" dirty="0">
              <a:ln>
                <a:noFill/>
              </a:ln>
              <a:solidFill>
                <a:srgbClr val="FFFFFF"/>
              </a:solidFill>
              <a:effectLst/>
              <a:uLnTx/>
              <a:uFillTx/>
              <a:latin typeface="Calibri"/>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AB73BC-B049-4115-A692-8D63A059BFB8}" type="slidenum">
              <a:rPr kumimoji="0" lang="en-US" sz="1050" b="0" i="0" u="none" strike="noStrike" kern="1200" cap="none" spc="0" normalizeH="0" baseline="0" noProof="0" smtClean="0">
                <a:ln>
                  <a:noFill/>
                </a:ln>
                <a:solidFill>
                  <a:srgbClr val="FFFFFF"/>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‹Nr.›</a:t>
            </a:fld>
            <a:endParaRPr kumimoji="0" lang="en-US" sz="1050" b="0" i="0" u="none" strike="noStrike" kern="1200" cap="none" spc="0" normalizeH="0" baseline="0" noProof="0" dirty="0">
              <a:ln>
                <a:noFill/>
              </a:ln>
              <a:solidFill>
                <a:srgbClr val="FFFFFF"/>
              </a:solidFill>
              <a:effectLst/>
              <a:uLnTx/>
              <a:uFillTx/>
              <a:latin typeface="Calibri"/>
              <a:ea typeface="+mn-ea"/>
              <a:cs typeface="+mn-cs"/>
            </a:endParaRPr>
          </a:p>
        </p:txBody>
      </p:sp>
    </p:spTree>
    <p:extLst>
      <p:ext uri="{BB962C8B-B14F-4D97-AF65-F5344CB8AC3E}">
        <p14:creationId xmlns:p14="http://schemas.microsoft.com/office/powerpoint/2010/main" val="1512624968"/>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Titelmasterformat durch Klicken bearbeiten</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FFFFFF"/>
              </a:solidFill>
              <a:effectLst/>
              <a:uLnTx/>
              <a:uFillTx/>
              <a:latin typeface="Calibri"/>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900" b="0" i="0" u="none" strike="noStrike" kern="1200" cap="all" spc="0" normalizeH="0" baseline="0" noProof="0" smtClean="0">
                <a:ln>
                  <a:noFill/>
                </a:ln>
                <a:solidFill>
                  <a:srgbClr val="FFFFFF"/>
                </a:solidFill>
                <a:effectLst/>
                <a:uLnTx/>
                <a:uFillTx/>
                <a:latin typeface="Calibri"/>
                <a:ea typeface="+mn-ea"/>
                <a:cs typeface="+mn-cs"/>
              </a:rPr>
              <a:t>Praxis-Update RDA DACH | Teil 2.1 Sprache und Begriffe | Stand: 11.09.2023 | CC0 1.0 Universal</a:t>
            </a:r>
            <a:endParaRPr kumimoji="0" lang="de-DE" sz="900" b="0" i="0" u="none" strike="noStrike" kern="1200" cap="all" spc="0" normalizeH="0" baseline="0" noProof="0" dirty="0">
              <a:ln>
                <a:noFill/>
              </a:ln>
              <a:solidFill>
                <a:srgbClr val="FFFFFF"/>
              </a:solidFill>
              <a:effectLst/>
              <a:uLnTx/>
              <a:uFillTx/>
              <a:latin typeface="Calibri"/>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de-DE" sz="1050" b="1" i="0" u="none" strike="noStrike" kern="1200" cap="none" spc="0" normalizeH="0" baseline="0" noProof="0" smtClean="0">
              <a:ln>
                <a:noFill/>
              </a:ln>
              <a:solidFill>
                <a:srgbClr val="FFFFFF"/>
              </a:solidFill>
              <a:effectLst/>
              <a:uLnTx/>
              <a:uFillTx/>
              <a:latin typeface="Calibri"/>
              <a:ea typeface="+mn-ea"/>
              <a:cs typeface="+mn-cs"/>
            </a:endParaRPr>
          </a:p>
          <a:p>
            <a:pPr marL="0" marR="0" lvl="0" indent="0" algn="r" defTabSz="914400" rtl="0" eaLnBrk="1" fontAlgn="auto" latinLnBrk="0" hangingPunct="1">
              <a:lnSpc>
                <a:spcPct val="100000"/>
              </a:lnSpc>
              <a:spcBef>
                <a:spcPts val="0"/>
              </a:spcBef>
              <a:spcAft>
                <a:spcPts val="0"/>
              </a:spcAft>
              <a:buClrTx/>
              <a:buSzTx/>
              <a:buFontTx/>
              <a:buNone/>
              <a:tabLst/>
              <a:defRPr/>
            </a:pPr>
            <a:fld id="{D30E3F81-6584-4C85-9656-782DA1C6B3A8}" type="slidenum">
              <a:rPr kumimoji="0" lang="de-DE" sz="1050" b="1" i="0" u="none" strike="noStrike" kern="1200" cap="none" spc="0" normalizeH="0" baseline="0" noProof="0" smtClean="0">
                <a:ln>
                  <a:noFill/>
                </a:ln>
                <a:solidFill>
                  <a:srgbClr val="FFFFFF"/>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‹Nr.›</a:t>
            </a:fld>
            <a:r>
              <a:rPr kumimoji="0" lang="de-DE" sz="1050" b="0" i="0" u="none" strike="noStrike" kern="1200" cap="none" spc="0" normalizeH="0" baseline="0" noProof="0" smtClean="0">
                <a:ln>
                  <a:noFill/>
                </a:ln>
                <a:solidFill>
                  <a:srgbClr val="FFFFFF"/>
                </a:solidFill>
                <a:effectLst/>
                <a:uLnTx/>
                <a:uFillTx/>
                <a:latin typeface="Calibri"/>
                <a:ea typeface="+mn-ea"/>
                <a:cs typeface="+mn-cs"/>
              </a:rPr>
              <a:t> | X</a:t>
            </a:r>
          </a:p>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US" sz="1050" b="0" i="0" u="none" strike="noStrike" kern="1200" cap="none" spc="0" normalizeH="0" baseline="0" noProof="0" dirty="0">
              <a:ln>
                <a:noFill/>
              </a:ln>
              <a:solidFill>
                <a:srgbClr val="FFFFFF"/>
              </a:solidFill>
              <a:effectLst/>
              <a:uLnTx/>
              <a:uFillTx/>
              <a:latin typeface="Calibri"/>
              <a:ea typeface="+mn-ea"/>
              <a:cs typeface="+mn-cs"/>
            </a:endParaRPr>
          </a:p>
        </p:txBody>
      </p:sp>
    </p:spTree>
    <p:extLst>
      <p:ext uri="{BB962C8B-B14F-4D97-AF65-F5344CB8AC3E}">
        <p14:creationId xmlns:p14="http://schemas.microsoft.com/office/powerpoint/2010/main" val="4127633889"/>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de-DE" smtClean="0"/>
              <a:t>Titelmasterformat durch Klicken bearbeiten</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FFFFFF"/>
              </a:solidFill>
              <a:effectLst/>
              <a:uLnTx/>
              <a:uFillTx/>
              <a:latin typeface="Calibri"/>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900" b="0" i="0" u="none" strike="noStrike" kern="1200" cap="all" spc="0" normalizeH="0" baseline="0" noProof="0" smtClean="0">
                <a:ln>
                  <a:noFill/>
                </a:ln>
                <a:solidFill>
                  <a:srgbClr val="FFFFFF"/>
                </a:solidFill>
                <a:effectLst/>
                <a:uLnTx/>
                <a:uFillTx/>
                <a:latin typeface="Calibri"/>
                <a:ea typeface="+mn-ea"/>
                <a:cs typeface="+mn-cs"/>
              </a:rPr>
              <a:t>Praxis-Update RDA DACH | Teil 2.1 Sprache und Begriffe | Stand: 11.09.2023 | CC0 1.0 Universal</a:t>
            </a:r>
            <a:endParaRPr kumimoji="0" lang="de-DE" sz="900" b="0" i="0" u="none" strike="noStrike" kern="1200" cap="all" spc="0" normalizeH="0" baseline="0" noProof="0" dirty="0">
              <a:ln>
                <a:noFill/>
              </a:ln>
              <a:solidFill>
                <a:srgbClr val="FFFFFF"/>
              </a:solidFill>
              <a:effectLst/>
              <a:uLnTx/>
              <a:uFillTx/>
              <a:latin typeface="Calibri"/>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de-DE" sz="1050" b="1" i="0" u="none" strike="noStrike" kern="1200" cap="none" spc="0" normalizeH="0" baseline="0" noProof="0" smtClean="0">
              <a:ln>
                <a:noFill/>
              </a:ln>
              <a:solidFill>
                <a:srgbClr val="FFFFFF"/>
              </a:solidFill>
              <a:effectLst/>
              <a:uLnTx/>
              <a:uFillTx/>
              <a:latin typeface="Calibri"/>
              <a:ea typeface="+mn-ea"/>
              <a:cs typeface="+mn-cs"/>
            </a:endParaRPr>
          </a:p>
          <a:p>
            <a:pPr marL="0" marR="0" lvl="0" indent="0" algn="r" defTabSz="914400" rtl="0" eaLnBrk="1" fontAlgn="auto" latinLnBrk="0" hangingPunct="1">
              <a:lnSpc>
                <a:spcPct val="100000"/>
              </a:lnSpc>
              <a:spcBef>
                <a:spcPts val="0"/>
              </a:spcBef>
              <a:spcAft>
                <a:spcPts val="0"/>
              </a:spcAft>
              <a:buClrTx/>
              <a:buSzTx/>
              <a:buFontTx/>
              <a:buNone/>
              <a:tabLst/>
              <a:defRPr/>
            </a:pPr>
            <a:fld id="{D30E3F81-6584-4C85-9656-782DA1C6B3A8}" type="slidenum">
              <a:rPr kumimoji="0" lang="de-DE" sz="1050" b="1" i="0" u="none" strike="noStrike" kern="1200" cap="none" spc="0" normalizeH="0" baseline="0" noProof="0" smtClean="0">
                <a:ln>
                  <a:noFill/>
                </a:ln>
                <a:solidFill>
                  <a:srgbClr val="FFFFFF"/>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‹Nr.›</a:t>
            </a:fld>
            <a:r>
              <a:rPr kumimoji="0" lang="de-DE" sz="1050" b="0" i="0" u="none" strike="noStrike" kern="1200" cap="none" spc="0" normalizeH="0" baseline="0" noProof="0" smtClean="0">
                <a:ln>
                  <a:noFill/>
                </a:ln>
                <a:solidFill>
                  <a:srgbClr val="FFFFFF"/>
                </a:solidFill>
                <a:effectLst/>
                <a:uLnTx/>
                <a:uFillTx/>
                <a:latin typeface="Calibri"/>
                <a:ea typeface="+mn-ea"/>
                <a:cs typeface="+mn-cs"/>
              </a:rPr>
              <a:t> | X</a:t>
            </a:r>
          </a:p>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US" sz="1050" b="0" i="0" u="none" strike="noStrike" kern="1200" cap="none" spc="0" normalizeH="0" baseline="0" noProof="0" dirty="0">
              <a:ln>
                <a:noFill/>
              </a:ln>
              <a:solidFill>
                <a:srgbClr val="FFFFFF"/>
              </a:solidFill>
              <a:effectLst/>
              <a:uLnTx/>
              <a:uFillTx/>
              <a:latin typeface="Calibri"/>
              <a:ea typeface="+mn-ea"/>
              <a:cs typeface="+mn-cs"/>
            </a:endParaRPr>
          </a:p>
        </p:txBody>
      </p:sp>
    </p:spTree>
    <p:extLst>
      <p:ext uri="{BB962C8B-B14F-4D97-AF65-F5344CB8AC3E}">
        <p14:creationId xmlns:p14="http://schemas.microsoft.com/office/powerpoint/2010/main" val="1534085824"/>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335360" y="183778"/>
            <a:ext cx="11521280" cy="508918"/>
          </a:xfrm>
        </p:spPr>
        <p:txBody>
          <a:bodyPr/>
          <a:lstStyle>
            <a:lvl1pPr algn="l">
              <a:defRPr sz="2800">
                <a:solidFill>
                  <a:schemeClr val="tx1"/>
                </a:solidFill>
                <a:latin typeface="+mj-lt"/>
                <a:cs typeface="Segoe UI" panose="020B0502040204020203" pitchFamily="34" charset="0"/>
              </a:defRPr>
            </a:lvl1pPr>
          </a:lstStyle>
          <a:p>
            <a:r>
              <a:rPr lang="de-DE" dirty="0" smtClean="0"/>
              <a:t>Titelmasterformat durch Klicken bearbeiten</a:t>
            </a:r>
            <a:endParaRPr lang="de-DE" dirty="0"/>
          </a:p>
        </p:txBody>
      </p:sp>
      <p:sp>
        <p:nvSpPr>
          <p:cNvPr id="7" name="Textplatzhalter 6"/>
          <p:cNvSpPr>
            <a:spLocks noGrp="1"/>
          </p:cNvSpPr>
          <p:nvPr>
            <p:ph type="body" sz="quarter" idx="13" hasCustomPrompt="1"/>
          </p:nvPr>
        </p:nvSpPr>
        <p:spPr>
          <a:xfrm>
            <a:off x="335360" y="836712"/>
            <a:ext cx="11521280" cy="5472608"/>
          </a:xfrm>
        </p:spPr>
        <p:txBody>
          <a:bodyPr>
            <a:noAutofit/>
          </a:bodyPr>
          <a:lstStyle>
            <a:lvl1pPr>
              <a:defRPr sz="2400">
                <a:solidFill>
                  <a:schemeClr val="tx1"/>
                </a:solidFill>
                <a:latin typeface="+mn-lt"/>
                <a:cs typeface="Segoe UI" panose="020B0502040204020203" pitchFamily="34" charset="0"/>
              </a:defRPr>
            </a:lvl1pPr>
            <a:lvl2pPr marL="658368" indent="-457200">
              <a:buClr>
                <a:schemeClr val="tx1"/>
              </a:buClr>
              <a:buFont typeface="Arial" panose="020B0604020202020204" pitchFamily="34" charset="0"/>
              <a:buChar char="•"/>
              <a:defRPr sz="2400">
                <a:solidFill>
                  <a:schemeClr val="tx1"/>
                </a:solidFill>
                <a:latin typeface="+mn-lt"/>
                <a:cs typeface="Segoe UI" panose="020B0502040204020203" pitchFamily="34" charset="0"/>
              </a:defRPr>
            </a:lvl2pPr>
            <a:lvl3pPr marL="726948" indent="-342900">
              <a:buClr>
                <a:schemeClr val="tx1"/>
              </a:buClr>
              <a:buFont typeface="Arial" panose="020B0604020202020204" pitchFamily="34" charset="0"/>
              <a:buChar char="•"/>
              <a:defRPr sz="2400">
                <a:solidFill>
                  <a:schemeClr val="tx1"/>
                </a:solidFill>
                <a:latin typeface="+mn-lt"/>
                <a:cs typeface="Segoe UI" panose="020B0502040204020203" pitchFamily="34" charset="0"/>
              </a:defRPr>
            </a:lvl3p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623392" y="6376244"/>
            <a:ext cx="8160907" cy="365125"/>
          </a:xfrm>
        </p:spPr>
        <p:txBody>
          <a:bodyPr/>
          <a:lstStyle>
            <a:lvl1pPr algn="l">
              <a:defRPr cap="none">
                <a:solidFill>
                  <a:schemeClr val="bg1"/>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900" b="0" i="0" u="none" strike="noStrike" kern="1200" cap="none" spc="0" normalizeH="0" baseline="0" noProof="0" smtClean="0">
                <a:ln>
                  <a:noFill/>
                </a:ln>
                <a:solidFill>
                  <a:srgbClr val="FFFFFF"/>
                </a:solidFill>
                <a:effectLst/>
                <a:uLnTx/>
                <a:uFillTx/>
                <a:latin typeface="Calibri"/>
                <a:ea typeface="+mn-ea"/>
                <a:cs typeface="+mn-cs"/>
              </a:rPr>
              <a:t>Praxis-Update RDA DACH | Teil 2.1 Sprache und Begriffe | Stand: 11.09.2023 | CC0 1.0 Universal</a:t>
            </a:r>
            <a:endParaRPr kumimoji="0" lang="de-DE" sz="900" b="0" i="0" u="none" strike="noStrike" kern="1200" cap="none" spc="0" normalizeH="0" baseline="0" noProof="0" dirty="0">
              <a:ln>
                <a:noFill/>
              </a:ln>
              <a:solidFill>
                <a:srgbClr val="FFFFFF"/>
              </a:solidFill>
              <a:effectLst/>
              <a:uLnTx/>
              <a:uFillTx/>
              <a:latin typeface="Calibri"/>
              <a:ea typeface="+mn-ea"/>
              <a:cs typeface="+mn-cs"/>
            </a:endParaRPr>
          </a:p>
        </p:txBody>
      </p:sp>
      <p:sp>
        <p:nvSpPr>
          <p:cNvPr id="9" name="Foliennummernplatzhalter 5"/>
          <p:cNvSpPr>
            <a:spLocks noGrp="1"/>
          </p:cNvSpPr>
          <p:nvPr>
            <p:ph type="sldNum" sz="quarter" idx="4"/>
          </p:nvPr>
        </p:nvSpPr>
        <p:spPr>
          <a:xfrm>
            <a:off x="9648395" y="6376244"/>
            <a:ext cx="1934005" cy="365125"/>
          </a:xfrm>
          <a:prstGeom prst="rect">
            <a:avLst/>
          </a:prstGeom>
        </p:spPr>
        <p:txBody>
          <a:bodyPr vert="horz" lIns="91440" tIns="45720" rIns="91440" bIns="45720" rtlCol="0" anchor="ctr"/>
          <a:lstStyle>
            <a:lvl1pPr algn="r">
              <a:defRPr sz="800">
                <a:solidFill>
                  <a:schemeClr val="bg1">
                    <a:lumMod val="85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37474561-2573-4254-9F43-70AFC27DF993}" type="slidenum">
              <a:rPr kumimoji="0" lang="de-DE" sz="800" b="1" i="0" u="none" strike="noStrike" kern="1200" cap="none" spc="0" normalizeH="0" baseline="0" noProof="0" smtClean="0">
                <a:ln>
                  <a:noFill/>
                </a:ln>
                <a:solidFill>
                  <a:srgbClr val="FFFFFF">
                    <a:lumMod val="85000"/>
                  </a:srgbClr>
                </a:solidFill>
                <a:effectLst/>
                <a:uLnTx/>
                <a:uFillTx/>
                <a:latin typeface="Verdana" panose="020B0604030504040204" pitchFamily="34" charset="0"/>
                <a:ea typeface="Verdana" panose="020B060403050404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‹Nr.›</a:t>
            </a:fld>
            <a:r>
              <a:rPr kumimoji="0" lang="de-DE" sz="800" b="0" i="0" u="none" strike="noStrike" kern="1200" cap="none" spc="0" normalizeH="0" baseline="0" noProof="0" dirty="0" smtClean="0">
                <a:ln>
                  <a:noFill/>
                </a:ln>
                <a:solidFill>
                  <a:srgbClr val="FFFFFF">
                    <a:lumMod val="85000"/>
                  </a:srgbClr>
                </a:solidFill>
                <a:effectLst/>
                <a:uLnTx/>
                <a:uFillTx/>
                <a:latin typeface="Verdana" panose="020B0604030504040204" pitchFamily="34" charset="0"/>
                <a:ea typeface="Verdana" panose="020B0604030504040204" pitchFamily="34" charset="0"/>
              </a:rPr>
              <a:t> | X</a:t>
            </a:r>
            <a:endParaRPr kumimoji="0" lang="de-DE" sz="800" b="0" i="0" u="none" strike="noStrike" kern="1200" cap="none" spc="0" normalizeH="0" baseline="0" noProof="0" dirty="0">
              <a:ln>
                <a:noFill/>
              </a:ln>
              <a:solidFill>
                <a:srgbClr val="FFFFFF">
                  <a:lumMod val="85000"/>
                </a:srgbClr>
              </a:solidFill>
              <a:effectLst/>
              <a:uLnTx/>
              <a:uFillTx/>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307197352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de-DE" smtClean="0"/>
              <a:t>Titelmasterformat durch Klicken bearbeiten</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de-DE" smtClean="0"/>
              <a:t>Formatvorlage des Untertitelmasters durch Klicken bearbeiten</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900" b="0" i="0" u="none" strike="noStrike" kern="1200" cap="all" spc="0" normalizeH="0" baseline="0" noProof="0" smtClean="0">
                <a:ln>
                  <a:noFill/>
                </a:ln>
                <a:solidFill>
                  <a:srgbClr val="FFFFFF"/>
                </a:solidFill>
                <a:effectLst/>
                <a:uLnTx/>
                <a:uFillTx/>
                <a:latin typeface="Calibri" panose="020F0502020204030204"/>
                <a:ea typeface="+mn-ea"/>
                <a:cs typeface="+mn-cs"/>
              </a:rPr>
              <a:t>Praxis-Update RDA DACH | Teil 2.1 Sprache und Begriffe | Stand: 11.09.2023 | CC0 1.0 Universal</a:t>
            </a:r>
            <a:endParaRPr kumimoji="0" lang="de-DE" sz="900" b="0" i="0" u="none" strike="noStrike" kern="1200" cap="all" spc="0" normalizeH="0" baseline="0" noProof="0" dirty="0">
              <a:ln>
                <a:noFill/>
              </a:ln>
              <a:solidFill>
                <a:srgbClr val="FFFFFF"/>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AB73BC-B049-4115-A692-8D63A059BFB8}" type="slidenum">
              <a:rPr kumimoji="0" lang="en-US" sz="105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‹Nr.›</a:t>
            </a:fld>
            <a:endParaRPr kumimoji="0" lang="en-US" sz="105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3365525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Titelmasterformat durch Klicken bearbeiten</a:t>
            </a:r>
            <a:endParaRPr lang="en-US" dirty="0"/>
          </a:p>
        </p:txBody>
      </p:sp>
      <p:sp>
        <p:nvSpPr>
          <p:cNvPr id="3" name="Content Placeholder 2"/>
          <p:cNvSpPr>
            <a:spLocks noGrp="1"/>
          </p:cNvSpPr>
          <p:nvPr>
            <p:ph idx="1"/>
          </p:nvPr>
        </p:nvSpPr>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900" b="0" i="0" u="none" strike="noStrike" kern="1200" cap="all" spc="0" normalizeH="0" baseline="0" noProof="0" smtClean="0">
                <a:ln>
                  <a:noFill/>
                </a:ln>
                <a:solidFill>
                  <a:srgbClr val="FFFFFF"/>
                </a:solidFill>
                <a:effectLst/>
                <a:uLnTx/>
                <a:uFillTx/>
                <a:latin typeface="Calibri" panose="020F0502020204030204"/>
                <a:ea typeface="+mn-ea"/>
                <a:cs typeface="+mn-cs"/>
              </a:rPr>
              <a:t>Praxis-Update RDA DACH | Teil 2.1 Sprache und Begriffe | Stand: 11.09.2023 | CC0 1.0 Universal</a:t>
            </a:r>
            <a:endParaRPr kumimoji="0" lang="de-DE" sz="900" b="0" i="0" u="none" strike="noStrike" kern="1200" cap="all" spc="0" normalizeH="0" baseline="0" noProof="0" dirty="0">
              <a:ln>
                <a:noFill/>
              </a:ln>
              <a:solidFill>
                <a:srgbClr val="FFFFFF"/>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28E3F4F-51B2-42EE-AFA2-40C4572185CC}" type="slidenum">
              <a:rPr kumimoji="0" lang="en-US" sz="105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‹Nr.›</a:t>
            </a:fld>
            <a:endParaRPr kumimoji="0" lang="en-US" sz="105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2385513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secHead" preserve="1">
  <p:cSld name="Abschnitts-&#10;überschrif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de-DE" smtClean="0"/>
              <a:t>Titelmasterformat durch Klicken bearbeiten</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Formatvorlagen des Textmasters bearbeiten</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900" b="0" i="0" u="none" strike="noStrike" kern="1200" cap="all" spc="0" normalizeH="0" baseline="0" noProof="0" smtClean="0">
                <a:ln>
                  <a:noFill/>
                </a:ln>
                <a:solidFill>
                  <a:srgbClr val="FFFFFF"/>
                </a:solidFill>
                <a:effectLst/>
                <a:uLnTx/>
                <a:uFillTx/>
                <a:latin typeface="Calibri" panose="020F0502020204030204"/>
                <a:ea typeface="+mn-ea"/>
                <a:cs typeface="+mn-cs"/>
              </a:rPr>
              <a:t>Praxis-Update RDA DACH | Teil 2.1 Sprache und Begriffe | Stand: 11.09.2023 | CC0 1.0 Universal</a:t>
            </a:r>
            <a:endParaRPr kumimoji="0" lang="de-DE" sz="900" b="0" i="0" u="none" strike="noStrike" kern="1200" cap="all" spc="0" normalizeH="0" baseline="0" noProof="0" dirty="0">
              <a:ln>
                <a:noFill/>
              </a:ln>
              <a:solidFill>
                <a:srgbClr val="FFFFFF"/>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AB73BC-B049-4115-A692-8D63A059BFB8}" type="slidenum">
              <a:rPr kumimoji="0" lang="en-US" sz="105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‹Nr.›</a:t>
            </a:fld>
            <a:endParaRPr kumimoji="0" lang="en-US" sz="105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432394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de-DE" smtClean="0"/>
              <a:t>Titelmasterformat durch Klicken bearbeiten</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r>
              <a:rPr lang="de-DE" smtClean="0"/>
              <a:t>Praxis-Update RDA DACH | Teil 2.1 Sprache und Begriffe | Stand: 11.09.2023 | CC0 1.0 Universal</a:t>
            </a:r>
            <a:endParaRPr lang="de-DE" dirty="0"/>
          </a:p>
        </p:txBody>
      </p:sp>
      <p:sp>
        <p:nvSpPr>
          <p:cNvPr id="7" name="Slide Number Placeholder 6"/>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335577675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de-DE" smtClean="0"/>
              <a:t>Titelmasterformat durch Klicken bearbeiten</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6" name="Footer Placeholder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900" b="0" i="0" u="none" strike="noStrike" kern="1200" cap="all" spc="0" normalizeH="0" baseline="0" noProof="0" smtClean="0">
                <a:ln>
                  <a:noFill/>
                </a:ln>
                <a:solidFill>
                  <a:srgbClr val="FFFFFF"/>
                </a:solidFill>
                <a:effectLst/>
                <a:uLnTx/>
                <a:uFillTx/>
                <a:latin typeface="Calibri" panose="020F0502020204030204"/>
                <a:ea typeface="+mn-ea"/>
                <a:cs typeface="+mn-cs"/>
              </a:rPr>
              <a:t>Praxis-Update RDA DACH | Teil 2.1 Sprache und Begriffe | Stand: 11.09.2023 | CC0 1.0 Universal</a:t>
            </a:r>
            <a:endParaRPr kumimoji="0" lang="de-DE" sz="900" b="0" i="0" u="none" strike="noStrike" kern="1200" cap="all" spc="0" normalizeH="0" baseline="0" noProof="0" dirty="0">
              <a:ln>
                <a:noFill/>
              </a:ln>
              <a:solidFill>
                <a:srgbClr val="FFFFFF"/>
              </a:solidFill>
              <a:effectLst/>
              <a:uLnTx/>
              <a:uFillTx/>
              <a:latin typeface="Calibri" panose="020F0502020204030204"/>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AB73BC-B049-4115-A692-8D63A059BFB8}" type="slidenum">
              <a:rPr kumimoji="0" lang="en-US" sz="105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‹Nr.›</a:t>
            </a:fld>
            <a:endParaRPr kumimoji="0" lang="en-US" sz="105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6657603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de-DE" smtClean="0"/>
              <a:t>Titelmasterformat durch Klicken bearbeiten</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Formatvorlagen des Textmasters bearbeiten</a:t>
            </a:r>
          </a:p>
        </p:txBody>
      </p:sp>
      <p:sp>
        <p:nvSpPr>
          <p:cNvPr id="4" name="Content Placeholder 3"/>
          <p:cNvSpPr>
            <a:spLocks noGrp="1"/>
          </p:cNvSpPr>
          <p:nvPr>
            <p:ph sz="half" idx="2"/>
          </p:nvPr>
        </p:nvSpPr>
        <p:spPr>
          <a:xfrm>
            <a:off x="1097280" y="2582334"/>
            <a:ext cx="4937760" cy="3378200"/>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Formatvorlagen des Textmasters bearbeiten</a:t>
            </a:r>
          </a:p>
        </p:txBody>
      </p:sp>
      <p:sp>
        <p:nvSpPr>
          <p:cNvPr id="6" name="Content Placeholder 5"/>
          <p:cNvSpPr>
            <a:spLocks noGrp="1"/>
          </p:cNvSpPr>
          <p:nvPr>
            <p:ph sz="quarter" idx="4"/>
          </p:nvPr>
        </p:nvSpPr>
        <p:spPr>
          <a:xfrm>
            <a:off x="6217920" y="2582334"/>
            <a:ext cx="4937760" cy="3378200"/>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7" name="Date Placeholder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8" name="Footer Placeholder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900" b="0" i="0" u="none" strike="noStrike" kern="1200" cap="all" spc="0" normalizeH="0" baseline="0" noProof="0" smtClean="0">
                <a:ln>
                  <a:noFill/>
                </a:ln>
                <a:solidFill>
                  <a:srgbClr val="FFFFFF"/>
                </a:solidFill>
                <a:effectLst/>
                <a:uLnTx/>
                <a:uFillTx/>
                <a:latin typeface="Calibri" panose="020F0502020204030204"/>
                <a:ea typeface="+mn-ea"/>
                <a:cs typeface="+mn-cs"/>
              </a:rPr>
              <a:t>Praxis-Update RDA DACH | Teil 2.1 Sprache und Begriffe | Stand: 11.09.2023 | CC0 1.0 Universal</a:t>
            </a:r>
            <a:endParaRPr kumimoji="0" lang="de-DE" sz="900" b="0" i="0" u="none" strike="noStrike" kern="1200" cap="all" spc="0" normalizeH="0" baseline="0" noProof="0" dirty="0">
              <a:ln>
                <a:noFill/>
              </a:ln>
              <a:solidFill>
                <a:srgbClr val="FFFFFF"/>
              </a:solidFill>
              <a:effectLst/>
              <a:uLnTx/>
              <a:uFillTx/>
              <a:latin typeface="Calibri" panose="020F0502020204030204"/>
              <a:ea typeface="+mn-ea"/>
              <a:cs typeface="+mn-cs"/>
            </a:endParaRPr>
          </a:p>
        </p:txBody>
      </p:sp>
      <p:sp>
        <p:nvSpPr>
          <p:cNvPr id="9" name="Slide Number Placeholder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AB73BC-B049-4115-A692-8D63A059BFB8}" type="slidenum">
              <a:rPr kumimoji="0" lang="en-US" sz="105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‹Nr.›</a:t>
            </a:fld>
            <a:endParaRPr kumimoji="0" lang="en-US" sz="105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4421401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Titelmasterformat durch Klicken bearbeiten</a:t>
            </a:r>
            <a:endParaRPr lang="en-US" dirty="0"/>
          </a:p>
        </p:txBody>
      </p:sp>
      <p:sp>
        <p:nvSpPr>
          <p:cNvPr id="3" name="Date Placeholder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4" name="Footer Placeholder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900" b="0" i="0" u="none" strike="noStrike" kern="1200" cap="all" spc="0" normalizeH="0" baseline="0" noProof="0" smtClean="0">
                <a:ln>
                  <a:noFill/>
                </a:ln>
                <a:solidFill>
                  <a:srgbClr val="FFFFFF"/>
                </a:solidFill>
                <a:effectLst/>
                <a:uLnTx/>
                <a:uFillTx/>
                <a:latin typeface="Calibri" panose="020F0502020204030204"/>
                <a:ea typeface="+mn-ea"/>
                <a:cs typeface="+mn-cs"/>
              </a:rPr>
              <a:t>Praxis-Update RDA DACH | Teil 2.1 Sprache und Begriffe | Stand: 11.09.2023 | CC0 1.0 Universal</a:t>
            </a:r>
            <a:endParaRPr kumimoji="0" lang="de-DE" sz="900" b="0" i="0" u="none" strike="noStrike" kern="1200" cap="all" spc="0" normalizeH="0" baseline="0" noProof="0" dirty="0">
              <a:ln>
                <a:noFill/>
              </a:ln>
              <a:solidFill>
                <a:srgbClr val="FFFFFF"/>
              </a:solidFill>
              <a:effectLst/>
              <a:uLnTx/>
              <a:uFillTx/>
              <a:latin typeface="Calibri" panose="020F0502020204030204"/>
              <a:ea typeface="+mn-ea"/>
              <a:cs typeface="+mn-cs"/>
            </a:endParaRPr>
          </a:p>
        </p:txBody>
      </p:sp>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AB73BC-B049-4115-A692-8D63A059BFB8}" type="slidenum">
              <a:rPr kumimoji="0" lang="en-US" sz="105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‹Nr.›</a:t>
            </a:fld>
            <a:endParaRPr kumimoji="0" lang="en-US" sz="105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9735969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blank" preserve="1">
  <p:cSld name="Leer">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8" name="Footer Placeholder 7"/>
          <p:cNvSpPr>
            <a:spLocks noGrp="1"/>
          </p:cNvSpPr>
          <p:nvPr>
            <p:ph type="ftr" sz="quarter" idx="11"/>
          </p:nvPr>
        </p:nvSpPr>
        <p:spPr/>
        <p:txBody>
          <a:bodyPr/>
          <a:lstStyle>
            <a:lvl1pPr>
              <a:defRPr>
                <a:solidFill>
                  <a:srgbClr val="FFFFFF"/>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900" b="0" i="0" u="none" strike="noStrike" kern="1200" cap="all" spc="0" normalizeH="0" baseline="0" noProof="0" smtClean="0">
                <a:ln>
                  <a:noFill/>
                </a:ln>
                <a:solidFill>
                  <a:srgbClr val="FFFFFF"/>
                </a:solidFill>
                <a:effectLst/>
                <a:uLnTx/>
                <a:uFillTx/>
                <a:latin typeface="Calibri" panose="020F0502020204030204"/>
                <a:ea typeface="+mn-ea"/>
                <a:cs typeface="+mn-cs"/>
              </a:rPr>
              <a:t>Praxis-Update RDA DACH | Teil 2.1 Sprache und Begriffe | Stand: 11.09.2023 | CC0 1.0 Universal</a:t>
            </a:r>
            <a:endParaRPr kumimoji="0" lang="de-DE" sz="900" b="0" i="0" u="none" strike="noStrike" kern="1200" cap="all" spc="0" normalizeH="0" baseline="0" noProof="0" dirty="0">
              <a:ln>
                <a:noFill/>
              </a:ln>
              <a:solidFill>
                <a:srgbClr val="FFFFFF"/>
              </a:solidFill>
              <a:effectLst/>
              <a:uLnTx/>
              <a:uFillTx/>
              <a:latin typeface="Calibri" panose="020F0502020204030204"/>
              <a:ea typeface="+mn-ea"/>
              <a:cs typeface="+mn-cs"/>
            </a:endParaRPr>
          </a:p>
        </p:txBody>
      </p:sp>
      <p:sp>
        <p:nvSpPr>
          <p:cNvPr id="9" name="Slide Number Placeholder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AB73BC-B049-4115-A692-8D63A059BFB8}" type="slidenum">
              <a:rPr kumimoji="0" lang="en-US" sz="105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‹Nr.›</a:t>
            </a:fld>
            <a:endParaRPr kumimoji="0" lang="en-US" sz="105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5129912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objTx" preserve="1">
  <p:cSld name="Inhalt mit Überschrift">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de-DE" smtClean="0"/>
              <a:t>Titelmasterformat durch Klicken bearbeiten</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Formatvorlagen des Textmasters bearbeiten</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900" b="0" i="0" u="none" strike="noStrike" kern="1200" cap="all" spc="0" normalizeH="0" baseline="0" noProof="0" smtClean="0">
                <a:ln>
                  <a:noFill/>
                </a:ln>
                <a:solidFill>
                  <a:srgbClr val="000000"/>
                </a:solidFill>
                <a:effectLst/>
                <a:uLnTx/>
                <a:uFillTx/>
                <a:latin typeface="Calibri" panose="020F0502020204030204"/>
                <a:ea typeface="+mn-ea"/>
                <a:cs typeface="+mn-cs"/>
              </a:rPr>
              <a:t>Praxis-Update RDA DACH | Teil 2.1 Sprache und Begriffe | Stand: 11.09.2023 | CC0 1.0 Universal</a:t>
            </a:r>
            <a:endParaRPr kumimoji="0" lang="de-DE" sz="900" b="0" i="0" u="none" strike="noStrike" kern="1200" cap="all" spc="0" normalizeH="0" baseline="0" noProof="0" dirty="0">
              <a:ln>
                <a:noFill/>
              </a:ln>
              <a:solidFill>
                <a:srgbClr val="000000"/>
              </a:solidFill>
              <a:effectLst/>
              <a:uLnTx/>
              <a:uFillTx/>
              <a:latin typeface="Calibri" panose="020F0502020204030204"/>
              <a:ea typeface="+mn-ea"/>
              <a:cs typeface="+mn-cs"/>
            </a:endParaRPr>
          </a:p>
        </p:txBody>
      </p:sp>
      <p:sp>
        <p:nvSpPr>
          <p:cNvPr id="7" name="Slide Number Placeholder 6"/>
          <p:cNvSpPr>
            <a:spLocks noGrp="1"/>
          </p:cNvSpPr>
          <p:nvPr>
            <p:ph type="sldNum" sz="quarter" idx="12"/>
          </p:nvPr>
        </p:nvSpPr>
        <p:spPr/>
        <p:txBody>
          <a:bodyPr/>
          <a:lstStyle>
            <a:lvl1pPr>
              <a:defRPr>
                <a:solidFill>
                  <a:schemeClr val="tx2"/>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4FAB73BC-B049-4115-A692-8D63A059BFB8}" type="slidenum">
              <a:rPr kumimoji="0" lang="en-US" sz="1050" b="0" i="0" u="none" strike="noStrike" kern="1200" cap="none" spc="0" normalizeH="0" baseline="0" noProof="0" smtClean="0">
                <a:ln>
                  <a:noFill/>
                </a:ln>
                <a:solidFill>
                  <a:srgbClr val="000000"/>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‹Nr.›</a:t>
            </a:fld>
            <a:endParaRPr kumimoji="0" lang="en-US" sz="105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8412517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picTx" preserve="1">
  <p:cSld name="Bild mit Überschrift">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de-DE" smtClean="0"/>
              <a:t>Titelmasterformat durch Klicken bearbeiten</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smtClean="0"/>
              <a:t>Bild durch Klicken auf Symbol hinzufügen</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Formatvorlagen des Textmasters bearbeiten</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6" name="Footer Placeholder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900" b="0" i="0" u="none" strike="noStrike" kern="1200" cap="all" spc="0" normalizeH="0" baseline="0" noProof="0" smtClean="0">
                <a:ln>
                  <a:noFill/>
                </a:ln>
                <a:solidFill>
                  <a:srgbClr val="FFFFFF"/>
                </a:solidFill>
                <a:effectLst/>
                <a:uLnTx/>
                <a:uFillTx/>
                <a:latin typeface="Calibri" panose="020F0502020204030204"/>
                <a:ea typeface="+mn-ea"/>
                <a:cs typeface="+mn-cs"/>
              </a:rPr>
              <a:t>Praxis-Update RDA DACH | Teil 2.1 Sprache und Begriffe | Stand: 11.09.2023 | CC0 1.0 Universal</a:t>
            </a:r>
            <a:endParaRPr kumimoji="0" lang="de-DE" sz="900" b="0" i="0" u="none" strike="noStrike" kern="1200" cap="all" spc="0" normalizeH="0" baseline="0" noProof="0" dirty="0">
              <a:ln>
                <a:noFill/>
              </a:ln>
              <a:solidFill>
                <a:srgbClr val="FFFFFF"/>
              </a:solidFill>
              <a:effectLst/>
              <a:uLnTx/>
              <a:uFillTx/>
              <a:latin typeface="Calibri" panose="020F0502020204030204"/>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AB73BC-B049-4115-A692-8D63A059BFB8}" type="slidenum">
              <a:rPr kumimoji="0" lang="en-US" sz="105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‹Nr.›</a:t>
            </a:fld>
            <a:endParaRPr kumimoji="0" lang="en-US" sz="105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0302977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Titelmasterformat durch Klicken bearbeiten</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900" b="0" i="0" u="none" strike="noStrike" kern="1200" cap="all" spc="0" normalizeH="0" baseline="0" noProof="0" smtClean="0">
                <a:ln>
                  <a:noFill/>
                </a:ln>
                <a:solidFill>
                  <a:srgbClr val="FFFFFF"/>
                </a:solidFill>
                <a:effectLst/>
                <a:uLnTx/>
                <a:uFillTx/>
                <a:latin typeface="Calibri" panose="020F0502020204030204"/>
                <a:ea typeface="+mn-ea"/>
                <a:cs typeface="+mn-cs"/>
              </a:rPr>
              <a:t>Praxis-Update RDA DACH | Teil 2.1 Sprache und Begriffe | Stand: 11.09.2023 | CC0 1.0 Universal</a:t>
            </a:r>
            <a:endParaRPr kumimoji="0" lang="de-DE" sz="900" b="0" i="0" u="none" strike="noStrike" kern="1200" cap="all" spc="0" normalizeH="0" baseline="0" noProof="0" dirty="0">
              <a:ln>
                <a:noFill/>
              </a:ln>
              <a:solidFill>
                <a:srgbClr val="FFFFFF"/>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de-DE" sz="1050" b="1" i="0" u="none" strike="noStrike" kern="1200" cap="none" spc="0" normalizeH="0" baseline="0" noProof="0" smtClean="0">
              <a:ln>
                <a:noFill/>
              </a:ln>
              <a:solidFill>
                <a:srgbClr val="FFFFFF"/>
              </a:solidFill>
              <a:effectLst/>
              <a:uLnTx/>
              <a:uFillTx/>
              <a:latin typeface="Calibri" panose="020F0502020204030204"/>
              <a:ea typeface="+mn-ea"/>
              <a:cs typeface="+mn-cs"/>
            </a:endParaRPr>
          </a:p>
          <a:p>
            <a:pPr marL="0" marR="0" lvl="0" indent="0" algn="r" defTabSz="914400" rtl="0" eaLnBrk="1" fontAlgn="auto" latinLnBrk="0" hangingPunct="1">
              <a:lnSpc>
                <a:spcPct val="100000"/>
              </a:lnSpc>
              <a:spcBef>
                <a:spcPts val="0"/>
              </a:spcBef>
              <a:spcAft>
                <a:spcPts val="0"/>
              </a:spcAft>
              <a:buClrTx/>
              <a:buSzTx/>
              <a:buFontTx/>
              <a:buNone/>
              <a:tabLst/>
              <a:defRPr/>
            </a:pPr>
            <a:fld id="{D30E3F81-6584-4C85-9656-782DA1C6B3A8}" type="slidenum">
              <a:rPr kumimoji="0" lang="de-DE" sz="1050" b="1"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‹Nr.›</a:t>
            </a:fld>
            <a:r>
              <a:rPr kumimoji="0" lang="de-DE" sz="1050" b="0" i="0" u="none" strike="noStrike" kern="1200" cap="none" spc="0" normalizeH="0" baseline="0" noProof="0" smtClean="0">
                <a:ln>
                  <a:noFill/>
                </a:ln>
                <a:solidFill>
                  <a:srgbClr val="FFFFFF"/>
                </a:solidFill>
                <a:effectLst/>
                <a:uLnTx/>
                <a:uFillTx/>
                <a:latin typeface="Calibri" panose="020F0502020204030204"/>
                <a:ea typeface="+mn-ea"/>
                <a:cs typeface="+mn-cs"/>
              </a:rPr>
              <a:t> | X</a:t>
            </a:r>
          </a:p>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US" sz="105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6615150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vertTitleAndTx" preserve="1">
  <p:cSld name="Vertikaler Titel u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de-DE" smtClean="0"/>
              <a:t>Titelmasterformat durch Klicken bearbeiten</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900" b="0" i="0" u="none" strike="noStrike" kern="1200" cap="all" spc="0" normalizeH="0" baseline="0" noProof="0" smtClean="0">
                <a:ln>
                  <a:noFill/>
                </a:ln>
                <a:solidFill>
                  <a:srgbClr val="FFFFFF"/>
                </a:solidFill>
                <a:effectLst/>
                <a:uLnTx/>
                <a:uFillTx/>
                <a:latin typeface="Calibri" panose="020F0502020204030204"/>
                <a:ea typeface="+mn-ea"/>
                <a:cs typeface="+mn-cs"/>
              </a:rPr>
              <a:t>Praxis-Update RDA DACH | Teil 2.1 Sprache und Begriffe | Stand: 11.09.2023 | CC0 1.0 Universal</a:t>
            </a:r>
            <a:endParaRPr kumimoji="0" lang="de-DE" sz="900" b="0" i="0" u="none" strike="noStrike" kern="1200" cap="all" spc="0" normalizeH="0" baseline="0" noProof="0" dirty="0">
              <a:ln>
                <a:noFill/>
              </a:ln>
              <a:solidFill>
                <a:srgbClr val="FFFFFF"/>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de-DE" sz="1050" b="1" i="0" u="none" strike="noStrike" kern="1200" cap="none" spc="0" normalizeH="0" baseline="0" noProof="0" smtClean="0">
              <a:ln>
                <a:noFill/>
              </a:ln>
              <a:solidFill>
                <a:srgbClr val="FFFFFF"/>
              </a:solidFill>
              <a:effectLst/>
              <a:uLnTx/>
              <a:uFillTx/>
              <a:latin typeface="Calibri" panose="020F0502020204030204"/>
              <a:ea typeface="+mn-ea"/>
              <a:cs typeface="+mn-cs"/>
            </a:endParaRPr>
          </a:p>
          <a:p>
            <a:pPr marL="0" marR="0" lvl="0" indent="0" algn="r" defTabSz="914400" rtl="0" eaLnBrk="1" fontAlgn="auto" latinLnBrk="0" hangingPunct="1">
              <a:lnSpc>
                <a:spcPct val="100000"/>
              </a:lnSpc>
              <a:spcBef>
                <a:spcPts val="0"/>
              </a:spcBef>
              <a:spcAft>
                <a:spcPts val="0"/>
              </a:spcAft>
              <a:buClrTx/>
              <a:buSzTx/>
              <a:buFontTx/>
              <a:buNone/>
              <a:tabLst/>
              <a:defRPr/>
            </a:pPr>
            <a:fld id="{D30E3F81-6584-4C85-9656-782DA1C6B3A8}" type="slidenum">
              <a:rPr kumimoji="0" lang="de-DE" sz="1050" b="1"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‹Nr.›</a:t>
            </a:fld>
            <a:r>
              <a:rPr kumimoji="0" lang="de-DE" sz="1050" b="0" i="0" u="none" strike="noStrike" kern="1200" cap="none" spc="0" normalizeH="0" baseline="0" noProof="0" smtClean="0">
                <a:ln>
                  <a:noFill/>
                </a:ln>
                <a:solidFill>
                  <a:srgbClr val="FFFFFF"/>
                </a:solidFill>
                <a:effectLst/>
                <a:uLnTx/>
                <a:uFillTx/>
                <a:latin typeface="Calibri" panose="020F0502020204030204"/>
                <a:ea typeface="+mn-ea"/>
                <a:cs typeface="+mn-cs"/>
              </a:rPr>
              <a:t> | X</a:t>
            </a:r>
          </a:p>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US" sz="105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9373740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335360" y="183778"/>
            <a:ext cx="11521280" cy="508918"/>
          </a:xfrm>
        </p:spPr>
        <p:txBody>
          <a:bodyPr/>
          <a:lstStyle>
            <a:lvl1pPr algn="l">
              <a:defRPr sz="2800">
                <a:solidFill>
                  <a:schemeClr val="tx1"/>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hasCustomPrompt="1"/>
          </p:nvPr>
        </p:nvSpPr>
        <p:spPr>
          <a:xfrm>
            <a:off x="335360" y="836712"/>
            <a:ext cx="11521280" cy="5472608"/>
          </a:xfrm>
        </p:spPr>
        <p:txBody>
          <a:bodyPr>
            <a:noAutofit/>
          </a:bodyPr>
          <a:lstStyle>
            <a:lvl1pPr>
              <a:defRPr sz="2400">
                <a:solidFill>
                  <a:schemeClr val="tx1"/>
                </a:solidFill>
              </a:defRPr>
            </a:lvl1pPr>
            <a:lvl2pPr marL="384048" indent="-182880">
              <a:buFont typeface="Arial" panose="020B0604020202020204" pitchFamily="34" charset="0"/>
              <a:buChar char="•"/>
              <a:defRPr sz="2400">
                <a:solidFill>
                  <a:schemeClr val="tx1"/>
                </a:solidFill>
              </a:defRPr>
            </a:lvl2pPr>
            <a:lvl3pPr marL="566928" indent="-182880">
              <a:buFont typeface="Arial" panose="020B0604020202020204" pitchFamily="34" charset="0"/>
              <a:buChar char="•"/>
              <a:defRPr sz="2400">
                <a:solidFill>
                  <a:schemeClr val="tx1"/>
                </a:solidFill>
              </a:defRPr>
            </a:lvl3p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623392" y="6376244"/>
            <a:ext cx="8160907" cy="365125"/>
          </a:xfrm>
        </p:spPr>
        <p:txBody>
          <a:bodyPr/>
          <a:lstStyle>
            <a:lvl1pPr algn="l">
              <a:defRPr cap="none">
                <a:solidFill>
                  <a:schemeClr val="bg1"/>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900" b="0" i="0" u="none" strike="noStrike" kern="1200" cap="none" spc="0" normalizeH="0" baseline="0" noProof="0" smtClean="0">
                <a:ln>
                  <a:noFill/>
                </a:ln>
                <a:solidFill>
                  <a:srgbClr val="FFFFFF"/>
                </a:solidFill>
                <a:effectLst/>
                <a:uLnTx/>
                <a:uFillTx/>
                <a:latin typeface="Calibri" panose="020F0502020204030204"/>
                <a:ea typeface="+mn-ea"/>
                <a:cs typeface="+mn-cs"/>
              </a:rPr>
              <a:t>Praxis-Update RDA DACH | Teil 2.1 Sprache und Begriffe | Stand: 11.09.2023 | CC0 1.0 Universal</a:t>
            </a:r>
            <a:endParaRPr kumimoji="0" lang="de-DE" sz="9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9" name="Foliennummernplatzhalter 5"/>
          <p:cNvSpPr>
            <a:spLocks noGrp="1"/>
          </p:cNvSpPr>
          <p:nvPr>
            <p:ph type="sldNum" sz="quarter" idx="4"/>
          </p:nvPr>
        </p:nvSpPr>
        <p:spPr>
          <a:xfrm>
            <a:off x="9648395" y="6376244"/>
            <a:ext cx="1934005" cy="365125"/>
          </a:xfrm>
          <a:prstGeom prst="rect">
            <a:avLst/>
          </a:prstGeom>
        </p:spPr>
        <p:txBody>
          <a:bodyPr vert="horz" lIns="91440" tIns="45720" rIns="91440" bIns="45720" rtlCol="0" anchor="ctr"/>
          <a:lstStyle>
            <a:lvl1pPr algn="r">
              <a:defRPr sz="800">
                <a:solidFill>
                  <a:schemeClr val="bg1">
                    <a:lumMod val="85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37474561-2573-4254-9F43-70AFC27DF993}" type="slidenum">
              <a:rPr kumimoji="0" lang="de-DE" sz="800" b="1" i="0" u="none" strike="noStrike" kern="1200" cap="none" spc="0" normalizeH="0" baseline="0" noProof="0" smtClean="0">
                <a:ln>
                  <a:noFill/>
                </a:ln>
                <a:solidFill>
                  <a:srgbClr val="FFFFFF">
                    <a:lumMod val="85000"/>
                  </a:srgbClr>
                </a:solidFill>
                <a:effectLst/>
                <a:uLnTx/>
                <a:uFillTx/>
                <a:latin typeface="Verdana" panose="020B0604030504040204" pitchFamily="34" charset="0"/>
                <a:ea typeface="Verdana" panose="020B060403050404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‹Nr.›</a:t>
            </a:fld>
            <a:r>
              <a:rPr kumimoji="0" lang="de-DE" sz="800" b="0" i="0" u="none" strike="noStrike" kern="1200" cap="none" spc="0" normalizeH="0" baseline="0" noProof="0" dirty="0" smtClean="0">
                <a:ln>
                  <a:noFill/>
                </a:ln>
                <a:solidFill>
                  <a:srgbClr val="FFFFFF">
                    <a:lumMod val="85000"/>
                  </a:srgbClr>
                </a:solidFill>
                <a:effectLst/>
                <a:uLnTx/>
                <a:uFillTx/>
                <a:latin typeface="Verdana" panose="020B0604030504040204" pitchFamily="34" charset="0"/>
                <a:ea typeface="Verdana" panose="020B0604030504040204" pitchFamily="34" charset="0"/>
              </a:rPr>
              <a:t> | 18</a:t>
            </a:r>
            <a:endParaRPr kumimoji="0" lang="de-DE" sz="800" b="0" i="0" u="none" strike="noStrike" kern="1200" cap="none" spc="0" normalizeH="0" baseline="0" noProof="0" dirty="0">
              <a:ln>
                <a:noFill/>
              </a:ln>
              <a:solidFill>
                <a:srgbClr val="FFFFFF">
                  <a:lumMod val="85000"/>
                </a:srgbClr>
              </a:solidFill>
              <a:effectLst/>
              <a:uLnTx/>
              <a:uFillTx/>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97458921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de-DE" smtClean="0"/>
              <a:t>Titelmasterformat durch Klicken bearbeiten</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Formatvorlagen des Textmasters bearbeiten</a:t>
            </a:r>
          </a:p>
        </p:txBody>
      </p:sp>
      <p:sp>
        <p:nvSpPr>
          <p:cNvPr id="4" name="Content Placeholder 3"/>
          <p:cNvSpPr>
            <a:spLocks noGrp="1"/>
          </p:cNvSpPr>
          <p:nvPr>
            <p:ph sz="half" idx="2"/>
          </p:nvPr>
        </p:nvSpPr>
        <p:spPr>
          <a:xfrm>
            <a:off x="1097280" y="2582334"/>
            <a:ext cx="4937760" cy="3378200"/>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Formatvorlagen des Textmasters bearbeiten</a:t>
            </a:r>
          </a:p>
        </p:txBody>
      </p:sp>
      <p:sp>
        <p:nvSpPr>
          <p:cNvPr id="6" name="Content Placeholder 5"/>
          <p:cNvSpPr>
            <a:spLocks noGrp="1"/>
          </p:cNvSpPr>
          <p:nvPr>
            <p:ph sz="quarter" idx="4"/>
          </p:nvPr>
        </p:nvSpPr>
        <p:spPr>
          <a:xfrm>
            <a:off x="6217920" y="2582334"/>
            <a:ext cx="4937760" cy="3378200"/>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7" name="Date Placeholder 6"/>
          <p:cNvSpPr>
            <a:spLocks noGrp="1"/>
          </p:cNvSpPr>
          <p:nvPr>
            <p:ph type="dt" sz="half" idx="10"/>
          </p:nvPr>
        </p:nvSpPr>
        <p:spPr/>
        <p:txBody>
          <a:bodyPr/>
          <a:lstStyle/>
          <a:p>
            <a:endParaRPr lang="en-US" dirty="0"/>
          </a:p>
        </p:txBody>
      </p:sp>
      <p:sp>
        <p:nvSpPr>
          <p:cNvPr id="8" name="Footer Placeholder 7"/>
          <p:cNvSpPr>
            <a:spLocks noGrp="1"/>
          </p:cNvSpPr>
          <p:nvPr>
            <p:ph type="ftr" sz="quarter" idx="11"/>
          </p:nvPr>
        </p:nvSpPr>
        <p:spPr/>
        <p:txBody>
          <a:bodyPr/>
          <a:lstStyle/>
          <a:p>
            <a:r>
              <a:rPr lang="de-DE" smtClean="0"/>
              <a:t>Praxis-Update RDA DACH | Teil 2.1 Sprache und Begriffe | Stand: 11.09.2023 | CC0 1.0 Universal</a:t>
            </a:r>
            <a:endParaRPr lang="de-DE" dirty="0"/>
          </a:p>
        </p:txBody>
      </p:sp>
      <p:sp>
        <p:nvSpPr>
          <p:cNvPr id="9" name="Slide Number Placeholder 8"/>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13029559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Titelmasterformat durch Klicken bearbeiten</a:t>
            </a:r>
            <a:endParaRPr lang="en-US" dirty="0"/>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r>
              <a:rPr lang="de-DE" smtClean="0"/>
              <a:t>Praxis-Update RDA DACH | Teil 2.1 Sprache und Begriffe | Stand: 11.09.2023 | CC0 1.0 Universal</a:t>
            </a:r>
            <a:endParaRPr lang="de-DE" dirty="0"/>
          </a:p>
        </p:txBody>
      </p:sp>
      <p:sp>
        <p:nvSpPr>
          <p:cNvPr id="5" name="Slide Number Placeholder 4"/>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8058056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r">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r>
              <a:rPr lang="de-DE" smtClean="0"/>
              <a:t>Praxis-Update RDA DACH | Teil 2.1 Sprache und Begriffe | Stand: 11.09.2023 | CC0 1.0 Universal</a:t>
            </a:r>
            <a:endParaRPr lang="de-DE" dirty="0"/>
          </a:p>
        </p:txBody>
      </p:sp>
      <p:sp>
        <p:nvSpPr>
          <p:cNvPr id="9" name="Slide Number Placeholder 8"/>
          <p:cNvSpPr>
            <a:spLocks noGrp="1"/>
          </p:cNvSpPr>
          <p:nvPr>
            <p:ph type="sldNum" sz="quarter" idx="12"/>
          </p:nvPr>
        </p:nvSpPr>
        <p:spPr/>
        <p:txBody>
          <a:body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40418130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alt mit Überschrift">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de-DE" smtClean="0"/>
              <a:t>Titelmasterformat durch Klicken bearbeiten</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Formatvorlagen des Textmasters bearbeiten</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r>
              <a:rPr lang="de-DE" smtClean="0"/>
              <a:t>Praxis-Update RDA DACH | Teil 2.1 Sprache und Begriffe | Stand: 11.09.2023 | CC0 1.0 Universal</a:t>
            </a:r>
            <a:endParaRPr lang="de-DE"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25750915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Bild mit Überschrift">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de-DE" smtClean="0"/>
              <a:t>Titelmasterformat durch Klicken bearbeiten</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smtClean="0"/>
              <a:t>Bild durch Klicken auf Symbol hinzufügen</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Formatvorlagen des Textmasters bearbeiten</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r>
              <a:rPr lang="de-DE" smtClean="0"/>
              <a:t>Praxis-Update RDA DACH | Teil 2.1 Sprache und Begriffe | Stand: 11.09.2023 | CC0 1.0 Universal</a:t>
            </a:r>
            <a:endParaRPr lang="de-DE"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28070377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de-DE" smtClean="0"/>
              <a:t>Titelmasterformat durch Klicken bearbeiten</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r>
              <a:rPr lang="de-DE" smtClean="0"/>
              <a:t>Praxis-Update RDA DACH | Teil 2.1 Sprache und Begriffe | Stand: 11.09.2023 | CC0 1.0 Universal</a:t>
            </a:r>
            <a:endParaRPr lang="de-DE"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1841554313"/>
      </p:ext>
    </p:extLst>
  </p:cSld>
  <p:clrMap bg1="lt1" tx1="dk1" bg2="lt2" tx2="dk2" accent1="accent1" accent2="accent2" accent3="accent3" accent4="accent4" accent5="accent5" accent6="accent6" hlink="hlink" folHlink="folHlink"/>
  <p:sldLayoutIdLst>
    <p:sldLayoutId id="2147483742" r:id="rId1"/>
    <p:sldLayoutId id="2147483743" r:id="rId2"/>
    <p:sldLayoutId id="2147483744" r:id="rId3"/>
    <p:sldLayoutId id="2147483745" r:id="rId4"/>
    <p:sldLayoutId id="2147483746" r:id="rId5"/>
    <p:sldLayoutId id="2147483747" r:id="rId6"/>
    <p:sldLayoutId id="2147483748" r:id="rId7"/>
    <p:sldLayoutId id="2147483749" r:id="rId8"/>
    <p:sldLayoutId id="2147483750" r:id="rId9"/>
    <p:sldLayoutId id="2147483751" r:id="rId10"/>
    <p:sldLayoutId id="2147483752" r:id="rId11"/>
    <p:sldLayoutId id="2147483753" r:id="rId12"/>
  </p:sldLayoutIdLst>
  <p:hf hd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de-DE" smtClean="0"/>
              <a:t>Titelmasterformat durch Klicken bearbeiten</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FFFFFF"/>
              </a:solidFill>
              <a:effectLst/>
              <a:uLnTx/>
              <a:uFillTx/>
              <a:latin typeface="Calibri"/>
              <a:ea typeface="+mn-ea"/>
              <a:cs typeface="+mn-cs"/>
            </a:endParaRPr>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900" b="0" i="0" u="none" strike="noStrike" kern="1200" cap="all" spc="0" normalizeH="0" baseline="0" noProof="0" smtClean="0">
                <a:ln>
                  <a:noFill/>
                </a:ln>
                <a:solidFill>
                  <a:srgbClr val="FFFFFF"/>
                </a:solidFill>
                <a:effectLst/>
                <a:uLnTx/>
                <a:uFillTx/>
                <a:latin typeface="Calibri"/>
                <a:ea typeface="+mn-ea"/>
                <a:cs typeface="+mn-cs"/>
              </a:rPr>
              <a:t>Praxis-Update RDA DACH | Teil 2.1 Sprache und Begriffe | Stand: 11.09.2023 | CC0 1.0 Universal</a:t>
            </a:r>
            <a:endParaRPr kumimoji="0" lang="de-DE" sz="900" b="0" i="0" u="none" strike="noStrike" kern="1200" cap="all" spc="0" normalizeH="0" baseline="0" noProof="0" dirty="0">
              <a:ln>
                <a:noFill/>
              </a:ln>
              <a:solidFill>
                <a:srgbClr val="FFFFFF"/>
              </a:solidFill>
              <a:effectLst/>
              <a:uLnTx/>
              <a:uFillTx/>
              <a:latin typeface="Calibri"/>
              <a:ea typeface="+mn-ea"/>
              <a:cs typeface="+mn-cs"/>
            </a:endParaRPr>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4FAB73BC-B049-4115-A692-8D63A059BFB8}" type="slidenum">
              <a:rPr kumimoji="0" lang="en-US" sz="1050" b="0" i="0" u="none" strike="noStrike" kern="1200" cap="none" spc="0" normalizeH="0" baseline="0" noProof="0" smtClean="0">
                <a:ln>
                  <a:noFill/>
                </a:ln>
                <a:solidFill>
                  <a:srgbClr val="FFFFFF"/>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‹Nr.›</a:t>
            </a:fld>
            <a:endParaRPr kumimoji="0" lang="en-US" sz="1050" b="0" i="0" u="none" strike="noStrike" kern="1200" cap="none" spc="0" normalizeH="0" baseline="0" noProof="0" dirty="0">
              <a:ln>
                <a:noFill/>
              </a:ln>
              <a:solidFill>
                <a:srgbClr val="FFFFFF"/>
              </a:solidFill>
              <a:effectLst/>
              <a:uLnTx/>
              <a:uFillTx/>
              <a:latin typeface="Calibri"/>
              <a:ea typeface="+mn-ea"/>
              <a:cs typeface="+mn-cs"/>
            </a:endParaRPr>
          </a:p>
        </p:txBody>
      </p:sp>
    </p:spTree>
    <p:extLst>
      <p:ext uri="{BB962C8B-B14F-4D97-AF65-F5344CB8AC3E}">
        <p14:creationId xmlns:p14="http://schemas.microsoft.com/office/powerpoint/2010/main" val="170644014"/>
      </p:ext>
    </p:extLst>
  </p:cSld>
  <p:clrMap bg1="lt1" tx1="dk1" bg2="lt2" tx2="dk2" accent1="accent1" accent2="accent2" accent3="accent3" accent4="accent4" accent5="accent5" accent6="accent6" hlink="hlink" folHlink="folHlink"/>
  <p:sldLayoutIdLst>
    <p:sldLayoutId id="2147483755" r:id="rId1"/>
    <p:sldLayoutId id="2147483756" r:id="rId2"/>
    <p:sldLayoutId id="2147483757" r:id="rId3"/>
    <p:sldLayoutId id="2147483758" r:id="rId4"/>
    <p:sldLayoutId id="2147483759" r:id="rId5"/>
    <p:sldLayoutId id="2147483760" r:id="rId6"/>
    <p:sldLayoutId id="2147483761" r:id="rId7"/>
    <p:sldLayoutId id="2147483762" r:id="rId8"/>
    <p:sldLayoutId id="2147483763" r:id="rId9"/>
    <p:sldLayoutId id="2147483764" r:id="rId10"/>
    <p:sldLayoutId id="2147483765" r:id="rId11"/>
    <p:sldLayoutId id="2147483766" r:id="rId12"/>
  </p:sldLayoutIdLst>
  <p:timing>
    <p:tnLst>
      <p:par>
        <p:cTn id="1" dur="indefinite" restart="never" nodeType="tmRoot"/>
      </p:par>
    </p:tnLst>
  </p:timing>
  <p:hf hd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de-DE" dirty="0" smtClean="0"/>
              <a:t>Titelmasterformat durch Klicken bearbeiten</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FFFFFF"/>
              </a:solidFill>
              <a:effectLst/>
              <a:uLnTx/>
              <a:uFillTx/>
              <a:latin typeface="Calibri"/>
              <a:ea typeface="+mn-ea"/>
              <a:cs typeface="+mn-cs"/>
            </a:endParaRPr>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900" b="0" i="0" u="none" strike="noStrike" kern="1200" cap="all" spc="0" normalizeH="0" baseline="0" noProof="0" smtClean="0">
                <a:ln>
                  <a:noFill/>
                </a:ln>
                <a:solidFill>
                  <a:srgbClr val="FFFFFF"/>
                </a:solidFill>
                <a:effectLst/>
                <a:uLnTx/>
                <a:uFillTx/>
                <a:latin typeface="Calibri"/>
                <a:ea typeface="+mn-ea"/>
                <a:cs typeface="+mn-cs"/>
              </a:rPr>
              <a:t>Praxis-Update RDA DACH | Teil 2.1 Sprache und Begriffe | Stand: 11.09.2023 | CC0 1.0 Universal</a:t>
            </a:r>
            <a:endParaRPr kumimoji="0" lang="de-DE" sz="900" b="0" i="0" u="none" strike="noStrike" kern="1200" cap="all" spc="0" normalizeH="0" baseline="0" noProof="0" dirty="0">
              <a:ln>
                <a:noFill/>
              </a:ln>
              <a:solidFill>
                <a:srgbClr val="FFFFFF"/>
              </a:solidFill>
              <a:effectLst/>
              <a:uLnTx/>
              <a:uFillTx/>
              <a:latin typeface="Calibri"/>
              <a:ea typeface="+mn-ea"/>
              <a:cs typeface="+mn-cs"/>
            </a:endParaRPr>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4FAB73BC-B049-4115-A692-8D63A059BFB8}" type="slidenum">
              <a:rPr kumimoji="0" lang="en-US" sz="1050" b="0" i="0" u="none" strike="noStrike" kern="1200" cap="none" spc="0" normalizeH="0" baseline="0" noProof="0" smtClean="0">
                <a:ln>
                  <a:noFill/>
                </a:ln>
                <a:solidFill>
                  <a:srgbClr val="FFFFFF"/>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‹Nr.›</a:t>
            </a:fld>
            <a:endParaRPr kumimoji="0" lang="en-US" sz="1050" b="0" i="0" u="none" strike="noStrike" kern="1200" cap="none" spc="0" normalizeH="0" baseline="0" noProof="0" dirty="0">
              <a:ln>
                <a:noFill/>
              </a:ln>
              <a:solidFill>
                <a:srgbClr val="FFFFFF"/>
              </a:solidFill>
              <a:effectLst/>
              <a:uLnTx/>
              <a:uFillTx/>
              <a:latin typeface="Calibri"/>
              <a:ea typeface="+mn-ea"/>
              <a:cs typeface="+mn-cs"/>
            </a:endParaRPr>
          </a:p>
        </p:txBody>
      </p:sp>
    </p:spTree>
    <p:extLst>
      <p:ext uri="{BB962C8B-B14F-4D97-AF65-F5344CB8AC3E}">
        <p14:creationId xmlns:p14="http://schemas.microsoft.com/office/powerpoint/2010/main" val="3566714305"/>
      </p:ext>
    </p:extLst>
  </p:cSld>
  <p:clrMap bg1="lt1" tx1="dk1" bg2="lt2" tx2="dk2" accent1="accent1" accent2="accent2" accent3="accent3" accent4="accent4" accent5="accent5" accent6="accent6" hlink="hlink" folHlink="folHlink"/>
  <p:sldLayoutIdLst>
    <p:sldLayoutId id="2147483768" r:id="rId1"/>
    <p:sldLayoutId id="2147483769" r:id="rId2"/>
    <p:sldLayoutId id="2147483770" r:id="rId3"/>
    <p:sldLayoutId id="2147483771" r:id="rId4"/>
    <p:sldLayoutId id="2147483772" r:id="rId5"/>
    <p:sldLayoutId id="2147483773" r:id="rId6"/>
    <p:sldLayoutId id="2147483774" r:id="rId7"/>
    <p:sldLayoutId id="2147483775" r:id="rId8"/>
    <p:sldLayoutId id="2147483776" r:id="rId9"/>
    <p:sldLayoutId id="2147483777" r:id="rId10"/>
    <p:sldLayoutId id="2147483778" r:id="rId11"/>
    <p:sldLayoutId id="2147483779" r:id="rId12"/>
  </p:sldLayoutIdLst>
  <p:timing>
    <p:tnLst>
      <p:par>
        <p:cTn id="1" dur="indefinite" restart="never" nodeType="tmRoot"/>
      </p:par>
    </p:tnLst>
  </p:timing>
  <p:hf hd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de-DE" smtClean="0"/>
              <a:t>Titelmasterformat durch Klicken bearbeiten</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900" b="0" i="0" u="none" strike="noStrike" kern="1200" cap="all" spc="0" normalizeH="0" baseline="0" noProof="0" smtClean="0">
                <a:ln>
                  <a:noFill/>
                </a:ln>
                <a:solidFill>
                  <a:srgbClr val="FFFFFF"/>
                </a:solidFill>
                <a:effectLst/>
                <a:uLnTx/>
                <a:uFillTx/>
                <a:latin typeface="Calibri" panose="020F0502020204030204"/>
                <a:ea typeface="+mn-ea"/>
                <a:cs typeface="+mn-cs"/>
              </a:rPr>
              <a:t>Praxis-Update RDA DACH | Teil 2.1 Sprache und Begriffe | Stand: 11.09.2023 | CC0 1.0 Universal</a:t>
            </a:r>
            <a:endParaRPr kumimoji="0" lang="de-DE" sz="900" b="0" i="0" u="none" strike="noStrike" kern="1200" cap="all" spc="0" normalizeH="0" baseline="0" noProof="0" dirty="0">
              <a:ln>
                <a:noFill/>
              </a:ln>
              <a:solidFill>
                <a:srgbClr val="FFFFFF"/>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4FAB73BC-B049-4115-A692-8D63A059BFB8}" type="slidenum">
              <a:rPr kumimoji="0" lang="en-US" sz="105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‹Nr.›</a:t>
            </a:fld>
            <a:endParaRPr kumimoji="0" lang="en-US" sz="105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32646202"/>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 id="2147483792" r:id="rId12"/>
  </p:sldLayoutIdLst>
  <p:hf hd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13" Type="http://schemas.openxmlformats.org/officeDocument/2006/relationships/image" Target="../media/image11.jpeg"/><Relationship Id="rId18" Type="http://schemas.openxmlformats.org/officeDocument/2006/relationships/image" Target="../media/image16.pn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jpeg"/><Relationship Id="rId1" Type="http://schemas.openxmlformats.org/officeDocument/2006/relationships/slideLayout" Target="../slideLayouts/slideLayout12.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jpe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 Id="rId14" Type="http://schemas.openxmlformats.org/officeDocument/2006/relationships/image" Target="../media/image12.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3" Type="http://schemas.openxmlformats.org/officeDocument/2006/relationships/hyperlink" Target="https://sta.dnb.de/doc/RDA-E-M180" TargetMode="External"/><Relationship Id="rId2" Type="http://schemas.openxmlformats.org/officeDocument/2006/relationships/notesSlide" Target="../notesSlides/notesSlide12.xml"/><Relationship Id="rId1" Type="http://schemas.openxmlformats.org/officeDocument/2006/relationships/slideLayout" Target="../slideLayouts/slideLayout12.xml"/><Relationship Id="rId4" Type="http://schemas.openxmlformats.org/officeDocument/2006/relationships/hyperlink" Target="https://sta.dnb.de/doc/RDA-E-M355"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s://sta.dnb.de/doc/RDA-E-M180" TargetMode="External"/><Relationship Id="rId2" Type="http://schemas.openxmlformats.org/officeDocument/2006/relationships/notesSlide" Target="../notesSlides/notesSlide13.xml"/><Relationship Id="rId1" Type="http://schemas.openxmlformats.org/officeDocument/2006/relationships/slideLayout" Target="../slideLayouts/slideLayout12.xml"/><Relationship Id="rId5" Type="http://schemas.openxmlformats.org/officeDocument/2006/relationships/image" Target="../media/image21.png"/><Relationship Id="rId4" Type="http://schemas.openxmlformats.org/officeDocument/2006/relationships/image" Target="../media/image20.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hyperlink" Target="https://sta.dnb.de/doc/RDA#Der-Bereich-Elemente" TargetMode="External"/><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hyperlink" Target="https://sta.dnb.de/doc/RDA-E-M025#GeltungsbereichErklarung" TargetMode="External"/><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hyperlink" Target="https://sta.dnb.de/doc/RDA-E-M390" TargetMode="External"/><Relationship Id="rId2" Type="http://schemas.openxmlformats.org/officeDocument/2006/relationships/notesSlide" Target="../notesSlides/notesSlide19.xml"/><Relationship Id="rId1" Type="http://schemas.openxmlformats.org/officeDocument/2006/relationships/slideLayout" Target="../slideLayouts/slideLayout12.xml"/><Relationship Id="rId4" Type="http://schemas.openxmlformats.org/officeDocument/2006/relationships/hyperlink" Target="https://sta.dnb.de/doc/RDA-E-M345"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hyperlink" Target="https://sta.dnb.de/doc/RDA-E-W135" TargetMode="External"/><Relationship Id="rId2" Type="http://schemas.openxmlformats.org/officeDocument/2006/relationships/notesSlide" Target="../notesSlides/notesSlide20.xml"/><Relationship Id="rId1" Type="http://schemas.openxmlformats.org/officeDocument/2006/relationships/slideLayout" Target="../slideLayouts/slideLayout12.xml"/><Relationship Id="rId5" Type="http://schemas.openxmlformats.org/officeDocument/2006/relationships/hyperlink" Target="https://sta.dnb.de/doc/RDA-E-W145" TargetMode="External"/><Relationship Id="rId4" Type="http://schemas.openxmlformats.org/officeDocument/2006/relationships/hyperlink" Target="https://sta.dnb.de/doc/RDA-E-E165"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21.xml"/><Relationship Id="rId1" Type="http://schemas.openxmlformats.org/officeDocument/2006/relationships/slideLayout" Target="../slideLayouts/slideLayout48.xml"/><Relationship Id="rId5" Type="http://schemas.openxmlformats.org/officeDocument/2006/relationships/image" Target="../media/image23.png"/><Relationship Id="rId4" Type="http://schemas.openxmlformats.org/officeDocument/2006/relationships/hyperlink" Target="https://creativecommons.org/publicdomain/zero/1.0/"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8" Type="http://schemas.openxmlformats.org/officeDocument/2006/relationships/hyperlink" Target="https://sta.dnb.de/doc/RDA" TargetMode="External"/><Relationship Id="rId3" Type="http://schemas.openxmlformats.org/officeDocument/2006/relationships/image" Target="../media/image17.png"/><Relationship Id="rId7" Type="http://schemas.openxmlformats.org/officeDocument/2006/relationships/image" Target="../media/image19.png"/><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hyperlink" Target="https://access.rdatoolkit.org/" TargetMode="External"/><Relationship Id="rId5" Type="http://schemas.openxmlformats.org/officeDocument/2006/relationships/image" Target="../media/image18.png"/><Relationship Id="rId4" Type="http://schemas.openxmlformats.org/officeDocument/2006/relationships/hyperlink" Target="https://original.rdatoolkit.org/"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hyperlink" Target="https://sta.dnb.de/doc/P441" TargetMode="External"/><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2135188" y="1041401"/>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3114990" y="3002330"/>
            <a:ext cx="6057900" cy="697766"/>
          </a:xfrm>
        </p:spPr>
        <p:txBody>
          <a:bodyPr>
            <a:normAutofit/>
          </a:bodyPr>
          <a:lstStyle/>
          <a:p>
            <a:pPr algn="ctr"/>
            <a:r>
              <a:rPr lang="de-DE" altLang="de-DE" sz="3600" b="1" spc="300" dirty="0">
                <a:ea typeface="Verdana" pitchFamily="34" charset="0"/>
                <a:cs typeface="Segoe UI" panose="020B0502040204020203" pitchFamily="34" charset="0"/>
              </a:rPr>
              <a:t>Praxis-Update RDA DACH</a:t>
            </a:r>
          </a:p>
        </p:txBody>
      </p:sp>
      <p:sp>
        <p:nvSpPr>
          <p:cNvPr id="7" name="Fußzeilenplatzhalter 6"/>
          <p:cNvSpPr>
            <a:spLocks noGrp="1"/>
          </p:cNvSpPr>
          <p:nvPr>
            <p:ph type="ftr" sz="quarter" idx="14"/>
          </p:nvPr>
        </p:nvSpPr>
        <p:spPr/>
        <p:txBody>
          <a:bodyPr/>
          <a:lstStyle/>
          <a:p>
            <a:r>
              <a:rPr lang="de-DE" smtClean="0"/>
              <a:t>Praxis-Update RDA DACH | Teil 2.1 Sprache und Begriffe | Stand: 11.09.2023 | CC0 1.0 Universal</a:t>
            </a:r>
            <a:endParaRPr lang="de-DE" dirty="0"/>
          </a:p>
        </p:txBody>
      </p:sp>
      <p:sp>
        <p:nvSpPr>
          <p:cNvPr id="10" name="Foliennummernplatzhalter 9"/>
          <p:cNvSpPr>
            <a:spLocks noGrp="1"/>
          </p:cNvSpPr>
          <p:nvPr>
            <p:ph type="sldNum" sz="quarter" idx="4"/>
          </p:nvPr>
        </p:nvSpPr>
        <p:spPr/>
        <p:txBody>
          <a:bodyPr/>
          <a:lstStyle/>
          <a:p>
            <a:endParaRPr lang="de-DE" dirty="0"/>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392739"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707188" y="1412876"/>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8296276" y="1771651"/>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080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9502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8229600" y="445079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9" cstate="print">
            <a:extLst>
              <a:ext uri="{28A0092B-C50C-407E-A947-70E740481C1C}">
                <a14:useLocalDpi xmlns:a14="http://schemas.microsoft.com/office/drawing/2010/main" val="0"/>
              </a:ext>
            </a:extLst>
          </a:blip>
          <a:srcRect r="16844"/>
          <a:stretch>
            <a:fillRect/>
          </a:stretch>
        </p:blipFill>
        <p:spPr bwMode="auto">
          <a:xfrm>
            <a:off x="5472113" y="5129548"/>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2782889" y="4254501"/>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1624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616075" y="3108326"/>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2571119" y="1891566"/>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4" cstate="print">
            <a:extLst>
              <a:ext uri="{28A0092B-C50C-407E-A947-70E740481C1C}">
                <a14:useLocalDpi xmlns:a14="http://schemas.microsoft.com/office/drawing/2010/main" val="0"/>
              </a:ext>
            </a:extLst>
          </a:blip>
          <a:srcRect/>
          <a:stretch/>
        </p:blipFill>
        <p:spPr>
          <a:xfrm>
            <a:off x="8867648" y="3921127"/>
            <a:ext cx="1650927" cy="358775"/>
          </a:xfrm>
          <a:prstGeom prst="rect">
            <a:avLst/>
          </a:prstGeom>
        </p:spPr>
      </p:pic>
      <p:pic>
        <p:nvPicPr>
          <p:cNvPr id="3" name="Grafik 2"/>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4063665" y="4765340"/>
            <a:ext cx="908720" cy="908720"/>
          </a:xfrm>
          <a:prstGeom prst="rect">
            <a:avLst/>
          </a:prstGeom>
        </p:spPr>
      </p:pic>
      <p:pic>
        <p:nvPicPr>
          <p:cNvPr id="4" name="Grafik 3"/>
          <p:cNvPicPr>
            <a:picLocks noChangeAspect="1"/>
          </p:cNvPicPr>
          <p:nvPr/>
        </p:nvPicPr>
        <p:blipFill rotWithShape="1">
          <a:blip r:embed="rId16" cstate="print">
            <a:extLst>
              <a:ext uri="{28A0092B-C50C-407E-A947-70E740481C1C}">
                <a14:useLocalDpi xmlns:a14="http://schemas.microsoft.com/office/drawing/2010/main" val="0"/>
              </a:ext>
            </a:extLst>
          </a:blip>
          <a:srcRect/>
          <a:stretch/>
        </p:blipFill>
        <p:spPr>
          <a:xfrm>
            <a:off x="6748394" y="4804710"/>
            <a:ext cx="1440000" cy="488742"/>
          </a:xfrm>
          <a:prstGeom prst="rect">
            <a:avLst/>
          </a:prstGeom>
        </p:spPr>
      </p:pic>
      <p:pic>
        <p:nvPicPr>
          <p:cNvPr id="5" name="Grafik 4"/>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1955732" y="2343022"/>
            <a:ext cx="1440000" cy="559059"/>
          </a:xfrm>
          <a:prstGeom prst="rect">
            <a:avLst/>
          </a:prstGeom>
        </p:spPr>
      </p:pic>
      <p:pic>
        <p:nvPicPr>
          <p:cNvPr id="6" name="Grafik 5"/>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3716572" y="1365763"/>
            <a:ext cx="1440000" cy="408189"/>
          </a:xfrm>
          <a:prstGeom prst="rect">
            <a:avLst/>
          </a:prstGeom>
        </p:spPr>
      </p:pic>
    </p:spTree>
    <p:extLst>
      <p:ext uri="{BB962C8B-B14F-4D97-AF65-F5344CB8AC3E}">
        <p14:creationId xmlns:p14="http://schemas.microsoft.com/office/powerpoint/2010/main" val="26262110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6. Terminologie (2)</a:t>
            </a:r>
            <a:endParaRPr lang="de-DE" dirty="0"/>
          </a:p>
        </p:txBody>
      </p:sp>
      <p:sp>
        <p:nvSpPr>
          <p:cNvPr id="3" name="Textplatzhalter 2"/>
          <p:cNvSpPr>
            <a:spLocks noGrp="1"/>
          </p:cNvSpPr>
          <p:nvPr>
            <p:ph type="body" sz="quarter" idx="13"/>
          </p:nvPr>
        </p:nvSpPr>
        <p:spPr/>
        <p:txBody>
          <a:bodyPr/>
          <a:lstStyle/>
          <a:p>
            <a:pPr marL="0" indent="0">
              <a:buNone/>
            </a:pPr>
            <a:r>
              <a:rPr lang="de-DE" b="1" dirty="0" smtClean="0"/>
              <a:t>Zwei </a:t>
            </a:r>
            <a:r>
              <a:rPr lang="de-DE" b="1" dirty="0"/>
              <a:t>Ausprägungen des </a:t>
            </a:r>
            <a:r>
              <a:rPr lang="de-DE" b="1" dirty="0" smtClean="0"/>
              <a:t>Übertragens  </a:t>
            </a:r>
          </a:p>
          <a:p>
            <a:pPr marL="0" indent="0">
              <a:buNone/>
            </a:pPr>
            <a:r>
              <a:rPr lang="de-DE" dirty="0" smtClean="0"/>
              <a:t>Das Übertragen ist eine besondere Form der Erfassung. Es werden jetzt zwei Ausprägungen des Übertragens unterschieden:  </a:t>
            </a:r>
            <a:r>
              <a:rPr lang="de-DE" dirty="0"/>
              <a:t/>
            </a:r>
            <a:br>
              <a:rPr lang="de-DE" dirty="0"/>
            </a:br>
            <a:endParaRPr lang="de-DE" dirty="0"/>
          </a:p>
          <a:p>
            <a:pPr lvl="1"/>
            <a:r>
              <a:rPr lang="de-DE" dirty="0"/>
              <a:t>Zeichengenaues Übertragen (</a:t>
            </a:r>
            <a:r>
              <a:rPr lang="de-DE" dirty="0" err="1"/>
              <a:t>basic</a:t>
            </a:r>
            <a:r>
              <a:rPr lang="de-DE" dirty="0"/>
              <a:t> </a:t>
            </a:r>
            <a:r>
              <a:rPr lang="de-DE" dirty="0" err="1"/>
              <a:t>transcription</a:t>
            </a:r>
            <a:r>
              <a:rPr lang="de-DE" dirty="0"/>
              <a:t>)</a:t>
            </a:r>
            <a:br>
              <a:rPr lang="de-DE" dirty="0"/>
            </a:br>
            <a:r>
              <a:rPr lang="de-DE" dirty="0"/>
              <a:t>Es werden keinerlei Anpassungen vorgenommen. </a:t>
            </a:r>
            <a:r>
              <a:rPr lang="de-DE" dirty="0" smtClean="0"/>
              <a:t>Dies kommt </a:t>
            </a:r>
            <a:r>
              <a:rPr lang="de-DE" dirty="0"/>
              <a:t>üblicherweise bei Fremddatenübernahme oder automatisch </a:t>
            </a:r>
            <a:r>
              <a:rPr lang="de-DE" dirty="0" smtClean="0"/>
              <a:t>erzeugten </a:t>
            </a:r>
            <a:r>
              <a:rPr lang="de-DE" dirty="0"/>
              <a:t>Metadaten (z. B. durch OCR-Verfahren) zur Anwendung.</a:t>
            </a:r>
            <a:br>
              <a:rPr lang="de-DE" dirty="0"/>
            </a:br>
            <a:endParaRPr lang="de-DE" dirty="0"/>
          </a:p>
          <a:p>
            <a:pPr lvl="1"/>
            <a:r>
              <a:rPr lang="de-DE" dirty="0"/>
              <a:t>Normalisierendes Übertragen (</a:t>
            </a:r>
            <a:r>
              <a:rPr lang="de-DE" dirty="0" err="1"/>
              <a:t>normalized</a:t>
            </a:r>
            <a:r>
              <a:rPr lang="de-DE" dirty="0"/>
              <a:t> </a:t>
            </a:r>
            <a:r>
              <a:rPr lang="de-DE" dirty="0" err="1"/>
              <a:t>transcription</a:t>
            </a:r>
            <a:r>
              <a:rPr lang="de-DE" dirty="0"/>
              <a:t>)</a:t>
            </a:r>
            <a:br>
              <a:rPr lang="de-DE" dirty="0"/>
            </a:br>
            <a:r>
              <a:rPr lang="de-DE" dirty="0"/>
              <a:t>Standard beim intellektuellen Katalogisieren:</a:t>
            </a:r>
            <a:br>
              <a:rPr lang="de-DE" dirty="0"/>
            </a:br>
            <a:r>
              <a:rPr lang="de-DE" dirty="0"/>
              <a:t>Es werden bestimmte Anpassungen vorgenommen, um eine nutzerfreundliche, gut lesbare Darstellung sowie eine Einheitlichkeit bei bestimmten Aspekten zu erreichen, </a:t>
            </a:r>
            <a:r>
              <a:rPr lang="de-DE" dirty="0" smtClean="0"/>
              <a:t/>
            </a:r>
            <a:br>
              <a:rPr lang="de-DE" dirty="0" smtClean="0"/>
            </a:br>
            <a:r>
              <a:rPr lang="de-DE" dirty="0" smtClean="0"/>
              <a:t>z</a:t>
            </a:r>
            <a:r>
              <a:rPr lang="de-DE" dirty="0"/>
              <a:t>. B. Anpassung von Groß-/Kleinschreibung an </a:t>
            </a:r>
            <a:r>
              <a:rPr lang="de-DE" dirty="0" smtClean="0"/>
              <a:t>die geltende </a:t>
            </a:r>
            <a:r>
              <a:rPr lang="de-DE" dirty="0"/>
              <a:t>Rechtschreibung.</a:t>
            </a:r>
          </a:p>
          <a:p>
            <a:endParaRPr lang="de-DE" dirty="0"/>
          </a:p>
        </p:txBody>
      </p:sp>
      <p:sp>
        <p:nvSpPr>
          <p:cNvPr id="4" name="Fußzeilenplatzhalter 3"/>
          <p:cNvSpPr>
            <a:spLocks noGrp="1"/>
          </p:cNvSpPr>
          <p:nvPr>
            <p:ph type="ftr" sz="quarter" idx="1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900" b="0" i="0" u="none" strike="noStrike" kern="1200" cap="none" spc="0" normalizeH="0" baseline="0" noProof="0" smtClean="0">
                <a:ln>
                  <a:noFill/>
                </a:ln>
                <a:solidFill>
                  <a:srgbClr val="FFFFFF"/>
                </a:solidFill>
                <a:effectLst/>
                <a:uLnTx/>
                <a:uFillTx/>
                <a:latin typeface="Calibri"/>
                <a:ea typeface="+mn-ea"/>
                <a:cs typeface="+mn-cs"/>
              </a:rPr>
              <a:t>Praxis-Update RDA DACH | Teil 2.1 Sprache und Begriffe | Stand: 11.09.2023 | CC0 1.0 Universal</a:t>
            </a:r>
            <a:endParaRPr kumimoji="0" lang="de-DE" sz="900" b="0" i="0" u="none" strike="noStrike" kern="1200" cap="none" spc="0" normalizeH="0" baseline="0" noProof="0" dirty="0">
              <a:ln>
                <a:noFill/>
              </a:ln>
              <a:solidFill>
                <a:srgbClr val="FFFFFF"/>
              </a:solidFill>
              <a:effectLst/>
              <a:uLnTx/>
              <a:uFillTx/>
              <a:latin typeface="Calibri"/>
              <a:ea typeface="+mn-ea"/>
              <a:cs typeface="+mn-cs"/>
            </a:endParaRPr>
          </a:p>
        </p:txBody>
      </p:sp>
      <p:sp>
        <p:nvSpPr>
          <p:cNvPr id="5" name="Foliennummernplatzhalter 4"/>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7474561-2573-4254-9F43-70AFC27DF993}" type="slidenum">
              <a:rPr kumimoji="0" lang="de-DE" sz="800" b="1" i="0" u="none" strike="noStrike" kern="1200" cap="none" spc="0" normalizeH="0" baseline="0" noProof="0" smtClean="0">
                <a:ln>
                  <a:noFill/>
                </a:ln>
                <a:solidFill>
                  <a:srgbClr val="FFFFFF">
                    <a:lumMod val="85000"/>
                  </a:srgbClr>
                </a:solidFill>
                <a:effectLst/>
                <a:uLnTx/>
                <a:uFillTx/>
                <a:latin typeface="Verdana" panose="020B0604030504040204" pitchFamily="34" charset="0"/>
                <a:ea typeface="Verdana" panose="020B060403050404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10</a:t>
            </a:fld>
            <a:r>
              <a:rPr kumimoji="0" lang="de-DE" sz="800" b="0" i="0" u="none" strike="noStrike" kern="1200" cap="none" spc="0" normalizeH="0" baseline="0" noProof="0" dirty="0" smtClean="0">
                <a:ln>
                  <a:noFill/>
                </a:ln>
                <a:solidFill>
                  <a:srgbClr val="FFFFFF">
                    <a:lumMod val="85000"/>
                  </a:srgbClr>
                </a:solidFill>
                <a:effectLst/>
                <a:uLnTx/>
                <a:uFillTx/>
                <a:latin typeface="Verdana" panose="020B0604030504040204" pitchFamily="34" charset="0"/>
                <a:ea typeface="Verdana" panose="020B0604030504040204" pitchFamily="34" charset="0"/>
              </a:rPr>
              <a:t> | 21</a:t>
            </a:r>
            <a:endParaRPr kumimoji="0" lang="de-DE" sz="800" b="0" i="0" u="none" strike="noStrike" kern="1200" cap="none" spc="0" normalizeH="0" baseline="0" noProof="0" dirty="0">
              <a:ln>
                <a:noFill/>
              </a:ln>
              <a:solidFill>
                <a:srgbClr val="FFFFFF">
                  <a:lumMod val="85000"/>
                </a:srgbClr>
              </a:solidFill>
              <a:effectLst/>
              <a:uLnTx/>
              <a:uFillTx/>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163494333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6. Terminologie </a:t>
            </a:r>
            <a:r>
              <a:rPr lang="de-DE" dirty="0" smtClean="0"/>
              <a:t>(3)</a:t>
            </a:r>
            <a:endParaRPr lang="de-DE" dirty="0"/>
          </a:p>
        </p:txBody>
      </p:sp>
      <p:sp>
        <p:nvSpPr>
          <p:cNvPr id="3" name="Textplatzhalter 2"/>
          <p:cNvSpPr>
            <a:spLocks noGrp="1"/>
          </p:cNvSpPr>
          <p:nvPr>
            <p:ph type="body" sz="quarter" idx="13"/>
          </p:nvPr>
        </p:nvSpPr>
        <p:spPr/>
        <p:txBody>
          <a:bodyPr/>
          <a:lstStyle/>
          <a:p>
            <a:r>
              <a:rPr lang="de-DE" b="1" dirty="0" smtClean="0"/>
              <a:t>Hierarchie der </a:t>
            </a:r>
            <a:r>
              <a:rPr lang="de-DE" b="1" dirty="0"/>
              <a:t>Elemente in RDA DACH</a:t>
            </a:r>
          </a:p>
          <a:p>
            <a:r>
              <a:rPr lang="de-DE" dirty="0"/>
              <a:t>Viele Elemente stehen in einem hierarchischen Verhältnis zueinander. Diese hierarchische Struktur und das Verhältnis der Elemente </a:t>
            </a:r>
            <a:r>
              <a:rPr lang="de-DE" dirty="0" smtClean="0"/>
              <a:t>zueinander </a:t>
            </a:r>
            <a:r>
              <a:rPr lang="de-DE" dirty="0"/>
              <a:t>wurde weitgehend aus dem offiziellen RDA Toolkit übernommen, für RDA DACH aber etwas vereinfacht. </a:t>
            </a:r>
          </a:p>
          <a:p>
            <a:endParaRPr lang="de-DE" dirty="0" smtClean="0"/>
          </a:p>
          <a:p>
            <a:endParaRPr lang="de-DE" dirty="0"/>
          </a:p>
          <a:p>
            <a:endParaRPr lang="de-DE" dirty="0"/>
          </a:p>
          <a:p>
            <a:endParaRPr lang="de-DE" dirty="0"/>
          </a:p>
        </p:txBody>
      </p:sp>
      <p:sp>
        <p:nvSpPr>
          <p:cNvPr id="4" name="Fußzeilenplatzhalter 3"/>
          <p:cNvSpPr>
            <a:spLocks noGrp="1"/>
          </p:cNvSpPr>
          <p:nvPr>
            <p:ph type="ftr" sz="quarter" idx="1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900" b="0" i="0" u="none" strike="noStrike" kern="1200" cap="none" spc="0" normalizeH="0" baseline="0" noProof="0" smtClean="0">
                <a:ln>
                  <a:noFill/>
                </a:ln>
                <a:solidFill>
                  <a:srgbClr val="FFFFFF"/>
                </a:solidFill>
                <a:effectLst/>
                <a:uLnTx/>
                <a:uFillTx/>
                <a:latin typeface="Calibri"/>
                <a:ea typeface="+mn-ea"/>
                <a:cs typeface="+mn-cs"/>
              </a:rPr>
              <a:t>Praxis-Update RDA DACH | Teil 2.1 Sprache und Begriffe | Stand: 11.09.2023 | CC0 1.0 Universal</a:t>
            </a:r>
            <a:endParaRPr kumimoji="0" lang="de-DE" sz="900" b="0" i="0" u="none" strike="noStrike" kern="1200" cap="none" spc="0" normalizeH="0" baseline="0" noProof="0" dirty="0">
              <a:ln>
                <a:noFill/>
              </a:ln>
              <a:solidFill>
                <a:srgbClr val="FFFFFF"/>
              </a:solidFill>
              <a:effectLst/>
              <a:uLnTx/>
              <a:uFillTx/>
              <a:latin typeface="Calibri"/>
              <a:ea typeface="+mn-ea"/>
              <a:cs typeface="+mn-cs"/>
            </a:endParaRPr>
          </a:p>
        </p:txBody>
      </p:sp>
      <p:sp>
        <p:nvSpPr>
          <p:cNvPr id="5" name="Foliennummernplatzhalter 4"/>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7474561-2573-4254-9F43-70AFC27DF993}" type="slidenum">
              <a:rPr kumimoji="0" lang="de-DE" sz="800" b="1" i="0" u="none" strike="noStrike" kern="1200" cap="none" spc="0" normalizeH="0" baseline="0" noProof="0" smtClean="0">
                <a:ln>
                  <a:noFill/>
                </a:ln>
                <a:solidFill>
                  <a:srgbClr val="FFFFFF">
                    <a:lumMod val="85000"/>
                  </a:srgbClr>
                </a:solidFill>
                <a:effectLst/>
                <a:uLnTx/>
                <a:uFillTx/>
                <a:latin typeface="Verdana" panose="020B0604030504040204" pitchFamily="34" charset="0"/>
                <a:ea typeface="Verdana" panose="020B060403050404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11</a:t>
            </a:fld>
            <a:r>
              <a:rPr kumimoji="0" lang="de-DE" sz="800" b="0" i="0" u="none" strike="noStrike" kern="1200" cap="none" spc="0" normalizeH="0" baseline="0" noProof="0" dirty="0" smtClean="0">
                <a:ln>
                  <a:noFill/>
                </a:ln>
                <a:solidFill>
                  <a:srgbClr val="FFFFFF">
                    <a:lumMod val="85000"/>
                  </a:srgbClr>
                </a:solidFill>
                <a:effectLst/>
                <a:uLnTx/>
                <a:uFillTx/>
                <a:latin typeface="Verdana" panose="020B0604030504040204" pitchFamily="34" charset="0"/>
                <a:ea typeface="Verdana" panose="020B0604030504040204" pitchFamily="34" charset="0"/>
              </a:rPr>
              <a:t> | 21</a:t>
            </a:r>
            <a:endParaRPr kumimoji="0" lang="de-DE" sz="800" b="0" i="0" u="none" strike="noStrike" kern="1200" cap="none" spc="0" normalizeH="0" baseline="0" noProof="0" dirty="0">
              <a:ln>
                <a:noFill/>
              </a:ln>
              <a:solidFill>
                <a:srgbClr val="FFFFFF">
                  <a:lumMod val="85000"/>
                </a:srgbClr>
              </a:solidFill>
              <a:effectLst/>
              <a:uLnTx/>
              <a:uFillTx/>
              <a:latin typeface="Verdana" panose="020B0604030504040204" pitchFamily="34" charset="0"/>
              <a:ea typeface="Verdana" panose="020B0604030504040204" pitchFamily="34" charset="0"/>
            </a:endParaRPr>
          </a:p>
        </p:txBody>
      </p:sp>
      <p:graphicFrame>
        <p:nvGraphicFramePr>
          <p:cNvPr id="6" name="Tabelle 5"/>
          <p:cNvGraphicFramePr>
            <a:graphicFrameLocks noGrp="1"/>
          </p:cNvGraphicFramePr>
          <p:nvPr>
            <p:extLst>
              <p:ext uri="{D42A27DB-BD31-4B8C-83A1-F6EECF244321}">
                <p14:modId xmlns:p14="http://schemas.microsoft.com/office/powerpoint/2010/main" val="1610865742"/>
              </p:ext>
            </p:extLst>
          </p:nvPr>
        </p:nvGraphicFramePr>
        <p:xfrm>
          <a:off x="371364" y="2365284"/>
          <a:ext cx="11449272" cy="3521403"/>
        </p:xfrm>
        <a:graphic>
          <a:graphicData uri="http://schemas.openxmlformats.org/drawingml/2006/table">
            <a:tbl>
              <a:tblPr firstRow="1" bandRow="1">
                <a:tableStyleId>{5C22544A-7EE6-4342-B048-85BDC9FD1C3A}</a:tableStyleId>
              </a:tblPr>
              <a:tblGrid>
                <a:gridCol w="5724636">
                  <a:extLst>
                    <a:ext uri="{9D8B030D-6E8A-4147-A177-3AD203B41FA5}">
                      <a16:colId xmlns:a16="http://schemas.microsoft.com/office/drawing/2014/main" val="1959405099"/>
                    </a:ext>
                  </a:extLst>
                </a:gridCol>
                <a:gridCol w="5724636">
                  <a:extLst>
                    <a:ext uri="{9D8B030D-6E8A-4147-A177-3AD203B41FA5}">
                      <a16:colId xmlns:a16="http://schemas.microsoft.com/office/drawing/2014/main" val="1797639929"/>
                    </a:ext>
                  </a:extLst>
                </a:gridCol>
              </a:tblGrid>
              <a:tr h="641043">
                <a:tc>
                  <a:txBody>
                    <a:bodyPr/>
                    <a:lstStyle/>
                    <a:p>
                      <a:r>
                        <a:rPr lang="de-DE" sz="1900" b="1" dirty="0" smtClean="0">
                          <a:solidFill>
                            <a:schemeClr val="tx1"/>
                          </a:solidFill>
                          <a:latin typeface="+mn-lt"/>
                          <a:ea typeface="Verdana" panose="020B0604030504040204" pitchFamily="34" charset="0"/>
                        </a:rPr>
                        <a:t>Begriff</a:t>
                      </a:r>
                      <a:endParaRPr lang="de-DE" sz="1900" b="1" dirty="0">
                        <a:solidFill>
                          <a:schemeClr val="tx1"/>
                        </a:solidFill>
                        <a:latin typeface="+mn-lt"/>
                        <a:ea typeface="Verdana" panose="020B0604030504040204" pitchFamily="34" charset="0"/>
                      </a:endParaRPr>
                    </a:p>
                  </a:txBody>
                  <a:tcPr anchor="ctr">
                    <a:solidFill>
                      <a:srgbClr val="ED7B15"/>
                    </a:solidFill>
                  </a:tcPr>
                </a:tc>
                <a:tc>
                  <a:txBody>
                    <a:bodyPr/>
                    <a:lstStyle/>
                    <a:p>
                      <a:r>
                        <a:rPr lang="de-DE" sz="1900" b="1" dirty="0" smtClean="0">
                          <a:solidFill>
                            <a:schemeClr val="tx1"/>
                          </a:solidFill>
                          <a:latin typeface="+mn-lt"/>
                          <a:ea typeface="Verdana" panose="020B0604030504040204" pitchFamily="34" charset="0"/>
                        </a:rPr>
                        <a:t>Erklärung</a:t>
                      </a:r>
                      <a:endParaRPr lang="de-DE" sz="1900" b="1" dirty="0">
                        <a:solidFill>
                          <a:schemeClr val="tx1"/>
                        </a:solidFill>
                        <a:latin typeface="+mn-lt"/>
                        <a:ea typeface="Verdana" panose="020B0604030504040204" pitchFamily="34" charset="0"/>
                      </a:endParaRPr>
                    </a:p>
                  </a:txBody>
                  <a:tcPr anchor="ctr">
                    <a:solidFill>
                      <a:srgbClr val="ED7B15"/>
                    </a:solidFill>
                  </a:tcPr>
                </a:tc>
                <a:extLst>
                  <a:ext uri="{0D108BD9-81ED-4DB2-BD59-A6C34878D82A}">
                    <a16:rowId xmlns:a16="http://schemas.microsoft.com/office/drawing/2014/main" val="3926081647"/>
                  </a:ext>
                </a:extLst>
              </a:tr>
              <a:tr h="641043">
                <a:tc>
                  <a:txBody>
                    <a:bodyPr/>
                    <a:lstStyle/>
                    <a:p>
                      <a:r>
                        <a:rPr lang="de-DE" sz="1900" dirty="0" smtClean="0">
                          <a:latin typeface="+mn-lt"/>
                          <a:ea typeface="Verdana" panose="020B0604030504040204" pitchFamily="34" charset="0"/>
                        </a:rPr>
                        <a:t>Superelement / Subelement</a:t>
                      </a:r>
                    </a:p>
                  </a:txBody>
                  <a:tcPr anchor="ctr"/>
                </a:tc>
                <a:tc>
                  <a:txBody>
                    <a:bodyPr/>
                    <a:lstStyle/>
                    <a:p>
                      <a:r>
                        <a:rPr lang="de-DE" sz="1900" dirty="0" smtClean="0">
                          <a:latin typeface="+mn-lt"/>
                          <a:ea typeface="Verdana" panose="020B0604030504040204" pitchFamily="34" charset="0"/>
                        </a:rPr>
                        <a:t>Ein Superelement besteht aus mehreren Subelementen,</a:t>
                      </a:r>
                      <a:r>
                        <a:rPr lang="de-DE" sz="1900" baseline="0" dirty="0" smtClean="0">
                          <a:latin typeface="+mn-lt"/>
                          <a:ea typeface="Verdana" panose="020B0604030504040204" pitchFamily="34" charset="0"/>
                        </a:rPr>
                        <a:t> z. B. Veröffentlichungsangabe mit den Subelementen Erscheinungsort, Verlagsname, Erscheinungsdatum.</a:t>
                      </a:r>
                      <a:endParaRPr lang="de-DE" sz="1900" dirty="0">
                        <a:latin typeface="+mn-lt"/>
                        <a:ea typeface="Verdana" panose="020B0604030504040204" pitchFamily="34" charset="0"/>
                      </a:endParaRPr>
                    </a:p>
                  </a:txBody>
                  <a:tcPr anchor="ctr"/>
                </a:tc>
                <a:extLst>
                  <a:ext uri="{0D108BD9-81ED-4DB2-BD59-A6C34878D82A}">
                    <a16:rowId xmlns:a16="http://schemas.microsoft.com/office/drawing/2014/main" val="2558844434"/>
                  </a:ext>
                </a:extLst>
              </a:tr>
              <a:tr h="641043">
                <a:tc>
                  <a:txBody>
                    <a:bodyPr/>
                    <a:lstStyle/>
                    <a:p>
                      <a:r>
                        <a:rPr lang="de-DE" sz="1900" dirty="0" smtClean="0">
                          <a:latin typeface="+mn-lt"/>
                          <a:ea typeface="Verdana" panose="020B0604030504040204" pitchFamily="34" charset="0"/>
                        </a:rPr>
                        <a:t>übergeordnetes / untergeordnetes Element</a:t>
                      </a:r>
                      <a:endParaRPr lang="de-DE" sz="1900" dirty="0">
                        <a:latin typeface="+mn-lt"/>
                        <a:ea typeface="Verdana" panose="020B0604030504040204" pitchFamily="34" charset="0"/>
                      </a:endParaRPr>
                    </a:p>
                  </a:txBody>
                  <a:tcPr anchor="ctr"/>
                </a:tc>
                <a:tc>
                  <a:txBody>
                    <a:bodyPr/>
                    <a:lstStyle/>
                    <a:p>
                      <a:r>
                        <a:rPr lang="de-DE" sz="1900" dirty="0" smtClean="0">
                          <a:latin typeface="+mn-lt"/>
                          <a:ea typeface="Verdana" panose="020B0604030504040204" pitchFamily="34" charset="0"/>
                        </a:rPr>
                        <a:t>Untergeordnete</a:t>
                      </a:r>
                      <a:r>
                        <a:rPr lang="de-DE" sz="1900" baseline="0" dirty="0" smtClean="0">
                          <a:latin typeface="+mn-lt"/>
                          <a:ea typeface="Verdana" panose="020B0604030504040204" pitchFamily="34" charset="0"/>
                        </a:rPr>
                        <a:t> Elemente sind nicht Bestandteil des übergeordneten Elements, sondern sind spezifischere Formen des übergeordneten Elements, z. B. Haupttitel = spezifische Form eines Titels einer Manifestation</a:t>
                      </a:r>
                      <a:endParaRPr lang="de-DE" sz="1900" dirty="0">
                        <a:latin typeface="+mn-lt"/>
                        <a:ea typeface="Verdana" panose="020B0604030504040204" pitchFamily="34" charset="0"/>
                      </a:endParaRPr>
                    </a:p>
                  </a:txBody>
                  <a:tcPr anchor="ctr"/>
                </a:tc>
                <a:extLst>
                  <a:ext uri="{0D108BD9-81ED-4DB2-BD59-A6C34878D82A}">
                    <a16:rowId xmlns:a16="http://schemas.microsoft.com/office/drawing/2014/main" val="2908746425"/>
                  </a:ext>
                </a:extLst>
              </a:tr>
              <a:tr h="641043">
                <a:tc>
                  <a:txBody>
                    <a:bodyPr/>
                    <a:lstStyle/>
                    <a:p>
                      <a:r>
                        <a:rPr lang="de-DE" sz="1900" dirty="0" smtClean="0">
                          <a:latin typeface="+mn-lt"/>
                          <a:ea typeface="Verdana" panose="020B0604030504040204" pitchFamily="34" charset="0"/>
                        </a:rPr>
                        <a:t>verwandtes Element</a:t>
                      </a:r>
                      <a:endParaRPr lang="de-DE" sz="1900" dirty="0">
                        <a:latin typeface="+mn-lt"/>
                        <a:ea typeface="Verdana" panose="020B0604030504040204" pitchFamily="34" charset="0"/>
                      </a:endParaRPr>
                    </a:p>
                  </a:txBody>
                  <a:tcPr anchor="ctr"/>
                </a:tc>
                <a:tc>
                  <a:txBody>
                    <a:bodyPr/>
                    <a:lstStyle/>
                    <a:p>
                      <a:r>
                        <a:rPr lang="de-DE" sz="1900" dirty="0" smtClean="0">
                          <a:latin typeface="+mn-lt"/>
                          <a:ea typeface="Verdana" panose="020B0604030504040204" pitchFamily="34" charset="0"/>
                        </a:rPr>
                        <a:t>Verwandte Elemente sind </a:t>
                      </a:r>
                      <a:r>
                        <a:rPr lang="de-DE" sz="1900" baseline="0" dirty="0" smtClean="0">
                          <a:latin typeface="+mn-lt"/>
                          <a:ea typeface="Verdana" panose="020B0604030504040204" pitchFamily="34" charset="0"/>
                        </a:rPr>
                        <a:t>gleichrangig und haben einen Bezug zueinander, z. B. Haupttitel und Paralleltitel.</a:t>
                      </a:r>
                      <a:endParaRPr lang="de-DE" sz="1900" dirty="0">
                        <a:latin typeface="+mn-lt"/>
                        <a:ea typeface="Verdana" panose="020B0604030504040204" pitchFamily="34" charset="0"/>
                      </a:endParaRPr>
                    </a:p>
                  </a:txBody>
                  <a:tcPr anchor="ctr"/>
                </a:tc>
                <a:extLst>
                  <a:ext uri="{0D108BD9-81ED-4DB2-BD59-A6C34878D82A}">
                    <a16:rowId xmlns:a16="http://schemas.microsoft.com/office/drawing/2014/main" val="1960356037"/>
                  </a:ext>
                </a:extLst>
              </a:tr>
            </a:tbl>
          </a:graphicData>
        </a:graphic>
      </p:graphicFrame>
    </p:spTree>
    <p:extLst>
      <p:ext uri="{BB962C8B-B14F-4D97-AF65-F5344CB8AC3E}">
        <p14:creationId xmlns:p14="http://schemas.microsoft.com/office/powerpoint/2010/main" val="416127862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6. Terminologie </a:t>
            </a:r>
            <a:r>
              <a:rPr lang="de-DE" dirty="0" smtClean="0"/>
              <a:t>(4)</a:t>
            </a:r>
            <a:endParaRPr lang="de-DE" dirty="0"/>
          </a:p>
        </p:txBody>
      </p:sp>
      <p:sp>
        <p:nvSpPr>
          <p:cNvPr id="3" name="Textplatzhalter 2"/>
          <p:cNvSpPr>
            <a:spLocks noGrp="1"/>
          </p:cNvSpPr>
          <p:nvPr>
            <p:ph type="body" sz="quarter" idx="13"/>
          </p:nvPr>
        </p:nvSpPr>
        <p:spPr/>
        <p:txBody>
          <a:bodyPr/>
          <a:lstStyle/>
          <a:p>
            <a:r>
              <a:rPr lang="de-DE" b="1" dirty="0"/>
              <a:t>Hierarchie der Elemente in RDA DACH</a:t>
            </a:r>
          </a:p>
          <a:p>
            <a:r>
              <a:rPr lang="de-DE" dirty="0" smtClean="0"/>
              <a:t>Erfassungsregeln </a:t>
            </a:r>
            <a:r>
              <a:rPr lang="de-DE" dirty="0"/>
              <a:t>in den Superelementen und den übergeordneten Elementen gelten jeweils für alle zugeordneten Elemente. In den zugeordneten Elementen werden dann </a:t>
            </a:r>
            <a:r>
              <a:rPr lang="de-DE" dirty="0" smtClean="0"/>
              <a:t>ggf. noch </a:t>
            </a:r>
            <a:r>
              <a:rPr lang="de-DE" dirty="0"/>
              <a:t>spezifische Erfassungsregeln angegeben. </a:t>
            </a:r>
          </a:p>
          <a:p>
            <a:endParaRPr lang="de-DE" dirty="0"/>
          </a:p>
          <a:p>
            <a:endParaRPr lang="de-DE" dirty="0" smtClean="0"/>
          </a:p>
          <a:p>
            <a:endParaRPr lang="de-DE" dirty="0"/>
          </a:p>
          <a:p>
            <a:endParaRPr lang="de-DE" dirty="0" smtClean="0"/>
          </a:p>
          <a:p>
            <a:endParaRPr lang="de-DE" dirty="0"/>
          </a:p>
          <a:p>
            <a:endParaRPr lang="de-DE" dirty="0"/>
          </a:p>
          <a:p>
            <a:endParaRPr lang="de-DE" dirty="0"/>
          </a:p>
        </p:txBody>
      </p:sp>
      <p:sp>
        <p:nvSpPr>
          <p:cNvPr id="4" name="Fußzeilenplatzhalter 3"/>
          <p:cNvSpPr>
            <a:spLocks noGrp="1"/>
          </p:cNvSpPr>
          <p:nvPr>
            <p:ph type="ftr" sz="quarter" idx="14"/>
          </p:nvPr>
        </p:nvSpPr>
        <p:spPr/>
        <p:txBody>
          <a:bodyPr/>
          <a:lstStyle/>
          <a:p>
            <a:r>
              <a:rPr lang="de-DE" smtClean="0"/>
              <a:t>Praxis-Update RDA DACH | Teil 2.1 Sprache und Begriffe | Stand: 11.09.2023 | CC0 1.0 Universal</a:t>
            </a:r>
            <a:endParaRPr lang="de-DE" dirty="0"/>
          </a:p>
        </p:txBody>
      </p:sp>
      <p:sp>
        <p:nvSpPr>
          <p:cNvPr id="5" name="Foliennummernplatzhalter 4"/>
          <p:cNvSpPr>
            <a:spLocks noGrp="1"/>
          </p:cNvSpPr>
          <p:nvPr>
            <p:ph type="sldNum" sz="quarter" idx="4"/>
          </p:nvPr>
        </p:nvSpPr>
        <p:spPr/>
        <p:txBody>
          <a:bodyPr/>
          <a:lstStyle/>
          <a:p>
            <a:fld id="{37474561-2573-4254-9F43-70AFC27DF993}" type="slidenum">
              <a:rPr lang="de-DE" b="1" smtClean="0"/>
              <a:pPr/>
              <a:t>12</a:t>
            </a:fld>
            <a:r>
              <a:rPr lang="de-DE" dirty="0" smtClean="0"/>
              <a:t> | 21</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3422414526"/>
              </p:ext>
            </p:extLst>
          </p:nvPr>
        </p:nvGraphicFramePr>
        <p:xfrm>
          <a:off x="335360" y="2402100"/>
          <a:ext cx="11521280" cy="3835909"/>
        </p:xfrm>
        <a:graphic>
          <a:graphicData uri="http://schemas.openxmlformats.org/drawingml/2006/table">
            <a:tbl>
              <a:tblPr firstRow="1" bandRow="1">
                <a:tableStyleId>{5C22544A-7EE6-4342-B048-85BDC9FD1C3A}</a:tableStyleId>
              </a:tblPr>
              <a:tblGrid>
                <a:gridCol w="5760640">
                  <a:extLst>
                    <a:ext uri="{9D8B030D-6E8A-4147-A177-3AD203B41FA5}">
                      <a16:colId xmlns:a16="http://schemas.microsoft.com/office/drawing/2014/main" val="1959405099"/>
                    </a:ext>
                  </a:extLst>
                </a:gridCol>
                <a:gridCol w="5760640">
                  <a:extLst>
                    <a:ext uri="{9D8B030D-6E8A-4147-A177-3AD203B41FA5}">
                      <a16:colId xmlns:a16="http://schemas.microsoft.com/office/drawing/2014/main" val="1797639929"/>
                    </a:ext>
                  </a:extLst>
                </a:gridCol>
              </a:tblGrid>
              <a:tr h="576755">
                <a:tc>
                  <a:txBody>
                    <a:bodyPr/>
                    <a:lstStyle/>
                    <a:p>
                      <a:r>
                        <a:rPr lang="de-DE" sz="2000" b="1" dirty="0" smtClean="0">
                          <a:solidFill>
                            <a:schemeClr val="tx1"/>
                          </a:solidFill>
                          <a:latin typeface="+mj-lt"/>
                          <a:ea typeface="Verdana" panose="020B0604030504040204" pitchFamily="34" charset="0"/>
                        </a:rPr>
                        <a:t>Hierarchie</a:t>
                      </a:r>
                      <a:endParaRPr lang="de-DE" sz="2000" b="1" dirty="0">
                        <a:solidFill>
                          <a:schemeClr val="tx1"/>
                        </a:solidFill>
                        <a:latin typeface="+mj-lt"/>
                        <a:ea typeface="Verdana" panose="020B0604030504040204" pitchFamily="34" charset="0"/>
                      </a:endParaRPr>
                    </a:p>
                  </a:txBody>
                  <a:tcPr anchor="ctr">
                    <a:solidFill>
                      <a:srgbClr val="ED7B15"/>
                    </a:solidFill>
                  </a:tcPr>
                </a:tc>
                <a:tc>
                  <a:txBody>
                    <a:bodyPr/>
                    <a:lstStyle/>
                    <a:p>
                      <a:r>
                        <a:rPr lang="de-DE" sz="2000" b="1" dirty="0" smtClean="0">
                          <a:solidFill>
                            <a:schemeClr val="tx1"/>
                          </a:solidFill>
                          <a:latin typeface="+mj-lt"/>
                          <a:ea typeface="Verdana" panose="020B0604030504040204" pitchFamily="34" charset="0"/>
                        </a:rPr>
                        <a:t>Beispiel</a:t>
                      </a:r>
                      <a:endParaRPr lang="de-DE" sz="2000" b="1" dirty="0">
                        <a:solidFill>
                          <a:schemeClr val="tx1"/>
                        </a:solidFill>
                        <a:latin typeface="+mj-lt"/>
                        <a:ea typeface="Verdana" panose="020B0604030504040204" pitchFamily="34" charset="0"/>
                      </a:endParaRPr>
                    </a:p>
                  </a:txBody>
                  <a:tcPr anchor="ctr">
                    <a:solidFill>
                      <a:srgbClr val="ED7B15"/>
                    </a:solidFill>
                  </a:tcPr>
                </a:tc>
                <a:extLst>
                  <a:ext uri="{0D108BD9-81ED-4DB2-BD59-A6C34878D82A}">
                    <a16:rowId xmlns:a16="http://schemas.microsoft.com/office/drawing/2014/main" val="3926081647"/>
                  </a:ext>
                </a:extLst>
              </a:tr>
              <a:tr h="576755">
                <a:tc>
                  <a:txBody>
                    <a:bodyPr/>
                    <a:lstStyle/>
                    <a:p>
                      <a:r>
                        <a:rPr lang="de-DE" sz="2000" b="1" dirty="0" smtClean="0">
                          <a:latin typeface="+mj-lt"/>
                          <a:ea typeface="Verdana" panose="020B0604030504040204" pitchFamily="34" charset="0"/>
                          <a:cs typeface="Segoe UI" panose="020B0502040204020203" pitchFamily="34" charset="0"/>
                        </a:rPr>
                        <a:t>Superelement</a:t>
                      </a:r>
                      <a:endParaRPr lang="de-DE" sz="2000" dirty="0">
                        <a:latin typeface="+mj-lt"/>
                        <a:ea typeface="Verdana" panose="020B0604030504040204" pitchFamily="34" charset="0"/>
                        <a:cs typeface="Segoe UI" panose="020B0502040204020203" pitchFamily="34" charset="0"/>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000" dirty="0" smtClean="0">
                          <a:latin typeface="+mj-lt"/>
                          <a:ea typeface="Verdana" panose="020B0604030504040204" pitchFamily="34" charset="0"/>
                          <a:cs typeface="Segoe UI" panose="020B0502040204020203" pitchFamily="34" charset="0"/>
                        </a:rPr>
                        <a:t>Veröffentlichungsangabe          </a:t>
                      </a:r>
                      <a:r>
                        <a:rPr lang="de-DE" sz="2000" i="0" dirty="0" smtClean="0">
                          <a:latin typeface="+mj-lt"/>
                          <a:ea typeface="Segoe UI Symbol" panose="020B0502040204020203" pitchFamily="34" charset="0"/>
                          <a:cs typeface="Segoe UI" panose="020B0502040204020203" pitchFamily="34" charset="0"/>
                          <a:hlinkClick r:id="rId3"/>
                        </a:rPr>
                        <a:t></a:t>
                      </a:r>
                      <a:endParaRPr lang="de-DE" sz="2000" i="0" dirty="0" smtClean="0">
                        <a:solidFill>
                          <a:srgbClr val="FF0000"/>
                        </a:solidFill>
                        <a:latin typeface="+mj-lt"/>
                        <a:ea typeface="Verdana" panose="020B0604030504040204" pitchFamily="34" charset="0"/>
                        <a:cs typeface="Segoe UI" panose="020B0502040204020203" pitchFamily="34" charset="0"/>
                      </a:endParaRPr>
                    </a:p>
                  </a:txBody>
                  <a:tcPr anchor="ctr"/>
                </a:tc>
                <a:extLst>
                  <a:ext uri="{0D108BD9-81ED-4DB2-BD59-A6C34878D82A}">
                    <a16:rowId xmlns:a16="http://schemas.microsoft.com/office/drawing/2014/main" val="2558844434"/>
                  </a:ext>
                </a:extLst>
              </a:tr>
              <a:tr h="659260">
                <a:tc>
                  <a:txBody>
                    <a:bodyPr/>
                    <a:lstStyle/>
                    <a:p>
                      <a:r>
                        <a:rPr lang="de-DE" sz="2000" b="1" dirty="0" smtClean="0">
                          <a:latin typeface="+mj-lt"/>
                          <a:ea typeface="Verdana" panose="020B0604030504040204" pitchFamily="34" charset="0"/>
                          <a:cs typeface="Segoe UI" panose="020B0502040204020203" pitchFamily="34" charset="0"/>
                        </a:rPr>
                        <a:t>Subelemente </a:t>
                      </a:r>
                      <a:r>
                        <a:rPr lang="de-DE" sz="2000" dirty="0" smtClean="0">
                          <a:latin typeface="+mj-lt"/>
                          <a:ea typeface="Verdana" panose="020B0604030504040204" pitchFamily="34" charset="0"/>
                          <a:cs typeface="Segoe UI" panose="020B0502040204020203" pitchFamily="34" charset="0"/>
                        </a:rPr>
                        <a:t>zur Veröffentlichungsangabe</a:t>
                      </a:r>
                      <a:endParaRPr lang="de-DE" sz="2000" dirty="0">
                        <a:latin typeface="+mj-lt"/>
                        <a:ea typeface="Verdana" panose="020B0604030504040204" pitchFamily="34" charset="0"/>
                        <a:cs typeface="Segoe UI" panose="020B0502040204020203" pitchFamily="34" charset="0"/>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000" dirty="0" smtClean="0">
                          <a:latin typeface="+mj-lt"/>
                          <a:ea typeface="Verdana" panose="020B0604030504040204" pitchFamily="34" charset="0"/>
                          <a:cs typeface="Segoe UI" panose="020B0502040204020203" pitchFamily="34" charset="0"/>
                        </a:rPr>
                        <a:t>Erscheinungsort, Verlagsname, Erscheinungsdatum,</a:t>
                      </a:r>
                      <a:r>
                        <a:rPr lang="de-DE" sz="2000" baseline="0" dirty="0" smtClean="0">
                          <a:latin typeface="+mj-lt"/>
                          <a:ea typeface="Verdana" panose="020B0604030504040204" pitchFamily="34" charset="0"/>
                          <a:cs typeface="Segoe UI" panose="020B0502040204020203" pitchFamily="34" charset="0"/>
                        </a:rPr>
                        <a:t> paralleler Erscheinungsort, paralleler Verlagsname</a:t>
                      </a:r>
                      <a:endParaRPr lang="de-DE" sz="2000" dirty="0" smtClean="0">
                        <a:latin typeface="+mj-lt"/>
                        <a:ea typeface="Verdana" panose="020B0604030504040204" pitchFamily="34" charset="0"/>
                        <a:cs typeface="Segoe UI" panose="020B0502040204020203" pitchFamily="34" charset="0"/>
                      </a:endParaRPr>
                    </a:p>
                  </a:txBody>
                  <a:tcPr anchor="ctr"/>
                </a:tc>
                <a:extLst>
                  <a:ext uri="{0D108BD9-81ED-4DB2-BD59-A6C34878D82A}">
                    <a16:rowId xmlns:a16="http://schemas.microsoft.com/office/drawing/2014/main" val="2908746425"/>
                  </a:ext>
                </a:extLst>
              </a:tr>
              <a:tr h="174244">
                <a:tc>
                  <a:txBody>
                    <a:bodyPr/>
                    <a:lstStyle/>
                    <a:p>
                      <a:endParaRPr lang="de-DE" sz="700" dirty="0" smtClean="0">
                        <a:latin typeface="+mj-lt"/>
                        <a:ea typeface="Verdana" panose="020B0604030504040204" pitchFamily="34" charset="0"/>
                        <a:cs typeface="Segoe UI" panose="020B0502040204020203" pitchFamily="34" charset="0"/>
                      </a:endParaRPr>
                    </a:p>
                  </a:txBody>
                  <a:tcPr anchor="ctr">
                    <a:solidFill>
                      <a:srgbClr val="ED7B15"/>
                    </a:solidFill>
                  </a:tcPr>
                </a:tc>
                <a:tc>
                  <a:txBody>
                    <a:bodyPr/>
                    <a:lstStyle/>
                    <a:p>
                      <a:endParaRPr lang="de-DE" sz="700" dirty="0">
                        <a:latin typeface="+mj-lt"/>
                        <a:ea typeface="Verdana" panose="020B0604030504040204" pitchFamily="34" charset="0"/>
                        <a:cs typeface="Segoe UI" panose="020B0502040204020203" pitchFamily="34" charset="0"/>
                      </a:endParaRPr>
                    </a:p>
                  </a:txBody>
                  <a:tcPr anchor="ctr">
                    <a:solidFill>
                      <a:srgbClr val="ED7B15"/>
                    </a:solidFill>
                  </a:tcPr>
                </a:tc>
                <a:extLst>
                  <a:ext uri="{0D108BD9-81ED-4DB2-BD59-A6C34878D82A}">
                    <a16:rowId xmlns:a16="http://schemas.microsoft.com/office/drawing/2014/main" val="2507848147"/>
                  </a:ext>
                </a:extLst>
              </a:tr>
              <a:tr h="576755">
                <a:tc>
                  <a:txBody>
                    <a:bodyPr/>
                    <a:lstStyle/>
                    <a:p>
                      <a:r>
                        <a:rPr lang="de-DE" sz="2000" b="1" dirty="0" smtClean="0">
                          <a:latin typeface="+mj-lt"/>
                          <a:ea typeface="Verdana" panose="020B0604030504040204" pitchFamily="34" charset="0"/>
                          <a:cs typeface="Segoe UI" panose="020B0502040204020203" pitchFamily="34" charset="0"/>
                        </a:rPr>
                        <a:t>Übergeordnetes Element</a:t>
                      </a:r>
                      <a:endParaRPr lang="de-DE" sz="2000" dirty="0">
                        <a:latin typeface="+mj-lt"/>
                        <a:ea typeface="Verdana" panose="020B0604030504040204" pitchFamily="34" charset="0"/>
                        <a:cs typeface="Segoe UI" panose="020B0502040204020203" pitchFamily="34" charset="0"/>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000" dirty="0" smtClean="0">
                          <a:latin typeface="+mj-lt"/>
                          <a:ea typeface="Verdana" panose="020B0604030504040204" pitchFamily="34" charset="0"/>
                          <a:cs typeface="Segoe UI" panose="020B0502040204020203" pitchFamily="34" charset="0"/>
                        </a:rPr>
                        <a:t>Titel einer Manifestation           </a:t>
                      </a:r>
                      <a:r>
                        <a:rPr lang="de-DE" sz="2000" i="0" dirty="0" smtClean="0">
                          <a:latin typeface="+mj-lt"/>
                          <a:ea typeface="Segoe UI Symbol" panose="020B0502040204020203" pitchFamily="34" charset="0"/>
                          <a:cs typeface="Segoe UI" panose="020B0502040204020203" pitchFamily="34" charset="0"/>
                          <a:hlinkClick r:id="rId4" tooltip="Titel einer Manifestation"/>
                        </a:rPr>
                        <a:t></a:t>
                      </a:r>
                      <a:endParaRPr lang="de-DE" sz="2000" i="0" dirty="0" smtClean="0">
                        <a:solidFill>
                          <a:srgbClr val="FF0000"/>
                        </a:solidFill>
                        <a:latin typeface="+mj-lt"/>
                        <a:ea typeface="Verdana" panose="020B0604030504040204" pitchFamily="34" charset="0"/>
                        <a:cs typeface="Segoe UI" panose="020B0502040204020203" pitchFamily="34" charset="0"/>
                      </a:endParaRPr>
                    </a:p>
                  </a:txBody>
                  <a:tcPr anchor="ctr"/>
                </a:tc>
                <a:extLst>
                  <a:ext uri="{0D108BD9-81ED-4DB2-BD59-A6C34878D82A}">
                    <a16:rowId xmlns:a16="http://schemas.microsoft.com/office/drawing/2014/main" val="1171991521"/>
                  </a:ext>
                </a:extLst>
              </a:tr>
              <a:tr h="629729">
                <a:tc>
                  <a:txBody>
                    <a:bodyPr/>
                    <a:lstStyle/>
                    <a:p>
                      <a:r>
                        <a:rPr lang="de-DE" sz="2000" b="1" dirty="0" smtClean="0">
                          <a:latin typeface="+mj-lt"/>
                          <a:ea typeface="Verdana" panose="020B0604030504040204" pitchFamily="34" charset="0"/>
                          <a:cs typeface="Segoe UI" panose="020B0502040204020203" pitchFamily="34" charset="0"/>
                        </a:rPr>
                        <a:t>Untergeordnete Elemente</a:t>
                      </a:r>
                      <a:endParaRPr lang="de-DE" sz="2000" dirty="0">
                        <a:latin typeface="+mj-lt"/>
                        <a:ea typeface="Verdana" panose="020B0604030504040204" pitchFamily="34" charset="0"/>
                        <a:cs typeface="Segoe UI" panose="020B0502040204020203" pitchFamily="34" charset="0"/>
                      </a:endParaRPr>
                    </a:p>
                  </a:txBody>
                  <a:tcPr anchor="ctr"/>
                </a:tc>
                <a:tc>
                  <a:txBody>
                    <a:bodyPr/>
                    <a:lstStyle/>
                    <a:p>
                      <a:r>
                        <a:rPr lang="de-DE" sz="2000" dirty="0" smtClean="0">
                          <a:latin typeface="+mj-lt"/>
                          <a:ea typeface="Verdana" panose="020B0604030504040204" pitchFamily="34" charset="0"/>
                          <a:cs typeface="Segoe UI" panose="020B0502040204020203" pitchFamily="34" charset="0"/>
                        </a:rPr>
                        <a:t>Haupttitel, Paralleltitel,</a:t>
                      </a:r>
                      <a:r>
                        <a:rPr lang="de-DE" sz="2000" baseline="0" dirty="0" smtClean="0">
                          <a:latin typeface="+mj-lt"/>
                          <a:ea typeface="Verdana" panose="020B0604030504040204" pitchFamily="34" charset="0"/>
                          <a:cs typeface="Segoe UI" panose="020B0502040204020203" pitchFamily="34" charset="0"/>
                        </a:rPr>
                        <a:t> Titelzusatz </a:t>
                      </a:r>
                      <a:r>
                        <a:rPr lang="de-DE" sz="2000" dirty="0" smtClean="0">
                          <a:latin typeface="+mj-lt"/>
                          <a:ea typeface="Verdana" panose="020B0604030504040204" pitchFamily="34" charset="0"/>
                          <a:cs typeface="Segoe UI" panose="020B0502040204020203" pitchFamily="34" charset="0"/>
                        </a:rPr>
                        <a:t>(und weitere)</a:t>
                      </a:r>
                      <a:endParaRPr lang="de-DE" sz="2000" dirty="0">
                        <a:latin typeface="+mj-lt"/>
                        <a:ea typeface="Verdana" panose="020B0604030504040204" pitchFamily="34" charset="0"/>
                        <a:cs typeface="Segoe UI" panose="020B0502040204020203" pitchFamily="34" charset="0"/>
                      </a:endParaRPr>
                    </a:p>
                  </a:txBody>
                  <a:tcPr anchor="ctr"/>
                </a:tc>
                <a:extLst>
                  <a:ext uri="{0D108BD9-81ED-4DB2-BD59-A6C34878D82A}">
                    <a16:rowId xmlns:a16="http://schemas.microsoft.com/office/drawing/2014/main" val="2965808900"/>
                  </a:ext>
                </a:extLst>
              </a:tr>
              <a:tr h="576755">
                <a:tc>
                  <a:txBody>
                    <a:bodyPr/>
                    <a:lstStyle/>
                    <a:p>
                      <a:r>
                        <a:rPr lang="de-DE" sz="2000" b="1" dirty="0" smtClean="0">
                          <a:latin typeface="+mj-lt"/>
                          <a:ea typeface="Verdana" panose="020B0604030504040204" pitchFamily="34" charset="0"/>
                          <a:cs typeface="Segoe UI" panose="020B0502040204020203" pitchFamily="34" charset="0"/>
                        </a:rPr>
                        <a:t>Verwandte Elemente</a:t>
                      </a:r>
                      <a:r>
                        <a:rPr lang="de-DE" sz="2000" dirty="0" smtClean="0">
                          <a:latin typeface="+mj-lt"/>
                          <a:ea typeface="Verdana" panose="020B0604030504040204" pitchFamily="34" charset="0"/>
                          <a:cs typeface="Segoe UI" panose="020B0502040204020203" pitchFamily="34" charset="0"/>
                        </a:rPr>
                        <a:t> </a:t>
                      </a:r>
                      <a:endParaRPr lang="de-DE" sz="2000" dirty="0">
                        <a:latin typeface="+mj-lt"/>
                        <a:ea typeface="Verdana" panose="020B0604030504040204" pitchFamily="34" charset="0"/>
                        <a:cs typeface="Segoe UI" panose="020B0502040204020203" pitchFamily="34" charset="0"/>
                      </a:endParaRPr>
                    </a:p>
                  </a:txBody>
                  <a:tcPr anchor="ctr"/>
                </a:tc>
                <a:tc>
                  <a:txBody>
                    <a:bodyPr/>
                    <a:lstStyle/>
                    <a:p>
                      <a:r>
                        <a:rPr lang="de-DE" sz="2000" dirty="0" smtClean="0">
                          <a:latin typeface="+mj-lt"/>
                          <a:ea typeface="Verdana" panose="020B0604030504040204" pitchFamily="34" charset="0"/>
                          <a:cs typeface="Segoe UI" panose="020B0502040204020203" pitchFamily="34" charset="0"/>
                        </a:rPr>
                        <a:t>Haupttitel</a:t>
                      </a:r>
                      <a:r>
                        <a:rPr lang="de-DE" sz="2000" baseline="0" dirty="0" smtClean="0">
                          <a:latin typeface="+mj-lt"/>
                          <a:ea typeface="Verdana" panose="020B0604030504040204" pitchFamily="34" charset="0"/>
                          <a:cs typeface="Segoe UI" panose="020B0502040204020203" pitchFamily="34" charset="0"/>
                        </a:rPr>
                        <a:t> </a:t>
                      </a:r>
                      <a:r>
                        <a:rPr lang="de-DE" sz="2000" baseline="0" dirty="0" smtClean="0">
                          <a:latin typeface="+mj-lt"/>
                          <a:ea typeface="Segoe UI Symbol" panose="020B0502040204020203" pitchFamily="34" charset="0"/>
                          <a:cs typeface="Segoe UI" panose="020B0502040204020203" pitchFamily="34" charset="0"/>
                        </a:rPr>
                        <a:t>⭤  </a:t>
                      </a:r>
                      <a:r>
                        <a:rPr lang="de-DE" sz="2000" dirty="0" smtClean="0">
                          <a:latin typeface="+mj-lt"/>
                          <a:ea typeface="Verdana" panose="020B0604030504040204" pitchFamily="34" charset="0"/>
                          <a:cs typeface="Segoe UI" panose="020B0502040204020203" pitchFamily="34" charset="0"/>
                        </a:rPr>
                        <a:t>Paralleltitel         </a:t>
                      </a:r>
                      <a:endParaRPr lang="de-DE" sz="2000" i="1" dirty="0">
                        <a:latin typeface="+mj-lt"/>
                        <a:ea typeface="Verdana" panose="020B0604030504040204" pitchFamily="34" charset="0"/>
                        <a:cs typeface="Segoe UI" panose="020B0502040204020203" pitchFamily="34" charset="0"/>
                      </a:endParaRPr>
                    </a:p>
                  </a:txBody>
                  <a:tcPr anchor="ctr"/>
                </a:tc>
                <a:extLst>
                  <a:ext uri="{0D108BD9-81ED-4DB2-BD59-A6C34878D82A}">
                    <a16:rowId xmlns:a16="http://schemas.microsoft.com/office/drawing/2014/main" val="4128344400"/>
                  </a:ext>
                </a:extLst>
              </a:tr>
            </a:tbl>
          </a:graphicData>
        </a:graphic>
      </p:graphicFrame>
    </p:spTree>
    <p:extLst>
      <p:ext uri="{BB962C8B-B14F-4D97-AF65-F5344CB8AC3E}">
        <p14:creationId xmlns:p14="http://schemas.microsoft.com/office/powerpoint/2010/main" val="32554019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6</a:t>
            </a:r>
            <a:r>
              <a:rPr lang="de-DE" dirty="0" smtClean="0"/>
              <a:t>. Terminologie (5)</a:t>
            </a:r>
            <a:endParaRPr lang="de-DE" dirty="0"/>
          </a:p>
        </p:txBody>
      </p:sp>
      <p:sp>
        <p:nvSpPr>
          <p:cNvPr id="3" name="Textplatzhalter 2"/>
          <p:cNvSpPr>
            <a:spLocks noGrp="1"/>
          </p:cNvSpPr>
          <p:nvPr>
            <p:ph type="body" sz="quarter" idx="13"/>
          </p:nvPr>
        </p:nvSpPr>
        <p:spPr/>
        <p:txBody>
          <a:bodyPr/>
          <a:lstStyle/>
          <a:p>
            <a:pPr marL="0" indent="0">
              <a:buNone/>
            </a:pPr>
            <a:r>
              <a:rPr lang="de-DE" b="1" dirty="0"/>
              <a:t>Hauptelement </a:t>
            </a:r>
            <a:r>
              <a:rPr lang="de-DE" b="1" dirty="0" smtClean="0"/>
              <a:t>- </a:t>
            </a:r>
            <a:r>
              <a:rPr lang="de-DE" b="1" dirty="0"/>
              <a:t>Anmerkung/Detail </a:t>
            </a:r>
          </a:p>
          <a:p>
            <a:pPr marL="0" indent="0">
              <a:buNone/>
            </a:pPr>
            <a:r>
              <a:rPr lang="de-DE" dirty="0" smtClean="0"/>
              <a:t>Anmerkungen/Details </a:t>
            </a:r>
            <a:r>
              <a:rPr lang="de-DE" dirty="0"/>
              <a:t>zu </a:t>
            </a:r>
            <a:r>
              <a:rPr lang="de-DE" dirty="0" smtClean="0"/>
              <a:t>… </a:t>
            </a:r>
            <a:r>
              <a:rPr lang="de-DE" dirty="0"/>
              <a:t>werden </a:t>
            </a:r>
            <a:r>
              <a:rPr lang="de-DE" dirty="0" smtClean="0"/>
              <a:t>nicht </a:t>
            </a:r>
            <a:r>
              <a:rPr lang="de-DE" dirty="0"/>
              <a:t>als eigene Elemente </a:t>
            </a:r>
            <a:r>
              <a:rPr lang="de-DE" dirty="0" smtClean="0"/>
              <a:t>beschrieben. Regeln zu ihrer Erfassung werden bei der Elementbeschreibung des Hauptelements mit angegeben. </a:t>
            </a:r>
            <a:br>
              <a:rPr lang="de-DE" dirty="0" smtClean="0"/>
            </a:br>
            <a:r>
              <a:rPr lang="de-DE" dirty="0" smtClean="0"/>
              <a:t>Ausnahmen: Anmerkung zur Manifestation/zur Expression und drei weitere.</a:t>
            </a:r>
            <a:br>
              <a:rPr lang="de-DE" dirty="0" smtClean="0"/>
            </a:br>
            <a:r>
              <a:rPr lang="de-DE" dirty="0" smtClean="0">
                <a:hlinkClick r:id="rId3"/>
              </a:rPr>
              <a:t>Veröffentlichungsangabe</a:t>
            </a:r>
            <a:endParaRPr lang="de-DE" dirty="0"/>
          </a:p>
          <a:p>
            <a:endParaRPr lang="de-DE" dirty="0"/>
          </a:p>
        </p:txBody>
      </p:sp>
      <p:sp>
        <p:nvSpPr>
          <p:cNvPr id="4" name="Fußzeilenplatzhalter 3"/>
          <p:cNvSpPr>
            <a:spLocks noGrp="1"/>
          </p:cNvSpPr>
          <p:nvPr>
            <p:ph type="ftr" sz="quarter" idx="14"/>
          </p:nvPr>
        </p:nvSpPr>
        <p:spPr/>
        <p:txBody>
          <a:bodyPr/>
          <a:lstStyle/>
          <a:p>
            <a:r>
              <a:rPr lang="de-DE" smtClean="0"/>
              <a:t>Praxis-Update RDA DACH | Teil 2.1 Sprache und Begriffe | Stand: 11.09.2023 | CC0 1.0 Universal</a:t>
            </a:r>
            <a:endParaRPr lang="de-DE" dirty="0"/>
          </a:p>
        </p:txBody>
      </p:sp>
      <p:sp>
        <p:nvSpPr>
          <p:cNvPr id="5" name="Foliennummernplatzhalter 4"/>
          <p:cNvSpPr>
            <a:spLocks noGrp="1"/>
          </p:cNvSpPr>
          <p:nvPr>
            <p:ph type="sldNum" sz="quarter" idx="4"/>
          </p:nvPr>
        </p:nvSpPr>
        <p:spPr/>
        <p:txBody>
          <a:bodyPr/>
          <a:lstStyle/>
          <a:p>
            <a:fld id="{37474561-2573-4254-9F43-70AFC27DF993}" type="slidenum">
              <a:rPr lang="de-DE" b="1" smtClean="0"/>
              <a:pPr/>
              <a:t>13</a:t>
            </a:fld>
            <a:r>
              <a:rPr lang="de-DE" dirty="0" smtClean="0"/>
              <a:t> | 21</a:t>
            </a:r>
            <a:endParaRPr lang="de-DE" dirty="0"/>
          </a:p>
        </p:txBody>
      </p:sp>
      <p:pic>
        <p:nvPicPr>
          <p:cNvPr id="6" name="Grafik 5"/>
          <p:cNvPicPr>
            <a:picLocks noChangeAspect="1"/>
          </p:cNvPicPr>
          <p:nvPr/>
        </p:nvPicPr>
        <p:blipFill>
          <a:blip r:embed="rId4"/>
          <a:stretch>
            <a:fillRect/>
          </a:stretch>
        </p:blipFill>
        <p:spPr>
          <a:xfrm>
            <a:off x="1563521" y="2809440"/>
            <a:ext cx="7815423" cy="1527152"/>
          </a:xfrm>
          <a:prstGeom prst="rect">
            <a:avLst/>
          </a:prstGeom>
          <a:ln>
            <a:solidFill>
              <a:srgbClr val="ED7B15"/>
            </a:solidFill>
          </a:ln>
        </p:spPr>
      </p:pic>
      <p:pic>
        <p:nvPicPr>
          <p:cNvPr id="9" name="Grafik 8"/>
          <p:cNvPicPr>
            <a:picLocks noChangeAspect="1"/>
          </p:cNvPicPr>
          <p:nvPr/>
        </p:nvPicPr>
        <p:blipFill>
          <a:blip r:embed="rId5"/>
          <a:stretch>
            <a:fillRect/>
          </a:stretch>
        </p:blipFill>
        <p:spPr>
          <a:xfrm>
            <a:off x="1567547" y="4489736"/>
            <a:ext cx="7811397" cy="1754846"/>
          </a:xfrm>
          <a:prstGeom prst="rect">
            <a:avLst/>
          </a:prstGeom>
          <a:ln>
            <a:solidFill>
              <a:srgbClr val="ED7B15"/>
            </a:solidFill>
          </a:ln>
        </p:spPr>
      </p:pic>
      <p:sp>
        <p:nvSpPr>
          <p:cNvPr id="7" name="Textfeld 6"/>
          <p:cNvSpPr txBox="1"/>
          <p:nvPr/>
        </p:nvSpPr>
        <p:spPr>
          <a:xfrm>
            <a:off x="10226951" y="5896125"/>
            <a:ext cx="1629689" cy="276999"/>
          </a:xfrm>
          <a:prstGeom prst="rect">
            <a:avLst/>
          </a:prstGeom>
          <a:noFill/>
          <a:ln w="3175">
            <a:solidFill>
              <a:schemeClr val="bg1"/>
            </a:solidFill>
          </a:ln>
        </p:spPr>
        <p:txBody>
          <a:bodyPr wrap="square" rtlCol="0">
            <a:spAutoFit/>
          </a:bodyPr>
          <a:lstStyle/>
          <a:p>
            <a:r>
              <a:rPr lang="de-DE" sz="600" dirty="0" smtClean="0">
                <a:hlinkClick r:id="rId3"/>
              </a:rPr>
              <a:t>https</a:t>
            </a:r>
            <a:r>
              <a:rPr lang="de-DE" sz="600" dirty="0">
                <a:hlinkClick r:id="rId3"/>
              </a:rPr>
              <a:t>://</a:t>
            </a:r>
            <a:r>
              <a:rPr lang="de-DE" sz="600" dirty="0" smtClean="0">
                <a:hlinkClick r:id="rId3"/>
              </a:rPr>
              <a:t>sta.dnb.de/doc/RDA-E-M180</a:t>
            </a:r>
            <a:r>
              <a:rPr lang="de-DE" sz="600" dirty="0" smtClean="0"/>
              <a:t>  </a:t>
            </a:r>
          </a:p>
          <a:p>
            <a:r>
              <a:rPr lang="de-DE" sz="600" dirty="0" smtClean="0"/>
              <a:t>abgerufen am 08.08.2023</a:t>
            </a:r>
            <a:endParaRPr lang="de-DE" sz="600" dirty="0"/>
          </a:p>
        </p:txBody>
      </p:sp>
    </p:spTree>
    <p:extLst>
      <p:ext uri="{BB962C8B-B14F-4D97-AF65-F5344CB8AC3E}">
        <p14:creationId xmlns:p14="http://schemas.microsoft.com/office/powerpoint/2010/main" val="248639451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6. Terminologie </a:t>
            </a:r>
            <a:r>
              <a:rPr lang="de-DE" dirty="0" smtClean="0"/>
              <a:t>(6)</a:t>
            </a:r>
            <a:endParaRPr lang="de-DE" dirty="0"/>
          </a:p>
        </p:txBody>
      </p:sp>
      <p:sp>
        <p:nvSpPr>
          <p:cNvPr id="3" name="Textplatzhalter 2"/>
          <p:cNvSpPr>
            <a:spLocks noGrp="1"/>
          </p:cNvSpPr>
          <p:nvPr>
            <p:ph type="body" sz="quarter" idx="13"/>
          </p:nvPr>
        </p:nvSpPr>
        <p:spPr/>
        <p:txBody>
          <a:bodyPr/>
          <a:lstStyle/>
          <a:p>
            <a:pPr marL="0" indent="0">
              <a:buNone/>
            </a:pPr>
            <a:r>
              <a:rPr lang="de-DE" b="1" dirty="0" smtClean="0"/>
              <a:t/>
            </a:r>
            <a:br>
              <a:rPr lang="de-DE" b="1" dirty="0" smtClean="0"/>
            </a:br>
            <a:r>
              <a:rPr lang="de-DE" b="1" dirty="0" smtClean="0"/>
              <a:t>Begriff </a:t>
            </a:r>
            <a:r>
              <a:rPr lang="de-DE" b="1" dirty="0"/>
              <a:t>"</a:t>
            </a:r>
            <a:r>
              <a:rPr lang="de-DE" b="1" dirty="0" smtClean="0"/>
              <a:t>Zeitraum</a:t>
            </a:r>
            <a:r>
              <a:rPr lang="de-DE" b="1" dirty="0"/>
              <a:t>"</a:t>
            </a:r>
          </a:p>
          <a:p>
            <a:pPr marL="0" indent="0">
              <a:buNone/>
            </a:pPr>
            <a:r>
              <a:rPr lang="de-DE" dirty="0"/>
              <a:t>RDA Toolkit: </a:t>
            </a:r>
            <a:r>
              <a:rPr lang="de-DE" dirty="0" smtClean="0"/>
              <a:t>"</a:t>
            </a:r>
            <a:r>
              <a:rPr lang="de-DE" dirty="0" err="1" smtClean="0"/>
              <a:t>timespan</a:t>
            </a:r>
            <a:r>
              <a:rPr lang="de-DE" dirty="0"/>
              <a:t>"</a:t>
            </a:r>
            <a:r>
              <a:rPr lang="de-DE" dirty="0" smtClean="0"/>
              <a:t/>
            </a:r>
            <a:br>
              <a:rPr lang="de-DE" dirty="0" smtClean="0"/>
            </a:br>
            <a:endParaRPr lang="de-DE" dirty="0"/>
          </a:p>
          <a:p>
            <a:pPr marL="0" indent="0">
              <a:buNone/>
            </a:pPr>
            <a:r>
              <a:rPr lang="de-DE" dirty="0" smtClean="0"/>
              <a:t>Der </a:t>
            </a:r>
            <a:r>
              <a:rPr lang="de-DE" dirty="0"/>
              <a:t>Begriff "</a:t>
            </a:r>
            <a:r>
              <a:rPr lang="de-DE" dirty="0" smtClean="0"/>
              <a:t>Zeitraum</a:t>
            </a:r>
            <a:r>
              <a:rPr lang="de-DE" dirty="0"/>
              <a:t>"</a:t>
            </a:r>
            <a:r>
              <a:rPr lang="de-DE" dirty="0" smtClean="0"/>
              <a:t> </a:t>
            </a:r>
            <a:r>
              <a:rPr lang="de-DE" dirty="0"/>
              <a:t>umfasst alle Arten von Zeitangaben, d. h. Zeitpunkte und Zeitspannen.</a:t>
            </a:r>
          </a:p>
          <a:p>
            <a:pPr marL="0" indent="0">
              <a:buNone/>
            </a:pPr>
            <a:r>
              <a:rPr lang="de-DE" b="1" dirty="0"/>
              <a:t/>
            </a:r>
            <a:br>
              <a:rPr lang="de-DE" b="1" dirty="0"/>
            </a:br>
            <a:endParaRPr lang="de-DE" dirty="0" smtClean="0"/>
          </a:p>
          <a:p>
            <a:endParaRPr lang="de-DE" dirty="0"/>
          </a:p>
          <a:p>
            <a:endParaRPr lang="de-DE" dirty="0" smtClean="0"/>
          </a:p>
          <a:p>
            <a:endParaRPr lang="de-DE" dirty="0"/>
          </a:p>
          <a:p>
            <a:endParaRPr lang="de-DE" dirty="0"/>
          </a:p>
          <a:p>
            <a:endParaRPr lang="de-DE" dirty="0"/>
          </a:p>
        </p:txBody>
      </p:sp>
      <p:sp>
        <p:nvSpPr>
          <p:cNvPr id="4" name="Fußzeilenplatzhalter 3"/>
          <p:cNvSpPr>
            <a:spLocks noGrp="1"/>
          </p:cNvSpPr>
          <p:nvPr>
            <p:ph type="ftr" sz="quarter" idx="14"/>
          </p:nvPr>
        </p:nvSpPr>
        <p:spPr/>
        <p:txBody>
          <a:bodyPr/>
          <a:lstStyle/>
          <a:p>
            <a:r>
              <a:rPr lang="de-DE" smtClean="0"/>
              <a:t>Praxis-Update RDA DACH | Teil 2.1 Sprache und Begriffe | Stand: 11.09.2023 | CC0 1.0 Universal</a:t>
            </a:r>
            <a:endParaRPr lang="de-DE" dirty="0"/>
          </a:p>
        </p:txBody>
      </p:sp>
      <p:sp>
        <p:nvSpPr>
          <p:cNvPr id="5" name="Foliennummernplatzhalter 4"/>
          <p:cNvSpPr>
            <a:spLocks noGrp="1"/>
          </p:cNvSpPr>
          <p:nvPr>
            <p:ph type="sldNum" sz="quarter" idx="4"/>
          </p:nvPr>
        </p:nvSpPr>
        <p:spPr/>
        <p:txBody>
          <a:bodyPr/>
          <a:lstStyle/>
          <a:p>
            <a:fld id="{37474561-2573-4254-9F43-70AFC27DF993}" type="slidenum">
              <a:rPr lang="de-DE" b="1" smtClean="0"/>
              <a:pPr/>
              <a:t>14</a:t>
            </a:fld>
            <a:r>
              <a:rPr lang="de-DE" dirty="0" smtClean="0"/>
              <a:t> | 21</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1936033809"/>
              </p:ext>
            </p:extLst>
          </p:nvPr>
        </p:nvGraphicFramePr>
        <p:xfrm>
          <a:off x="335359" y="3140968"/>
          <a:ext cx="11521281" cy="2520279"/>
        </p:xfrm>
        <a:graphic>
          <a:graphicData uri="http://schemas.openxmlformats.org/drawingml/2006/table">
            <a:tbl>
              <a:tblPr firstRow="1" bandRow="1">
                <a:tableStyleId>{5C22544A-7EE6-4342-B048-85BDC9FD1C3A}</a:tableStyleId>
              </a:tblPr>
              <a:tblGrid>
                <a:gridCol w="3840427">
                  <a:extLst>
                    <a:ext uri="{9D8B030D-6E8A-4147-A177-3AD203B41FA5}">
                      <a16:colId xmlns:a16="http://schemas.microsoft.com/office/drawing/2014/main" val="1959405099"/>
                    </a:ext>
                  </a:extLst>
                </a:gridCol>
                <a:gridCol w="3840427">
                  <a:extLst>
                    <a:ext uri="{9D8B030D-6E8A-4147-A177-3AD203B41FA5}">
                      <a16:colId xmlns:a16="http://schemas.microsoft.com/office/drawing/2014/main" val="1797639929"/>
                    </a:ext>
                  </a:extLst>
                </a:gridCol>
                <a:gridCol w="3840427">
                  <a:extLst>
                    <a:ext uri="{9D8B030D-6E8A-4147-A177-3AD203B41FA5}">
                      <a16:colId xmlns:a16="http://schemas.microsoft.com/office/drawing/2014/main" val="1458333547"/>
                    </a:ext>
                  </a:extLst>
                </a:gridCol>
              </a:tblGrid>
              <a:tr h="636508">
                <a:tc>
                  <a:txBody>
                    <a:bodyPr/>
                    <a:lstStyle/>
                    <a:p>
                      <a:r>
                        <a:rPr lang="de-DE" sz="2000" b="1" dirty="0" smtClean="0">
                          <a:solidFill>
                            <a:schemeClr val="tx1"/>
                          </a:solidFill>
                          <a:latin typeface="+mj-lt"/>
                          <a:ea typeface="Verdana" panose="020B0604030504040204" pitchFamily="34" charset="0"/>
                        </a:rPr>
                        <a:t>Element</a:t>
                      </a:r>
                      <a:endParaRPr lang="de-DE" sz="2000" b="1" dirty="0">
                        <a:solidFill>
                          <a:schemeClr val="tx1"/>
                        </a:solidFill>
                        <a:latin typeface="+mj-lt"/>
                        <a:ea typeface="Verdana" panose="020B0604030504040204" pitchFamily="34" charset="0"/>
                      </a:endParaRPr>
                    </a:p>
                  </a:txBody>
                  <a:tcPr anchor="ctr">
                    <a:solidFill>
                      <a:srgbClr val="ED7B15"/>
                    </a:solidFill>
                  </a:tcPr>
                </a:tc>
                <a:tc>
                  <a:txBody>
                    <a:bodyPr/>
                    <a:lstStyle/>
                    <a:p>
                      <a:r>
                        <a:rPr lang="de-DE" sz="2000" b="1" dirty="0" smtClean="0">
                          <a:solidFill>
                            <a:schemeClr val="tx1"/>
                          </a:solidFill>
                          <a:latin typeface="+mj-lt"/>
                          <a:ea typeface="Verdana" panose="020B0604030504040204" pitchFamily="34" charset="0"/>
                        </a:rPr>
                        <a:t>Definition</a:t>
                      </a:r>
                      <a:endParaRPr lang="de-DE" sz="2000" b="1" dirty="0">
                        <a:solidFill>
                          <a:schemeClr val="tx1"/>
                        </a:solidFill>
                        <a:latin typeface="+mj-lt"/>
                        <a:ea typeface="Verdana" panose="020B0604030504040204" pitchFamily="34" charset="0"/>
                      </a:endParaRPr>
                    </a:p>
                  </a:txBody>
                  <a:tcPr anchor="ctr">
                    <a:solidFill>
                      <a:srgbClr val="ED7B15"/>
                    </a:solidFill>
                  </a:tcPr>
                </a:tc>
                <a:tc>
                  <a:txBody>
                    <a:bodyPr/>
                    <a:lstStyle/>
                    <a:p>
                      <a:r>
                        <a:rPr lang="de-DE" sz="2000" b="1" dirty="0" smtClean="0">
                          <a:solidFill>
                            <a:schemeClr val="tx1"/>
                          </a:solidFill>
                          <a:latin typeface="+mj-lt"/>
                          <a:ea typeface="Verdana" panose="020B0604030504040204" pitchFamily="34" charset="0"/>
                        </a:rPr>
                        <a:t>Auszug aus den Basisregeln</a:t>
                      </a:r>
                      <a:endParaRPr lang="de-DE" sz="2000" b="1" dirty="0">
                        <a:solidFill>
                          <a:schemeClr val="tx1"/>
                        </a:solidFill>
                        <a:latin typeface="+mj-lt"/>
                        <a:ea typeface="Verdana" panose="020B0604030504040204" pitchFamily="34" charset="0"/>
                      </a:endParaRPr>
                    </a:p>
                  </a:txBody>
                  <a:tcPr anchor="ctr">
                    <a:solidFill>
                      <a:srgbClr val="ED7B15"/>
                    </a:solidFill>
                  </a:tcPr>
                </a:tc>
                <a:extLst>
                  <a:ext uri="{0D108BD9-81ED-4DB2-BD59-A6C34878D82A}">
                    <a16:rowId xmlns:a16="http://schemas.microsoft.com/office/drawing/2014/main" val="3926081647"/>
                  </a:ext>
                </a:extLst>
              </a:tr>
              <a:tr h="188377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000" dirty="0" smtClean="0">
                          <a:latin typeface="+mj-lt"/>
                          <a:ea typeface="Verdana" panose="020B0604030504040204" pitchFamily="34" charset="0"/>
                          <a:cs typeface="Segoe UI" panose="020B0502040204020203" pitchFamily="34" charset="0"/>
                        </a:rPr>
                        <a:t>Mit Person in Beziehung stehender Zeitraum</a:t>
                      </a:r>
                    </a:p>
                  </a:txBody>
                  <a:tcPr/>
                </a:tc>
                <a:tc>
                  <a:txBody>
                    <a:bodyPr/>
                    <a:lstStyle/>
                    <a:p>
                      <a:r>
                        <a:rPr lang="de-DE" sz="2000" kern="1200" dirty="0" smtClean="0">
                          <a:effectLst/>
                          <a:latin typeface="+mj-lt"/>
                          <a:ea typeface="Verdana" panose="020B0604030504040204" pitchFamily="34" charset="0"/>
                          <a:cs typeface="Segoe UI" panose="020B0502040204020203" pitchFamily="34" charset="0"/>
                        </a:rPr>
                        <a:t>Ein Zeitraum, der mit einer Person in Verbindung steht.</a:t>
                      </a:r>
                    </a:p>
                  </a:txBody>
                  <a:tcPr/>
                </a:tc>
                <a:tc>
                  <a:txBody>
                    <a:bodyPr/>
                    <a:lstStyle/>
                    <a:p>
                      <a:r>
                        <a:rPr lang="de-DE" sz="2000" b="0" i="0" kern="1200" dirty="0" smtClean="0">
                          <a:solidFill>
                            <a:schemeClr val="dk1"/>
                          </a:solidFill>
                          <a:effectLst/>
                          <a:latin typeface="+mj-lt"/>
                          <a:ea typeface="+mn-ea"/>
                          <a:cs typeface="+mn-cs"/>
                        </a:rPr>
                        <a:t>"Erfassen Sie einen Zeitraum, der mit einer Person in Verbindung steht, indem Sie ein Jahr oder eine Zeitspanne von Jahren angeben."</a:t>
                      </a:r>
                      <a:endParaRPr lang="de-DE" sz="2000" dirty="0">
                        <a:latin typeface="+mj-lt"/>
                        <a:ea typeface="Verdana" panose="020B0604030504040204" pitchFamily="34" charset="0"/>
                        <a:cs typeface="Segoe UI" panose="020B0502040204020203" pitchFamily="34" charset="0"/>
                      </a:endParaRPr>
                    </a:p>
                  </a:txBody>
                  <a:tcPr/>
                </a:tc>
                <a:extLst>
                  <a:ext uri="{0D108BD9-81ED-4DB2-BD59-A6C34878D82A}">
                    <a16:rowId xmlns:a16="http://schemas.microsoft.com/office/drawing/2014/main" val="2558844434"/>
                  </a:ext>
                </a:extLst>
              </a:tr>
            </a:tbl>
          </a:graphicData>
        </a:graphic>
      </p:graphicFrame>
    </p:spTree>
    <p:extLst>
      <p:ext uri="{BB962C8B-B14F-4D97-AF65-F5344CB8AC3E}">
        <p14:creationId xmlns:p14="http://schemas.microsoft.com/office/powerpoint/2010/main" val="298024371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7. Elemente </a:t>
            </a:r>
            <a:r>
              <a:rPr lang="de-DE" dirty="0" smtClean="0"/>
              <a:t>(1)</a:t>
            </a:r>
            <a:endParaRPr lang="de-DE" dirty="0"/>
          </a:p>
        </p:txBody>
      </p:sp>
      <p:sp>
        <p:nvSpPr>
          <p:cNvPr id="3" name="Textplatzhalter 2"/>
          <p:cNvSpPr>
            <a:spLocks noGrp="1"/>
          </p:cNvSpPr>
          <p:nvPr>
            <p:ph type="body" sz="quarter" idx="13"/>
          </p:nvPr>
        </p:nvSpPr>
        <p:spPr/>
        <p:txBody>
          <a:bodyPr/>
          <a:lstStyle/>
          <a:p>
            <a:pPr marL="0" indent="0">
              <a:buNone/>
            </a:pPr>
            <a:r>
              <a:rPr lang="de-DE" b="1" dirty="0" smtClean="0"/>
              <a:t>Einige </a:t>
            </a:r>
            <a:r>
              <a:rPr lang="de-DE" b="1" dirty="0"/>
              <a:t>Elementnamen haben sich </a:t>
            </a:r>
            <a:r>
              <a:rPr lang="de-DE" b="1" u="sng" dirty="0"/>
              <a:t>geringfügig</a:t>
            </a:r>
            <a:r>
              <a:rPr lang="de-DE" b="1" dirty="0"/>
              <a:t> </a:t>
            </a:r>
            <a:r>
              <a:rPr lang="de-DE" b="1" dirty="0" smtClean="0"/>
              <a:t>geändert</a:t>
            </a:r>
            <a:r>
              <a:rPr lang="de-DE" dirty="0" smtClean="0"/>
              <a:t>:</a:t>
            </a:r>
            <a:br>
              <a:rPr lang="de-DE" dirty="0" smtClean="0"/>
            </a:br>
            <a:endParaRPr lang="de-DE" dirty="0"/>
          </a:p>
          <a:p>
            <a:pPr lvl="1">
              <a:buClrTx/>
              <a:buFont typeface="Arial" panose="020B0604020202020204" pitchFamily="34" charset="0"/>
              <a:buChar char="•"/>
            </a:pPr>
            <a:r>
              <a:rPr lang="de-DE" dirty="0" smtClean="0"/>
              <a:t>Verwendung </a:t>
            </a:r>
            <a:r>
              <a:rPr lang="de-DE" dirty="0"/>
              <a:t>des unbestimmten Artikels</a:t>
            </a:r>
          </a:p>
          <a:p>
            <a:pPr lvl="1">
              <a:buClrTx/>
              <a:buFont typeface="Arial" panose="020B0604020202020204" pitchFamily="34" charset="0"/>
              <a:buChar char="•"/>
            </a:pPr>
            <a:r>
              <a:rPr lang="de-DE" dirty="0"/>
              <a:t>Ergänzung der </a:t>
            </a:r>
            <a:r>
              <a:rPr lang="de-DE" dirty="0" smtClean="0"/>
              <a:t>WEMI-Ebene</a:t>
            </a:r>
            <a:endParaRPr lang="de-DE" dirty="0"/>
          </a:p>
          <a:p>
            <a:endParaRPr lang="de-DE" dirty="0"/>
          </a:p>
          <a:p>
            <a:endParaRPr lang="de-DE" dirty="0" smtClean="0"/>
          </a:p>
          <a:p>
            <a:endParaRPr lang="de-DE" dirty="0"/>
          </a:p>
          <a:p>
            <a:endParaRPr lang="de-DE" dirty="0"/>
          </a:p>
          <a:p>
            <a:endParaRPr lang="de-DE" dirty="0"/>
          </a:p>
        </p:txBody>
      </p:sp>
      <p:sp>
        <p:nvSpPr>
          <p:cNvPr id="4" name="Fußzeilenplatzhalter 3"/>
          <p:cNvSpPr>
            <a:spLocks noGrp="1"/>
          </p:cNvSpPr>
          <p:nvPr>
            <p:ph type="ftr" sz="quarter" idx="14"/>
          </p:nvPr>
        </p:nvSpPr>
        <p:spPr/>
        <p:txBody>
          <a:bodyPr/>
          <a:lstStyle/>
          <a:p>
            <a:r>
              <a:rPr lang="de-DE" smtClean="0"/>
              <a:t>Praxis-Update RDA DACH | Teil 2.1 Sprache und Begriffe | Stand: 11.09.2023 | CC0 1.0 Universal</a:t>
            </a:r>
            <a:endParaRPr lang="de-DE" dirty="0"/>
          </a:p>
        </p:txBody>
      </p:sp>
      <p:sp>
        <p:nvSpPr>
          <p:cNvPr id="5" name="Foliennummernplatzhalter 4"/>
          <p:cNvSpPr>
            <a:spLocks noGrp="1"/>
          </p:cNvSpPr>
          <p:nvPr>
            <p:ph type="sldNum" sz="quarter" idx="4"/>
          </p:nvPr>
        </p:nvSpPr>
        <p:spPr/>
        <p:txBody>
          <a:bodyPr/>
          <a:lstStyle/>
          <a:p>
            <a:fld id="{37474561-2573-4254-9F43-70AFC27DF993}" type="slidenum">
              <a:rPr lang="de-DE" b="1" smtClean="0"/>
              <a:pPr/>
              <a:t>15</a:t>
            </a:fld>
            <a:r>
              <a:rPr lang="de-DE" dirty="0" smtClean="0"/>
              <a:t> | 21</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4235491081"/>
              </p:ext>
            </p:extLst>
          </p:nvPr>
        </p:nvGraphicFramePr>
        <p:xfrm>
          <a:off x="335360" y="2593958"/>
          <a:ext cx="11521280" cy="3594845"/>
        </p:xfrm>
        <a:graphic>
          <a:graphicData uri="http://schemas.openxmlformats.org/drawingml/2006/table">
            <a:tbl>
              <a:tblPr firstRow="1" bandRow="1">
                <a:tableStyleId>{5C22544A-7EE6-4342-B048-85BDC9FD1C3A}</a:tableStyleId>
              </a:tblPr>
              <a:tblGrid>
                <a:gridCol w="5760640">
                  <a:extLst>
                    <a:ext uri="{9D8B030D-6E8A-4147-A177-3AD203B41FA5}">
                      <a16:colId xmlns:a16="http://schemas.microsoft.com/office/drawing/2014/main" val="1959405099"/>
                    </a:ext>
                  </a:extLst>
                </a:gridCol>
                <a:gridCol w="5760640">
                  <a:extLst>
                    <a:ext uri="{9D8B030D-6E8A-4147-A177-3AD203B41FA5}">
                      <a16:colId xmlns:a16="http://schemas.microsoft.com/office/drawing/2014/main" val="1797639929"/>
                    </a:ext>
                  </a:extLst>
                </a:gridCol>
              </a:tblGrid>
              <a:tr h="64358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000" dirty="0" smtClean="0">
                          <a:solidFill>
                            <a:schemeClr val="tx1"/>
                          </a:solidFill>
                          <a:latin typeface="+mj-lt"/>
                          <a:ea typeface="Verdana" panose="020B0604030504040204" pitchFamily="34" charset="0"/>
                        </a:rPr>
                        <a:t>Benennung</a:t>
                      </a:r>
                      <a:r>
                        <a:rPr lang="de-DE" sz="2000" baseline="0" dirty="0" smtClean="0">
                          <a:solidFill>
                            <a:schemeClr val="tx1"/>
                          </a:solidFill>
                          <a:latin typeface="+mj-lt"/>
                          <a:ea typeface="Verdana" panose="020B0604030504040204" pitchFamily="34" charset="0"/>
                        </a:rPr>
                        <a:t> im Original RDA Toolkit</a:t>
                      </a:r>
                      <a:endParaRPr lang="de-DE" sz="2000" dirty="0" smtClean="0">
                        <a:solidFill>
                          <a:schemeClr val="tx1"/>
                        </a:solidFill>
                        <a:latin typeface="+mj-lt"/>
                        <a:ea typeface="Verdana" panose="020B0604030504040204" pitchFamily="34" charset="0"/>
                      </a:endParaRPr>
                    </a:p>
                  </a:txBody>
                  <a:tcPr anchor="ctr">
                    <a:solidFill>
                      <a:srgbClr val="ED7B15"/>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000" dirty="0" smtClean="0">
                          <a:solidFill>
                            <a:schemeClr val="tx1"/>
                          </a:solidFill>
                          <a:latin typeface="+mj-lt"/>
                          <a:ea typeface="Verdana" panose="020B0604030504040204" pitchFamily="34" charset="0"/>
                        </a:rPr>
                        <a:t>Benennung</a:t>
                      </a:r>
                      <a:r>
                        <a:rPr lang="de-DE" sz="2000" baseline="0" dirty="0" smtClean="0">
                          <a:solidFill>
                            <a:schemeClr val="tx1"/>
                          </a:solidFill>
                          <a:latin typeface="+mj-lt"/>
                          <a:ea typeface="Verdana" panose="020B0604030504040204" pitchFamily="34" charset="0"/>
                        </a:rPr>
                        <a:t> in RDA DACH</a:t>
                      </a:r>
                      <a:endParaRPr lang="de-DE" sz="2000" dirty="0" smtClean="0">
                        <a:solidFill>
                          <a:schemeClr val="tx1"/>
                        </a:solidFill>
                        <a:latin typeface="+mj-lt"/>
                        <a:ea typeface="Verdana" panose="020B0604030504040204" pitchFamily="34" charset="0"/>
                      </a:endParaRPr>
                    </a:p>
                  </a:txBody>
                  <a:tcPr anchor="ctr">
                    <a:solidFill>
                      <a:srgbClr val="ED7B15"/>
                    </a:solidFill>
                  </a:tcPr>
                </a:tc>
                <a:extLst>
                  <a:ext uri="{0D108BD9-81ED-4DB2-BD59-A6C34878D82A}">
                    <a16:rowId xmlns:a16="http://schemas.microsoft.com/office/drawing/2014/main" val="3926081647"/>
                  </a:ext>
                </a:extLst>
              </a:tr>
              <a:tr h="590252">
                <a:tc>
                  <a:txBody>
                    <a:bodyPr/>
                    <a:lstStyle/>
                    <a:p>
                      <a:r>
                        <a:rPr lang="de-DE" sz="2000" dirty="0" smtClean="0">
                          <a:latin typeface="+mj-lt"/>
                          <a:ea typeface="Verdana" panose="020B0604030504040204" pitchFamily="34" charset="0"/>
                        </a:rPr>
                        <a:t>Form </a:t>
                      </a:r>
                      <a:r>
                        <a:rPr lang="de-DE" sz="2000" u="none" dirty="0" smtClean="0">
                          <a:latin typeface="+mj-lt"/>
                          <a:ea typeface="Verdana" panose="020B0604030504040204" pitchFamily="34" charset="0"/>
                        </a:rPr>
                        <a:t>der</a:t>
                      </a:r>
                      <a:r>
                        <a:rPr lang="de-DE" sz="2000" dirty="0" smtClean="0">
                          <a:latin typeface="+mj-lt"/>
                          <a:ea typeface="Verdana" panose="020B0604030504040204" pitchFamily="34" charset="0"/>
                        </a:rPr>
                        <a:t> Notation</a:t>
                      </a:r>
                      <a:endParaRPr lang="de-DE" sz="2000" dirty="0">
                        <a:latin typeface="+mj-lt"/>
                        <a:ea typeface="Verdana" panose="020B0604030504040204" pitchFamily="34" charset="0"/>
                      </a:endParaRPr>
                    </a:p>
                  </a:txBody>
                  <a:tcPr anchor="ctr"/>
                </a:tc>
                <a:tc>
                  <a:txBody>
                    <a:bodyPr/>
                    <a:lstStyle/>
                    <a:p>
                      <a:r>
                        <a:rPr lang="de-DE" sz="2000" dirty="0" smtClean="0">
                          <a:latin typeface="+mj-lt"/>
                          <a:ea typeface="Verdana" panose="020B0604030504040204" pitchFamily="34" charset="0"/>
                        </a:rPr>
                        <a:t>Form </a:t>
                      </a:r>
                      <a:r>
                        <a:rPr lang="de-DE" sz="2000" u="sng" dirty="0" smtClean="0">
                          <a:latin typeface="+mj-lt"/>
                          <a:ea typeface="Verdana" panose="020B0604030504040204" pitchFamily="34" charset="0"/>
                        </a:rPr>
                        <a:t>einer</a:t>
                      </a:r>
                      <a:r>
                        <a:rPr lang="de-DE" sz="2000" dirty="0" smtClean="0">
                          <a:latin typeface="+mj-lt"/>
                          <a:ea typeface="Verdana" panose="020B0604030504040204" pitchFamily="34" charset="0"/>
                        </a:rPr>
                        <a:t> Notation</a:t>
                      </a:r>
                      <a:endParaRPr lang="de-DE" sz="2000" dirty="0">
                        <a:latin typeface="+mj-lt"/>
                        <a:ea typeface="Verdana" panose="020B0604030504040204" pitchFamily="34" charset="0"/>
                      </a:endParaRPr>
                    </a:p>
                  </a:txBody>
                  <a:tcPr anchor="ctr"/>
                </a:tc>
                <a:extLst>
                  <a:ext uri="{0D108BD9-81ED-4DB2-BD59-A6C34878D82A}">
                    <a16:rowId xmlns:a16="http://schemas.microsoft.com/office/drawing/2014/main" val="2558844434"/>
                  </a:ext>
                </a:extLst>
              </a:tr>
              <a:tr h="590252">
                <a:tc>
                  <a:txBody>
                    <a:bodyPr/>
                    <a:lstStyle/>
                    <a:p>
                      <a:r>
                        <a:rPr lang="de-DE" sz="2000" dirty="0" smtClean="0">
                          <a:latin typeface="+mj-lt"/>
                          <a:ea typeface="Verdana" panose="020B0604030504040204" pitchFamily="34" charset="0"/>
                        </a:rPr>
                        <a:t>In </a:t>
                      </a:r>
                      <a:r>
                        <a:rPr lang="de-DE" sz="2000" u="none" dirty="0" smtClean="0">
                          <a:latin typeface="+mj-lt"/>
                          <a:ea typeface="Verdana" panose="020B0604030504040204" pitchFamily="34" charset="0"/>
                        </a:rPr>
                        <a:t>der</a:t>
                      </a:r>
                      <a:r>
                        <a:rPr lang="de-DE" sz="2000" dirty="0" smtClean="0">
                          <a:latin typeface="+mj-lt"/>
                          <a:ea typeface="Verdana" panose="020B0604030504040204" pitchFamily="34" charset="0"/>
                        </a:rPr>
                        <a:t> Manifestation verkörpertes</a:t>
                      </a:r>
                      <a:r>
                        <a:rPr lang="de-DE" sz="2000" baseline="0" dirty="0" smtClean="0">
                          <a:latin typeface="+mj-lt"/>
                          <a:ea typeface="Verdana" panose="020B0604030504040204" pitchFamily="34" charset="0"/>
                        </a:rPr>
                        <a:t> Werk</a:t>
                      </a:r>
                      <a:endParaRPr lang="de-DE" sz="2000" dirty="0">
                        <a:latin typeface="+mj-lt"/>
                        <a:ea typeface="Verdana" panose="020B0604030504040204" pitchFamily="34" charset="0"/>
                      </a:endParaRPr>
                    </a:p>
                  </a:txBody>
                  <a:tcPr anchor="ctr"/>
                </a:tc>
                <a:tc>
                  <a:txBody>
                    <a:bodyPr/>
                    <a:lstStyle/>
                    <a:p>
                      <a:r>
                        <a:rPr lang="de-DE" sz="2000" dirty="0" smtClean="0">
                          <a:latin typeface="+mj-lt"/>
                          <a:ea typeface="Verdana" panose="020B0604030504040204" pitchFamily="34" charset="0"/>
                        </a:rPr>
                        <a:t>In </a:t>
                      </a:r>
                      <a:r>
                        <a:rPr lang="de-DE" sz="2000" u="sng" dirty="0" smtClean="0">
                          <a:latin typeface="+mj-lt"/>
                          <a:ea typeface="Verdana" panose="020B0604030504040204" pitchFamily="34" charset="0"/>
                        </a:rPr>
                        <a:t>einer</a:t>
                      </a:r>
                      <a:r>
                        <a:rPr lang="de-DE" sz="2000" dirty="0" smtClean="0">
                          <a:latin typeface="+mj-lt"/>
                          <a:ea typeface="Verdana" panose="020B0604030504040204" pitchFamily="34" charset="0"/>
                        </a:rPr>
                        <a:t> Manifestation verkörpertes Werk</a:t>
                      </a:r>
                      <a:endParaRPr lang="de-DE" sz="2000" dirty="0">
                        <a:latin typeface="+mj-lt"/>
                        <a:ea typeface="Verdana" panose="020B0604030504040204" pitchFamily="34" charset="0"/>
                      </a:endParaRPr>
                    </a:p>
                  </a:txBody>
                  <a:tcPr anchor="ctr"/>
                </a:tc>
                <a:extLst>
                  <a:ext uri="{0D108BD9-81ED-4DB2-BD59-A6C34878D82A}">
                    <a16:rowId xmlns:a16="http://schemas.microsoft.com/office/drawing/2014/main" val="2908746425"/>
                  </a:ext>
                </a:extLst>
              </a:tr>
              <a:tr h="590252">
                <a:tc>
                  <a:txBody>
                    <a:bodyPr/>
                    <a:lstStyle/>
                    <a:p>
                      <a:r>
                        <a:rPr lang="de-DE" sz="2000" dirty="0" smtClean="0">
                          <a:latin typeface="+mj-lt"/>
                          <a:ea typeface="Verdana" panose="020B0604030504040204" pitchFamily="34" charset="0"/>
                        </a:rPr>
                        <a:t>Zählung </a:t>
                      </a:r>
                      <a:r>
                        <a:rPr lang="de-DE" sz="2000" u="none" dirty="0" smtClean="0">
                          <a:latin typeface="+mj-lt"/>
                          <a:ea typeface="Verdana" panose="020B0604030504040204" pitchFamily="34" charset="0"/>
                        </a:rPr>
                        <a:t>von</a:t>
                      </a:r>
                      <a:r>
                        <a:rPr lang="de-DE" sz="2000" dirty="0" smtClean="0">
                          <a:latin typeface="+mj-lt"/>
                          <a:ea typeface="Verdana" panose="020B0604030504040204" pitchFamily="34" charset="0"/>
                        </a:rPr>
                        <a:t> fortlaufenden</a:t>
                      </a:r>
                      <a:r>
                        <a:rPr lang="de-DE" sz="2000" baseline="0" dirty="0" smtClean="0">
                          <a:latin typeface="+mj-lt"/>
                          <a:ea typeface="Verdana" panose="020B0604030504040204" pitchFamily="34" charset="0"/>
                        </a:rPr>
                        <a:t> Ressourcen</a:t>
                      </a:r>
                      <a:endParaRPr lang="de-DE" sz="2000" dirty="0">
                        <a:latin typeface="+mj-lt"/>
                        <a:ea typeface="Verdana" panose="020B0604030504040204" pitchFamily="34" charset="0"/>
                      </a:endParaRPr>
                    </a:p>
                  </a:txBody>
                  <a:tcPr anchor="ctr"/>
                </a:tc>
                <a:tc>
                  <a:txBody>
                    <a:bodyPr/>
                    <a:lstStyle/>
                    <a:p>
                      <a:r>
                        <a:rPr lang="de-DE" sz="2000" dirty="0" smtClean="0">
                          <a:latin typeface="+mj-lt"/>
                          <a:ea typeface="Verdana" panose="020B0604030504040204" pitchFamily="34" charset="0"/>
                        </a:rPr>
                        <a:t>Zählung </a:t>
                      </a:r>
                      <a:r>
                        <a:rPr lang="de-DE" sz="2000" u="sng" dirty="0" smtClean="0">
                          <a:latin typeface="+mj-lt"/>
                          <a:ea typeface="Verdana" panose="020B0604030504040204" pitchFamily="34" charset="0"/>
                        </a:rPr>
                        <a:t>eine</a:t>
                      </a:r>
                      <a:r>
                        <a:rPr lang="de-DE" sz="2000" dirty="0" smtClean="0">
                          <a:latin typeface="+mj-lt"/>
                          <a:ea typeface="Verdana" panose="020B0604030504040204" pitchFamily="34" charset="0"/>
                        </a:rPr>
                        <a:t>r fortlaufenden Ressource</a:t>
                      </a:r>
                      <a:endParaRPr lang="de-DE" sz="2000" dirty="0">
                        <a:latin typeface="+mj-lt"/>
                        <a:ea typeface="Verdana" panose="020B0604030504040204" pitchFamily="34" charset="0"/>
                      </a:endParaRPr>
                    </a:p>
                  </a:txBody>
                  <a:tcPr anchor="ctr"/>
                </a:tc>
                <a:extLst>
                  <a:ext uri="{0D108BD9-81ED-4DB2-BD59-A6C34878D82A}">
                    <a16:rowId xmlns:a16="http://schemas.microsoft.com/office/drawing/2014/main" val="2507848147"/>
                  </a:ext>
                </a:extLst>
              </a:tr>
              <a:tr h="590252">
                <a:tc>
                  <a:txBody>
                    <a:bodyPr/>
                    <a:lstStyle/>
                    <a:p>
                      <a:r>
                        <a:rPr lang="de-DE" sz="2000" dirty="0" smtClean="0">
                          <a:latin typeface="+mj-lt"/>
                          <a:ea typeface="Verdana" panose="020B0604030504040204" pitchFamily="34" charset="0"/>
                        </a:rPr>
                        <a:t>Umfang</a:t>
                      </a:r>
                      <a:endParaRPr lang="de-DE" sz="2000" dirty="0">
                        <a:latin typeface="+mj-lt"/>
                        <a:ea typeface="Verdana" panose="020B0604030504040204" pitchFamily="34" charset="0"/>
                      </a:endParaRPr>
                    </a:p>
                  </a:txBody>
                  <a:tcPr anchor="ctr"/>
                </a:tc>
                <a:tc>
                  <a:txBody>
                    <a:bodyPr/>
                    <a:lstStyle/>
                    <a:p>
                      <a:r>
                        <a:rPr lang="de-DE" sz="2000" dirty="0" smtClean="0">
                          <a:latin typeface="+mj-lt"/>
                          <a:ea typeface="Verdana" panose="020B0604030504040204" pitchFamily="34" charset="0"/>
                        </a:rPr>
                        <a:t>Umfang </a:t>
                      </a:r>
                      <a:r>
                        <a:rPr lang="de-DE" sz="2000" u="sng" dirty="0" smtClean="0">
                          <a:latin typeface="+mj-lt"/>
                          <a:ea typeface="Verdana" panose="020B0604030504040204" pitchFamily="34" charset="0"/>
                        </a:rPr>
                        <a:t>einer Manifestation</a:t>
                      </a:r>
                      <a:endParaRPr lang="de-DE" sz="2000" u="sng" dirty="0">
                        <a:latin typeface="+mj-lt"/>
                        <a:ea typeface="Verdana" panose="020B0604030504040204" pitchFamily="34" charset="0"/>
                      </a:endParaRPr>
                    </a:p>
                  </a:txBody>
                  <a:tcPr anchor="ctr"/>
                </a:tc>
                <a:extLst>
                  <a:ext uri="{0D108BD9-81ED-4DB2-BD59-A6C34878D82A}">
                    <a16:rowId xmlns:a16="http://schemas.microsoft.com/office/drawing/2014/main" val="3128616915"/>
                  </a:ext>
                </a:extLst>
              </a:tr>
              <a:tr h="590252">
                <a:tc>
                  <a:txBody>
                    <a:bodyPr/>
                    <a:lstStyle/>
                    <a:p>
                      <a:r>
                        <a:rPr lang="de-DE" sz="2000" dirty="0" smtClean="0">
                          <a:latin typeface="+mj-lt"/>
                          <a:ea typeface="Verdana" panose="020B0604030504040204" pitchFamily="34" charset="0"/>
                        </a:rPr>
                        <a:t>Abweichender Titel</a:t>
                      </a:r>
                      <a:endParaRPr lang="de-DE" sz="2000" dirty="0">
                        <a:latin typeface="+mj-lt"/>
                        <a:ea typeface="Verdana" panose="020B0604030504040204" pitchFamily="34" charset="0"/>
                      </a:endParaRPr>
                    </a:p>
                  </a:txBody>
                  <a:tcPr anchor="ctr"/>
                </a:tc>
                <a:tc>
                  <a:txBody>
                    <a:bodyPr/>
                    <a:lstStyle/>
                    <a:p>
                      <a:r>
                        <a:rPr lang="de-DE" sz="2000" dirty="0" smtClean="0">
                          <a:latin typeface="+mj-lt"/>
                          <a:ea typeface="Verdana" panose="020B0604030504040204" pitchFamily="34" charset="0"/>
                        </a:rPr>
                        <a:t>Abweichender Titel </a:t>
                      </a:r>
                      <a:r>
                        <a:rPr lang="de-DE" sz="2000" u="sng" dirty="0" smtClean="0">
                          <a:latin typeface="+mj-lt"/>
                          <a:ea typeface="Verdana" panose="020B0604030504040204" pitchFamily="34" charset="0"/>
                        </a:rPr>
                        <a:t>einer Manifestation</a:t>
                      </a:r>
                      <a:endParaRPr lang="de-DE" sz="2000" u="sng" dirty="0">
                        <a:latin typeface="+mj-lt"/>
                        <a:ea typeface="Verdana" panose="020B0604030504040204" pitchFamily="34" charset="0"/>
                      </a:endParaRPr>
                    </a:p>
                  </a:txBody>
                  <a:tcPr anchor="ctr"/>
                </a:tc>
                <a:extLst>
                  <a:ext uri="{0D108BD9-81ED-4DB2-BD59-A6C34878D82A}">
                    <a16:rowId xmlns:a16="http://schemas.microsoft.com/office/drawing/2014/main" val="4222951697"/>
                  </a:ext>
                </a:extLst>
              </a:tr>
            </a:tbl>
          </a:graphicData>
        </a:graphic>
      </p:graphicFrame>
      <p:sp>
        <p:nvSpPr>
          <p:cNvPr id="8" name="Pfeil nach unten 7"/>
          <p:cNvSpPr/>
          <p:nvPr/>
        </p:nvSpPr>
        <p:spPr>
          <a:xfrm>
            <a:off x="8892311" y="2036891"/>
            <a:ext cx="1512168" cy="826101"/>
          </a:xfrm>
          <a:prstGeom prst="downArrow">
            <a:avLst/>
          </a:prstGeom>
          <a:solidFill>
            <a:srgbClr val="F0F0F0"/>
          </a:solidFill>
          <a:ln>
            <a:solidFill>
              <a:srgbClr val="ED7B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b="1" dirty="0" smtClean="0">
              <a:solidFill>
                <a:schemeClr val="tx1"/>
              </a:solidFill>
            </a:endParaRPr>
          </a:p>
          <a:p>
            <a:pPr algn="ctr"/>
            <a:r>
              <a:rPr lang="de-DE" sz="2400" b="1" dirty="0" smtClean="0">
                <a:solidFill>
                  <a:schemeClr val="tx1"/>
                </a:solidFill>
              </a:rPr>
              <a:t>NEU</a:t>
            </a:r>
            <a:endParaRPr lang="de-DE" sz="2400" b="1" dirty="0">
              <a:solidFill>
                <a:schemeClr val="tx1"/>
              </a:solidFill>
            </a:endParaRPr>
          </a:p>
        </p:txBody>
      </p:sp>
    </p:spTree>
    <p:extLst>
      <p:ext uri="{BB962C8B-B14F-4D97-AF65-F5344CB8AC3E}">
        <p14:creationId xmlns:p14="http://schemas.microsoft.com/office/powerpoint/2010/main" val="67289560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7. Elemente </a:t>
            </a:r>
            <a:r>
              <a:rPr lang="de-DE" dirty="0" smtClean="0"/>
              <a:t>(2)</a:t>
            </a:r>
            <a:endParaRPr lang="de-DE" dirty="0"/>
          </a:p>
        </p:txBody>
      </p:sp>
      <p:sp>
        <p:nvSpPr>
          <p:cNvPr id="3" name="Textplatzhalter 2"/>
          <p:cNvSpPr>
            <a:spLocks noGrp="1"/>
          </p:cNvSpPr>
          <p:nvPr>
            <p:ph type="body" sz="quarter" idx="13"/>
          </p:nvPr>
        </p:nvSpPr>
        <p:spPr/>
        <p:txBody>
          <a:bodyPr/>
          <a:lstStyle/>
          <a:p>
            <a:r>
              <a:rPr lang="de-DE" b="1" dirty="0" smtClean="0"/>
              <a:t>Einige </a:t>
            </a:r>
            <a:r>
              <a:rPr lang="de-DE" b="1" dirty="0"/>
              <a:t>Elementnamen haben sich </a:t>
            </a:r>
            <a:r>
              <a:rPr lang="de-DE" b="1" u="sng" dirty="0" smtClean="0"/>
              <a:t>wesentlich</a:t>
            </a:r>
            <a:r>
              <a:rPr lang="de-DE" b="1" dirty="0" smtClean="0"/>
              <a:t> geändert</a:t>
            </a:r>
            <a:r>
              <a:rPr lang="de-DE" dirty="0" smtClean="0"/>
              <a:t>:</a:t>
            </a:r>
          </a:p>
          <a:p>
            <a:endParaRPr lang="de-DE" dirty="0"/>
          </a:p>
          <a:p>
            <a:endParaRPr lang="de-DE" dirty="0" smtClean="0"/>
          </a:p>
          <a:p>
            <a:endParaRPr lang="de-DE" dirty="0"/>
          </a:p>
          <a:p>
            <a:endParaRPr lang="de-DE" dirty="0" smtClean="0"/>
          </a:p>
          <a:p>
            <a:endParaRPr lang="de-DE" dirty="0"/>
          </a:p>
          <a:p>
            <a:endParaRPr lang="de-DE" dirty="0" smtClean="0"/>
          </a:p>
          <a:p>
            <a:endParaRPr lang="de-DE" dirty="0"/>
          </a:p>
          <a:p>
            <a:endParaRPr lang="de-DE" dirty="0" smtClean="0"/>
          </a:p>
          <a:p>
            <a:r>
              <a:rPr lang="de-DE" dirty="0" smtClean="0"/>
              <a:t>Die Beispiele sind nur eine Auswahl, eine vollständige Liste befindet sich auf der Einstiegsseite von RDA DACH bei </a:t>
            </a:r>
            <a:r>
              <a:rPr lang="de-DE" dirty="0" smtClean="0">
                <a:hlinkClick r:id="rId3"/>
              </a:rPr>
              <a:t>Der Bereich "Elemente"</a:t>
            </a:r>
            <a:endParaRPr lang="de-DE" i="1" dirty="0">
              <a:solidFill>
                <a:srgbClr val="FF0000"/>
              </a:solidFill>
            </a:endParaRPr>
          </a:p>
          <a:p>
            <a:endParaRPr lang="de-DE" dirty="0" smtClean="0"/>
          </a:p>
          <a:p>
            <a:endParaRPr lang="de-DE" dirty="0"/>
          </a:p>
          <a:p>
            <a:endParaRPr lang="de-DE" dirty="0" smtClean="0"/>
          </a:p>
          <a:p>
            <a:endParaRPr lang="de-DE" dirty="0"/>
          </a:p>
          <a:p>
            <a:endParaRPr lang="de-DE" dirty="0"/>
          </a:p>
          <a:p>
            <a:endParaRPr lang="de-DE" dirty="0"/>
          </a:p>
        </p:txBody>
      </p:sp>
      <p:sp>
        <p:nvSpPr>
          <p:cNvPr id="4" name="Fußzeilenplatzhalter 3"/>
          <p:cNvSpPr>
            <a:spLocks noGrp="1"/>
          </p:cNvSpPr>
          <p:nvPr>
            <p:ph type="ftr" sz="quarter" idx="14"/>
          </p:nvPr>
        </p:nvSpPr>
        <p:spPr/>
        <p:txBody>
          <a:bodyPr/>
          <a:lstStyle/>
          <a:p>
            <a:r>
              <a:rPr lang="de-DE" smtClean="0"/>
              <a:t>Praxis-Update RDA DACH | Teil 2.1 Sprache und Begriffe | Stand: 11.09.2023 | CC0 1.0 Universal</a:t>
            </a:r>
            <a:endParaRPr lang="de-DE" dirty="0"/>
          </a:p>
        </p:txBody>
      </p:sp>
      <p:sp>
        <p:nvSpPr>
          <p:cNvPr id="5" name="Foliennummernplatzhalter 4"/>
          <p:cNvSpPr>
            <a:spLocks noGrp="1"/>
          </p:cNvSpPr>
          <p:nvPr>
            <p:ph type="sldNum" sz="quarter" idx="4"/>
          </p:nvPr>
        </p:nvSpPr>
        <p:spPr/>
        <p:txBody>
          <a:bodyPr/>
          <a:lstStyle/>
          <a:p>
            <a:fld id="{37474561-2573-4254-9F43-70AFC27DF993}" type="slidenum">
              <a:rPr lang="de-DE" b="1" smtClean="0"/>
              <a:pPr/>
              <a:t>16</a:t>
            </a:fld>
            <a:r>
              <a:rPr lang="de-DE" dirty="0" smtClean="0"/>
              <a:t> | 21</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4258431180"/>
              </p:ext>
            </p:extLst>
          </p:nvPr>
        </p:nvGraphicFramePr>
        <p:xfrm>
          <a:off x="335360" y="1534147"/>
          <a:ext cx="11521280" cy="3717422"/>
        </p:xfrm>
        <a:graphic>
          <a:graphicData uri="http://schemas.openxmlformats.org/drawingml/2006/table">
            <a:tbl>
              <a:tblPr firstRow="1" bandRow="1">
                <a:tableStyleId>{5C22544A-7EE6-4342-B048-85BDC9FD1C3A}</a:tableStyleId>
              </a:tblPr>
              <a:tblGrid>
                <a:gridCol w="5760640">
                  <a:extLst>
                    <a:ext uri="{9D8B030D-6E8A-4147-A177-3AD203B41FA5}">
                      <a16:colId xmlns:a16="http://schemas.microsoft.com/office/drawing/2014/main" val="1959405099"/>
                    </a:ext>
                  </a:extLst>
                </a:gridCol>
                <a:gridCol w="5760640">
                  <a:extLst>
                    <a:ext uri="{9D8B030D-6E8A-4147-A177-3AD203B41FA5}">
                      <a16:colId xmlns:a16="http://schemas.microsoft.com/office/drawing/2014/main" val="1797639929"/>
                    </a:ext>
                  </a:extLst>
                </a:gridCol>
              </a:tblGrid>
              <a:tr h="63894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000" dirty="0" smtClean="0">
                          <a:solidFill>
                            <a:schemeClr val="tx1"/>
                          </a:solidFill>
                          <a:latin typeface="+mj-lt"/>
                          <a:ea typeface="Verdana" panose="020B0604030504040204" pitchFamily="34" charset="0"/>
                          <a:cs typeface="Segoe UI" panose="020B0502040204020203" pitchFamily="34" charset="0"/>
                        </a:rPr>
                        <a:t>Benennung</a:t>
                      </a:r>
                      <a:r>
                        <a:rPr lang="de-DE" sz="2000" baseline="0" dirty="0" smtClean="0">
                          <a:solidFill>
                            <a:schemeClr val="tx1"/>
                          </a:solidFill>
                          <a:latin typeface="+mj-lt"/>
                          <a:ea typeface="Verdana" panose="020B0604030504040204" pitchFamily="34" charset="0"/>
                          <a:cs typeface="Segoe UI" panose="020B0502040204020203" pitchFamily="34" charset="0"/>
                        </a:rPr>
                        <a:t> im Original RDA Toolkit</a:t>
                      </a:r>
                      <a:endParaRPr lang="de-DE" sz="2000" dirty="0" smtClean="0">
                        <a:solidFill>
                          <a:schemeClr val="tx1"/>
                        </a:solidFill>
                        <a:latin typeface="+mj-lt"/>
                        <a:ea typeface="Verdana" panose="020B0604030504040204" pitchFamily="34" charset="0"/>
                        <a:cs typeface="Segoe UI" panose="020B0502040204020203" pitchFamily="34" charset="0"/>
                      </a:endParaRPr>
                    </a:p>
                  </a:txBody>
                  <a:tcPr anchor="ctr">
                    <a:solidFill>
                      <a:srgbClr val="ED7B15"/>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000" dirty="0" smtClean="0">
                          <a:solidFill>
                            <a:schemeClr val="tx1"/>
                          </a:solidFill>
                          <a:latin typeface="+mj-lt"/>
                          <a:ea typeface="Verdana" panose="020B0604030504040204" pitchFamily="34" charset="0"/>
                          <a:cs typeface="Segoe UI" panose="020B0502040204020203" pitchFamily="34" charset="0"/>
                        </a:rPr>
                        <a:t>Benennung</a:t>
                      </a:r>
                      <a:r>
                        <a:rPr lang="de-DE" sz="2000" baseline="0" dirty="0" smtClean="0">
                          <a:solidFill>
                            <a:schemeClr val="tx1"/>
                          </a:solidFill>
                          <a:latin typeface="+mj-lt"/>
                          <a:ea typeface="Verdana" panose="020B0604030504040204" pitchFamily="34" charset="0"/>
                          <a:cs typeface="Segoe UI" panose="020B0502040204020203" pitchFamily="34" charset="0"/>
                        </a:rPr>
                        <a:t> in RDA DACH</a:t>
                      </a:r>
                      <a:endParaRPr lang="de-DE" sz="2000" dirty="0" smtClean="0">
                        <a:solidFill>
                          <a:schemeClr val="tx1"/>
                        </a:solidFill>
                        <a:latin typeface="+mj-lt"/>
                        <a:ea typeface="Verdana" panose="020B0604030504040204" pitchFamily="34" charset="0"/>
                        <a:cs typeface="Segoe UI" panose="020B0502040204020203" pitchFamily="34" charset="0"/>
                      </a:endParaRPr>
                    </a:p>
                  </a:txBody>
                  <a:tcPr anchor="ctr">
                    <a:solidFill>
                      <a:srgbClr val="ED7B15"/>
                    </a:solidFill>
                  </a:tcPr>
                </a:tc>
                <a:extLst>
                  <a:ext uri="{0D108BD9-81ED-4DB2-BD59-A6C34878D82A}">
                    <a16:rowId xmlns:a16="http://schemas.microsoft.com/office/drawing/2014/main" val="3926081647"/>
                  </a:ext>
                </a:extLst>
              </a:tr>
              <a:tr h="0">
                <a:tc>
                  <a:txBody>
                    <a:bodyPr/>
                    <a:lstStyle/>
                    <a:p>
                      <a:r>
                        <a:rPr lang="de-DE" sz="2000" dirty="0" smtClean="0">
                          <a:latin typeface="+mj-lt"/>
                          <a:ea typeface="Verdana" panose="020B0604030504040204" pitchFamily="34" charset="0"/>
                          <a:cs typeface="Segoe UI" panose="020B0502040204020203" pitchFamily="34" charset="0"/>
                        </a:rPr>
                        <a:t>Form eines Werks</a:t>
                      </a:r>
                      <a:endParaRPr lang="de-DE" sz="2000" dirty="0">
                        <a:latin typeface="+mj-lt"/>
                        <a:ea typeface="Verdana" panose="020B0604030504040204" pitchFamily="34" charset="0"/>
                        <a:cs typeface="Segoe UI" panose="020B0502040204020203" pitchFamily="34" charset="0"/>
                      </a:endParaRPr>
                    </a:p>
                  </a:txBody>
                  <a:tcPr anchor="ctr"/>
                </a:tc>
                <a:tc>
                  <a:txBody>
                    <a:bodyPr/>
                    <a:lstStyle/>
                    <a:p>
                      <a:r>
                        <a:rPr lang="de-DE" sz="2000" b="0" u="sng" dirty="0" smtClean="0">
                          <a:latin typeface="+mj-lt"/>
                          <a:ea typeface="Verdana" panose="020B0604030504040204" pitchFamily="34" charset="0"/>
                          <a:cs typeface="Segoe UI" panose="020B0502040204020203" pitchFamily="34" charset="0"/>
                        </a:rPr>
                        <a:t>Kategori</a:t>
                      </a:r>
                      <a:r>
                        <a:rPr lang="de-DE" sz="2000" b="0" dirty="0" smtClean="0">
                          <a:latin typeface="+mj-lt"/>
                          <a:ea typeface="Verdana" panose="020B0604030504040204" pitchFamily="34" charset="0"/>
                          <a:cs typeface="Segoe UI" panose="020B0502040204020203" pitchFamily="34" charset="0"/>
                        </a:rPr>
                        <a:t>e eines Werks</a:t>
                      </a:r>
                      <a:endParaRPr lang="de-DE" sz="2000" b="0" dirty="0">
                        <a:latin typeface="+mj-lt"/>
                        <a:ea typeface="Verdana" panose="020B0604030504040204" pitchFamily="34" charset="0"/>
                        <a:cs typeface="Segoe UI" panose="020B0502040204020203" pitchFamily="34" charset="0"/>
                      </a:endParaRPr>
                    </a:p>
                  </a:txBody>
                  <a:tcPr anchor="ctr"/>
                </a:tc>
                <a:extLst>
                  <a:ext uri="{0D108BD9-81ED-4DB2-BD59-A6C34878D82A}">
                    <a16:rowId xmlns:a16="http://schemas.microsoft.com/office/drawing/2014/main" val="2908746425"/>
                  </a:ext>
                </a:extLst>
              </a:tr>
              <a:tr h="0">
                <a:tc>
                  <a:txBody>
                    <a:bodyPr/>
                    <a:lstStyle/>
                    <a:p>
                      <a:r>
                        <a:rPr lang="de-DE" sz="2000" dirty="0" smtClean="0">
                          <a:latin typeface="+mj-lt"/>
                          <a:ea typeface="Verdana" panose="020B0604030504040204" pitchFamily="34" charset="0"/>
                          <a:cs typeface="Segoe UI" panose="020B0502040204020203" pitchFamily="34" charset="0"/>
                        </a:rPr>
                        <a:t>Art einer Körperschaft</a:t>
                      </a:r>
                      <a:endParaRPr lang="de-DE" sz="2000" dirty="0">
                        <a:latin typeface="+mj-lt"/>
                        <a:ea typeface="Verdana" panose="020B0604030504040204" pitchFamily="34" charset="0"/>
                        <a:cs typeface="Segoe UI" panose="020B0502040204020203" pitchFamily="34" charset="0"/>
                      </a:endParaRPr>
                    </a:p>
                  </a:txBody>
                  <a:tcPr anchor="ctr"/>
                </a:tc>
                <a:tc>
                  <a:txBody>
                    <a:bodyPr/>
                    <a:lstStyle/>
                    <a:p>
                      <a:r>
                        <a:rPr lang="de-DE" sz="2000" b="0" u="sng" dirty="0" smtClean="0">
                          <a:latin typeface="+mj-lt"/>
                          <a:ea typeface="Verdana" panose="020B0604030504040204" pitchFamily="34" charset="0"/>
                          <a:cs typeface="Segoe UI" panose="020B0502040204020203" pitchFamily="34" charset="0"/>
                        </a:rPr>
                        <a:t>Kategorie</a:t>
                      </a:r>
                      <a:r>
                        <a:rPr lang="de-DE" sz="2000" b="0" baseline="0" dirty="0" smtClean="0">
                          <a:latin typeface="+mj-lt"/>
                          <a:ea typeface="Verdana" panose="020B0604030504040204" pitchFamily="34" charset="0"/>
                          <a:cs typeface="Segoe UI" panose="020B0502040204020203" pitchFamily="34" charset="0"/>
                        </a:rPr>
                        <a:t> einer Körperschaft</a:t>
                      </a:r>
                      <a:endParaRPr lang="de-DE" sz="2000" b="0" dirty="0">
                        <a:latin typeface="+mj-lt"/>
                        <a:ea typeface="Verdana" panose="020B0604030504040204" pitchFamily="34" charset="0"/>
                        <a:cs typeface="Segoe UI" panose="020B0502040204020203" pitchFamily="34" charset="0"/>
                      </a:endParaRPr>
                    </a:p>
                  </a:txBody>
                  <a:tcPr anchor="ctr"/>
                </a:tc>
                <a:extLst>
                  <a:ext uri="{0D108BD9-81ED-4DB2-BD59-A6C34878D82A}">
                    <a16:rowId xmlns:a16="http://schemas.microsoft.com/office/drawing/2014/main" val="2507848147"/>
                  </a:ext>
                </a:extLst>
              </a:tr>
              <a:tr h="0">
                <a:tc>
                  <a:txBody>
                    <a:bodyPr/>
                    <a:lstStyle/>
                    <a:p>
                      <a:r>
                        <a:rPr lang="de-DE" sz="2000" dirty="0" smtClean="0">
                          <a:latin typeface="+mj-lt"/>
                          <a:ea typeface="Verdana" panose="020B0604030504040204" pitchFamily="34" charset="0"/>
                          <a:cs typeface="Segoe UI" panose="020B0502040204020203" pitchFamily="34" charset="0"/>
                        </a:rPr>
                        <a:t>Art einer Gebietskörperschaft</a:t>
                      </a:r>
                      <a:endParaRPr lang="de-DE" sz="2000" dirty="0">
                        <a:latin typeface="+mj-lt"/>
                        <a:ea typeface="Verdana" panose="020B0604030504040204" pitchFamily="34" charset="0"/>
                        <a:cs typeface="Segoe UI" panose="020B0502040204020203" pitchFamily="34" charset="0"/>
                      </a:endParaRPr>
                    </a:p>
                  </a:txBody>
                  <a:tcPr anchor="ctr"/>
                </a:tc>
                <a:tc>
                  <a:txBody>
                    <a:bodyPr/>
                    <a:lstStyle/>
                    <a:p>
                      <a:r>
                        <a:rPr lang="de-DE" sz="2000" b="0" u="sng" dirty="0" smtClean="0">
                          <a:latin typeface="+mj-lt"/>
                          <a:ea typeface="Verdana" panose="020B0604030504040204" pitchFamily="34" charset="0"/>
                          <a:cs typeface="Segoe UI" panose="020B0502040204020203" pitchFamily="34" charset="0"/>
                        </a:rPr>
                        <a:t>Kategorie</a:t>
                      </a:r>
                      <a:r>
                        <a:rPr lang="de-DE" sz="2000" b="0" dirty="0" smtClean="0">
                          <a:latin typeface="+mj-lt"/>
                          <a:ea typeface="Verdana" panose="020B0604030504040204" pitchFamily="34" charset="0"/>
                          <a:cs typeface="Segoe UI" panose="020B0502040204020203" pitchFamily="34" charset="0"/>
                        </a:rPr>
                        <a:t> einer Gebietskörperschaft</a:t>
                      </a:r>
                      <a:endParaRPr lang="de-DE" sz="2000" b="0" dirty="0">
                        <a:latin typeface="+mj-lt"/>
                        <a:ea typeface="Verdana" panose="020B0604030504040204" pitchFamily="34" charset="0"/>
                        <a:cs typeface="Segoe UI" panose="020B0502040204020203" pitchFamily="34" charset="0"/>
                      </a:endParaRPr>
                    </a:p>
                  </a:txBody>
                  <a:tcPr anchor="ctr"/>
                </a:tc>
                <a:extLst>
                  <a:ext uri="{0D108BD9-81ED-4DB2-BD59-A6C34878D82A}">
                    <a16:rowId xmlns:a16="http://schemas.microsoft.com/office/drawing/2014/main" val="144478890"/>
                  </a:ext>
                </a:extLst>
              </a:tr>
              <a:tr h="0">
                <a:tc>
                  <a:txBody>
                    <a:bodyPr/>
                    <a:lstStyle/>
                    <a:p>
                      <a:r>
                        <a:rPr lang="de-DE" sz="2000" dirty="0" smtClean="0">
                          <a:latin typeface="+mj-lt"/>
                          <a:ea typeface="Verdana" panose="020B0604030504040204" pitchFamily="34" charset="0"/>
                          <a:cs typeface="Segoe UI" panose="020B0502040204020203" pitchFamily="34" charset="0"/>
                        </a:rPr>
                        <a:t>Art einer Familie</a:t>
                      </a:r>
                      <a:endParaRPr lang="de-DE" sz="2000" dirty="0">
                        <a:latin typeface="+mj-lt"/>
                        <a:ea typeface="Verdana" panose="020B0604030504040204" pitchFamily="34" charset="0"/>
                        <a:cs typeface="Segoe UI" panose="020B0502040204020203" pitchFamily="34" charset="0"/>
                      </a:endParaRPr>
                    </a:p>
                  </a:txBody>
                  <a:tcPr anchor="ctr"/>
                </a:tc>
                <a:tc>
                  <a:txBody>
                    <a:bodyPr/>
                    <a:lstStyle/>
                    <a:p>
                      <a:r>
                        <a:rPr lang="de-DE" sz="2000" b="0" u="sng" dirty="0" smtClean="0">
                          <a:latin typeface="+mj-lt"/>
                          <a:ea typeface="Verdana" panose="020B0604030504040204" pitchFamily="34" charset="0"/>
                          <a:cs typeface="Segoe UI" panose="020B0502040204020203" pitchFamily="34" charset="0"/>
                        </a:rPr>
                        <a:t>Kategorie</a:t>
                      </a:r>
                      <a:r>
                        <a:rPr lang="de-DE" sz="2000" b="0" dirty="0" smtClean="0">
                          <a:latin typeface="+mj-lt"/>
                          <a:ea typeface="Verdana" panose="020B0604030504040204" pitchFamily="34" charset="0"/>
                          <a:cs typeface="Segoe UI" panose="020B0502040204020203" pitchFamily="34" charset="0"/>
                        </a:rPr>
                        <a:t> einer Familie</a:t>
                      </a:r>
                      <a:endParaRPr lang="de-DE" sz="2000" b="0" dirty="0">
                        <a:latin typeface="+mj-lt"/>
                        <a:ea typeface="Verdana" panose="020B0604030504040204" pitchFamily="34" charset="0"/>
                        <a:cs typeface="Segoe UI" panose="020B0502040204020203" pitchFamily="34" charset="0"/>
                      </a:endParaRPr>
                    </a:p>
                  </a:txBody>
                  <a:tcPr anchor="ctr"/>
                </a:tc>
                <a:extLst>
                  <a:ext uri="{0D108BD9-81ED-4DB2-BD59-A6C34878D82A}">
                    <a16:rowId xmlns:a16="http://schemas.microsoft.com/office/drawing/2014/main" val="3749011532"/>
                  </a:ext>
                </a:extLst>
              </a:tr>
              <a:tr h="0">
                <a:tc>
                  <a:txBody>
                    <a:bodyPr/>
                    <a:lstStyle/>
                    <a:p>
                      <a:r>
                        <a:rPr lang="de-DE" sz="2000" dirty="0" smtClean="0">
                          <a:latin typeface="+mj-lt"/>
                          <a:ea typeface="Verdana" panose="020B0604030504040204" pitchFamily="34" charset="0"/>
                          <a:cs typeface="Segoe UI" panose="020B0502040204020203" pitchFamily="34" charset="0"/>
                        </a:rPr>
                        <a:t>Akteure,</a:t>
                      </a:r>
                      <a:r>
                        <a:rPr lang="de-DE" sz="2000" baseline="0" dirty="0" smtClean="0">
                          <a:latin typeface="+mj-lt"/>
                          <a:ea typeface="Verdana" panose="020B0604030504040204" pitchFamily="34" charset="0"/>
                          <a:cs typeface="Segoe UI" panose="020B0502040204020203" pitchFamily="34" charset="0"/>
                        </a:rPr>
                        <a:t> die mit einer Manifestation in Verbindung stehen</a:t>
                      </a:r>
                      <a:endParaRPr lang="de-DE" sz="2000" dirty="0">
                        <a:latin typeface="+mj-lt"/>
                        <a:ea typeface="Verdana" panose="020B0604030504040204" pitchFamily="34" charset="0"/>
                        <a:cs typeface="Segoe UI" panose="020B0502040204020203" pitchFamily="34" charset="0"/>
                      </a:endParaRPr>
                    </a:p>
                  </a:txBody>
                  <a:tcPr anchor="ctr"/>
                </a:tc>
                <a:tc>
                  <a:txBody>
                    <a:bodyPr/>
                    <a:lstStyle/>
                    <a:p>
                      <a:r>
                        <a:rPr lang="de-DE" sz="2000" b="0" u="sng" dirty="0" smtClean="0">
                          <a:latin typeface="+mj-lt"/>
                          <a:ea typeface="Verdana" panose="020B0604030504040204" pitchFamily="34" charset="0"/>
                          <a:cs typeface="Segoe UI" panose="020B0502040204020203" pitchFamily="34" charset="0"/>
                        </a:rPr>
                        <a:t>Mit Manifestation in Beziehung stehender Akteur</a:t>
                      </a:r>
                      <a:endParaRPr lang="de-DE" sz="2000" b="0" u="sng" dirty="0">
                        <a:latin typeface="+mj-lt"/>
                        <a:ea typeface="Verdana" panose="020B0604030504040204" pitchFamily="34" charset="0"/>
                        <a:cs typeface="Segoe UI" panose="020B0502040204020203" pitchFamily="34" charset="0"/>
                      </a:endParaRPr>
                    </a:p>
                  </a:txBody>
                  <a:tcPr anchor="ctr"/>
                </a:tc>
                <a:extLst>
                  <a:ext uri="{0D108BD9-81ED-4DB2-BD59-A6C34878D82A}">
                    <a16:rowId xmlns:a16="http://schemas.microsoft.com/office/drawing/2014/main" val="2403769192"/>
                  </a:ext>
                </a:extLst>
              </a:tr>
              <a:tr h="0">
                <a:tc>
                  <a:txBody>
                    <a:bodyPr/>
                    <a:lstStyle/>
                    <a:p>
                      <a:r>
                        <a:rPr lang="de-DE" sz="2000" dirty="0" smtClean="0">
                          <a:latin typeface="+mj-lt"/>
                          <a:ea typeface="Verdana" panose="020B0604030504040204" pitchFamily="34" charset="0"/>
                          <a:cs typeface="Segoe UI" panose="020B0502040204020203" pitchFamily="34" charset="0"/>
                        </a:rPr>
                        <a:t>Maße</a:t>
                      </a:r>
                      <a:r>
                        <a:rPr lang="de-DE" sz="2000" baseline="0" dirty="0" smtClean="0">
                          <a:latin typeface="+mj-lt"/>
                          <a:ea typeface="Verdana" panose="020B0604030504040204" pitchFamily="34" charset="0"/>
                          <a:cs typeface="Segoe UI" panose="020B0502040204020203" pitchFamily="34" charset="0"/>
                        </a:rPr>
                        <a:t> einer Karte usw.</a:t>
                      </a:r>
                      <a:endParaRPr lang="de-DE" sz="2000" dirty="0">
                        <a:latin typeface="+mj-lt"/>
                        <a:ea typeface="Verdana" panose="020B0604030504040204" pitchFamily="34" charset="0"/>
                        <a:cs typeface="Segoe UI" panose="020B0502040204020203" pitchFamily="34" charset="0"/>
                      </a:endParaRPr>
                    </a:p>
                  </a:txBody>
                  <a:tcPr anchor="ctr"/>
                </a:tc>
                <a:tc>
                  <a:txBody>
                    <a:bodyPr/>
                    <a:lstStyle/>
                    <a:p>
                      <a:r>
                        <a:rPr lang="de-DE" sz="2000" b="0" u="sng" dirty="0" smtClean="0">
                          <a:latin typeface="+mj-lt"/>
                          <a:ea typeface="Verdana" panose="020B0604030504040204" pitchFamily="34" charset="0"/>
                          <a:cs typeface="Segoe UI" panose="020B0502040204020203" pitchFamily="34" charset="0"/>
                        </a:rPr>
                        <a:t>Maße</a:t>
                      </a:r>
                      <a:r>
                        <a:rPr lang="de-DE" sz="2000" b="0" u="sng" baseline="0" dirty="0" smtClean="0">
                          <a:latin typeface="+mj-lt"/>
                          <a:ea typeface="Verdana" panose="020B0604030504040204" pitchFamily="34" charset="0"/>
                          <a:cs typeface="Segoe UI" panose="020B0502040204020203" pitchFamily="34" charset="0"/>
                        </a:rPr>
                        <a:t> eines kartografischen Bilds</a:t>
                      </a:r>
                      <a:endParaRPr lang="de-DE" sz="2000" b="0" u="sng" dirty="0">
                        <a:latin typeface="+mj-lt"/>
                        <a:ea typeface="Verdana" panose="020B0604030504040204" pitchFamily="34" charset="0"/>
                        <a:cs typeface="Segoe UI" panose="020B0502040204020203" pitchFamily="34" charset="0"/>
                      </a:endParaRPr>
                    </a:p>
                  </a:txBody>
                  <a:tcPr anchor="ctr"/>
                </a:tc>
                <a:extLst>
                  <a:ext uri="{0D108BD9-81ED-4DB2-BD59-A6C34878D82A}">
                    <a16:rowId xmlns:a16="http://schemas.microsoft.com/office/drawing/2014/main" val="1318721574"/>
                  </a:ext>
                </a:extLst>
              </a:tr>
              <a:tr h="0">
                <a:tc>
                  <a:txBody>
                    <a:bodyPr/>
                    <a:lstStyle/>
                    <a:p>
                      <a:r>
                        <a:rPr lang="de-DE" sz="2000" dirty="0" smtClean="0">
                          <a:latin typeface="+mj-lt"/>
                          <a:ea typeface="Verdana" panose="020B0604030504040204" pitchFamily="34" charset="0"/>
                          <a:cs typeface="Segoe UI" panose="020B0502040204020203" pitchFamily="34" charset="0"/>
                        </a:rPr>
                        <a:t>Haupttitel einer Reihe</a:t>
                      </a:r>
                      <a:endParaRPr lang="de-DE" sz="2000" dirty="0">
                        <a:latin typeface="+mj-lt"/>
                        <a:ea typeface="Verdana" panose="020B0604030504040204" pitchFamily="34" charset="0"/>
                        <a:cs typeface="Segoe UI" panose="020B0502040204020203" pitchFamily="34" charset="0"/>
                      </a:endParaRPr>
                    </a:p>
                  </a:txBody>
                  <a:tcPr anchor="ctr"/>
                </a:tc>
                <a:tc>
                  <a:txBody>
                    <a:bodyPr/>
                    <a:lstStyle/>
                    <a:p>
                      <a:r>
                        <a:rPr lang="de-DE" sz="2000" b="0" u="sng" dirty="0" smtClean="0">
                          <a:latin typeface="+mj-lt"/>
                          <a:ea typeface="Verdana" panose="020B0604030504040204" pitchFamily="34" charset="0"/>
                          <a:cs typeface="Segoe UI" panose="020B0502040204020203" pitchFamily="34" charset="0"/>
                        </a:rPr>
                        <a:t>Titel</a:t>
                      </a:r>
                      <a:r>
                        <a:rPr lang="de-DE" sz="2000" b="0" u="sng" baseline="0" dirty="0" smtClean="0">
                          <a:latin typeface="+mj-lt"/>
                          <a:ea typeface="Verdana" panose="020B0604030504040204" pitchFamily="34" charset="0"/>
                          <a:cs typeface="Segoe UI" panose="020B0502040204020203" pitchFamily="34" charset="0"/>
                        </a:rPr>
                        <a:t> einer Reihe</a:t>
                      </a:r>
                      <a:endParaRPr lang="de-DE" sz="2000" b="0" u="sng" dirty="0">
                        <a:latin typeface="+mj-lt"/>
                        <a:ea typeface="Verdana" panose="020B0604030504040204" pitchFamily="34" charset="0"/>
                        <a:cs typeface="Segoe UI" panose="020B0502040204020203" pitchFamily="34" charset="0"/>
                      </a:endParaRPr>
                    </a:p>
                  </a:txBody>
                  <a:tcPr anchor="ctr"/>
                </a:tc>
                <a:extLst>
                  <a:ext uri="{0D108BD9-81ED-4DB2-BD59-A6C34878D82A}">
                    <a16:rowId xmlns:a16="http://schemas.microsoft.com/office/drawing/2014/main" val="2006901426"/>
                  </a:ext>
                </a:extLst>
              </a:tr>
            </a:tbl>
          </a:graphicData>
        </a:graphic>
      </p:graphicFrame>
      <p:sp>
        <p:nvSpPr>
          <p:cNvPr id="9" name="Pfeil nach unten 8"/>
          <p:cNvSpPr/>
          <p:nvPr/>
        </p:nvSpPr>
        <p:spPr>
          <a:xfrm>
            <a:off x="8892311" y="977080"/>
            <a:ext cx="1512168" cy="826101"/>
          </a:xfrm>
          <a:prstGeom prst="downArrow">
            <a:avLst/>
          </a:prstGeom>
          <a:solidFill>
            <a:srgbClr val="F0F0F0"/>
          </a:solidFill>
          <a:ln>
            <a:solidFill>
              <a:srgbClr val="ED7B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b="1" dirty="0" smtClean="0">
              <a:solidFill>
                <a:schemeClr val="tx1"/>
              </a:solidFill>
            </a:endParaRPr>
          </a:p>
          <a:p>
            <a:pPr algn="ctr"/>
            <a:r>
              <a:rPr lang="de-DE" sz="2400" b="1" dirty="0" smtClean="0">
                <a:solidFill>
                  <a:schemeClr val="tx1"/>
                </a:solidFill>
              </a:rPr>
              <a:t>NEU</a:t>
            </a:r>
            <a:endParaRPr lang="de-DE" sz="2400" b="1" dirty="0">
              <a:solidFill>
                <a:schemeClr val="tx1"/>
              </a:solidFill>
            </a:endParaRPr>
          </a:p>
        </p:txBody>
      </p:sp>
    </p:spTree>
    <p:extLst>
      <p:ext uri="{BB962C8B-B14F-4D97-AF65-F5344CB8AC3E}">
        <p14:creationId xmlns:p14="http://schemas.microsoft.com/office/powerpoint/2010/main" val="57706275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7. Elemente </a:t>
            </a:r>
            <a:r>
              <a:rPr lang="de-DE" dirty="0" smtClean="0"/>
              <a:t>(3)</a:t>
            </a:r>
            <a:endParaRPr lang="de-DE" dirty="0"/>
          </a:p>
        </p:txBody>
      </p:sp>
      <p:sp>
        <p:nvSpPr>
          <p:cNvPr id="3" name="Textplatzhalter 2"/>
          <p:cNvSpPr>
            <a:spLocks noGrp="1"/>
          </p:cNvSpPr>
          <p:nvPr>
            <p:ph type="body" sz="quarter" idx="13"/>
          </p:nvPr>
        </p:nvSpPr>
        <p:spPr/>
        <p:txBody>
          <a:bodyPr/>
          <a:lstStyle/>
          <a:p>
            <a:r>
              <a:rPr lang="de-DE" dirty="0" smtClean="0"/>
              <a:t/>
            </a:r>
            <a:br>
              <a:rPr lang="de-DE" dirty="0" smtClean="0"/>
            </a:br>
            <a:r>
              <a:rPr lang="de-DE" b="1" dirty="0" smtClean="0"/>
              <a:t>Einige </a:t>
            </a:r>
            <a:r>
              <a:rPr lang="de-DE" b="1" dirty="0"/>
              <a:t>Elemente sind </a:t>
            </a:r>
            <a:r>
              <a:rPr lang="de-DE" b="1" u="sng" dirty="0" smtClean="0"/>
              <a:t>entfallen</a:t>
            </a:r>
            <a:r>
              <a:rPr lang="de-DE" dirty="0" smtClean="0"/>
              <a:t>:</a:t>
            </a:r>
            <a:endParaRPr lang="de-DE" dirty="0"/>
          </a:p>
          <a:p>
            <a:endParaRPr lang="de-DE" dirty="0" smtClean="0"/>
          </a:p>
          <a:p>
            <a:endParaRPr lang="de-DE" dirty="0"/>
          </a:p>
          <a:p>
            <a:endParaRPr lang="de-DE" dirty="0" smtClean="0"/>
          </a:p>
          <a:p>
            <a:endParaRPr lang="de-DE" dirty="0"/>
          </a:p>
          <a:p>
            <a:endParaRPr lang="de-DE" dirty="0"/>
          </a:p>
          <a:p>
            <a:endParaRPr lang="de-DE" dirty="0"/>
          </a:p>
        </p:txBody>
      </p:sp>
      <p:sp>
        <p:nvSpPr>
          <p:cNvPr id="4" name="Fußzeilenplatzhalter 3"/>
          <p:cNvSpPr>
            <a:spLocks noGrp="1"/>
          </p:cNvSpPr>
          <p:nvPr>
            <p:ph type="ftr" sz="quarter" idx="14"/>
          </p:nvPr>
        </p:nvSpPr>
        <p:spPr/>
        <p:txBody>
          <a:bodyPr/>
          <a:lstStyle/>
          <a:p>
            <a:r>
              <a:rPr lang="de-DE" smtClean="0"/>
              <a:t>Praxis-Update RDA DACH | Teil 2.1 Sprache und Begriffe | Stand: 11.09.2023 | CC0 1.0 Universal</a:t>
            </a:r>
            <a:endParaRPr lang="de-DE" dirty="0"/>
          </a:p>
        </p:txBody>
      </p:sp>
      <p:sp>
        <p:nvSpPr>
          <p:cNvPr id="5" name="Foliennummernplatzhalter 4"/>
          <p:cNvSpPr>
            <a:spLocks noGrp="1"/>
          </p:cNvSpPr>
          <p:nvPr>
            <p:ph type="sldNum" sz="quarter" idx="4"/>
          </p:nvPr>
        </p:nvSpPr>
        <p:spPr/>
        <p:txBody>
          <a:bodyPr/>
          <a:lstStyle/>
          <a:p>
            <a:fld id="{37474561-2573-4254-9F43-70AFC27DF993}" type="slidenum">
              <a:rPr lang="de-DE" b="1" smtClean="0"/>
              <a:pPr/>
              <a:t>17</a:t>
            </a:fld>
            <a:r>
              <a:rPr lang="de-DE" dirty="0" smtClean="0"/>
              <a:t> | 21</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1073841160"/>
              </p:ext>
            </p:extLst>
          </p:nvPr>
        </p:nvGraphicFramePr>
        <p:xfrm>
          <a:off x="335360" y="2055762"/>
          <a:ext cx="11521280" cy="4121673"/>
        </p:xfrm>
        <a:graphic>
          <a:graphicData uri="http://schemas.openxmlformats.org/drawingml/2006/table">
            <a:tbl>
              <a:tblPr firstRow="1" bandRow="1">
                <a:tableStyleId>{5C22544A-7EE6-4342-B048-85BDC9FD1C3A}</a:tableStyleId>
              </a:tblPr>
              <a:tblGrid>
                <a:gridCol w="5760640">
                  <a:extLst>
                    <a:ext uri="{9D8B030D-6E8A-4147-A177-3AD203B41FA5}">
                      <a16:colId xmlns:a16="http://schemas.microsoft.com/office/drawing/2014/main" val="1959405099"/>
                    </a:ext>
                  </a:extLst>
                </a:gridCol>
                <a:gridCol w="5760640">
                  <a:extLst>
                    <a:ext uri="{9D8B030D-6E8A-4147-A177-3AD203B41FA5}">
                      <a16:colId xmlns:a16="http://schemas.microsoft.com/office/drawing/2014/main" val="1797639929"/>
                    </a:ext>
                  </a:extLst>
                </a:gridCol>
              </a:tblGrid>
              <a:tr h="67743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000" dirty="0" smtClean="0">
                          <a:solidFill>
                            <a:schemeClr val="tx1"/>
                          </a:solidFill>
                          <a:latin typeface="+mn-lt"/>
                          <a:ea typeface="Verdana" panose="020B0604030504040204" pitchFamily="34" charset="0"/>
                        </a:rPr>
                        <a:t>Benennung</a:t>
                      </a:r>
                      <a:r>
                        <a:rPr lang="de-DE" sz="2000" baseline="0" dirty="0" smtClean="0">
                          <a:solidFill>
                            <a:schemeClr val="tx1"/>
                          </a:solidFill>
                          <a:latin typeface="+mn-lt"/>
                          <a:ea typeface="Verdana" panose="020B0604030504040204" pitchFamily="34" charset="0"/>
                        </a:rPr>
                        <a:t> im Original RDA Toolkit</a:t>
                      </a:r>
                      <a:endParaRPr lang="de-DE" sz="2000" dirty="0" smtClean="0">
                        <a:solidFill>
                          <a:schemeClr val="tx1"/>
                        </a:solidFill>
                        <a:latin typeface="+mn-lt"/>
                        <a:ea typeface="Verdana" panose="020B0604030504040204" pitchFamily="34" charset="0"/>
                      </a:endParaRPr>
                    </a:p>
                  </a:txBody>
                  <a:tcPr anchor="ctr">
                    <a:solidFill>
                      <a:srgbClr val="ED7B15"/>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000" baseline="0" dirty="0" smtClean="0">
                          <a:solidFill>
                            <a:schemeClr val="tx1"/>
                          </a:solidFill>
                          <a:latin typeface="+mn-lt"/>
                          <a:ea typeface="Verdana" panose="020B0604030504040204" pitchFamily="34" charset="0"/>
                        </a:rPr>
                        <a:t>RDA DACH</a:t>
                      </a:r>
                      <a:endParaRPr lang="de-DE" sz="2000" dirty="0" smtClean="0">
                        <a:solidFill>
                          <a:schemeClr val="tx1"/>
                        </a:solidFill>
                        <a:latin typeface="+mn-lt"/>
                        <a:ea typeface="Verdana" panose="020B0604030504040204" pitchFamily="34" charset="0"/>
                      </a:endParaRPr>
                    </a:p>
                  </a:txBody>
                  <a:tcPr anchor="ctr">
                    <a:solidFill>
                      <a:srgbClr val="ED7B15"/>
                    </a:solidFill>
                  </a:tcPr>
                </a:tc>
                <a:extLst>
                  <a:ext uri="{0D108BD9-81ED-4DB2-BD59-A6C34878D82A}">
                    <a16:rowId xmlns:a16="http://schemas.microsoft.com/office/drawing/2014/main" val="3926081647"/>
                  </a:ext>
                </a:extLst>
              </a:tr>
              <a:tr h="3000061">
                <a:tc>
                  <a:txBody>
                    <a:bodyPr/>
                    <a:lstStyle/>
                    <a:p>
                      <a:pPr marL="0" indent="0">
                        <a:buFont typeface="Arial" panose="020B0604020202020204" pitchFamily="34" charset="0"/>
                        <a:buNone/>
                      </a:pPr>
                      <a:r>
                        <a:rPr lang="de-DE" sz="2000" dirty="0" smtClean="0">
                          <a:latin typeface="+mn-lt"/>
                          <a:ea typeface="Verdana" panose="020B0604030504040204" pitchFamily="34" charset="0"/>
                          <a:cs typeface="Segoe UI" panose="020B0502040204020203" pitchFamily="34" charset="0"/>
                        </a:rPr>
                        <a:t>Betr.</a:t>
                      </a:r>
                      <a:r>
                        <a:rPr lang="de-DE" sz="2000" baseline="0" dirty="0" smtClean="0">
                          <a:latin typeface="+mn-lt"/>
                          <a:ea typeface="Verdana" panose="020B0604030504040204" pitchFamily="34" charset="0"/>
                          <a:cs typeface="Segoe UI" panose="020B0502040204020203" pitchFamily="34" charset="0"/>
                        </a:rPr>
                        <a:t> Gesamttitelangabe:</a:t>
                      </a:r>
                    </a:p>
                    <a:p>
                      <a:pPr marL="0" indent="0">
                        <a:buFont typeface="Arial" panose="020B0604020202020204" pitchFamily="34" charset="0"/>
                        <a:buNone/>
                      </a:pPr>
                      <a:endParaRPr lang="de-DE" sz="2000" dirty="0" smtClean="0">
                        <a:latin typeface="+mn-lt"/>
                        <a:ea typeface="Verdana" panose="020B0604030504040204" pitchFamily="34" charset="0"/>
                        <a:cs typeface="Segoe UI" panose="020B0502040204020203" pitchFamily="34" charset="0"/>
                      </a:endParaRPr>
                    </a:p>
                    <a:p>
                      <a:pPr marL="285750" indent="-285750">
                        <a:buFont typeface="Arial" panose="020B0604020202020204" pitchFamily="34" charset="0"/>
                        <a:buChar char="•"/>
                      </a:pPr>
                      <a:r>
                        <a:rPr lang="de-DE" sz="2000" dirty="0" smtClean="0">
                          <a:latin typeface="+mn-lt"/>
                          <a:ea typeface="Verdana" panose="020B0604030504040204" pitchFamily="34" charset="0"/>
                          <a:cs typeface="Segoe UI" panose="020B0502040204020203" pitchFamily="34" charset="0"/>
                        </a:rPr>
                        <a:t>Haupttitel einer Unterreihe</a:t>
                      </a:r>
                    </a:p>
                    <a:p>
                      <a:pPr marL="285750" indent="-285750">
                        <a:buFont typeface="Arial" panose="020B0604020202020204" pitchFamily="34" charset="0"/>
                        <a:buChar char="•"/>
                      </a:pPr>
                      <a:r>
                        <a:rPr lang="de-DE" sz="2000" dirty="0" smtClean="0">
                          <a:latin typeface="+mn-lt"/>
                          <a:ea typeface="Verdana" panose="020B0604030504040204" pitchFamily="34" charset="0"/>
                          <a:cs typeface="Segoe UI" panose="020B0502040204020203" pitchFamily="34" charset="0"/>
                        </a:rPr>
                        <a:t>Paralleltitel einer Unterreihe</a:t>
                      </a:r>
                    </a:p>
                    <a:p>
                      <a:pPr marL="285750" indent="-285750">
                        <a:buFont typeface="Arial" panose="020B0604020202020204" pitchFamily="34" charset="0"/>
                        <a:buChar char="•"/>
                      </a:pPr>
                      <a:r>
                        <a:rPr lang="de-DE" sz="2000" dirty="0" smtClean="0">
                          <a:latin typeface="+mn-lt"/>
                          <a:ea typeface="Verdana" panose="020B0604030504040204" pitchFamily="34" charset="0"/>
                          <a:cs typeface="Segoe UI" panose="020B0502040204020203" pitchFamily="34" charset="0"/>
                        </a:rPr>
                        <a:t>Titelzusatz einer Unterreihe</a:t>
                      </a:r>
                    </a:p>
                    <a:p>
                      <a:pPr marL="285750" indent="-285750">
                        <a:buFont typeface="Arial" panose="020B0604020202020204" pitchFamily="34" charset="0"/>
                        <a:buChar char="•"/>
                      </a:pPr>
                      <a:r>
                        <a:rPr lang="de-DE" sz="2000" dirty="0" smtClean="0">
                          <a:latin typeface="+mn-lt"/>
                          <a:ea typeface="Verdana" panose="020B0604030504040204" pitchFamily="34" charset="0"/>
                          <a:cs typeface="Segoe UI" panose="020B0502040204020203" pitchFamily="34" charset="0"/>
                        </a:rPr>
                        <a:t>Paralleler</a:t>
                      </a:r>
                      <a:r>
                        <a:rPr lang="de-DE" sz="2000" baseline="0" dirty="0" smtClean="0">
                          <a:latin typeface="+mn-lt"/>
                          <a:ea typeface="Verdana" panose="020B0604030504040204" pitchFamily="34" charset="0"/>
                          <a:cs typeface="Segoe UI" panose="020B0502040204020203" pitchFamily="34" charset="0"/>
                        </a:rPr>
                        <a:t> Titelzusatz einer Unterreihe</a:t>
                      </a:r>
                      <a:endParaRPr lang="de-DE" sz="2000" dirty="0" smtClean="0">
                        <a:latin typeface="+mn-lt"/>
                        <a:ea typeface="Verdana" panose="020B0604030504040204" pitchFamily="34" charset="0"/>
                        <a:cs typeface="Segoe UI" panose="020B0502040204020203" pitchFamily="34" charset="0"/>
                      </a:endParaRPr>
                    </a:p>
                    <a:p>
                      <a:pPr marL="285750" indent="-285750">
                        <a:buFont typeface="Arial" panose="020B0604020202020204" pitchFamily="34" charset="0"/>
                        <a:buChar char="•"/>
                      </a:pPr>
                      <a:r>
                        <a:rPr lang="de-DE" sz="2000" dirty="0" smtClean="0">
                          <a:latin typeface="+mn-lt"/>
                          <a:ea typeface="Verdana" panose="020B0604030504040204" pitchFamily="34" charset="0"/>
                          <a:cs typeface="Segoe UI" panose="020B0502040204020203" pitchFamily="34" charset="0"/>
                        </a:rPr>
                        <a:t>Verantwortlichkeitsangabe,</a:t>
                      </a:r>
                      <a:r>
                        <a:rPr lang="de-DE" sz="2000" baseline="0" dirty="0" smtClean="0">
                          <a:latin typeface="+mn-lt"/>
                          <a:ea typeface="Verdana" panose="020B0604030504040204" pitchFamily="34" charset="0"/>
                          <a:cs typeface="Segoe UI" panose="020B0502040204020203" pitchFamily="34" charset="0"/>
                        </a:rPr>
                        <a:t> die sich auf eine Unterreihe bezieht</a:t>
                      </a:r>
                    </a:p>
                    <a:p>
                      <a:pPr marL="285750" indent="-285750">
                        <a:buFont typeface="Arial" panose="020B0604020202020204" pitchFamily="34" charset="0"/>
                        <a:buChar char="•"/>
                      </a:pPr>
                      <a:r>
                        <a:rPr lang="de-DE" sz="2000" baseline="0" dirty="0" smtClean="0">
                          <a:latin typeface="+mn-lt"/>
                          <a:ea typeface="Verdana" panose="020B0604030504040204" pitchFamily="34" charset="0"/>
                          <a:cs typeface="Segoe UI" panose="020B0502040204020203" pitchFamily="34" charset="0"/>
                        </a:rPr>
                        <a:t>ISSN einer Unterreihe</a:t>
                      </a:r>
                    </a:p>
                    <a:p>
                      <a:pPr marL="285750" indent="-285750">
                        <a:buFont typeface="Arial" panose="020B0604020202020204" pitchFamily="34" charset="0"/>
                        <a:buChar char="•"/>
                      </a:pPr>
                      <a:r>
                        <a:rPr lang="de-DE" sz="2000" baseline="0" dirty="0" smtClean="0">
                          <a:latin typeface="+mn-lt"/>
                          <a:ea typeface="Verdana" panose="020B0604030504040204" pitchFamily="34" charset="0"/>
                          <a:cs typeface="Segoe UI" panose="020B0502040204020203" pitchFamily="34" charset="0"/>
                        </a:rPr>
                        <a:t>Zählung innerhalb einer Unterreihe</a:t>
                      </a:r>
                    </a:p>
                    <a:p>
                      <a:endParaRPr lang="de-DE" sz="2000" dirty="0">
                        <a:latin typeface="+mn-lt"/>
                        <a:ea typeface="Verdana" panose="020B0604030504040204" pitchFamily="34" charset="0"/>
                      </a:endParaRPr>
                    </a:p>
                  </a:txBody>
                  <a:tcPr>
                    <a:solidFill>
                      <a:srgbClr val="F0F0F0"/>
                    </a:solidFill>
                  </a:tcPr>
                </a:tc>
                <a:tc>
                  <a:txBody>
                    <a:bodyPr/>
                    <a:lstStyle/>
                    <a:p>
                      <a:r>
                        <a:rPr lang="de-DE" sz="2000" b="0" i="1" dirty="0" smtClean="0">
                          <a:latin typeface="+mn-lt"/>
                          <a:ea typeface="Verdana" panose="020B0604030504040204" pitchFamily="34" charset="0"/>
                          <a:cs typeface="Segoe UI" panose="020B0502040204020203" pitchFamily="34" charset="0"/>
                        </a:rPr>
                        <a:t>Alle Elemente, die sich auf eine Unterreihe beziehen, sind entfallen.</a:t>
                      </a:r>
                    </a:p>
                    <a:p>
                      <a:r>
                        <a:rPr lang="de-DE" sz="2000" b="0" i="1" dirty="0" smtClean="0">
                          <a:latin typeface="+mn-lt"/>
                          <a:ea typeface="Verdana" panose="020B0604030504040204" pitchFamily="34" charset="0"/>
                          <a:cs typeface="Segoe UI" panose="020B0502040204020203" pitchFamily="34" charset="0"/>
                        </a:rPr>
                        <a:t>Die Regeln werden bei den entsprechenden Elementen für die Reihe angegeben (z. B. Titel einer Reihe, Zählung innerhalb einer Reihe etc.).</a:t>
                      </a:r>
                    </a:p>
                    <a:p>
                      <a:endParaRPr lang="de-DE" sz="2000" b="1" dirty="0" smtClean="0">
                        <a:latin typeface="+mn-lt"/>
                        <a:ea typeface="Verdana" panose="020B0604030504040204" pitchFamily="34" charset="0"/>
                        <a:cs typeface="Segoe UI" panose="020B0502040204020203" pitchFamily="34" charset="0"/>
                      </a:endParaRPr>
                    </a:p>
                    <a:p>
                      <a:r>
                        <a:rPr lang="de-DE" sz="2000" b="0" i="1" dirty="0" smtClean="0">
                          <a:latin typeface="+mn-lt"/>
                          <a:ea typeface="Verdana" panose="020B0604030504040204" pitchFamily="34" charset="0"/>
                          <a:cs typeface="Segoe UI" panose="020B0502040204020203" pitchFamily="34" charset="0"/>
                        </a:rPr>
                        <a:t>Siehe Subelemente der Gesamttitelangabe – Geltungsbereich/Erklärung:</a:t>
                      </a:r>
                      <a:br>
                        <a:rPr lang="de-DE" sz="2000" b="0" i="1" dirty="0" smtClean="0">
                          <a:latin typeface="+mn-lt"/>
                          <a:ea typeface="Verdana" panose="020B0604030504040204" pitchFamily="34" charset="0"/>
                          <a:cs typeface="Segoe UI" panose="020B0502040204020203" pitchFamily="34" charset="0"/>
                        </a:rPr>
                      </a:br>
                      <a:r>
                        <a:rPr lang="de-DE" sz="2000" b="0" i="0" dirty="0" smtClean="0">
                          <a:latin typeface="+mn-lt"/>
                          <a:ea typeface="Verdana" panose="020B0604030504040204" pitchFamily="34" charset="0"/>
                          <a:cs typeface="Segoe UI" panose="020B0502040204020203" pitchFamily="34" charset="0"/>
                        </a:rPr>
                        <a:t>"</a:t>
                      </a:r>
                      <a:r>
                        <a:rPr lang="de-DE" sz="2000" b="0" i="0" kern="1200" dirty="0" smtClean="0">
                          <a:solidFill>
                            <a:schemeClr val="dk1"/>
                          </a:solidFill>
                          <a:effectLst/>
                          <a:latin typeface="+mn-lt"/>
                          <a:ea typeface="Verdana" panose="020B0604030504040204" pitchFamily="34" charset="0"/>
                          <a:cs typeface="Segoe UI" panose="020B0502040204020203" pitchFamily="34" charset="0"/>
                        </a:rPr>
                        <a:t>Sämtliche Regelungen für Reihen gelten analog für Unterreihen."</a:t>
                      </a:r>
                      <a:endParaRPr lang="de-DE" sz="2000" b="1" i="0" dirty="0" smtClean="0">
                        <a:latin typeface="+mn-lt"/>
                        <a:ea typeface="Verdana" panose="020B0604030504040204" pitchFamily="34" charset="0"/>
                        <a:cs typeface="Segoe UI" panose="020B0502040204020203" pitchFamily="34" charset="0"/>
                      </a:endParaRPr>
                    </a:p>
                    <a:p>
                      <a:endParaRPr lang="de-DE" sz="2000" dirty="0">
                        <a:latin typeface="+mn-lt"/>
                        <a:ea typeface="Verdana" panose="020B0604030504040204" pitchFamily="34" charset="0"/>
                      </a:endParaRPr>
                    </a:p>
                  </a:txBody>
                  <a:tcPr>
                    <a:solidFill>
                      <a:srgbClr val="F0F0F0"/>
                    </a:solidFill>
                  </a:tcPr>
                </a:tc>
                <a:extLst>
                  <a:ext uri="{0D108BD9-81ED-4DB2-BD59-A6C34878D82A}">
                    <a16:rowId xmlns:a16="http://schemas.microsoft.com/office/drawing/2014/main" val="2558844434"/>
                  </a:ext>
                </a:extLst>
              </a:tr>
            </a:tbl>
          </a:graphicData>
        </a:graphic>
      </p:graphicFrame>
      <p:sp>
        <p:nvSpPr>
          <p:cNvPr id="9" name="Pfeil nach unten 8"/>
          <p:cNvSpPr/>
          <p:nvPr/>
        </p:nvSpPr>
        <p:spPr>
          <a:xfrm>
            <a:off x="8892311" y="1498695"/>
            <a:ext cx="1512168" cy="826101"/>
          </a:xfrm>
          <a:prstGeom prst="downArrow">
            <a:avLst/>
          </a:prstGeom>
          <a:solidFill>
            <a:srgbClr val="F0F0F0"/>
          </a:solidFill>
          <a:ln>
            <a:solidFill>
              <a:srgbClr val="ED7B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b="1" dirty="0" smtClean="0">
              <a:solidFill>
                <a:schemeClr val="tx1"/>
              </a:solidFill>
            </a:endParaRPr>
          </a:p>
          <a:p>
            <a:pPr algn="ctr"/>
            <a:r>
              <a:rPr lang="de-DE" sz="2400" b="1" dirty="0" smtClean="0">
                <a:solidFill>
                  <a:schemeClr val="tx1"/>
                </a:solidFill>
              </a:rPr>
              <a:t>NEU</a:t>
            </a:r>
            <a:endParaRPr lang="de-DE" sz="2400" b="1" dirty="0">
              <a:solidFill>
                <a:schemeClr val="tx1"/>
              </a:solidFill>
            </a:endParaRPr>
          </a:p>
        </p:txBody>
      </p:sp>
    </p:spTree>
    <p:extLst>
      <p:ext uri="{BB962C8B-B14F-4D97-AF65-F5344CB8AC3E}">
        <p14:creationId xmlns:p14="http://schemas.microsoft.com/office/powerpoint/2010/main" val="106430825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7. Elemente </a:t>
            </a:r>
            <a:r>
              <a:rPr lang="de-DE" dirty="0" smtClean="0"/>
              <a:t>(4)</a:t>
            </a:r>
            <a:endParaRPr lang="de-DE" dirty="0"/>
          </a:p>
        </p:txBody>
      </p:sp>
      <p:sp>
        <p:nvSpPr>
          <p:cNvPr id="3" name="Textplatzhalter 2"/>
          <p:cNvSpPr>
            <a:spLocks noGrp="1"/>
          </p:cNvSpPr>
          <p:nvPr>
            <p:ph type="body" sz="quarter" idx="13"/>
          </p:nvPr>
        </p:nvSpPr>
        <p:spPr/>
        <p:txBody>
          <a:bodyPr/>
          <a:lstStyle/>
          <a:p>
            <a:r>
              <a:rPr lang="de-DE" dirty="0" smtClean="0"/>
              <a:t/>
            </a:r>
            <a:br>
              <a:rPr lang="de-DE" dirty="0" smtClean="0"/>
            </a:br>
            <a:r>
              <a:rPr lang="de-DE" b="1" dirty="0" smtClean="0"/>
              <a:t>Einige </a:t>
            </a:r>
            <a:r>
              <a:rPr lang="de-DE" b="1" dirty="0"/>
              <a:t>Elemente sind </a:t>
            </a:r>
            <a:r>
              <a:rPr lang="de-DE" b="1" u="sng" dirty="0" smtClean="0"/>
              <a:t>entfallen</a:t>
            </a:r>
            <a:r>
              <a:rPr lang="de-DE" dirty="0" smtClean="0"/>
              <a:t>:</a:t>
            </a:r>
            <a:endParaRPr lang="de-DE" dirty="0"/>
          </a:p>
          <a:p>
            <a:endParaRPr lang="de-DE" dirty="0" smtClean="0"/>
          </a:p>
          <a:p>
            <a:endParaRPr lang="de-DE" dirty="0"/>
          </a:p>
          <a:p>
            <a:endParaRPr lang="de-DE" dirty="0" smtClean="0"/>
          </a:p>
          <a:p>
            <a:endParaRPr lang="de-DE" dirty="0"/>
          </a:p>
          <a:p>
            <a:endParaRPr lang="de-DE" dirty="0"/>
          </a:p>
          <a:p>
            <a:endParaRPr lang="de-DE" dirty="0"/>
          </a:p>
        </p:txBody>
      </p:sp>
      <p:sp>
        <p:nvSpPr>
          <p:cNvPr id="4" name="Fußzeilenplatzhalter 3"/>
          <p:cNvSpPr>
            <a:spLocks noGrp="1"/>
          </p:cNvSpPr>
          <p:nvPr>
            <p:ph type="ftr" sz="quarter" idx="14"/>
          </p:nvPr>
        </p:nvSpPr>
        <p:spPr/>
        <p:txBody>
          <a:bodyPr/>
          <a:lstStyle/>
          <a:p>
            <a:r>
              <a:rPr lang="de-DE" smtClean="0"/>
              <a:t>Praxis-Update RDA DACH | Teil 2.1 Sprache und Begriffe | Stand: 11.09.2023 | CC0 1.0 Universal</a:t>
            </a:r>
            <a:endParaRPr lang="de-DE" dirty="0"/>
          </a:p>
        </p:txBody>
      </p:sp>
      <p:sp>
        <p:nvSpPr>
          <p:cNvPr id="5" name="Foliennummernplatzhalter 4"/>
          <p:cNvSpPr>
            <a:spLocks noGrp="1"/>
          </p:cNvSpPr>
          <p:nvPr>
            <p:ph type="sldNum" sz="quarter" idx="4"/>
          </p:nvPr>
        </p:nvSpPr>
        <p:spPr/>
        <p:txBody>
          <a:bodyPr/>
          <a:lstStyle/>
          <a:p>
            <a:fld id="{37474561-2573-4254-9F43-70AFC27DF993}" type="slidenum">
              <a:rPr lang="de-DE" b="1" smtClean="0"/>
              <a:pPr/>
              <a:t>18</a:t>
            </a:fld>
            <a:r>
              <a:rPr lang="de-DE" dirty="0" smtClean="0"/>
              <a:t> | 21</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744581815"/>
              </p:ext>
            </p:extLst>
          </p:nvPr>
        </p:nvGraphicFramePr>
        <p:xfrm>
          <a:off x="335360" y="1988840"/>
          <a:ext cx="11521280" cy="3229304"/>
        </p:xfrm>
        <a:graphic>
          <a:graphicData uri="http://schemas.openxmlformats.org/drawingml/2006/table">
            <a:tbl>
              <a:tblPr firstRow="1" bandRow="1">
                <a:tableStyleId>{5C22544A-7EE6-4342-B048-85BDC9FD1C3A}</a:tableStyleId>
              </a:tblPr>
              <a:tblGrid>
                <a:gridCol w="5760640">
                  <a:extLst>
                    <a:ext uri="{9D8B030D-6E8A-4147-A177-3AD203B41FA5}">
                      <a16:colId xmlns:a16="http://schemas.microsoft.com/office/drawing/2014/main" val="1959405099"/>
                    </a:ext>
                  </a:extLst>
                </a:gridCol>
                <a:gridCol w="5760640">
                  <a:extLst>
                    <a:ext uri="{9D8B030D-6E8A-4147-A177-3AD203B41FA5}">
                      <a16:colId xmlns:a16="http://schemas.microsoft.com/office/drawing/2014/main" val="1797639929"/>
                    </a:ext>
                  </a:extLst>
                </a:gridCol>
              </a:tblGrid>
              <a:tr h="69946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000" dirty="0" smtClean="0">
                          <a:solidFill>
                            <a:schemeClr val="tx1"/>
                          </a:solidFill>
                          <a:latin typeface="+mj-lt"/>
                          <a:ea typeface="Verdana" panose="020B0604030504040204" pitchFamily="34" charset="0"/>
                          <a:cs typeface="Segoe UI" panose="020B0502040204020203" pitchFamily="34" charset="0"/>
                        </a:rPr>
                        <a:t>Benennung</a:t>
                      </a:r>
                      <a:r>
                        <a:rPr lang="de-DE" sz="2000" baseline="0" dirty="0" smtClean="0">
                          <a:solidFill>
                            <a:schemeClr val="tx1"/>
                          </a:solidFill>
                          <a:latin typeface="+mj-lt"/>
                          <a:ea typeface="Verdana" panose="020B0604030504040204" pitchFamily="34" charset="0"/>
                          <a:cs typeface="Segoe UI" panose="020B0502040204020203" pitchFamily="34" charset="0"/>
                        </a:rPr>
                        <a:t> im Original RDA Toolkit</a:t>
                      </a:r>
                      <a:endParaRPr lang="de-DE" sz="2000" dirty="0" smtClean="0">
                        <a:solidFill>
                          <a:schemeClr val="tx1"/>
                        </a:solidFill>
                        <a:latin typeface="+mj-lt"/>
                        <a:ea typeface="Verdana" panose="020B0604030504040204" pitchFamily="34" charset="0"/>
                        <a:cs typeface="Segoe UI" panose="020B0502040204020203" pitchFamily="34" charset="0"/>
                      </a:endParaRPr>
                    </a:p>
                  </a:txBody>
                  <a:tcPr anchor="ctr">
                    <a:solidFill>
                      <a:srgbClr val="ED7B15"/>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000" baseline="0" dirty="0" smtClean="0">
                          <a:solidFill>
                            <a:schemeClr val="tx1"/>
                          </a:solidFill>
                          <a:latin typeface="+mj-lt"/>
                          <a:ea typeface="Verdana" panose="020B0604030504040204" pitchFamily="34" charset="0"/>
                          <a:cs typeface="Segoe UI" panose="020B0502040204020203" pitchFamily="34" charset="0"/>
                        </a:rPr>
                        <a:t>RDA DACH</a:t>
                      </a:r>
                      <a:endParaRPr lang="de-DE" sz="2000" dirty="0" smtClean="0">
                        <a:solidFill>
                          <a:schemeClr val="tx1"/>
                        </a:solidFill>
                        <a:latin typeface="+mj-lt"/>
                        <a:ea typeface="Verdana" panose="020B0604030504040204" pitchFamily="34" charset="0"/>
                        <a:cs typeface="Segoe UI" panose="020B0502040204020203" pitchFamily="34" charset="0"/>
                      </a:endParaRPr>
                    </a:p>
                  </a:txBody>
                  <a:tcPr anchor="ctr">
                    <a:solidFill>
                      <a:srgbClr val="ED7B15"/>
                    </a:solidFill>
                  </a:tcPr>
                </a:tc>
                <a:extLst>
                  <a:ext uri="{0D108BD9-81ED-4DB2-BD59-A6C34878D82A}">
                    <a16:rowId xmlns:a16="http://schemas.microsoft.com/office/drawing/2014/main" val="3926081647"/>
                  </a:ext>
                </a:extLst>
              </a:tr>
              <a:tr h="1598776">
                <a:tc>
                  <a:txBody>
                    <a:bodyPr/>
                    <a:lstStyle/>
                    <a:p>
                      <a:pPr marL="0" indent="0">
                        <a:buFont typeface="Arial" panose="020B0604020202020204" pitchFamily="34" charset="0"/>
                        <a:buNone/>
                      </a:pPr>
                      <a:r>
                        <a:rPr lang="de-DE" sz="2000" dirty="0" smtClean="0">
                          <a:latin typeface="+mj-lt"/>
                          <a:ea typeface="Verdana" panose="020B0604030504040204" pitchFamily="34" charset="0"/>
                          <a:cs typeface="Segoe UI" panose="020B0502040204020203" pitchFamily="34" charset="0"/>
                        </a:rPr>
                        <a:t>Späterer Haupttitel </a:t>
                      </a:r>
                      <a:br>
                        <a:rPr lang="de-DE" sz="2000" dirty="0" smtClean="0">
                          <a:latin typeface="+mj-lt"/>
                          <a:ea typeface="Verdana" panose="020B0604030504040204" pitchFamily="34" charset="0"/>
                          <a:cs typeface="Segoe UI" panose="020B0502040204020203" pitchFamily="34" charset="0"/>
                        </a:rPr>
                      </a:br>
                      <a:endParaRPr lang="de-DE" sz="2000" dirty="0" smtClean="0">
                        <a:latin typeface="+mj-lt"/>
                        <a:ea typeface="Verdana" panose="020B0604030504040204" pitchFamily="34" charset="0"/>
                        <a:cs typeface="Segoe UI" panose="020B0502040204020203" pitchFamily="34" charset="0"/>
                      </a:endParaRPr>
                    </a:p>
                    <a:p>
                      <a:pPr marL="0" indent="0">
                        <a:buFont typeface="Arial" panose="020B0604020202020204" pitchFamily="34" charset="0"/>
                        <a:buNone/>
                      </a:pPr>
                      <a:r>
                        <a:rPr lang="de-DE" sz="2000" u="sng" dirty="0" smtClean="0">
                          <a:latin typeface="+mj-lt"/>
                          <a:ea typeface="Verdana" panose="020B0604030504040204" pitchFamily="34" charset="0"/>
                          <a:cs typeface="Segoe UI" panose="020B0502040204020203" pitchFamily="34" charset="0"/>
                        </a:rPr>
                        <a:t>(bei mehrteiligen Monografien)</a:t>
                      </a:r>
                      <a:endParaRPr lang="de-DE" sz="2000" dirty="0" smtClean="0">
                        <a:latin typeface="+mj-lt"/>
                        <a:ea typeface="Verdana" panose="020B0604030504040204" pitchFamily="34" charset="0"/>
                        <a:cs typeface="Segoe UI" panose="020B0502040204020203" pitchFamily="34" charset="0"/>
                      </a:endParaRPr>
                    </a:p>
                    <a:p>
                      <a:endParaRPr lang="de-DE" sz="2000" dirty="0">
                        <a:latin typeface="+mj-lt"/>
                        <a:ea typeface="Verdana" panose="020B0604030504040204" pitchFamily="34" charset="0"/>
                        <a:cs typeface="Segoe UI" panose="020B0502040204020203" pitchFamily="34" charset="0"/>
                      </a:endParaRPr>
                    </a:p>
                  </a:txBody>
                  <a:tcPr>
                    <a:solidFill>
                      <a:srgbClr val="F0F0F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000" baseline="0" dirty="0" smtClean="0">
                          <a:latin typeface="+mj-lt"/>
                          <a:ea typeface="Verdana" panose="020B0604030504040204" pitchFamily="34" charset="0"/>
                          <a:cs typeface="Segoe UI" panose="020B0502040204020203" pitchFamily="34" charset="0"/>
                          <a:hlinkClick r:id="rId3"/>
                        </a:rPr>
                        <a:t>Abweichender Titel einer Manifestation - Geltungsbereich/Erklärung</a:t>
                      </a:r>
                      <a:r>
                        <a:rPr lang="de-DE" sz="2000" baseline="0" dirty="0" smtClean="0">
                          <a:latin typeface="+mj-lt"/>
                          <a:ea typeface="Verdana" panose="020B0604030504040204" pitchFamily="34" charset="0"/>
                          <a:cs typeface="Segoe UI" panose="020B0502040204020203" pitchFamily="34" charset="0"/>
                        </a:rPr>
                        <a:t>:</a:t>
                      </a:r>
                      <a:endParaRPr lang="de-DE" sz="2000" dirty="0" smtClean="0">
                        <a:latin typeface="+mj-lt"/>
                        <a:ea typeface="Verdana" panose="020B0604030504040204" pitchFamily="34" charset="0"/>
                        <a:cs typeface="Segoe UI" panose="020B0502040204020203" pitchFamily="34" charset="0"/>
                      </a:endParaRPr>
                    </a:p>
                    <a:p>
                      <a:endParaRPr lang="de-DE" sz="2000" b="0" i="0" kern="1200" dirty="0" smtClean="0">
                        <a:solidFill>
                          <a:schemeClr val="dk1"/>
                        </a:solidFill>
                        <a:effectLst/>
                        <a:latin typeface="+mj-lt"/>
                        <a:ea typeface="+mn-ea"/>
                        <a:cs typeface="+mn-cs"/>
                      </a:endParaRPr>
                    </a:p>
                    <a:p>
                      <a:r>
                        <a:rPr lang="de-DE" sz="2000" b="0" i="0" kern="1200" dirty="0" smtClean="0">
                          <a:solidFill>
                            <a:schemeClr val="dk1"/>
                          </a:solidFill>
                          <a:effectLst/>
                          <a:latin typeface="+mj-lt"/>
                          <a:ea typeface="+mn-ea"/>
                          <a:cs typeface="+mn-cs"/>
                        </a:rPr>
                        <a:t>"Zu den abweichenden Titeln gehören :</a:t>
                      </a:r>
                      <a:br>
                        <a:rPr lang="de-DE" sz="2000" b="0" i="0" kern="1200" dirty="0" smtClean="0">
                          <a:solidFill>
                            <a:schemeClr val="dk1"/>
                          </a:solidFill>
                          <a:effectLst/>
                          <a:latin typeface="+mj-lt"/>
                          <a:ea typeface="+mn-ea"/>
                          <a:cs typeface="+mn-cs"/>
                        </a:rPr>
                      </a:br>
                      <a:r>
                        <a:rPr lang="de-DE" sz="2000" b="0" i="0" kern="1200" dirty="0" smtClean="0">
                          <a:solidFill>
                            <a:schemeClr val="dk1"/>
                          </a:solidFill>
                          <a:effectLst/>
                          <a:latin typeface="+mj-lt"/>
                          <a:ea typeface="+mn-ea"/>
                          <a:cs typeface="+mn-cs"/>
                        </a:rPr>
                        <a:t> …</a:t>
                      </a:r>
                    </a:p>
                    <a:p>
                      <a:r>
                        <a:rPr lang="de-DE" sz="2000" b="0" i="0" kern="1200" dirty="0" smtClean="0">
                          <a:solidFill>
                            <a:schemeClr val="dk1"/>
                          </a:solidFill>
                          <a:effectLst/>
                          <a:latin typeface="+mj-lt"/>
                          <a:ea typeface="+mn-ea"/>
                          <a:cs typeface="+mn-cs"/>
                        </a:rPr>
                        <a:t>h) Varianten im Haupttitel, die in einer späteren Ausgabe oder einem späteren Teil einer mehrteiligen Monografie erscheinen"</a:t>
                      </a:r>
                      <a:endParaRPr lang="de-DE" sz="2000" baseline="0" dirty="0" smtClean="0">
                        <a:latin typeface="+mj-lt"/>
                        <a:ea typeface="Verdana" panose="020B0604030504040204" pitchFamily="34" charset="0"/>
                        <a:cs typeface="Segoe UI" panose="020B0502040204020203" pitchFamily="34" charset="0"/>
                      </a:endParaRPr>
                    </a:p>
                  </a:txBody>
                  <a:tcPr>
                    <a:solidFill>
                      <a:srgbClr val="F0F0F0"/>
                    </a:solidFill>
                  </a:tcPr>
                </a:tc>
                <a:extLst>
                  <a:ext uri="{0D108BD9-81ED-4DB2-BD59-A6C34878D82A}">
                    <a16:rowId xmlns:a16="http://schemas.microsoft.com/office/drawing/2014/main" val="2558844434"/>
                  </a:ext>
                </a:extLst>
              </a:tr>
            </a:tbl>
          </a:graphicData>
        </a:graphic>
      </p:graphicFrame>
      <p:sp>
        <p:nvSpPr>
          <p:cNvPr id="9" name="Pfeil nach unten 8"/>
          <p:cNvSpPr/>
          <p:nvPr/>
        </p:nvSpPr>
        <p:spPr>
          <a:xfrm>
            <a:off x="8892311" y="1431773"/>
            <a:ext cx="1512168" cy="826101"/>
          </a:xfrm>
          <a:prstGeom prst="downArrow">
            <a:avLst/>
          </a:prstGeom>
          <a:solidFill>
            <a:srgbClr val="F0F0F0"/>
          </a:solidFill>
          <a:ln>
            <a:solidFill>
              <a:srgbClr val="ED7B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b="1" dirty="0" smtClean="0">
              <a:solidFill>
                <a:schemeClr val="tx1"/>
              </a:solidFill>
            </a:endParaRPr>
          </a:p>
          <a:p>
            <a:pPr algn="ctr"/>
            <a:r>
              <a:rPr lang="de-DE" sz="2400" b="1" dirty="0" smtClean="0">
                <a:solidFill>
                  <a:schemeClr val="tx1"/>
                </a:solidFill>
              </a:rPr>
              <a:t>NEU</a:t>
            </a:r>
            <a:endParaRPr lang="de-DE" sz="2400" b="1" dirty="0">
              <a:solidFill>
                <a:schemeClr val="tx1"/>
              </a:solidFill>
            </a:endParaRPr>
          </a:p>
        </p:txBody>
      </p:sp>
    </p:spTree>
    <p:extLst>
      <p:ext uri="{BB962C8B-B14F-4D97-AF65-F5344CB8AC3E}">
        <p14:creationId xmlns:p14="http://schemas.microsoft.com/office/powerpoint/2010/main" val="243566964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7. Elemente </a:t>
            </a:r>
            <a:r>
              <a:rPr lang="de-DE" dirty="0" smtClean="0"/>
              <a:t>(5)</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
            </a:r>
            <a:br>
              <a:rPr lang="de-DE" dirty="0" smtClean="0"/>
            </a:br>
            <a:r>
              <a:rPr lang="de-DE" b="1" dirty="0"/>
              <a:t>Einige Elemente sind </a:t>
            </a:r>
            <a:r>
              <a:rPr lang="de-DE" b="1" u="sng" dirty="0"/>
              <a:t>neu</a:t>
            </a:r>
            <a:r>
              <a:rPr lang="de-DE" b="1" dirty="0"/>
              <a:t> </a:t>
            </a:r>
            <a:r>
              <a:rPr lang="de-DE" b="1" dirty="0" smtClean="0"/>
              <a:t>hinzugekommen</a:t>
            </a:r>
            <a:r>
              <a:rPr lang="de-DE" dirty="0" smtClean="0"/>
              <a:t>:</a:t>
            </a:r>
            <a:endParaRPr lang="de-DE" dirty="0"/>
          </a:p>
          <a:p>
            <a:endParaRPr lang="de-DE" dirty="0" smtClean="0"/>
          </a:p>
          <a:p>
            <a:endParaRPr lang="de-DE" dirty="0"/>
          </a:p>
          <a:p>
            <a:endParaRPr lang="de-DE" dirty="0" smtClean="0"/>
          </a:p>
          <a:p>
            <a:endParaRPr lang="de-DE" dirty="0"/>
          </a:p>
          <a:p>
            <a:endParaRPr lang="de-DE" dirty="0"/>
          </a:p>
          <a:p>
            <a:endParaRPr lang="de-DE" dirty="0"/>
          </a:p>
        </p:txBody>
      </p:sp>
      <p:sp>
        <p:nvSpPr>
          <p:cNvPr id="4" name="Fußzeilenplatzhalter 3"/>
          <p:cNvSpPr>
            <a:spLocks noGrp="1"/>
          </p:cNvSpPr>
          <p:nvPr>
            <p:ph type="ftr" sz="quarter" idx="14"/>
          </p:nvPr>
        </p:nvSpPr>
        <p:spPr/>
        <p:txBody>
          <a:bodyPr/>
          <a:lstStyle/>
          <a:p>
            <a:r>
              <a:rPr lang="de-DE" smtClean="0"/>
              <a:t>Praxis-Update RDA DACH | Teil 2.1 Sprache und Begriffe | Stand: 11.09.2023 | CC0 1.0 Universal</a:t>
            </a:r>
            <a:endParaRPr lang="de-DE" dirty="0"/>
          </a:p>
        </p:txBody>
      </p:sp>
      <p:sp>
        <p:nvSpPr>
          <p:cNvPr id="5" name="Foliennummernplatzhalter 4"/>
          <p:cNvSpPr>
            <a:spLocks noGrp="1"/>
          </p:cNvSpPr>
          <p:nvPr>
            <p:ph type="sldNum" sz="quarter" idx="4"/>
          </p:nvPr>
        </p:nvSpPr>
        <p:spPr/>
        <p:txBody>
          <a:bodyPr/>
          <a:lstStyle/>
          <a:p>
            <a:fld id="{37474561-2573-4254-9F43-70AFC27DF993}" type="slidenum">
              <a:rPr lang="de-DE" b="1" smtClean="0"/>
              <a:pPr/>
              <a:t>19</a:t>
            </a:fld>
            <a:r>
              <a:rPr lang="de-DE" dirty="0" smtClean="0"/>
              <a:t> | 21</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1299599007"/>
              </p:ext>
            </p:extLst>
          </p:nvPr>
        </p:nvGraphicFramePr>
        <p:xfrm>
          <a:off x="335360" y="2199780"/>
          <a:ext cx="11521280" cy="3605483"/>
        </p:xfrm>
        <a:graphic>
          <a:graphicData uri="http://schemas.openxmlformats.org/drawingml/2006/table">
            <a:tbl>
              <a:tblPr firstRow="1" bandRow="1">
                <a:tableStyleId>{5C22544A-7EE6-4342-B048-85BDC9FD1C3A}</a:tableStyleId>
              </a:tblPr>
              <a:tblGrid>
                <a:gridCol w="5760640">
                  <a:extLst>
                    <a:ext uri="{9D8B030D-6E8A-4147-A177-3AD203B41FA5}">
                      <a16:colId xmlns:a16="http://schemas.microsoft.com/office/drawing/2014/main" val="1959405099"/>
                    </a:ext>
                  </a:extLst>
                </a:gridCol>
                <a:gridCol w="5760640">
                  <a:extLst>
                    <a:ext uri="{9D8B030D-6E8A-4147-A177-3AD203B41FA5}">
                      <a16:colId xmlns:a16="http://schemas.microsoft.com/office/drawing/2014/main" val="1797639929"/>
                    </a:ext>
                  </a:extLst>
                </a:gridCol>
              </a:tblGrid>
              <a:tr h="60247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000" dirty="0" smtClean="0">
                          <a:solidFill>
                            <a:schemeClr val="tx1"/>
                          </a:solidFill>
                          <a:latin typeface="+mj-lt"/>
                          <a:ea typeface="Verdana" panose="020B0604030504040204" pitchFamily="34" charset="0"/>
                          <a:cs typeface="Segoe UI" panose="020B0502040204020203" pitchFamily="34" charset="0"/>
                        </a:rPr>
                        <a:t>Element in RDA DACH</a:t>
                      </a:r>
                    </a:p>
                  </a:txBody>
                  <a:tcPr anchor="ctr">
                    <a:solidFill>
                      <a:srgbClr val="ED7B15"/>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000" baseline="0" dirty="0" smtClean="0">
                          <a:solidFill>
                            <a:schemeClr val="tx1"/>
                          </a:solidFill>
                          <a:latin typeface="+mj-lt"/>
                          <a:ea typeface="Verdana" panose="020B0604030504040204" pitchFamily="34" charset="0"/>
                          <a:cs typeface="Segoe UI" panose="020B0502040204020203" pitchFamily="34" charset="0"/>
                        </a:rPr>
                        <a:t>Erläuterung</a:t>
                      </a:r>
                      <a:endParaRPr lang="de-DE" sz="2000" dirty="0" smtClean="0">
                        <a:solidFill>
                          <a:schemeClr val="tx1"/>
                        </a:solidFill>
                        <a:latin typeface="+mj-lt"/>
                        <a:ea typeface="Verdana" panose="020B0604030504040204" pitchFamily="34" charset="0"/>
                        <a:cs typeface="Segoe UI" panose="020B0502040204020203" pitchFamily="34" charset="0"/>
                      </a:endParaRPr>
                    </a:p>
                  </a:txBody>
                  <a:tcPr anchor="ctr">
                    <a:solidFill>
                      <a:srgbClr val="ED7B15"/>
                    </a:solidFill>
                  </a:tcPr>
                </a:tc>
                <a:extLst>
                  <a:ext uri="{0D108BD9-81ED-4DB2-BD59-A6C34878D82A}">
                    <a16:rowId xmlns:a16="http://schemas.microsoft.com/office/drawing/2014/main" val="3926081647"/>
                  </a:ext>
                </a:extLst>
              </a:tr>
              <a:tr h="1501506">
                <a:tc>
                  <a:txBody>
                    <a:bodyPr/>
                    <a:lstStyle/>
                    <a:p>
                      <a:pPr marL="0" indent="0">
                        <a:buFont typeface="Arial" panose="020B0604020202020204" pitchFamily="34" charset="0"/>
                        <a:buNone/>
                      </a:pPr>
                      <a:r>
                        <a:rPr lang="de-DE" sz="2000" dirty="0" smtClean="0">
                          <a:latin typeface="+mj-lt"/>
                          <a:ea typeface="Verdana" panose="020B0604030504040204" pitchFamily="34" charset="0"/>
                          <a:cs typeface="Segoe UI" panose="020B0502040204020203" pitchFamily="34" charset="0"/>
                        </a:rPr>
                        <a:t>Material                                   </a:t>
                      </a:r>
                      <a:r>
                        <a:rPr lang="de-DE" sz="2000" dirty="0" smtClean="0">
                          <a:latin typeface="+mj-lt"/>
                          <a:ea typeface="Segoe UI Symbol" panose="020B0502040204020203" pitchFamily="34" charset="0"/>
                          <a:cs typeface="Segoe UI" panose="020B0502040204020203" pitchFamily="34" charset="0"/>
                          <a:hlinkClick r:id="rId3" tooltip="Material"/>
                        </a:rPr>
                        <a:t></a:t>
                      </a:r>
                      <a:endParaRPr lang="de-DE" sz="2000" i="1" dirty="0" smtClean="0">
                        <a:latin typeface="+mj-lt"/>
                        <a:ea typeface="Verdana" panose="020B0604030504040204" pitchFamily="34" charset="0"/>
                        <a:cs typeface="Segoe UI" panose="020B0502040204020203" pitchFamily="34" charset="0"/>
                      </a:endParaRPr>
                    </a:p>
                  </a:txBody>
                  <a:tcPr/>
                </a:tc>
                <a:tc>
                  <a:txBody>
                    <a:bodyPr/>
                    <a:lstStyle/>
                    <a:p>
                      <a:pPr marL="0" indent="0">
                        <a:buFont typeface="Arial" panose="020B0604020202020204" pitchFamily="34" charset="0"/>
                        <a:buNone/>
                      </a:pPr>
                      <a:r>
                        <a:rPr lang="de-DE" sz="2000" dirty="0" smtClean="0">
                          <a:latin typeface="+mj-lt"/>
                          <a:ea typeface="Verdana" panose="020B0604030504040204" pitchFamily="34" charset="0"/>
                          <a:cs typeface="Segoe UI" panose="020B0502040204020203" pitchFamily="34" charset="0"/>
                        </a:rPr>
                        <a:t>Übergeordnetes Element zu den Elementen  </a:t>
                      </a:r>
                      <a:br>
                        <a:rPr lang="de-DE" sz="2000" dirty="0" smtClean="0">
                          <a:latin typeface="+mj-lt"/>
                          <a:ea typeface="Verdana" panose="020B0604030504040204" pitchFamily="34" charset="0"/>
                          <a:cs typeface="Segoe UI" panose="020B0502040204020203" pitchFamily="34" charset="0"/>
                        </a:rPr>
                      </a:br>
                      <a:r>
                        <a:rPr lang="de-DE" sz="2000" dirty="0" smtClean="0">
                          <a:latin typeface="+mj-lt"/>
                          <a:ea typeface="Verdana" panose="020B0604030504040204" pitchFamily="34" charset="0"/>
                          <a:cs typeface="Segoe UI" panose="020B0502040204020203" pitchFamily="34" charset="0"/>
                        </a:rPr>
                        <a:t>                           </a:t>
                      </a:r>
                    </a:p>
                    <a:p>
                      <a:pPr marL="342900" indent="-342900">
                        <a:buFont typeface="Arial" panose="020B0604020202020204" pitchFamily="34" charset="0"/>
                        <a:buChar char="•"/>
                      </a:pPr>
                      <a:r>
                        <a:rPr lang="de-DE" sz="2000" dirty="0" smtClean="0">
                          <a:latin typeface="+mj-lt"/>
                          <a:ea typeface="Verdana" panose="020B0604030504040204" pitchFamily="34" charset="0"/>
                          <a:cs typeface="Segoe UI" panose="020B0502040204020203" pitchFamily="34" charset="0"/>
                        </a:rPr>
                        <a:t>Aufgebrachtes</a:t>
                      </a:r>
                      <a:r>
                        <a:rPr lang="de-DE" sz="2000" baseline="0" dirty="0" smtClean="0">
                          <a:latin typeface="+mj-lt"/>
                          <a:ea typeface="Verdana" panose="020B0604030504040204" pitchFamily="34" charset="0"/>
                          <a:cs typeface="Segoe UI" panose="020B0502040204020203" pitchFamily="34" charset="0"/>
                        </a:rPr>
                        <a:t> Material</a:t>
                      </a:r>
                    </a:p>
                    <a:p>
                      <a:pPr marL="342900" indent="-342900">
                        <a:buFont typeface="Arial" panose="020B0604020202020204" pitchFamily="34" charset="0"/>
                        <a:buChar char="•"/>
                      </a:pPr>
                      <a:r>
                        <a:rPr lang="de-DE" sz="2000" baseline="0" dirty="0" smtClean="0">
                          <a:latin typeface="+mj-lt"/>
                          <a:ea typeface="Verdana" panose="020B0604030504040204" pitchFamily="34" charset="0"/>
                          <a:cs typeface="Segoe UI" panose="020B0502040204020203" pitchFamily="34" charset="0"/>
                        </a:rPr>
                        <a:t>Trägermaterial</a:t>
                      </a:r>
                    </a:p>
                  </a:txBody>
                  <a:tcPr/>
                </a:tc>
                <a:extLst>
                  <a:ext uri="{0D108BD9-81ED-4DB2-BD59-A6C34878D82A}">
                    <a16:rowId xmlns:a16="http://schemas.microsoft.com/office/drawing/2014/main" val="2558844434"/>
                  </a:ext>
                </a:extLst>
              </a:tr>
              <a:tr h="1501506">
                <a:tc>
                  <a:txBody>
                    <a:bodyPr/>
                    <a:lstStyle/>
                    <a:p>
                      <a:pPr marL="0" indent="0">
                        <a:buFont typeface="Arial" panose="020B0604020202020204" pitchFamily="34" charset="0"/>
                        <a:buNone/>
                      </a:pPr>
                      <a:r>
                        <a:rPr lang="de-DE" sz="2000" dirty="0" smtClean="0">
                          <a:latin typeface="+mj-lt"/>
                          <a:ea typeface="Verdana" panose="020B0604030504040204" pitchFamily="34" charset="0"/>
                          <a:cs typeface="Segoe UI" panose="020B0502040204020203" pitchFamily="34" charset="0"/>
                        </a:rPr>
                        <a:t>Fingerprint</a:t>
                      </a:r>
                      <a:r>
                        <a:rPr lang="de-DE" sz="2000" baseline="0" dirty="0" smtClean="0">
                          <a:latin typeface="+mj-lt"/>
                          <a:ea typeface="Verdana" panose="020B0604030504040204" pitchFamily="34" charset="0"/>
                          <a:cs typeface="Segoe UI" panose="020B0502040204020203" pitchFamily="34" charset="0"/>
                        </a:rPr>
                        <a:t>                              </a:t>
                      </a:r>
                      <a:r>
                        <a:rPr lang="de-DE" sz="2000" dirty="0" smtClean="0">
                          <a:latin typeface="+mj-lt"/>
                          <a:ea typeface="Verdana" panose="020B0604030504040204" pitchFamily="34" charset="0"/>
                          <a:cs typeface="Segoe UI" panose="020B0502040204020203" pitchFamily="34" charset="0"/>
                        </a:rPr>
                        <a:t> </a:t>
                      </a:r>
                      <a:r>
                        <a:rPr lang="de-DE" sz="2000" dirty="0" smtClean="0">
                          <a:latin typeface="+mj-lt"/>
                          <a:ea typeface="Segoe UI Symbol" panose="020B0502040204020203" pitchFamily="34" charset="0"/>
                          <a:cs typeface="Segoe UI" panose="020B0502040204020203" pitchFamily="34" charset="0"/>
                          <a:hlinkClick r:id="rId4" tooltip="Fingerprint"/>
                        </a:rPr>
                        <a:t></a:t>
                      </a:r>
                      <a:endParaRPr lang="de-DE" sz="2000" dirty="0" smtClean="0">
                        <a:latin typeface="+mj-lt"/>
                        <a:ea typeface="Verdana" panose="020B0604030504040204" pitchFamily="34" charset="0"/>
                        <a:cs typeface="Segoe UI" panose="020B0502040204020203" pitchFamily="34" charset="0"/>
                      </a:endParaRPr>
                    </a:p>
                  </a:txBody>
                  <a:tcPr/>
                </a:tc>
                <a:tc>
                  <a:txBody>
                    <a:bodyPr/>
                    <a:lstStyle/>
                    <a:p>
                      <a:pPr marL="0" indent="0">
                        <a:buFont typeface="Arial" panose="020B0604020202020204" pitchFamily="34" charset="0"/>
                        <a:buNone/>
                      </a:pPr>
                      <a:r>
                        <a:rPr lang="de-DE" sz="2000" kern="1200" dirty="0" smtClean="0">
                          <a:solidFill>
                            <a:schemeClr val="dk1"/>
                          </a:solidFill>
                          <a:latin typeface="+mj-lt"/>
                          <a:ea typeface="Verdana" panose="020B0604030504040204" pitchFamily="34" charset="0"/>
                          <a:cs typeface="Segoe UI" panose="020B0502040204020203" pitchFamily="34" charset="0"/>
                        </a:rPr>
                        <a:t>Definition:</a:t>
                      </a:r>
                      <a:r>
                        <a:rPr lang="de-DE" sz="2000" kern="1200" baseline="0" dirty="0" smtClean="0">
                          <a:solidFill>
                            <a:schemeClr val="dk1"/>
                          </a:solidFill>
                          <a:latin typeface="+mj-lt"/>
                          <a:ea typeface="Verdana" panose="020B0604030504040204" pitchFamily="34" charset="0"/>
                          <a:cs typeface="Segoe UI" panose="020B0502040204020203" pitchFamily="34" charset="0"/>
                        </a:rPr>
                        <a:t> </a:t>
                      </a:r>
                      <a:br>
                        <a:rPr lang="de-DE" sz="2000" kern="1200" baseline="0" dirty="0" smtClean="0">
                          <a:solidFill>
                            <a:schemeClr val="dk1"/>
                          </a:solidFill>
                          <a:latin typeface="+mj-lt"/>
                          <a:ea typeface="Verdana" panose="020B0604030504040204" pitchFamily="34" charset="0"/>
                          <a:cs typeface="Segoe UI" panose="020B0502040204020203" pitchFamily="34" charset="0"/>
                        </a:rPr>
                      </a:br>
                      <a:r>
                        <a:rPr lang="de-DE" sz="2000" kern="1200" dirty="0" smtClean="0">
                          <a:solidFill>
                            <a:schemeClr val="dk1"/>
                          </a:solidFill>
                          <a:latin typeface="+mj-lt"/>
                          <a:ea typeface="Verdana" panose="020B0604030504040204" pitchFamily="34" charset="0"/>
                          <a:cs typeface="Segoe UI" panose="020B0502040204020203" pitchFamily="34" charset="0"/>
                        </a:rPr>
                        <a:t>Ein </a:t>
                      </a:r>
                      <a:r>
                        <a:rPr lang="de-DE" sz="2000" kern="1200" dirty="0" err="1" smtClean="0">
                          <a:solidFill>
                            <a:schemeClr val="dk1"/>
                          </a:solidFill>
                          <a:latin typeface="+mj-lt"/>
                          <a:ea typeface="Verdana" panose="020B0604030504040204" pitchFamily="34" charset="0"/>
                          <a:cs typeface="Segoe UI" panose="020B0502040204020203" pitchFamily="34" charset="0"/>
                        </a:rPr>
                        <a:t>Identifikator</a:t>
                      </a:r>
                      <a:r>
                        <a:rPr lang="de-DE" sz="2000" kern="1200" dirty="0" smtClean="0">
                          <a:solidFill>
                            <a:schemeClr val="dk1"/>
                          </a:solidFill>
                          <a:latin typeface="+mj-lt"/>
                          <a:ea typeface="Verdana" panose="020B0604030504040204" pitchFamily="34" charset="0"/>
                          <a:cs typeface="Segoe UI" panose="020B0502040204020203" pitchFamily="34" charset="0"/>
                        </a:rPr>
                        <a:t> für Alte Drucke, der aus einer Zeichenfolge besteht, die anhand einer verbindlichen Methode bestimmt wird.</a:t>
                      </a:r>
                    </a:p>
                  </a:txBody>
                  <a:tcPr/>
                </a:tc>
                <a:extLst>
                  <a:ext uri="{0D108BD9-81ED-4DB2-BD59-A6C34878D82A}">
                    <a16:rowId xmlns:a16="http://schemas.microsoft.com/office/drawing/2014/main" val="1456661116"/>
                  </a:ext>
                </a:extLst>
              </a:tr>
            </a:tbl>
          </a:graphicData>
        </a:graphic>
      </p:graphicFrame>
      <p:sp>
        <p:nvSpPr>
          <p:cNvPr id="9" name="Pfeil nach unten 8"/>
          <p:cNvSpPr/>
          <p:nvPr/>
        </p:nvSpPr>
        <p:spPr>
          <a:xfrm>
            <a:off x="8892311" y="1642713"/>
            <a:ext cx="1512168" cy="826101"/>
          </a:xfrm>
          <a:prstGeom prst="downArrow">
            <a:avLst/>
          </a:prstGeom>
          <a:solidFill>
            <a:srgbClr val="F0F0F0"/>
          </a:solidFill>
          <a:ln>
            <a:solidFill>
              <a:srgbClr val="ED7B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b="1" dirty="0" smtClean="0">
              <a:solidFill>
                <a:schemeClr val="tx1"/>
              </a:solidFill>
            </a:endParaRPr>
          </a:p>
          <a:p>
            <a:pPr algn="ctr"/>
            <a:r>
              <a:rPr lang="de-DE" sz="2400" b="1" dirty="0" smtClean="0">
                <a:solidFill>
                  <a:schemeClr val="tx1"/>
                </a:solidFill>
              </a:rPr>
              <a:t>NEU</a:t>
            </a:r>
            <a:endParaRPr lang="de-DE" sz="2400" b="1" dirty="0">
              <a:solidFill>
                <a:schemeClr val="tx1"/>
              </a:solidFill>
            </a:endParaRPr>
          </a:p>
        </p:txBody>
      </p:sp>
    </p:spTree>
    <p:extLst>
      <p:ext uri="{BB962C8B-B14F-4D97-AF65-F5344CB8AC3E}">
        <p14:creationId xmlns:p14="http://schemas.microsoft.com/office/powerpoint/2010/main" val="302244611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dirty="0"/>
          </a:p>
        </p:txBody>
      </p:sp>
      <p:sp>
        <p:nvSpPr>
          <p:cNvPr id="3" name="Textplatzhalter 2"/>
          <p:cNvSpPr>
            <a:spLocks noGrp="1"/>
          </p:cNvSpPr>
          <p:nvPr>
            <p:ph type="body" sz="quarter" idx="13"/>
          </p:nvPr>
        </p:nvSpPr>
        <p:spPr/>
        <p:txBody>
          <a:bodyPr/>
          <a:lstStyle/>
          <a:p>
            <a:pPr marL="0" indent="0" algn="ctr">
              <a:buNone/>
            </a:pPr>
            <a:endParaRPr lang="de-DE" sz="2400" dirty="0"/>
          </a:p>
          <a:p>
            <a:pPr marL="0" indent="0" algn="ctr">
              <a:buNone/>
            </a:pPr>
            <a:endParaRPr lang="de-DE" sz="2400" dirty="0"/>
          </a:p>
          <a:p>
            <a:pPr marL="0" indent="0" algn="ctr">
              <a:buNone/>
            </a:pPr>
            <a:endParaRPr lang="de-DE" sz="2400" dirty="0"/>
          </a:p>
          <a:p>
            <a:pPr marL="0" indent="0" algn="ctr">
              <a:buNone/>
            </a:pPr>
            <a:r>
              <a:rPr lang="de-DE" sz="2600" dirty="0"/>
              <a:t>Teil 2.1 </a:t>
            </a:r>
          </a:p>
          <a:p>
            <a:pPr marL="0" indent="0" algn="ctr">
              <a:buNone/>
            </a:pPr>
            <a:endParaRPr lang="de-DE" sz="2600" dirty="0"/>
          </a:p>
          <a:p>
            <a:pPr marL="0" indent="0" algn="ctr">
              <a:buNone/>
            </a:pPr>
            <a:r>
              <a:rPr lang="de-DE" sz="2600" dirty="0" smtClean="0"/>
              <a:t>RDA DACH</a:t>
            </a:r>
          </a:p>
          <a:p>
            <a:pPr marL="0" indent="0" algn="ctr">
              <a:buNone/>
            </a:pPr>
            <a:r>
              <a:rPr lang="de-DE" sz="2600" dirty="0" smtClean="0"/>
              <a:t>Sprache </a:t>
            </a:r>
            <a:r>
              <a:rPr lang="de-DE" sz="2600" dirty="0"/>
              <a:t>und Begriffe</a:t>
            </a:r>
          </a:p>
          <a:p>
            <a:endParaRPr lang="de-DE" dirty="0"/>
          </a:p>
        </p:txBody>
      </p:sp>
      <p:sp>
        <p:nvSpPr>
          <p:cNvPr id="4" name="Fußzeilenplatzhalter 3"/>
          <p:cNvSpPr>
            <a:spLocks noGrp="1"/>
          </p:cNvSpPr>
          <p:nvPr>
            <p:ph type="ftr" sz="quarter" idx="14"/>
          </p:nvPr>
        </p:nvSpPr>
        <p:spPr/>
        <p:txBody>
          <a:bodyPr/>
          <a:lstStyle/>
          <a:p>
            <a:r>
              <a:rPr lang="de-DE" smtClean="0"/>
              <a:t>Praxis-Update RDA DACH | Teil 2.1 Sprache und Begriffe | Stand: 11.09.2023 | CC0 1.0 Universal</a:t>
            </a:r>
            <a:endParaRPr lang="de-DE" dirty="0"/>
          </a:p>
        </p:txBody>
      </p:sp>
      <p:sp>
        <p:nvSpPr>
          <p:cNvPr id="5" name="Foliennummernplatzhalter 4"/>
          <p:cNvSpPr>
            <a:spLocks noGrp="1"/>
          </p:cNvSpPr>
          <p:nvPr>
            <p:ph type="sldNum" sz="quarter" idx="4"/>
          </p:nvPr>
        </p:nvSpPr>
        <p:spPr/>
        <p:txBody>
          <a:bodyPr/>
          <a:lstStyle/>
          <a:p>
            <a:fld id="{37474561-2573-4254-9F43-70AFC27DF993}" type="slidenum">
              <a:rPr lang="de-DE" b="1" smtClean="0"/>
              <a:pPr/>
              <a:t>2</a:t>
            </a:fld>
            <a:r>
              <a:rPr lang="de-DE" dirty="0" smtClean="0"/>
              <a:t> | 21</a:t>
            </a:r>
            <a:endParaRPr lang="de-DE" dirty="0"/>
          </a:p>
        </p:txBody>
      </p:sp>
    </p:spTree>
    <p:extLst>
      <p:ext uri="{BB962C8B-B14F-4D97-AF65-F5344CB8AC3E}">
        <p14:creationId xmlns:p14="http://schemas.microsoft.com/office/powerpoint/2010/main" val="71959258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8. Beziehungskennzeichnungen</a:t>
            </a:r>
          </a:p>
        </p:txBody>
      </p:sp>
      <p:sp>
        <p:nvSpPr>
          <p:cNvPr id="3" name="Textplatzhalter 2"/>
          <p:cNvSpPr>
            <a:spLocks noGrp="1"/>
          </p:cNvSpPr>
          <p:nvPr>
            <p:ph type="body" sz="quarter" idx="13"/>
          </p:nvPr>
        </p:nvSpPr>
        <p:spPr/>
        <p:txBody>
          <a:bodyPr/>
          <a:lstStyle/>
          <a:p>
            <a:pPr marL="0" indent="0">
              <a:buNone/>
            </a:pPr>
            <a:endParaRPr lang="de-DE" dirty="0" smtClean="0"/>
          </a:p>
          <a:p>
            <a:pPr marL="0" indent="0">
              <a:buNone/>
            </a:pPr>
            <a:r>
              <a:rPr lang="de-DE" b="1" u="sng" dirty="0" smtClean="0"/>
              <a:t>Geänderte</a:t>
            </a:r>
            <a:r>
              <a:rPr lang="de-DE" b="1" dirty="0" smtClean="0"/>
              <a:t> Beziehungskennzeichnung</a:t>
            </a:r>
            <a:r>
              <a:rPr lang="de-DE" dirty="0" smtClean="0"/>
              <a:t>:</a:t>
            </a:r>
          </a:p>
          <a:p>
            <a:pPr marL="0" indent="0">
              <a:buNone/>
            </a:pPr>
            <a:endParaRPr lang="de-DE" dirty="0"/>
          </a:p>
          <a:p>
            <a:pPr marL="0" indent="0">
              <a:buNone/>
            </a:pPr>
            <a:endParaRPr lang="de-DE" dirty="0" smtClean="0"/>
          </a:p>
          <a:p>
            <a:pPr marL="0" indent="0">
              <a:buNone/>
            </a:pPr>
            <a:endParaRPr lang="de-DE" dirty="0"/>
          </a:p>
          <a:p>
            <a:pPr marL="0" indent="0">
              <a:buNone/>
            </a:pPr>
            <a:endParaRPr lang="de-DE" dirty="0" smtClean="0"/>
          </a:p>
          <a:p>
            <a:pPr marL="0" indent="0">
              <a:buNone/>
            </a:pPr>
            <a:endParaRPr lang="de-DE" dirty="0"/>
          </a:p>
          <a:p>
            <a:pPr marL="0" indent="0">
              <a:buNone/>
            </a:pPr>
            <a:r>
              <a:rPr lang="de-DE" dirty="0" smtClean="0"/>
              <a:t>Hinweis: </a:t>
            </a:r>
            <a:br>
              <a:rPr lang="de-DE" dirty="0" smtClean="0"/>
            </a:br>
            <a:r>
              <a:rPr lang="de-DE" dirty="0" smtClean="0"/>
              <a:t>Die Listen der Beziehungskennzeichnungen befinden sich jetzt jeweils beim betreffenden Element, </a:t>
            </a:r>
            <a:r>
              <a:rPr lang="de-DE" smtClean="0"/>
              <a:t>z. B</a:t>
            </a:r>
            <a:r>
              <a:rPr lang="de-DE" dirty="0" smtClean="0"/>
              <a:t>. </a:t>
            </a:r>
            <a:r>
              <a:rPr lang="de-DE" dirty="0" smtClean="0">
                <a:hlinkClick r:id="rId3"/>
              </a:rPr>
              <a:t>Geistige Schöpferin/Geistiger Schöpfer eines Werks</a:t>
            </a:r>
            <a:r>
              <a:rPr lang="de-DE" dirty="0" smtClean="0"/>
              <a:t>, </a:t>
            </a:r>
            <a:r>
              <a:rPr lang="de-DE" dirty="0" smtClean="0">
                <a:hlinkClick r:id="rId4"/>
              </a:rPr>
              <a:t>Mitwirkende/Mitwirkender</a:t>
            </a:r>
            <a:r>
              <a:rPr lang="de-DE" dirty="0" smtClean="0"/>
              <a:t>, </a:t>
            </a:r>
            <a:r>
              <a:rPr lang="de-DE" dirty="0" smtClean="0">
                <a:hlinkClick r:id="rId5"/>
              </a:rPr>
              <a:t>Mit Werk in Beziehung stehendes Werk</a:t>
            </a:r>
            <a:r>
              <a:rPr lang="de-DE" dirty="0" smtClean="0"/>
              <a:t> und weitere.</a:t>
            </a:r>
            <a:endParaRPr lang="de-DE" dirty="0"/>
          </a:p>
        </p:txBody>
      </p:sp>
      <p:sp>
        <p:nvSpPr>
          <p:cNvPr id="4" name="Fußzeilenplatzhalter 3"/>
          <p:cNvSpPr>
            <a:spLocks noGrp="1"/>
          </p:cNvSpPr>
          <p:nvPr>
            <p:ph type="ftr" sz="quarter" idx="14"/>
          </p:nvPr>
        </p:nvSpPr>
        <p:spPr/>
        <p:txBody>
          <a:bodyPr/>
          <a:lstStyle/>
          <a:p>
            <a:r>
              <a:rPr lang="de-DE" smtClean="0"/>
              <a:t>Praxis-Update RDA DACH | Teil 2.1 Sprache und Begriffe | Stand: 11.09.2023 | CC0 1.0 Universal</a:t>
            </a:r>
            <a:endParaRPr lang="de-DE" dirty="0"/>
          </a:p>
        </p:txBody>
      </p:sp>
      <p:sp>
        <p:nvSpPr>
          <p:cNvPr id="5" name="Foliennummernplatzhalter 4"/>
          <p:cNvSpPr>
            <a:spLocks noGrp="1"/>
          </p:cNvSpPr>
          <p:nvPr>
            <p:ph type="sldNum" sz="quarter" idx="4"/>
          </p:nvPr>
        </p:nvSpPr>
        <p:spPr/>
        <p:txBody>
          <a:bodyPr/>
          <a:lstStyle/>
          <a:p>
            <a:fld id="{37474561-2573-4254-9F43-70AFC27DF993}" type="slidenum">
              <a:rPr lang="de-DE" b="1" smtClean="0"/>
              <a:pPr/>
              <a:t>20</a:t>
            </a:fld>
            <a:r>
              <a:rPr lang="de-DE" dirty="0" smtClean="0"/>
              <a:t> | 21</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2417266432"/>
              </p:ext>
            </p:extLst>
          </p:nvPr>
        </p:nvGraphicFramePr>
        <p:xfrm>
          <a:off x="313656" y="2264928"/>
          <a:ext cx="11521280" cy="1368152"/>
        </p:xfrm>
        <a:graphic>
          <a:graphicData uri="http://schemas.openxmlformats.org/drawingml/2006/table">
            <a:tbl>
              <a:tblPr firstRow="1" bandRow="1">
                <a:tableStyleId>{5C22544A-7EE6-4342-B048-85BDC9FD1C3A}</a:tableStyleId>
              </a:tblPr>
              <a:tblGrid>
                <a:gridCol w="5760640">
                  <a:extLst>
                    <a:ext uri="{9D8B030D-6E8A-4147-A177-3AD203B41FA5}">
                      <a16:colId xmlns:a16="http://schemas.microsoft.com/office/drawing/2014/main" val="1959405099"/>
                    </a:ext>
                  </a:extLst>
                </a:gridCol>
                <a:gridCol w="5760640">
                  <a:extLst>
                    <a:ext uri="{9D8B030D-6E8A-4147-A177-3AD203B41FA5}">
                      <a16:colId xmlns:a16="http://schemas.microsoft.com/office/drawing/2014/main" val="1797639929"/>
                    </a:ext>
                  </a:extLst>
                </a:gridCol>
              </a:tblGrid>
              <a:tr h="684076">
                <a:tc>
                  <a:txBody>
                    <a:bodyPr/>
                    <a:lstStyle/>
                    <a:p>
                      <a:r>
                        <a:rPr lang="de-DE" sz="2000" b="1" dirty="0" smtClean="0">
                          <a:solidFill>
                            <a:schemeClr val="tx1"/>
                          </a:solidFill>
                          <a:latin typeface="+mn-lt"/>
                          <a:ea typeface="Verdana" panose="020B0604030504040204" pitchFamily="34" charset="0"/>
                        </a:rPr>
                        <a:t>Benennung im Original RDA Toolkit</a:t>
                      </a:r>
                      <a:endParaRPr lang="de-DE" sz="2000" b="1" dirty="0">
                        <a:solidFill>
                          <a:schemeClr val="tx1"/>
                        </a:solidFill>
                        <a:latin typeface="+mn-lt"/>
                        <a:ea typeface="Verdana" panose="020B0604030504040204" pitchFamily="34" charset="0"/>
                      </a:endParaRPr>
                    </a:p>
                  </a:txBody>
                  <a:tcPr anchor="ctr">
                    <a:solidFill>
                      <a:srgbClr val="ED7B15"/>
                    </a:solidFill>
                  </a:tcPr>
                </a:tc>
                <a:tc>
                  <a:txBody>
                    <a:bodyPr/>
                    <a:lstStyle/>
                    <a:p>
                      <a:r>
                        <a:rPr lang="de-DE" sz="2000" b="1" dirty="0" smtClean="0">
                          <a:solidFill>
                            <a:schemeClr val="tx1"/>
                          </a:solidFill>
                          <a:latin typeface="+mn-lt"/>
                          <a:ea typeface="Verdana" panose="020B0604030504040204" pitchFamily="34" charset="0"/>
                        </a:rPr>
                        <a:t>Benennung in RDA DACH</a:t>
                      </a:r>
                      <a:endParaRPr lang="de-DE" sz="2000" b="1" dirty="0">
                        <a:solidFill>
                          <a:schemeClr val="tx1"/>
                        </a:solidFill>
                        <a:latin typeface="+mn-lt"/>
                        <a:ea typeface="Verdana" panose="020B0604030504040204" pitchFamily="34" charset="0"/>
                      </a:endParaRPr>
                    </a:p>
                  </a:txBody>
                  <a:tcPr anchor="ctr">
                    <a:solidFill>
                      <a:srgbClr val="ED7B15"/>
                    </a:solidFill>
                  </a:tcPr>
                </a:tc>
                <a:extLst>
                  <a:ext uri="{0D108BD9-81ED-4DB2-BD59-A6C34878D82A}">
                    <a16:rowId xmlns:a16="http://schemas.microsoft.com/office/drawing/2014/main" val="3926081647"/>
                  </a:ext>
                </a:extLst>
              </a:tr>
              <a:tr h="684076">
                <a:tc>
                  <a:txBody>
                    <a:bodyPr/>
                    <a:lstStyle/>
                    <a:p>
                      <a:r>
                        <a:rPr lang="de-DE" sz="2000" dirty="0" smtClean="0">
                          <a:latin typeface="+mn-lt"/>
                          <a:ea typeface="Verdana" panose="020B0604030504040204" pitchFamily="34" charset="0"/>
                        </a:rPr>
                        <a:t>Synchronsprecher</a:t>
                      </a:r>
                      <a:endParaRPr lang="de-DE" sz="2000" dirty="0">
                        <a:latin typeface="+mn-lt"/>
                        <a:ea typeface="Verdana" panose="020B0604030504040204" pitchFamily="34" charset="0"/>
                      </a:endParaRPr>
                    </a:p>
                  </a:txBody>
                  <a:tcPr anchor="ctr">
                    <a:solidFill>
                      <a:srgbClr val="F0F0F0"/>
                    </a:solidFill>
                  </a:tcPr>
                </a:tc>
                <a:tc>
                  <a:txBody>
                    <a:bodyPr/>
                    <a:lstStyle/>
                    <a:p>
                      <a:r>
                        <a:rPr lang="de-DE" sz="2000" u="sng" dirty="0" smtClean="0">
                          <a:latin typeface="+mn-lt"/>
                          <a:ea typeface="Verdana" panose="020B0604030504040204" pitchFamily="34" charset="0"/>
                        </a:rPr>
                        <a:t>Sprecher</a:t>
                      </a:r>
                      <a:r>
                        <a:rPr lang="de-DE" sz="2000" u="sng" baseline="0" dirty="0" smtClean="0">
                          <a:latin typeface="+mn-lt"/>
                          <a:ea typeface="Verdana" panose="020B0604030504040204" pitchFamily="34" charset="0"/>
                        </a:rPr>
                        <a:t> einer Rolle</a:t>
                      </a:r>
                      <a:endParaRPr lang="de-DE" sz="2000" u="sng" dirty="0">
                        <a:latin typeface="+mn-lt"/>
                        <a:ea typeface="Verdana" panose="020B0604030504040204" pitchFamily="34" charset="0"/>
                      </a:endParaRPr>
                    </a:p>
                  </a:txBody>
                  <a:tcPr anchor="ctr">
                    <a:solidFill>
                      <a:srgbClr val="F0F0F0"/>
                    </a:solidFill>
                  </a:tcPr>
                </a:tc>
                <a:extLst>
                  <a:ext uri="{0D108BD9-81ED-4DB2-BD59-A6C34878D82A}">
                    <a16:rowId xmlns:a16="http://schemas.microsoft.com/office/drawing/2014/main" val="2558844434"/>
                  </a:ext>
                </a:extLst>
              </a:tr>
            </a:tbl>
          </a:graphicData>
        </a:graphic>
      </p:graphicFrame>
      <p:sp>
        <p:nvSpPr>
          <p:cNvPr id="9" name="Pfeil nach unten 8"/>
          <p:cNvSpPr/>
          <p:nvPr/>
        </p:nvSpPr>
        <p:spPr>
          <a:xfrm>
            <a:off x="8814205" y="1707861"/>
            <a:ext cx="1512168" cy="826101"/>
          </a:xfrm>
          <a:prstGeom prst="downArrow">
            <a:avLst/>
          </a:prstGeom>
          <a:solidFill>
            <a:srgbClr val="F0F0F0"/>
          </a:solidFill>
          <a:ln>
            <a:solidFill>
              <a:srgbClr val="ED7B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b="1" dirty="0" smtClean="0">
              <a:solidFill>
                <a:schemeClr val="tx1"/>
              </a:solidFill>
            </a:endParaRPr>
          </a:p>
          <a:p>
            <a:pPr algn="ctr"/>
            <a:r>
              <a:rPr lang="de-DE" sz="2400" b="1" dirty="0" smtClean="0">
                <a:solidFill>
                  <a:schemeClr val="tx1"/>
                </a:solidFill>
              </a:rPr>
              <a:t>NEU</a:t>
            </a:r>
            <a:endParaRPr lang="de-DE" sz="2400" b="1" dirty="0">
              <a:solidFill>
                <a:schemeClr val="tx1"/>
              </a:solidFill>
            </a:endParaRPr>
          </a:p>
        </p:txBody>
      </p:sp>
    </p:spTree>
    <p:extLst>
      <p:ext uri="{BB962C8B-B14F-4D97-AF65-F5344CB8AC3E}">
        <p14:creationId xmlns:p14="http://schemas.microsoft.com/office/powerpoint/2010/main" val="40114207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dirty="0"/>
          </a:p>
        </p:txBody>
      </p:sp>
      <p:sp>
        <p:nvSpPr>
          <p:cNvPr id="3" name="Textplatzhalter 2"/>
          <p:cNvSpPr>
            <a:spLocks noGrp="1"/>
          </p:cNvSpPr>
          <p:nvPr>
            <p:ph type="body" sz="quarter" idx="13"/>
          </p:nvPr>
        </p:nvSpPr>
        <p:spPr/>
        <p:txBody>
          <a:bodyPr/>
          <a:lstStyle/>
          <a:p>
            <a:pPr marL="0" indent="0">
              <a:buNone/>
            </a:pPr>
            <a:endParaRPr lang="de-DE" dirty="0">
              <a:solidFill>
                <a:srgbClr val="ED7B15"/>
              </a:solidFill>
            </a:endParaRPr>
          </a:p>
        </p:txBody>
      </p:sp>
      <p:sp>
        <p:nvSpPr>
          <p:cNvPr id="4" name="Fußzeilenplatzhalter 3"/>
          <p:cNvSpPr>
            <a:spLocks noGrp="1"/>
          </p:cNvSpPr>
          <p:nvPr>
            <p:ph type="ftr" sz="quarter" idx="1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900" b="0" i="0" u="none" strike="noStrike" kern="1200" cap="none" spc="0" normalizeH="0" baseline="0" noProof="0" smtClean="0">
                <a:ln>
                  <a:noFill/>
                </a:ln>
                <a:solidFill>
                  <a:srgbClr val="FFFFFF"/>
                </a:solidFill>
                <a:effectLst/>
                <a:uLnTx/>
                <a:uFillTx/>
                <a:latin typeface="Calibri" panose="020F0502020204030204"/>
                <a:ea typeface="+mn-ea"/>
                <a:cs typeface="+mn-cs"/>
              </a:rPr>
              <a:t>Praxis-Update RDA DACH | Teil 2.1 Sprache und Begriffe | Stand: 11.09.2023 | CC0 1.0 Universal</a:t>
            </a:r>
            <a:endParaRPr kumimoji="0" lang="de-DE" sz="9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5" name="Foliennummernplatzhalter 4"/>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7474561-2573-4254-9F43-70AFC27DF993}" type="slidenum">
              <a:rPr kumimoji="0" lang="de-DE" sz="800" b="1" i="0" u="none" strike="noStrike" kern="1200" cap="none" spc="0" normalizeH="0" baseline="0" noProof="0" smtClean="0">
                <a:ln>
                  <a:noFill/>
                </a:ln>
                <a:solidFill>
                  <a:srgbClr val="FFFFFF">
                    <a:lumMod val="85000"/>
                  </a:srgbClr>
                </a:solidFill>
                <a:effectLst/>
                <a:uLnTx/>
                <a:uFillTx/>
                <a:latin typeface="Verdana" panose="020B0604030504040204" pitchFamily="34" charset="0"/>
                <a:ea typeface="Verdana" panose="020B060403050404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21</a:t>
            </a:fld>
            <a:r>
              <a:rPr kumimoji="0" lang="de-DE" sz="800" b="0" i="0" u="none" strike="noStrike" kern="1200" cap="none" spc="0" normalizeH="0" baseline="0" noProof="0" dirty="0" smtClean="0">
                <a:ln>
                  <a:noFill/>
                </a:ln>
                <a:solidFill>
                  <a:srgbClr val="FFFFFF">
                    <a:lumMod val="85000"/>
                  </a:srgbClr>
                </a:solidFill>
                <a:effectLst/>
                <a:uLnTx/>
                <a:uFillTx/>
                <a:latin typeface="Verdana" panose="020B0604030504040204" pitchFamily="34" charset="0"/>
                <a:ea typeface="Verdana" panose="020B0604030504040204" pitchFamily="34" charset="0"/>
              </a:rPr>
              <a:t> | 21</a:t>
            </a:r>
            <a:endParaRPr kumimoji="0" lang="de-DE" sz="800" b="0" i="0" u="none" strike="noStrike" kern="1200" cap="none" spc="0" normalizeH="0" baseline="0" noProof="0" dirty="0">
              <a:ln>
                <a:noFill/>
              </a:ln>
              <a:solidFill>
                <a:srgbClr val="FFFFFF">
                  <a:lumMod val="85000"/>
                </a:srgbClr>
              </a:solidFill>
              <a:effectLst/>
              <a:uLnTx/>
              <a:uFillTx/>
              <a:latin typeface="Verdana" panose="020B0604030504040204" pitchFamily="34" charset="0"/>
              <a:ea typeface="Verdana" panose="020B0604030504040204" pitchFamily="34" charset="0"/>
            </a:endParaRPr>
          </a:p>
        </p:txBody>
      </p:sp>
      <p:pic>
        <p:nvPicPr>
          <p:cNvPr id="6" name="Grafik 5" descr="Question Mark Response · Free image on &lt;strong&gt;Pixabay&lt;/strong&g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69247" y="332656"/>
            <a:ext cx="5976664" cy="5976664"/>
          </a:xfrm>
          <a:prstGeom prst="rect">
            <a:avLst/>
          </a:prstGeom>
        </p:spPr>
      </p:pic>
      <p:grpSp>
        <p:nvGrpSpPr>
          <p:cNvPr id="7" name="Gruppieren 6">
            <a:extLst>
              <a:ext uri="{FF2B5EF4-FFF2-40B4-BE49-F238E27FC236}">
                <a16:creationId xmlns:a16="http://schemas.microsoft.com/office/drawing/2014/main" id="{017FC15C-2B75-4729-857C-691F18C65154}"/>
              </a:ext>
            </a:extLst>
          </p:cNvPr>
          <p:cNvGrpSpPr/>
          <p:nvPr/>
        </p:nvGrpSpPr>
        <p:grpSpPr>
          <a:xfrm>
            <a:off x="7675047" y="5057593"/>
            <a:ext cx="4181593" cy="1234033"/>
            <a:chOff x="8010407" y="5063851"/>
            <a:chExt cx="4181593" cy="1234033"/>
          </a:xfrm>
        </p:grpSpPr>
        <p:sp>
          <p:nvSpPr>
            <p:cNvPr id="8" name="Textfeld 7">
              <a:extLst>
                <a:ext uri="{FF2B5EF4-FFF2-40B4-BE49-F238E27FC236}">
                  <a16:creationId xmlns:a16="http://schemas.microsoft.com/office/drawing/2014/main" id="{2EAC12C6-B1AB-4463-88B3-BC8C4F91233C}"/>
                </a:ext>
              </a:extLst>
            </p:cNvPr>
            <p:cNvSpPr txBox="1"/>
            <p:nvPr/>
          </p:nvSpPr>
          <p:spPr>
            <a:xfrm>
              <a:off x="8010407" y="5559220"/>
              <a:ext cx="4181593" cy="738664"/>
            </a:xfrm>
            <a:prstGeom prst="rect">
              <a:avLst/>
            </a:prstGeom>
            <a:noFill/>
          </p:spPr>
          <p:txBody>
            <a:bodyPr wrap="none" rtlCol="0">
              <a:spAutoFit/>
            </a:bodyPr>
            <a:lstStyle/>
            <a:p>
              <a:pPr algn="ctr"/>
              <a:r>
                <a:rPr lang="de-DE" sz="1400" dirty="0"/>
                <a:t>This </a:t>
              </a:r>
              <a:r>
                <a:rPr lang="de-DE" sz="1400" dirty="0" err="1"/>
                <a:t>work</a:t>
              </a:r>
              <a:r>
                <a:rPr lang="de-DE" sz="1400" dirty="0"/>
                <a:t> </a:t>
              </a:r>
              <a:r>
                <a:rPr lang="de-DE" sz="1400" dirty="0" err="1"/>
                <a:t>is</a:t>
              </a:r>
              <a:r>
                <a:rPr lang="de-DE" sz="1400" dirty="0"/>
                <a:t> </a:t>
              </a:r>
              <a:r>
                <a:rPr lang="de-DE" sz="1400" dirty="0" err="1"/>
                <a:t>dedicated</a:t>
              </a:r>
              <a:r>
                <a:rPr lang="de-DE" sz="1400" dirty="0"/>
                <a:t> </a:t>
              </a:r>
              <a:r>
                <a:rPr lang="de-DE" sz="1400" dirty="0" err="1"/>
                <a:t>to</a:t>
              </a:r>
              <a:r>
                <a:rPr lang="de-DE" sz="1400" dirty="0"/>
                <a:t> </a:t>
              </a:r>
              <a:r>
                <a:rPr lang="de-DE" sz="1400" dirty="0" err="1"/>
                <a:t>the</a:t>
              </a:r>
              <a:r>
                <a:rPr lang="de-DE" sz="1400" dirty="0"/>
                <a:t> </a:t>
              </a:r>
              <a:r>
                <a:rPr lang="de-DE" sz="1400" dirty="0" err="1"/>
                <a:t>public</a:t>
              </a:r>
              <a:r>
                <a:rPr lang="de-DE" sz="1400" dirty="0"/>
                <a:t> </a:t>
              </a:r>
              <a:r>
                <a:rPr lang="de-DE" sz="1400" dirty="0" err="1"/>
                <a:t>domain</a:t>
              </a:r>
              <a:endParaRPr lang="de-DE" sz="1400" dirty="0"/>
            </a:p>
            <a:p>
              <a:pPr algn="ctr"/>
              <a:r>
                <a:rPr lang="de-DE" sz="1400" dirty="0" err="1"/>
                <a:t>under</a:t>
              </a:r>
              <a:r>
                <a:rPr lang="de-DE" sz="1400" dirty="0"/>
                <a:t> CC0 1.0 Universal: </a:t>
              </a:r>
            </a:p>
            <a:p>
              <a:pPr algn="ctr"/>
              <a:r>
                <a:rPr lang="de-DE" sz="1400" dirty="0">
                  <a:hlinkClick r:id="rId4"/>
                </a:rPr>
                <a:t>https://creativecommons.org/publicdomain/zero/1.0/</a:t>
              </a:r>
              <a:r>
                <a:rPr lang="de-DE" sz="1400" dirty="0"/>
                <a:t> </a:t>
              </a:r>
            </a:p>
          </p:txBody>
        </p:sp>
        <p:pic>
          <p:nvPicPr>
            <p:cNvPr id="9" name="Grafik 8">
              <a:extLst>
                <a:ext uri="{FF2B5EF4-FFF2-40B4-BE49-F238E27FC236}">
                  <a16:creationId xmlns:a16="http://schemas.microsoft.com/office/drawing/2014/main" id="{7B13BCA1-4698-49AC-B769-AA9CF9082FE8}"/>
                </a:ext>
              </a:extLst>
            </p:cNvPr>
            <p:cNvPicPr>
              <a:picLocks noChangeAspect="1"/>
            </p:cNvPicPr>
            <p:nvPr/>
          </p:nvPicPr>
          <p:blipFill>
            <a:blip r:embed="rId5"/>
            <a:stretch>
              <a:fillRect/>
            </a:stretch>
          </p:blipFill>
          <p:spPr>
            <a:xfrm>
              <a:off x="9405781" y="5063851"/>
              <a:ext cx="1390844" cy="495369"/>
            </a:xfrm>
            <a:prstGeom prst="rect">
              <a:avLst/>
            </a:prstGeom>
          </p:spPr>
        </p:pic>
      </p:grpSp>
    </p:spTree>
    <p:extLst>
      <p:ext uri="{BB962C8B-B14F-4D97-AF65-F5344CB8AC3E}">
        <p14:creationId xmlns:p14="http://schemas.microsoft.com/office/powerpoint/2010/main" val="41383718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Teil </a:t>
            </a:r>
            <a:r>
              <a:rPr lang="de-DE" dirty="0" smtClean="0"/>
              <a:t>2.1   Sprache und Begriffe</a:t>
            </a:r>
            <a:endParaRPr lang="de-DE" dirty="0"/>
          </a:p>
        </p:txBody>
      </p:sp>
      <p:sp>
        <p:nvSpPr>
          <p:cNvPr id="3" name="Textplatzhalter 2"/>
          <p:cNvSpPr>
            <a:spLocks noGrp="1"/>
          </p:cNvSpPr>
          <p:nvPr>
            <p:ph type="body" sz="quarter" idx="13"/>
          </p:nvPr>
        </p:nvSpPr>
        <p:spPr/>
        <p:txBody>
          <a:bodyPr/>
          <a:lstStyle/>
          <a:p>
            <a:pPr marL="0" indent="0">
              <a:buNone/>
            </a:pPr>
            <a:endParaRPr lang="de-DE" dirty="0"/>
          </a:p>
          <a:p>
            <a:r>
              <a:rPr lang="de-DE" sz="2400" dirty="0"/>
              <a:t>Inhalt</a:t>
            </a:r>
          </a:p>
          <a:p>
            <a:endParaRPr lang="de-DE" dirty="0"/>
          </a:p>
          <a:p>
            <a:pPr marL="857250" lvl="1" indent="-457200">
              <a:buClr>
                <a:schemeClr val="tx1"/>
              </a:buClr>
              <a:buFont typeface="+mj-lt"/>
              <a:buAutoNum type="arabicPeriod"/>
            </a:pPr>
            <a:r>
              <a:rPr lang="de-DE" sz="2400" dirty="0"/>
              <a:t>Original RDA Toolkit </a:t>
            </a:r>
            <a:r>
              <a:rPr lang="de-DE" sz="2400" dirty="0" smtClean="0"/>
              <a:t>- </a:t>
            </a:r>
            <a:r>
              <a:rPr lang="de-DE" sz="2400" dirty="0"/>
              <a:t>RDA Toolkit </a:t>
            </a:r>
            <a:r>
              <a:rPr lang="de-DE" sz="2400" dirty="0" smtClean="0"/>
              <a:t>- </a:t>
            </a:r>
            <a:r>
              <a:rPr lang="de-DE" sz="2400" dirty="0"/>
              <a:t>RDA DACH</a:t>
            </a:r>
          </a:p>
          <a:p>
            <a:pPr marL="857250" lvl="1" indent="-457200">
              <a:buClr>
                <a:schemeClr val="tx1"/>
              </a:buClr>
              <a:buFont typeface="+mj-lt"/>
              <a:buAutoNum type="arabicPeriod"/>
            </a:pPr>
            <a:r>
              <a:rPr lang="de-DE" sz="2400" dirty="0"/>
              <a:t>Verwendung des inklusiven </a:t>
            </a:r>
            <a:r>
              <a:rPr lang="de-DE" sz="2400" u="sng" dirty="0" smtClean="0"/>
              <a:t>oder</a:t>
            </a:r>
            <a:endParaRPr lang="de-DE" sz="2400" u="sng" dirty="0"/>
          </a:p>
          <a:p>
            <a:pPr marL="857250" lvl="1" indent="-457200">
              <a:buClr>
                <a:schemeClr val="tx1"/>
              </a:buClr>
              <a:buFont typeface="+mj-lt"/>
              <a:buAutoNum type="arabicPeriod"/>
            </a:pPr>
            <a:r>
              <a:rPr lang="de-DE" sz="2400" dirty="0"/>
              <a:t>Bestimmter/unbestimmter Artikel</a:t>
            </a:r>
          </a:p>
          <a:p>
            <a:pPr marL="857250" lvl="1" indent="-457200">
              <a:buClr>
                <a:schemeClr val="tx1"/>
              </a:buClr>
              <a:buFont typeface="+mj-lt"/>
              <a:buAutoNum type="arabicPeriod"/>
            </a:pPr>
            <a:r>
              <a:rPr lang="de-DE" sz="2400" dirty="0"/>
              <a:t>Links zu Elementbeschreibungen</a:t>
            </a:r>
          </a:p>
          <a:p>
            <a:pPr marL="857250" lvl="1" indent="-457200">
              <a:buClr>
                <a:schemeClr val="tx1"/>
              </a:buClr>
              <a:buFont typeface="+mj-lt"/>
              <a:buAutoNum type="arabicPeriod"/>
            </a:pPr>
            <a:r>
              <a:rPr lang="de-DE" sz="2400" dirty="0"/>
              <a:t>Gendersensible Sprache in RDA DACH </a:t>
            </a:r>
          </a:p>
          <a:p>
            <a:pPr marL="857250" lvl="1" indent="-457200">
              <a:buClr>
                <a:schemeClr val="tx1"/>
              </a:buClr>
              <a:buFont typeface="+mj-lt"/>
              <a:buAutoNum type="arabicPeriod"/>
            </a:pPr>
            <a:r>
              <a:rPr lang="de-DE" sz="2400" dirty="0"/>
              <a:t>Terminologie</a:t>
            </a:r>
          </a:p>
          <a:p>
            <a:pPr marL="857250" lvl="1" indent="-457200">
              <a:buClr>
                <a:schemeClr val="tx1"/>
              </a:buClr>
              <a:buFont typeface="+mj-lt"/>
              <a:buAutoNum type="arabicPeriod"/>
            </a:pPr>
            <a:r>
              <a:rPr lang="de-DE" sz="2400" dirty="0"/>
              <a:t>Elemente </a:t>
            </a:r>
          </a:p>
          <a:p>
            <a:pPr marL="857250" lvl="1" indent="-457200">
              <a:buClr>
                <a:schemeClr val="tx1"/>
              </a:buClr>
              <a:buFont typeface="+mj-lt"/>
              <a:buAutoNum type="arabicPeriod"/>
            </a:pPr>
            <a:r>
              <a:rPr lang="de-DE" sz="2400" dirty="0" smtClean="0"/>
              <a:t>Beziehungskennzeichnungen</a:t>
            </a:r>
          </a:p>
          <a:p>
            <a:pPr marL="292608" lvl="1" indent="0">
              <a:buClr>
                <a:schemeClr val="tx1"/>
              </a:buClr>
              <a:buNone/>
            </a:pPr>
            <a:endParaRPr lang="de-DE" dirty="0" smtClean="0"/>
          </a:p>
          <a:p>
            <a:pPr marL="457200" indent="-457200">
              <a:buFont typeface="+mj-lt"/>
              <a:buAutoNum type="arabicPeriod"/>
            </a:pPr>
            <a:endParaRPr lang="de-DE" dirty="0" smtClean="0"/>
          </a:p>
        </p:txBody>
      </p:sp>
      <p:sp>
        <p:nvSpPr>
          <p:cNvPr id="4" name="Fußzeilenplatzhalter 3"/>
          <p:cNvSpPr>
            <a:spLocks noGrp="1"/>
          </p:cNvSpPr>
          <p:nvPr>
            <p:ph type="ftr" sz="quarter" idx="14"/>
          </p:nvPr>
        </p:nvSpPr>
        <p:spPr/>
        <p:txBody>
          <a:bodyPr/>
          <a:lstStyle/>
          <a:p>
            <a:r>
              <a:rPr lang="de-DE" smtClean="0"/>
              <a:t>Praxis-Update RDA DACH | Teil 2.1 Sprache und Begriffe | Stand: 11.09.2023 | CC0 1.0 Universal</a:t>
            </a:r>
            <a:endParaRPr lang="de-DE" dirty="0"/>
          </a:p>
        </p:txBody>
      </p:sp>
      <p:sp>
        <p:nvSpPr>
          <p:cNvPr id="5" name="Foliennummernplatzhalter 4"/>
          <p:cNvSpPr>
            <a:spLocks noGrp="1"/>
          </p:cNvSpPr>
          <p:nvPr>
            <p:ph type="sldNum" sz="quarter" idx="4"/>
          </p:nvPr>
        </p:nvSpPr>
        <p:spPr/>
        <p:txBody>
          <a:bodyPr/>
          <a:lstStyle/>
          <a:p>
            <a:fld id="{37474561-2573-4254-9F43-70AFC27DF993}" type="slidenum">
              <a:rPr lang="de-DE" b="1" smtClean="0"/>
              <a:pPr/>
              <a:t>3</a:t>
            </a:fld>
            <a:r>
              <a:rPr lang="de-DE" dirty="0" smtClean="0"/>
              <a:t> | 21</a:t>
            </a:r>
            <a:endParaRPr lang="de-DE" dirty="0"/>
          </a:p>
        </p:txBody>
      </p:sp>
    </p:spTree>
    <p:extLst>
      <p:ext uri="{BB962C8B-B14F-4D97-AF65-F5344CB8AC3E}">
        <p14:creationId xmlns:p14="http://schemas.microsoft.com/office/powerpoint/2010/main" val="256064834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1. Original RDA Toolkit </a:t>
            </a:r>
            <a:r>
              <a:rPr lang="de-DE" dirty="0" smtClean="0"/>
              <a:t>- </a:t>
            </a:r>
            <a:r>
              <a:rPr lang="de-DE" dirty="0"/>
              <a:t>RDA Toolkit </a:t>
            </a:r>
            <a:r>
              <a:rPr lang="de-DE" dirty="0" smtClean="0"/>
              <a:t>- </a:t>
            </a:r>
            <a:r>
              <a:rPr lang="de-DE" dirty="0"/>
              <a:t>RDA DACH</a:t>
            </a:r>
          </a:p>
        </p:txBody>
      </p:sp>
      <p:sp>
        <p:nvSpPr>
          <p:cNvPr id="3" name="Textplatzhalter 2"/>
          <p:cNvSpPr>
            <a:spLocks noGrp="1"/>
          </p:cNvSpPr>
          <p:nvPr>
            <p:ph type="body" sz="quarter" idx="13"/>
          </p:nvPr>
        </p:nvSpPr>
        <p:spPr/>
        <p:txBody>
          <a:bodyPr/>
          <a:lstStyle/>
          <a:p>
            <a:endParaRPr lang="de-DE" dirty="0" smtClean="0"/>
          </a:p>
          <a:p>
            <a:endParaRPr lang="de-DE" dirty="0"/>
          </a:p>
          <a:p>
            <a:endParaRPr lang="de-DE" dirty="0" smtClean="0"/>
          </a:p>
          <a:p>
            <a:endParaRPr lang="de-DE" dirty="0"/>
          </a:p>
          <a:p>
            <a:endParaRPr lang="de-DE" dirty="0"/>
          </a:p>
          <a:p>
            <a:endParaRPr lang="de-DE" dirty="0"/>
          </a:p>
        </p:txBody>
      </p:sp>
      <p:sp>
        <p:nvSpPr>
          <p:cNvPr id="4" name="Fußzeilenplatzhalter 3"/>
          <p:cNvSpPr>
            <a:spLocks noGrp="1"/>
          </p:cNvSpPr>
          <p:nvPr>
            <p:ph type="ftr" sz="quarter" idx="14"/>
          </p:nvPr>
        </p:nvSpPr>
        <p:spPr/>
        <p:txBody>
          <a:bodyPr/>
          <a:lstStyle/>
          <a:p>
            <a:r>
              <a:rPr lang="de-DE" smtClean="0"/>
              <a:t>Praxis-Update RDA DACH | Teil 2.1 Sprache und Begriffe | Stand: 11.09.2023 | CC0 1.0 Universal</a:t>
            </a:r>
            <a:endParaRPr lang="de-DE" dirty="0"/>
          </a:p>
        </p:txBody>
      </p:sp>
      <p:sp>
        <p:nvSpPr>
          <p:cNvPr id="5" name="Foliennummernplatzhalter 4"/>
          <p:cNvSpPr>
            <a:spLocks noGrp="1"/>
          </p:cNvSpPr>
          <p:nvPr>
            <p:ph type="sldNum" sz="quarter" idx="4"/>
          </p:nvPr>
        </p:nvSpPr>
        <p:spPr/>
        <p:txBody>
          <a:bodyPr/>
          <a:lstStyle/>
          <a:p>
            <a:fld id="{37474561-2573-4254-9F43-70AFC27DF993}" type="slidenum">
              <a:rPr lang="de-DE" b="1" smtClean="0"/>
              <a:pPr/>
              <a:t>4</a:t>
            </a:fld>
            <a:r>
              <a:rPr lang="de-DE" dirty="0" smtClean="0"/>
              <a:t> | 21</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2072651882"/>
              </p:ext>
            </p:extLst>
          </p:nvPr>
        </p:nvGraphicFramePr>
        <p:xfrm>
          <a:off x="472480" y="726159"/>
          <a:ext cx="11247040" cy="5568901"/>
        </p:xfrm>
        <a:graphic>
          <a:graphicData uri="http://schemas.openxmlformats.org/drawingml/2006/table">
            <a:tbl>
              <a:tblPr firstRow="1" bandRow="1">
                <a:tableStyleId>{5C22544A-7EE6-4342-B048-85BDC9FD1C3A}</a:tableStyleId>
              </a:tblPr>
              <a:tblGrid>
                <a:gridCol w="5623520">
                  <a:extLst>
                    <a:ext uri="{9D8B030D-6E8A-4147-A177-3AD203B41FA5}">
                      <a16:colId xmlns:a16="http://schemas.microsoft.com/office/drawing/2014/main" val="1959405099"/>
                    </a:ext>
                  </a:extLst>
                </a:gridCol>
                <a:gridCol w="5623520">
                  <a:extLst>
                    <a:ext uri="{9D8B030D-6E8A-4147-A177-3AD203B41FA5}">
                      <a16:colId xmlns:a16="http://schemas.microsoft.com/office/drawing/2014/main" val="1797639929"/>
                    </a:ext>
                  </a:extLst>
                </a:gridCol>
              </a:tblGrid>
              <a:tr h="472618">
                <a:tc>
                  <a:txBody>
                    <a:bodyPr/>
                    <a:lstStyle/>
                    <a:p>
                      <a:r>
                        <a:rPr lang="de-DE" sz="2000" dirty="0" smtClean="0">
                          <a:solidFill>
                            <a:schemeClr val="tx1"/>
                          </a:solidFill>
                        </a:rPr>
                        <a:t>Verwendeter Begriff</a:t>
                      </a:r>
                      <a:endParaRPr lang="de-DE" sz="2000" b="1" dirty="0">
                        <a:solidFill>
                          <a:schemeClr val="tx1"/>
                        </a:solidFill>
                        <a:latin typeface="+mn-lt"/>
                        <a:ea typeface="Verdana" panose="020B0604030504040204" pitchFamily="34" charset="0"/>
                      </a:endParaRPr>
                    </a:p>
                  </a:txBody>
                  <a:tcPr anchor="ctr">
                    <a:solidFill>
                      <a:srgbClr val="ED7B15"/>
                    </a:solidFill>
                  </a:tcPr>
                </a:tc>
                <a:tc>
                  <a:txBody>
                    <a:bodyPr/>
                    <a:lstStyle/>
                    <a:p>
                      <a:r>
                        <a:rPr lang="de-DE" sz="2000" dirty="0" smtClean="0">
                          <a:solidFill>
                            <a:schemeClr val="tx1"/>
                          </a:solidFill>
                        </a:rPr>
                        <a:t>Was ist gemeint?</a:t>
                      </a:r>
                      <a:endParaRPr lang="de-DE" sz="2000" b="1" dirty="0">
                        <a:solidFill>
                          <a:schemeClr val="tx1"/>
                        </a:solidFill>
                        <a:latin typeface="+mn-lt"/>
                        <a:ea typeface="Verdana" panose="020B0604030504040204" pitchFamily="34" charset="0"/>
                      </a:endParaRPr>
                    </a:p>
                  </a:txBody>
                  <a:tcPr anchor="ctr">
                    <a:solidFill>
                      <a:srgbClr val="ED7B15"/>
                    </a:solidFill>
                  </a:tcPr>
                </a:tc>
                <a:extLst>
                  <a:ext uri="{0D108BD9-81ED-4DB2-BD59-A6C34878D82A}">
                    <a16:rowId xmlns:a16="http://schemas.microsoft.com/office/drawing/2014/main" val="3926081647"/>
                  </a:ext>
                </a:extLst>
              </a:tr>
              <a:tr h="1713532">
                <a:tc>
                  <a:txBody>
                    <a:bodyPr/>
                    <a:lstStyle/>
                    <a:p>
                      <a:r>
                        <a:rPr lang="de-DE" sz="2000" dirty="0" smtClean="0"/>
                        <a:t>Original RDA</a:t>
                      </a:r>
                      <a:r>
                        <a:rPr lang="de-DE" sz="2000" baseline="0" dirty="0" smtClean="0"/>
                        <a:t> Toolkit</a:t>
                      </a:r>
                    </a:p>
                    <a:p>
                      <a:endParaRPr lang="de-DE" sz="2000" baseline="0" dirty="0" smtClean="0"/>
                    </a:p>
                    <a:p>
                      <a:endParaRPr lang="de-DE" sz="2000" baseline="0" dirty="0" smtClean="0"/>
                    </a:p>
                    <a:p>
                      <a:endParaRPr lang="de-DE" sz="2000" baseline="0" dirty="0" smtClean="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000" dirty="0" smtClean="0"/>
                        <a:t>Das</a:t>
                      </a:r>
                      <a:r>
                        <a:rPr lang="de-DE" sz="2000" baseline="0" dirty="0" smtClean="0"/>
                        <a:t> ursprüngliche RDA Toolkit, das in deutschsprachiger Übersetzung ab 2015 im DACH-Raum angewendet wurde.</a:t>
                      </a:r>
                      <a:endParaRPr lang="de-DE" sz="2000" dirty="0" smtClean="0"/>
                    </a:p>
                  </a:txBody>
                  <a:tcPr/>
                </a:tc>
                <a:extLst>
                  <a:ext uri="{0D108BD9-81ED-4DB2-BD59-A6C34878D82A}">
                    <a16:rowId xmlns:a16="http://schemas.microsoft.com/office/drawing/2014/main" val="2558844434"/>
                  </a:ext>
                </a:extLst>
              </a:tr>
              <a:tr h="1596238">
                <a:tc>
                  <a:txBody>
                    <a:bodyPr/>
                    <a:lstStyle/>
                    <a:p>
                      <a:r>
                        <a:rPr lang="de-DE" sz="2000" dirty="0" smtClean="0"/>
                        <a:t>RDA Toolkit</a:t>
                      </a:r>
                    </a:p>
                    <a:p>
                      <a:endParaRPr lang="de-DE" sz="2000" dirty="0" smtClean="0"/>
                    </a:p>
                    <a:p>
                      <a:endParaRPr lang="de-DE" sz="2000" dirty="0" smtClean="0"/>
                    </a:p>
                    <a:p>
                      <a:endParaRPr lang="de-DE" sz="2000" dirty="0" smtClean="0"/>
                    </a:p>
                    <a:p>
                      <a:endParaRPr lang="de-DE" sz="2000" dirty="0" smtClean="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000" dirty="0" smtClean="0"/>
                        <a:t>Das neue englischsprachige</a:t>
                      </a:r>
                      <a:r>
                        <a:rPr lang="de-DE" sz="2000" baseline="0" dirty="0" smtClean="0"/>
                        <a:t> Toolkit, </a:t>
                      </a:r>
                    </a:p>
                    <a:p>
                      <a:pPr marL="0" marR="0" lvl="0" indent="0" algn="l" defTabSz="914400" rtl="0" eaLnBrk="1" fontAlgn="auto" latinLnBrk="0" hangingPunct="1">
                        <a:lnSpc>
                          <a:spcPct val="100000"/>
                        </a:lnSpc>
                        <a:spcBef>
                          <a:spcPts val="0"/>
                        </a:spcBef>
                        <a:spcAft>
                          <a:spcPts val="0"/>
                        </a:spcAft>
                        <a:buClrTx/>
                        <a:buSzTx/>
                        <a:buFontTx/>
                        <a:buNone/>
                        <a:tabLst/>
                        <a:defRPr/>
                      </a:pPr>
                      <a:r>
                        <a:rPr lang="de-DE" sz="2000" baseline="0" dirty="0" smtClean="0"/>
                        <a:t>auch als </a:t>
                      </a:r>
                      <a:r>
                        <a:rPr lang="de-DE" sz="2000" u="sng" baseline="0" dirty="0" smtClean="0"/>
                        <a:t>offizielles RDA Toolkit</a:t>
                      </a:r>
                      <a:r>
                        <a:rPr lang="de-DE" sz="2000" baseline="0" dirty="0" smtClean="0"/>
                        <a:t> bezeichnet.</a:t>
                      </a:r>
                      <a:endParaRPr lang="de-DE" sz="2000" dirty="0" smtClean="0">
                        <a:latin typeface="+mn-lt"/>
                        <a:ea typeface="Verdana" panose="020B0604030504040204" pitchFamily="34" charset="0"/>
                      </a:endParaRPr>
                    </a:p>
                  </a:txBody>
                  <a:tcPr/>
                </a:tc>
                <a:extLst>
                  <a:ext uri="{0D108BD9-81ED-4DB2-BD59-A6C34878D82A}">
                    <a16:rowId xmlns:a16="http://schemas.microsoft.com/office/drawing/2014/main" val="2908746425"/>
                  </a:ext>
                </a:extLst>
              </a:tr>
              <a:tr h="1767311">
                <a:tc>
                  <a:txBody>
                    <a:bodyPr/>
                    <a:lstStyle/>
                    <a:p>
                      <a:r>
                        <a:rPr lang="de-DE" sz="2000" dirty="0" smtClean="0"/>
                        <a:t>RDA DACH</a:t>
                      </a:r>
                    </a:p>
                    <a:p>
                      <a:endParaRPr lang="de-DE" sz="2000" dirty="0" smtClean="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000" kern="1200" dirty="0" smtClean="0">
                          <a:effectLst/>
                        </a:rPr>
                        <a:t>Der vorliegende Standard für die Erschließung nach RDA</a:t>
                      </a:r>
                      <a:r>
                        <a:rPr lang="de-DE" sz="2000" kern="1200" baseline="0" dirty="0" smtClean="0">
                          <a:effectLst/>
                        </a:rPr>
                        <a:t> im deutschsprachigen Raum, </a:t>
                      </a:r>
                    </a:p>
                    <a:p>
                      <a:pPr marL="0" marR="0" lvl="0" indent="0" algn="l" defTabSz="914400" rtl="0" eaLnBrk="1" fontAlgn="auto" latinLnBrk="0" hangingPunct="1">
                        <a:lnSpc>
                          <a:spcPct val="100000"/>
                        </a:lnSpc>
                        <a:spcBef>
                          <a:spcPts val="0"/>
                        </a:spcBef>
                        <a:spcAft>
                          <a:spcPts val="0"/>
                        </a:spcAft>
                        <a:buClrTx/>
                        <a:buSzTx/>
                        <a:buFontTx/>
                        <a:buNone/>
                        <a:tabLst/>
                        <a:defRPr/>
                      </a:pPr>
                      <a:r>
                        <a:rPr lang="de-DE" sz="2000" kern="1200" baseline="0" dirty="0" smtClean="0">
                          <a:effectLst/>
                        </a:rPr>
                        <a:t>im Fließtext auch als </a:t>
                      </a:r>
                      <a:r>
                        <a:rPr lang="de-DE" sz="2000" u="sng" kern="1200" baseline="0" dirty="0" smtClean="0">
                          <a:effectLst/>
                        </a:rPr>
                        <a:t>Standard RDA DACH </a:t>
                      </a:r>
                      <a:r>
                        <a:rPr lang="de-DE" sz="2000" kern="1200" baseline="0" dirty="0" smtClean="0">
                          <a:effectLst/>
                        </a:rPr>
                        <a:t>bezeichnet.</a:t>
                      </a:r>
                      <a:endParaRPr lang="de-DE" sz="2000" b="0" dirty="0">
                        <a:latin typeface="+mn-lt"/>
                        <a:ea typeface="Verdana" panose="020B0604030504040204" pitchFamily="34" charset="0"/>
                      </a:endParaRPr>
                    </a:p>
                  </a:txBody>
                  <a:tcPr/>
                </a:tc>
                <a:extLst>
                  <a:ext uri="{0D108BD9-81ED-4DB2-BD59-A6C34878D82A}">
                    <a16:rowId xmlns:a16="http://schemas.microsoft.com/office/drawing/2014/main" val="1023355015"/>
                  </a:ext>
                </a:extLst>
              </a:tr>
            </a:tbl>
          </a:graphicData>
        </a:graphic>
      </p:graphicFrame>
      <p:pic>
        <p:nvPicPr>
          <p:cNvPr id="8" name="Grafik 7"/>
          <p:cNvPicPr>
            <a:picLocks noChangeAspect="1"/>
          </p:cNvPicPr>
          <p:nvPr/>
        </p:nvPicPr>
        <p:blipFill>
          <a:blip r:embed="rId3"/>
          <a:stretch>
            <a:fillRect/>
          </a:stretch>
        </p:blipFill>
        <p:spPr>
          <a:xfrm>
            <a:off x="576500" y="1649807"/>
            <a:ext cx="3979615" cy="1035877"/>
          </a:xfrm>
          <a:prstGeom prst="rect">
            <a:avLst/>
          </a:prstGeom>
        </p:spPr>
      </p:pic>
      <p:sp>
        <p:nvSpPr>
          <p:cNvPr id="10" name="Textfeld 9"/>
          <p:cNvSpPr txBox="1"/>
          <p:nvPr/>
        </p:nvSpPr>
        <p:spPr>
          <a:xfrm>
            <a:off x="4693235" y="2547184"/>
            <a:ext cx="1464163" cy="276999"/>
          </a:xfrm>
          <a:prstGeom prst="rect">
            <a:avLst/>
          </a:prstGeom>
          <a:noFill/>
        </p:spPr>
        <p:txBody>
          <a:bodyPr wrap="square" rtlCol="0">
            <a:spAutoFit/>
          </a:bodyPr>
          <a:lstStyle/>
          <a:p>
            <a:r>
              <a:rPr lang="de-DE" sz="600" dirty="0" smtClean="0">
                <a:hlinkClick r:id="rId4"/>
              </a:rPr>
              <a:t>https://original.rdatoolkit.org/</a:t>
            </a:r>
            <a:r>
              <a:rPr lang="de-DE" sz="600" dirty="0" smtClean="0"/>
              <a:t> </a:t>
            </a:r>
          </a:p>
          <a:p>
            <a:r>
              <a:rPr lang="de-DE" sz="600" dirty="0" smtClean="0"/>
              <a:t>abgerufen am 15.08.2023</a:t>
            </a:r>
            <a:endParaRPr lang="de-DE" sz="600" dirty="0"/>
          </a:p>
        </p:txBody>
      </p:sp>
      <p:pic>
        <p:nvPicPr>
          <p:cNvPr id="11" name="Grafik 10"/>
          <p:cNvPicPr>
            <a:picLocks noChangeAspect="1"/>
          </p:cNvPicPr>
          <p:nvPr/>
        </p:nvPicPr>
        <p:blipFill>
          <a:blip r:embed="rId5"/>
          <a:stretch>
            <a:fillRect/>
          </a:stretch>
        </p:blipFill>
        <p:spPr>
          <a:xfrm>
            <a:off x="576499" y="3240324"/>
            <a:ext cx="3979615" cy="1187155"/>
          </a:xfrm>
          <a:prstGeom prst="rect">
            <a:avLst/>
          </a:prstGeom>
        </p:spPr>
      </p:pic>
      <p:sp>
        <p:nvSpPr>
          <p:cNvPr id="13" name="Textfeld 12"/>
          <p:cNvSpPr txBox="1"/>
          <p:nvPr/>
        </p:nvSpPr>
        <p:spPr>
          <a:xfrm>
            <a:off x="4693235" y="4150480"/>
            <a:ext cx="1872208" cy="276999"/>
          </a:xfrm>
          <a:prstGeom prst="rect">
            <a:avLst/>
          </a:prstGeom>
          <a:noFill/>
        </p:spPr>
        <p:txBody>
          <a:bodyPr wrap="square" rtlCol="0">
            <a:spAutoFit/>
          </a:bodyPr>
          <a:lstStyle/>
          <a:p>
            <a:r>
              <a:rPr lang="de-DE" sz="600" dirty="0" smtClean="0">
                <a:hlinkClick r:id="rId6"/>
              </a:rPr>
              <a:t>https://access.rdatoolkit.org/</a:t>
            </a:r>
            <a:r>
              <a:rPr lang="de-DE" sz="600" dirty="0" smtClean="0"/>
              <a:t> </a:t>
            </a:r>
          </a:p>
          <a:p>
            <a:r>
              <a:rPr lang="de-DE" sz="600" dirty="0" smtClean="0"/>
              <a:t> abgerufen am 15.08.2023</a:t>
            </a:r>
            <a:endParaRPr lang="de-DE" sz="600" dirty="0"/>
          </a:p>
        </p:txBody>
      </p:sp>
      <p:pic>
        <p:nvPicPr>
          <p:cNvPr id="16" name="Grafik 15"/>
          <p:cNvPicPr>
            <a:picLocks noChangeAspect="1"/>
          </p:cNvPicPr>
          <p:nvPr/>
        </p:nvPicPr>
        <p:blipFill>
          <a:blip r:embed="rId7"/>
          <a:stretch>
            <a:fillRect/>
          </a:stretch>
        </p:blipFill>
        <p:spPr>
          <a:xfrm>
            <a:off x="576500" y="4942656"/>
            <a:ext cx="3979615" cy="1244983"/>
          </a:xfrm>
          <a:prstGeom prst="rect">
            <a:avLst/>
          </a:prstGeom>
        </p:spPr>
      </p:pic>
      <p:sp>
        <p:nvSpPr>
          <p:cNvPr id="17" name="Textfeld 16"/>
          <p:cNvSpPr txBox="1"/>
          <p:nvPr/>
        </p:nvSpPr>
        <p:spPr>
          <a:xfrm>
            <a:off x="4660135" y="5919571"/>
            <a:ext cx="1464163" cy="276999"/>
          </a:xfrm>
          <a:prstGeom prst="rect">
            <a:avLst/>
          </a:prstGeom>
          <a:noFill/>
        </p:spPr>
        <p:txBody>
          <a:bodyPr wrap="square" rtlCol="0">
            <a:spAutoFit/>
          </a:bodyPr>
          <a:lstStyle/>
          <a:p>
            <a:r>
              <a:rPr lang="de-DE" sz="600" dirty="0" smtClean="0">
                <a:hlinkClick r:id="rId8"/>
              </a:rPr>
              <a:t>https://sta.dnb.de/doc/RDA</a:t>
            </a:r>
            <a:r>
              <a:rPr lang="de-DE" sz="600" dirty="0" smtClean="0"/>
              <a:t> </a:t>
            </a:r>
          </a:p>
          <a:p>
            <a:r>
              <a:rPr lang="de-DE" sz="600" dirty="0" smtClean="0"/>
              <a:t>abgerufen am 15.08.2023</a:t>
            </a:r>
            <a:endParaRPr lang="de-DE" sz="600" dirty="0"/>
          </a:p>
        </p:txBody>
      </p:sp>
    </p:spTree>
    <p:extLst>
      <p:ext uri="{BB962C8B-B14F-4D97-AF65-F5344CB8AC3E}">
        <p14:creationId xmlns:p14="http://schemas.microsoft.com/office/powerpoint/2010/main" val="41017493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2. Verwendung des inklusiven </a:t>
            </a:r>
            <a:r>
              <a:rPr lang="de-DE" u="sng" dirty="0" smtClean="0"/>
              <a:t>oder</a:t>
            </a:r>
            <a:endParaRPr lang="de-DE" u="sng" dirty="0"/>
          </a:p>
        </p:txBody>
      </p:sp>
      <p:sp>
        <p:nvSpPr>
          <p:cNvPr id="3" name="Textplatzhalter 2"/>
          <p:cNvSpPr>
            <a:spLocks noGrp="1"/>
          </p:cNvSpPr>
          <p:nvPr>
            <p:ph type="body" sz="quarter" idx="13"/>
          </p:nvPr>
        </p:nvSpPr>
        <p:spPr/>
        <p:txBody>
          <a:bodyPr/>
          <a:lstStyle/>
          <a:p>
            <a:endParaRPr lang="de-DE" dirty="0" smtClean="0"/>
          </a:p>
          <a:p>
            <a:endParaRPr lang="de-DE" dirty="0" smtClean="0"/>
          </a:p>
          <a:p>
            <a:pPr marL="0" indent="0">
              <a:buNone/>
            </a:pPr>
            <a:r>
              <a:rPr lang="de-DE" dirty="0"/>
              <a:t>Im Standard RDA DACH wird in Formulierungen das inklusive </a:t>
            </a:r>
            <a:r>
              <a:rPr lang="de-DE" u="sng" dirty="0" smtClean="0"/>
              <a:t>oder</a:t>
            </a:r>
            <a:r>
              <a:rPr lang="de-DE" dirty="0" smtClean="0"/>
              <a:t> </a:t>
            </a:r>
            <a:r>
              <a:rPr lang="de-DE" dirty="0"/>
              <a:t>verwendet. Damit </a:t>
            </a:r>
            <a:r>
              <a:rPr lang="de-DE" dirty="0" smtClean="0"/>
              <a:t>wird die Möglichkeit </a:t>
            </a:r>
            <a:r>
              <a:rPr lang="de-DE" u="sng" dirty="0" smtClean="0"/>
              <a:t>und/oder</a:t>
            </a:r>
            <a:r>
              <a:rPr lang="de-DE" dirty="0" smtClean="0"/>
              <a:t> </a:t>
            </a:r>
            <a:r>
              <a:rPr lang="de-DE" dirty="0"/>
              <a:t>ausgedrückt.</a:t>
            </a:r>
          </a:p>
          <a:p>
            <a:pPr marL="0" indent="0">
              <a:buNone/>
            </a:pPr>
            <a:endParaRPr lang="de-DE" b="1" dirty="0"/>
          </a:p>
          <a:p>
            <a:endParaRPr lang="de-DE" dirty="0" smtClean="0"/>
          </a:p>
          <a:p>
            <a:endParaRPr lang="de-DE" dirty="0"/>
          </a:p>
          <a:p>
            <a:endParaRPr lang="de-DE" dirty="0" smtClean="0"/>
          </a:p>
          <a:p>
            <a:endParaRPr lang="de-DE" dirty="0"/>
          </a:p>
          <a:p>
            <a:endParaRPr lang="de-DE" dirty="0"/>
          </a:p>
          <a:p>
            <a:endParaRPr lang="de-DE" dirty="0"/>
          </a:p>
        </p:txBody>
      </p:sp>
      <p:sp>
        <p:nvSpPr>
          <p:cNvPr id="4" name="Fußzeilenplatzhalter 3"/>
          <p:cNvSpPr>
            <a:spLocks noGrp="1"/>
          </p:cNvSpPr>
          <p:nvPr>
            <p:ph type="ftr" sz="quarter" idx="14"/>
          </p:nvPr>
        </p:nvSpPr>
        <p:spPr/>
        <p:txBody>
          <a:bodyPr/>
          <a:lstStyle/>
          <a:p>
            <a:r>
              <a:rPr lang="de-DE" smtClean="0"/>
              <a:t>Praxis-Update RDA DACH | Teil 2.1 Sprache und Begriffe | Stand: 11.09.2023 | CC0 1.0 Universal</a:t>
            </a:r>
            <a:endParaRPr lang="de-DE" dirty="0"/>
          </a:p>
        </p:txBody>
      </p:sp>
      <p:sp>
        <p:nvSpPr>
          <p:cNvPr id="5" name="Foliennummernplatzhalter 4"/>
          <p:cNvSpPr>
            <a:spLocks noGrp="1"/>
          </p:cNvSpPr>
          <p:nvPr>
            <p:ph type="sldNum" sz="quarter" idx="4"/>
          </p:nvPr>
        </p:nvSpPr>
        <p:spPr/>
        <p:txBody>
          <a:bodyPr/>
          <a:lstStyle/>
          <a:p>
            <a:fld id="{37474561-2573-4254-9F43-70AFC27DF993}" type="slidenum">
              <a:rPr lang="de-DE" b="1" smtClean="0"/>
              <a:pPr/>
              <a:t>5</a:t>
            </a:fld>
            <a:r>
              <a:rPr lang="de-DE" dirty="0" smtClean="0"/>
              <a:t> | 21</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1670414702"/>
              </p:ext>
            </p:extLst>
          </p:nvPr>
        </p:nvGraphicFramePr>
        <p:xfrm>
          <a:off x="335360" y="3068960"/>
          <a:ext cx="11521280" cy="2518007"/>
        </p:xfrm>
        <a:graphic>
          <a:graphicData uri="http://schemas.openxmlformats.org/drawingml/2006/table">
            <a:tbl>
              <a:tblPr firstRow="1" bandRow="1">
                <a:tableStyleId>{5C22544A-7EE6-4342-B048-85BDC9FD1C3A}</a:tableStyleId>
              </a:tblPr>
              <a:tblGrid>
                <a:gridCol w="5760640">
                  <a:extLst>
                    <a:ext uri="{9D8B030D-6E8A-4147-A177-3AD203B41FA5}">
                      <a16:colId xmlns:a16="http://schemas.microsoft.com/office/drawing/2014/main" val="1959405099"/>
                    </a:ext>
                  </a:extLst>
                </a:gridCol>
                <a:gridCol w="5760640">
                  <a:extLst>
                    <a:ext uri="{9D8B030D-6E8A-4147-A177-3AD203B41FA5}">
                      <a16:colId xmlns:a16="http://schemas.microsoft.com/office/drawing/2014/main" val="1797639929"/>
                    </a:ext>
                  </a:extLst>
                </a:gridCol>
              </a:tblGrid>
              <a:tr h="576298">
                <a:tc>
                  <a:txBody>
                    <a:bodyPr/>
                    <a:lstStyle/>
                    <a:p>
                      <a:r>
                        <a:rPr lang="de-DE" sz="2000" b="1" dirty="0" smtClean="0">
                          <a:solidFill>
                            <a:schemeClr val="tx1"/>
                          </a:solidFill>
                          <a:latin typeface="+mj-lt"/>
                          <a:ea typeface="Verdana" panose="020B0604030504040204" pitchFamily="34" charset="0"/>
                          <a:cs typeface="Segoe UI" panose="020B0502040204020203" pitchFamily="34" charset="0"/>
                        </a:rPr>
                        <a:t>Element</a:t>
                      </a:r>
                      <a:endParaRPr lang="de-DE" sz="2000" b="1" dirty="0">
                        <a:solidFill>
                          <a:schemeClr val="tx1"/>
                        </a:solidFill>
                        <a:latin typeface="+mj-lt"/>
                        <a:ea typeface="Verdana" panose="020B0604030504040204" pitchFamily="34" charset="0"/>
                        <a:cs typeface="Segoe UI" panose="020B0502040204020203" pitchFamily="34" charset="0"/>
                      </a:endParaRPr>
                    </a:p>
                  </a:txBody>
                  <a:tcPr anchor="ctr">
                    <a:solidFill>
                      <a:srgbClr val="ED7B15"/>
                    </a:solidFill>
                  </a:tcPr>
                </a:tc>
                <a:tc>
                  <a:txBody>
                    <a:bodyPr/>
                    <a:lstStyle/>
                    <a:p>
                      <a:r>
                        <a:rPr lang="de-DE" sz="2000" b="1" dirty="0" smtClean="0">
                          <a:solidFill>
                            <a:schemeClr val="tx1"/>
                          </a:solidFill>
                          <a:latin typeface="+mj-lt"/>
                          <a:ea typeface="Verdana" panose="020B0604030504040204" pitchFamily="34" charset="0"/>
                          <a:cs typeface="Segoe UI" panose="020B0502040204020203" pitchFamily="34" charset="0"/>
                        </a:rPr>
                        <a:t>Definition</a:t>
                      </a:r>
                      <a:endParaRPr lang="de-DE" sz="2000" b="1" dirty="0">
                        <a:solidFill>
                          <a:schemeClr val="tx1"/>
                        </a:solidFill>
                        <a:latin typeface="+mj-lt"/>
                        <a:ea typeface="Verdana" panose="020B0604030504040204" pitchFamily="34" charset="0"/>
                        <a:cs typeface="Segoe UI" panose="020B0502040204020203" pitchFamily="34" charset="0"/>
                      </a:endParaRPr>
                    </a:p>
                  </a:txBody>
                  <a:tcPr anchor="ctr">
                    <a:solidFill>
                      <a:srgbClr val="ED7B15"/>
                    </a:solidFill>
                  </a:tcPr>
                </a:tc>
                <a:extLst>
                  <a:ext uri="{0D108BD9-81ED-4DB2-BD59-A6C34878D82A}">
                    <a16:rowId xmlns:a16="http://schemas.microsoft.com/office/drawing/2014/main" val="3926081647"/>
                  </a:ext>
                </a:extLst>
              </a:tr>
              <a:tr h="935869">
                <a:tc>
                  <a:txBody>
                    <a:bodyPr/>
                    <a:lstStyle/>
                    <a:p>
                      <a:r>
                        <a:rPr lang="de-DE" sz="2000" dirty="0" smtClean="0">
                          <a:latin typeface="+mj-lt"/>
                          <a:ea typeface="Verdana" panose="020B0604030504040204" pitchFamily="34" charset="0"/>
                          <a:cs typeface="Segoe UI" panose="020B0502040204020203" pitchFamily="34" charset="0"/>
                        </a:rPr>
                        <a:t>Paralleltitel</a:t>
                      </a:r>
                      <a:endParaRPr lang="de-DE" sz="2000" dirty="0">
                        <a:latin typeface="+mj-lt"/>
                        <a:ea typeface="Verdana" panose="020B0604030504040204" pitchFamily="34" charset="0"/>
                        <a:cs typeface="Segoe UI" panose="020B0502040204020203" pitchFamily="34" charset="0"/>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000" kern="1200" dirty="0" smtClean="0">
                          <a:solidFill>
                            <a:schemeClr val="dk1"/>
                          </a:solidFill>
                          <a:latin typeface="+mj-lt"/>
                          <a:ea typeface="Verdana" panose="020B0604030504040204" pitchFamily="34" charset="0"/>
                          <a:cs typeface="Segoe UI" panose="020B0502040204020203" pitchFamily="34" charset="0"/>
                        </a:rPr>
                        <a:t>Ein Haupttitel in einer anderen Sprache </a:t>
                      </a:r>
                      <a:r>
                        <a:rPr lang="de-DE" sz="2000" b="0" kern="1200" dirty="0" smtClean="0">
                          <a:solidFill>
                            <a:schemeClr val="dk1"/>
                          </a:solidFill>
                          <a:latin typeface="+mj-lt"/>
                          <a:ea typeface="Verdana" panose="020B0604030504040204" pitchFamily="34" charset="0"/>
                          <a:cs typeface="Segoe UI" panose="020B0502040204020203" pitchFamily="34" charset="0"/>
                        </a:rPr>
                        <a:t>oder</a:t>
                      </a:r>
                      <a:r>
                        <a:rPr lang="de-DE" sz="2000" kern="1200" dirty="0" smtClean="0">
                          <a:solidFill>
                            <a:schemeClr val="dk1"/>
                          </a:solidFill>
                          <a:latin typeface="+mj-lt"/>
                          <a:ea typeface="Verdana" panose="020B0604030504040204" pitchFamily="34" charset="0"/>
                          <a:cs typeface="Segoe UI" panose="020B0502040204020203" pitchFamily="34" charset="0"/>
                        </a:rPr>
                        <a:t> einer anderen Schrift.</a:t>
                      </a:r>
                    </a:p>
                  </a:txBody>
                  <a:tcPr anchor="ctr"/>
                </a:tc>
                <a:extLst>
                  <a:ext uri="{0D108BD9-81ED-4DB2-BD59-A6C34878D82A}">
                    <a16:rowId xmlns:a16="http://schemas.microsoft.com/office/drawing/2014/main" val="1533057049"/>
                  </a:ext>
                </a:extLst>
              </a:tr>
              <a:tr h="935869">
                <a:tc>
                  <a:txBody>
                    <a:bodyPr/>
                    <a:lstStyle/>
                    <a:p>
                      <a:r>
                        <a:rPr lang="de-DE" sz="2000" dirty="0" smtClean="0">
                          <a:latin typeface="+mj-lt"/>
                          <a:ea typeface="Verdana" panose="020B0604030504040204" pitchFamily="34" charset="0"/>
                          <a:cs typeface="Segoe UI" panose="020B0502040204020203" pitchFamily="34" charset="0"/>
                        </a:rPr>
                        <a:t>Erscheinungsdatum</a:t>
                      </a:r>
                      <a:endParaRPr lang="de-DE" sz="2000" dirty="0">
                        <a:latin typeface="+mj-lt"/>
                        <a:ea typeface="Verdana" panose="020B0604030504040204" pitchFamily="34" charset="0"/>
                        <a:cs typeface="Segoe UI" panose="020B0502040204020203" pitchFamily="34" charset="0"/>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000" b="0" i="0" kern="1200" dirty="0" smtClean="0">
                          <a:solidFill>
                            <a:schemeClr val="dk1"/>
                          </a:solidFill>
                          <a:effectLst/>
                          <a:latin typeface="+mj-lt"/>
                          <a:ea typeface="Verdana" panose="020B0604030504040204" pitchFamily="34" charset="0"/>
                          <a:cs typeface="Segoe UI" panose="020B0502040204020203" pitchFamily="34" charset="0"/>
                        </a:rPr>
                        <a:t>Ein Zeitraum, in dem eine veröffentlichte Manifestation veröffentlicht, freigeschaltet oder herausgegeben wird.</a:t>
                      </a:r>
                      <a:endParaRPr lang="de-DE" sz="2000" dirty="0" smtClean="0">
                        <a:latin typeface="+mj-lt"/>
                        <a:ea typeface="Verdana" panose="020B0604030504040204" pitchFamily="34" charset="0"/>
                        <a:cs typeface="Segoe UI" panose="020B0502040204020203" pitchFamily="34" charset="0"/>
                      </a:endParaRPr>
                    </a:p>
                  </a:txBody>
                  <a:tcPr anchor="ctr"/>
                </a:tc>
                <a:extLst>
                  <a:ext uri="{0D108BD9-81ED-4DB2-BD59-A6C34878D82A}">
                    <a16:rowId xmlns:a16="http://schemas.microsoft.com/office/drawing/2014/main" val="2558844434"/>
                  </a:ext>
                </a:extLst>
              </a:tr>
            </a:tbl>
          </a:graphicData>
        </a:graphic>
      </p:graphicFrame>
    </p:spTree>
    <p:extLst>
      <p:ext uri="{BB962C8B-B14F-4D97-AF65-F5344CB8AC3E}">
        <p14:creationId xmlns:p14="http://schemas.microsoft.com/office/powerpoint/2010/main" val="122471110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3. Bestimmter/unbestimmter Artikel</a:t>
            </a:r>
          </a:p>
        </p:txBody>
      </p:sp>
      <p:sp>
        <p:nvSpPr>
          <p:cNvPr id="3" name="Textplatzhalter 2"/>
          <p:cNvSpPr>
            <a:spLocks noGrp="1"/>
          </p:cNvSpPr>
          <p:nvPr>
            <p:ph type="body" sz="quarter" idx="13"/>
          </p:nvPr>
        </p:nvSpPr>
        <p:spPr/>
        <p:txBody>
          <a:bodyPr/>
          <a:lstStyle/>
          <a:p>
            <a:endParaRPr lang="de-DE" dirty="0" smtClean="0"/>
          </a:p>
          <a:p>
            <a:r>
              <a:rPr lang="de-DE" dirty="0" smtClean="0"/>
              <a:t>in</a:t>
            </a:r>
            <a:r>
              <a:rPr lang="de-DE" dirty="0"/>
              <a:t> </a:t>
            </a:r>
            <a:r>
              <a:rPr lang="de-DE" b="1" dirty="0"/>
              <a:t>Elementnamen</a:t>
            </a:r>
            <a:r>
              <a:rPr lang="de-DE" dirty="0"/>
              <a:t>: unbestimmter Artikel </a:t>
            </a:r>
          </a:p>
          <a:p>
            <a:r>
              <a:rPr lang="de-DE" dirty="0"/>
              <a:t>in </a:t>
            </a:r>
            <a:r>
              <a:rPr lang="de-DE" b="1" dirty="0"/>
              <a:t>Definitionen</a:t>
            </a:r>
            <a:r>
              <a:rPr lang="de-DE" dirty="0"/>
              <a:t>:     </a:t>
            </a:r>
            <a:r>
              <a:rPr lang="de-DE" dirty="0" smtClean="0"/>
              <a:t> unbestimmter </a:t>
            </a:r>
            <a:r>
              <a:rPr lang="de-DE" dirty="0"/>
              <a:t>Artikel </a:t>
            </a:r>
          </a:p>
          <a:p>
            <a:r>
              <a:rPr lang="de-DE" dirty="0"/>
              <a:t>im </a:t>
            </a:r>
            <a:r>
              <a:rPr lang="de-DE" b="1" dirty="0"/>
              <a:t>Text</a:t>
            </a:r>
            <a:r>
              <a:rPr lang="de-DE" dirty="0"/>
              <a:t>: 	       </a:t>
            </a:r>
            <a:r>
              <a:rPr lang="de-DE" dirty="0" smtClean="0"/>
              <a:t>  je </a:t>
            </a:r>
            <a:r>
              <a:rPr lang="de-DE" dirty="0"/>
              <a:t>nach Sachverhalt und Sprachgefühl </a:t>
            </a:r>
            <a:r>
              <a:rPr lang="de-DE" dirty="0" smtClean="0"/>
              <a:t>werden bestimmte oder             		         unbestimmte </a:t>
            </a:r>
            <a:r>
              <a:rPr lang="de-DE" dirty="0"/>
              <a:t>Artikel verwendet</a:t>
            </a:r>
          </a:p>
          <a:p>
            <a:endParaRPr lang="de-DE" dirty="0" smtClean="0"/>
          </a:p>
          <a:p>
            <a:endParaRPr lang="de-DE" dirty="0"/>
          </a:p>
          <a:p>
            <a:endParaRPr lang="de-DE" dirty="0" smtClean="0"/>
          </a:p>
          <a:p>
            <a:endParaRPr lang="de-DE" dirty="0"/>
          </a:p>
          <a:p>
            <a:endParaRPr lang="de-DE" dirty="0"/>
          </a:p>
          <a:p>
            <a:endParaRPr lang="de-DE" dirty="0"/>
          </a:p>
        </p:txBody>
      </p:sp>
      <p:sp>
        <p:nvSpPr>
          <p:cNvPr id="4" name="Fußzeilenplatzhalter 3"/>
          <p:cNvSpPr>
            <a:spLocks noGrp="1"/>
          </p:cNvSpPr>
          <p:nvPr>
            <p:ph type="ftr" sz="quarter" idx="14"/>
          </p:nvPr>
        </p:nvSpPr>
        <p:spPr/>
        <p:txBody>
          <a:bodyPr/>
          <a:lstStyle/>
          <a:p>
            <a:r>
              <a:rPr lang="de-DE" smtClean="0"/>
              <a:t>Praxis-Update RDA DACH | Teil 2.1 Sprache und Begriffe | Stand: 11.09.2023 | CC0 1.0 Universal</a:t>
            </a:r>
            <a:endParaRPr lang="de-DE" dirty="0"/>
          </a:p>
        </p:txBody>
      </p:sp>
      <p:sp>
        <p:nvSpPr>
          <p:cNvPr id="5" name="Foliennummernplatzhalter 4"/>
          <p:cNvSpPr>
            <a:spLocks noGrp="1"/>
          </p:cNvSpPr>
          <p:nvPr>
            <p:ph type="sldNum" sz="quarter" idx="4"/>
          </p:nvPr>
        </p:nvSpPr>
        <p:spPr/>
        <p:txBody>
          <a:bodyPr/>
          <a:lstStyle/>
          <a:p>
            <a:fld id="{37474561-2573-4254-9F43-70AFC27DF993}" type="slidenum">
              <a:rPr lang="de-DE" b="1" smtClean="0"/>
              <a:pPr/>
              <a:t>6</a:t>
            </a:fld>
            <a:r>
              <a:rPr lang="de-DE" dirty="0" smtClean="0"/>
              <a:t> | 21</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3485780167"/>
              </p:ext>
            </p:extLst>
          </p:nvPr>
        </p:nvGraphicFramePr>
        <p:xfrm>
          <a:off x="479378" y="3356993"/>
          <a:ext cx="11377263" cy="2592287"/>
        </p:xfrm>
        <a:graphic>
          <a:graphicData uri="http://schemas.openxmlformats.org/drawingml/2006/table">
            <a:tbl>
              <a:tblPr firstRow="1" bandRow="1">
                <a:tableStyleId>{5C22544A-7EE6-4342-B048-85BDC9FD1C3A}</a:tableStyleId>
              </a:tblPr>
              <a:tblGrid>
                <a:gridCol w="3792421">
                  <a:extLst>
                    <a:ext uri="{9D8B030D-6E8A-4147-A177-3AD203B41FA5}">
                      <a16:colId xmlns:a16="http://schemas.microsoft.com/office/drawing/2014/main" val="1959405099"/>
                    </a:ext>
                  </a:extLst>
                </a:gridCol>
                <a:gridCol w="3792421">
                  <a:extLst>
                    <a:ext uri="{9D8B030D-6E8A-4147-A177-3AD203B41FA5}">
                      <a16:colId xmlns:a16="http://schemas.microsoft.com/office/drawing/2014/main" val="1797639929"/>
                    </a:ext>
                  </a:extLst>
                </a:gridCol>
                <a:gridCol w="3792421">
                  <a:extLst>
                    <a:ext uri="{9D8B030D-6E8A-4147-A177-3AD203B41FA5}">
                      <a16:colId xmlns:a16="http://schemas.microsoft.com/office/drawing/2014/main" val="1196708003"/>
                    </a:ext>
                  </a:extLst>
                </a:gridCol>
              </a:tblGrid>
              <a:tr h="585584">
                <a:tc>
                  <a:txBody>
                    <a:bodyPr/>
                    <a:lstStyle/>
                    <a:p>
                      <a:r>
                        <a:rPr lang="de-DE" sz="2000" b="1" dirty="0" smtClean="0">
                          <a:solidFill>
                            <a:schemeClr val="tx1"/>
                          </a:solidFill>
                          <a:latin typeface="+mj-lt"/>
                          <a:ea typeface="Verdana" panose="020B0604030504040204" pitchFamily="34" charset="0"/>
                        </a:rPr>
                        <a:t>Elementname</a:t>
                      </a:r>
                      <a:endParaRPr lang="de-DE" sz="2000" b="1" dirty="0">
                        <a:solidFill>
                          <a:schemeClr val="tx1"/>
                        </a:solidFill>
                        <a:latin typeface="+mj-lt"/>
                        <a:ea typeface="Verdana" panose="020B0604030504040204" pitchFamily="34" charset="0"/>
                      </a:endParaRPr>
                    </a:p>
                  </a:txBody>
                  <a:tcPr anchor="ctr">
                    <a:solidFill>
                      <a:srgbClr val="ED7B15"/>
                    </a:solidFill>
                  </a:tcPr>
                </a:tc>
                <a:tc>
                  <a:txBody>
                    <a:bodyPr/>
                    <a:lstStyle/>
                    <a:p>
                      <a:r>
                        <a:rPr lang="de-DE" sz="2000" b="1" dirty="0" smtClean="0">
                          <a:solidFill>
                            <a:schemeClr val="tx1"/>
                          </a:solidFill>
                          <a:latin typeface="+mj-lt"/>
                          <a:ea typeface="Verdana" panose="020B0604030504040204" pitchFamily="34" charset="0"/>
                        </a:rPr>
                        <a:t>Definition</a:t>
                      </a:r>
                      <a:endParaRPr lang="de-DE" sz="2000" b="1" dirty="0">
                        <a:solidFill>
                          <a:schemeClr val="tx1"/>
                        </a:solidFill>
                        <a:latin typeface="+mj-lt"/>
                        <a:ea typeface="Verdana" panose="020B0604030504040204" pitchFamily="34" charset="0"/>
                      </a:endParaRPr>
                    </a:p>
                  </a:txBody>
                  <a:tcPr anchor="ctr">
                    <a:solidFill>
                      <a:srgbClr val="ED7B15"/>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000" b="1" kern="1200" dirty="0" smtClean="0">
                          <a:solidFill>
                            <a:schemeClr val="tx1"/>
                          </a:solidFill>
                          <a:latin typeface="+mj-lt"/>
                          <a:ea typeface="Verdana" panose="020B0604030504040204" pitchFamily="34" charset="0"/>
                          <a:cs typeface="+mn-cs"/>
                        </a:rPr>
                        <a:t>Textauszug</a:t>
                      </a:r>
                    </a:p>
                  </a:txBody>
                  <a:tcPr anchor="ctr">
                    <a:solidFill>
                      <a:srgbClr val="ED7B15"/>
                    </a:solidFill>
                  </a:tcPr>
                </a:tc>
                <a:extLst>
                  <a:ext uri="{0D108BD9-81ED-4DB2-BD59-A6C34878D82A}">
                    <a16:rowId xmlns:a16="http://schemas.microsoft.com/office/drawing/2014/main" val="3926081647"/>
                  </a:ext>
                </a:extLst>
              </a:tr>
              <a:tr h="200670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000" dirty="0" smtClean="0">
                          <a:latin typeface="+mj-lt"/>
                          <a:ea typeface="Verdana" panose="020B0604030504040204" pitchFamily="34" charset="0"/>
                        </a:rPr>
                        <a:t>Titel eines Werks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000" b="0" i="0" kern="1200" dirty="0" smtClean="0">
                          <a:solidFill>
                            <a:schemeClr val="dk1"/>
                          </a:solidFill>
                          <a:effectLst/>
                          <a:latin typeface="+mj-lt"/>
                          <a:ea typeface="+mn-ea"/>
                          <a:cs typeface="+mn-cs"/>
                        </a:rPr>
                        <a:t>Eine Bezeichnung für ein Werk in natürlicher Sprache und Ausdrucksweise, die beim normalen Sprechen und Schreiben verwendet wird.</a:t>
                      </a:r>
                      <a:endParaRPr lang="de-DE" sz="2000" dirty="0" smtClean="0">
                        <a:latin typeface="+mj-lt"/>
                        <a:ea typeface="Verdana" panose="020B060403050404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000" b="0" i="0" kern="1200" dirty="0" smtClean="0">
                          <a:solidFill>
                            <a:schemeClr val="dk1"/>
                          </a:solidFill>
                          <a:effectLst/>
                          <a:latin typeface="+mj-lt"/>
                          <a:ea typeface="Verdana" panose="020B0604030504040204" pitchFamily="34" charset="0"/>
                          <a:cs typeface="+mn-cs"/>
                        </a:rPr>
                        <a:t>"Wenn Sie einen Titel eines Werks erfassen ..."  </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sz="2000" b="0" i="0" kern="1200" dirty="0" smtClean="0">
                        <a:solidFill>
                          <a:schemeClr val="dk1"/>
                        </a:solidFill>
                        <a:effectLst/>
                        <a:latin typeface="+mj-lt"/>
                        <a:ea typeface="Verdana" panose="020B060403050404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DE" sz="2000" b="0" i="0" kern="1200" dirty="0" smtClean="0">
                          <a:solidFill>
                            <a:schemeClr val="dk1"/>
                          </a:solidFill>
                          <a:effectLst/>
                          <a:latin typeface="+mj-lt"/>
                          <a:ea typeface="Verdana" panose="020B0604030504040204" pitchFamily="34" charset="0"/>
                          <a:cs typeface="+mn-cs"/>
                        </a:rPr>
                        <a:t>"... gelten sinngemäß auch bei der Erfassung der Titel von Werken ..."</a:t>
                      </a:r>
                      <a:endParaRPr lang="de-DE" sz="2000" dirty="0" smtClean="0">
                        <a:latin typeface="+mj-lt"/>
                        <a:ea typeface="Verdana" panose="020B0604030504040204" pitchFamily="34" charset="0"/>
                      </a:endParaRPr>
                    </a:p>
                  </a:txBody>
                  <a:tcPr/>
                </a:tc>
                <a:extLst>
                  <a:ext uri="{0D108BD9-81ED-4DB2-BD59-A6C34878D82A}">
                    <a16:rowId xmlns:a16="http://schemas.microsoft.com/office/drawing/2014/main" val="2558844434"/>
                  </a:ext>
                </a:extLst>
              </a:tr>
            </a:tbl>
          </a:graphicData>
        </a:graphic>
      </p:graphicFrame>
    </p:spTree>
    <p:extLst>
      <p:ext uri="{BB962C8B-B14F-4D97-AF65-F5344CB8AC3E}">
        <p14:creationId xmlns:p14="http://schemas.microsoft.com/office/powerpoint/2010/main" val="243865769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4. Links zu Elementbeschreibungen</a:t>
            </a:r>
          </a:p>
        </p:txBody>
      </p:sp>
      <p:sp>
        <p:nvSpPr>
          <p:cNvPr id="3" name="Textplatzhalter 2"/>
          <p:cNvSpPr>
            <a:spLocks noGrp="1"/>
          </p:cNvSpPr>
          <p:nvPr>
            <p:ph type="body" sz="quarter" idx="13"/>
          </p:nvPr>
        </p:nvSpPr>
        <p:spPr>
          <a:xfrm>
            <a:off x="335360" y="770673"/>
            <a:ext cx="11521280" cy="5472608"/>
          </a:xfrm>
        </p:spPr>
        <p:txBody>
          <a:bodyPr/>
          <a:lstStyle/>
          <a:p>
            <a:pPr marL="0" indent="0">
              <a:buNone/>
            </a:pPr>
            <a:endParaRPr lang="de-DE" dirty="0"/>
          </a:p>
          <a:p>
            <a:pPr marL="0" indent="0">
              <a:buNone/>
            </a:pPr>
            <a:r>
              <a:rPr lang="de-DE" dirty="0"/>
              <a:t>Die Bezeichnung eines Links zu einer Elementbeschreibung ist </a:t>
            </a:r>
            <a:r>
              <a:rPr lang="de-DE" dirty="0" smtClean="0"/>
              <a:t>nicht immer grammatikalisch </a:t>
            </a:r>
            <a:r>
              <a:rPr lang="de-DE" dirty="0"/>
              <a:t>angepasst worden, </a:t>
            </a:r>
            <a:r>
              <a:rPr lang="de-DE" dirty="0" smtClean="0"/>
              <a:t>sondern steht im Fließtext häufig </a:t>
            </a:r>
            <a:r>
              <a:rPr lang="de-DE" dirty="0"/>
              <a:t>in der </a:t>
            </a:r>
            <a:r>
              <a:rPr lang="de-DE" dirty="0" smtClean="0"/>
              <a:t>Nominativ-Form des Elementnamens.</a:t>
            </a:r>
            <a:r>
              <a:rPr lang="de-DE" dirty="0"/>
              <a:t/>
            </a:r>
            <a:br>
              <a:rPr lang="de-DE" dirty="0"/>
            </a:br>
            <a:endParaRPr lang="de-DE" dirty="0"/>
          </a:p>
          <a:p>
            <a:pPr marL="0" indent="0">
              <a:buNone/>
            </a:pPr>
            <a:r>
              <a:rPr lang="de-DE" dirty="0"/>
              <a:t>Dies ist kein Fehler, sondern hat technische Gründe, damit die Links maschinell eingefügt werden konnten.</a:t>
            </a:r>
          </a:p>
          <a:p>
            <a:pPr marL="0" indent="0">
              <a:buNone/>
            </a:pPr>
            <a:endParaRPr lang="de-DE" b="1" dirty="0" smtClean="0"/>
          </a:p>
          <a:p>
            <a:pPr marL="0" indent="0">
              <a:buNone/>
            </a:pPr>
            <a:r>
              <a:rPr lang="de-DE" dirty="0"/>
              <a:t>"</a:t>
            </a:r>
            <a:r>
              <a:rPr lang="de-DE" dirty="0" smtClean="0"/>
              <a:t>Wenn </a:t>
            </a:r>
            <a:r>
              <a:rPr lang="de-DE" dirty="0"/>
              <a:t>das Symbol/Zeichen in einem Titel vorkommt, können Sie bei Bedarf weitere Formen als </a:t>
            </a:r>
            <a:r>
              <a:rPr lang="de-DE" dirty="0">
                <a:hlinkClick r:id="rId3"/>
              </a:rPr>
              <a:t>Abweichender Titel einer Manifestation</a:t>
            </a:r>
            <a:r>
              <a:rPr lang="de-DE" dirty="0"/>
              <a:t> erfassen</a:t>
            </a:r>
            <a:r>
              <a:rPr lang="de-DE" dirty="0" smtClean="0"/>
              <a:t>."</a:t>
            </a:r>
            <a:endParaRPr lang="de-DE" b="1" dirty="0"/>
          </a:p>
          <a:p>
            <a:endParaRPr lang="de-DE" dirty="0"/>
          </a:p>
        </p:txBody>
      </p:sp>
      <p:sp>
        <p:nvSpPr>
          <p:cNvPr id="4" name="Fußzeilenplatzhalter 3"/>
          <p:cNvSpPr>
            <a:spLocks noGrp="1"/>
          </p:cNvSpPr>
          <p:nvPr>
            <p:ph type="ftr" sz="quarter" idx="14"/>
          </p:nvPr>
        </p:nvSpPr>
        <p:spPr/>
        <p:txBody>
          <a:bodyPr/>
          <a:lstStyle/>
          <a:p>
            <a:r>
              <a:rPr lang="de-DE" smtClean="0"/>
              <a:t>Praxis-Update RDA DACH | Teil 2.1 Sprache und Begriffe | Stand: 11.09.2023 | CC0 1.0 Universal</a:t>
            </a:r>
            <a:endParaRPr lang="de-DE" dirty="0"/>
          </a:p>
        </p:txBody>
      </p:sp>
      <p:sp>
        <p:nvSpPr>
          <p:cNvPr id="5" name="Foliennummernplatzhalter 4"/>
          <p:cNvSpPr>
            <a:spLocks noGrp="1"/>
          </p:cNvSpPr>
          <p:nvPr>
            <p:ph type="sldNum" sz="quarter" idx="4"/>
          </p:nvPr>
        </p:nvSpPr>
        <p:spPr/>
        <p:txBody>
          <a:bodyPr/>
          <a:lstStyle/>
          <a:p>
            <a:fld id="{37474561-2573-4254-9F43-70AFC27DF993}" type="slidenum">
              <a:rPr lang="de-DE" b="1" smtClean="0"/>
              <a:pPr/>
              <a:t>7</a:t>
            </a:fld>
            <a:r>
              <a:rPr lang="de-DE" dirty="0" smtClean="0"/>
              <a:t> | 21</a:t>
            </a:r>
            <a:endParaRPr lang="de-DE" dirty="0"/>
          </a:p>
        </p:txBody>
      </p:sp>
    </p:spTree>
    <p:extLst>
      <p:ext uri="{BB962C8B-B14F-4D97-AF65-F5344CB8AC3E}">
        <p14:creationId xmlns:p14="http://schemas.microsoft.com/office/powerpoint/2010/main" val="405903321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5. Gendersensible Sprache in RDA DACH</a:t>
            </a:r>
          </a:p>
        </p:txBody>
      </p:sp>
      <p:sp>
        <p:nvSpPr>
          <p:cNvPr id="3" name="Textplatzhalter 2"/>
          <p:cNvSpPr>
            <a:spLocks noGrp="1"/>
          </p:cNvSpPr>
          <p:nvPr>
            <p:ph type="body" sz="quarter" idx="13"/>
          </p:nvPr>
        </p:nvSpPr>
        <p:spPr/>
        <p:txBody>
          <a:bodyPr/>
          <a:lstStyle/>
          <a:p>
            <a:endParaRPr lang="de-DE" dirty="0" smtClean="0"/>
          </a:p>
          <a:p>
            <a:pPr marL="0" indent="0">
              <a:buNone/>
            </a:pPr>
            <a:r>
              <a:rPr lang="de-DE" dirty="0"/>
              <a:t>Im Standard RDA DACH wird </a:t>
            </a:r>
            <a:r>
              <a:rPr lang="de-DE" dirty="0" smtClean="0"/>
              <a:t>zur Zeit</a:t>
            </a:r>
            <a:r>
              <a:rPr lang="de-DE" dirty="0"/>
              <a:t> noch keine gendersensible Sprache verwendet. Die Beziehungskennzeichnungen werden im generischen Maskulinum angezeigt, in den Beispielen häufig weiblich/männlich. </a:t>
            </a:r>
          </a:p>
          <a:p>
            <a:pPr marL="0" indent="0">
              <a:buNone/>
            </a:pPr>
            <a:r>
              <a:rPr lang="de-DE" dirty="0"/>
              <a:t>Geplant ist zukünftig eine gendersensible Darstellung mit alternativen Formen inkl. einer genderneutralen Form. </a:t>
            </a:r>
          </a:p>
          <a:p>
            <a:endParaRPr lang="de-DE" dirty="0"/>
          </a:p>
          <a:p>
            <a:endParaRPr lang="de-DE" dirty="0" smtClean="0"/>
          </a:p>
          <a:p>
            <a:endParaRPr lang="de-DE" dirty="0"/>
          </a:p>
          <a:p>
            <a:r>
              <a:rPr lang="de-DE" dirty="0" smtClean="0"/>
              <a:t/>
            </a:r>
            <a:br>
              <a:rPr lang="de-DE" dirty="0" smtClean="0"/>
            </a:br>
            <a:r>
              <a:rPr lang="de-DE" dirty="0" smtClean="0"/>
              <a:t>Bitte </a:t>
            </a:r>
            <a:r>
              <a:rPr lang="de-DE" dirty="0"/>
              <a:t>beachten Sie bei der Katalogisierung auch immer die verbundspezifischen Regelungen.</a:t>
            </a:r>
          </a:p>
          <a:p>
            <a:endParaRPr lang="de-DE" dirty="0"/>
          </a:p>
        </p:txBody>
      </p:sp>
      <p:sp>
        <p:nvSpPr>
          <p:cNvPr id="4" name="Fußzeilenplatzhalter 3"/>
          <p:cNvSpPr>
            <a:spLocks noGrp="1"/>
          </p:cNvSpPr>
          <p:nvPr>
            <p:ph type="ftr" sz="quarter" idx="14"/>
          </p:nvPr>
        </p:nvSpPr>
        <p:spPr/>
        <p:txBody>
          <a:bodyPr/>
          <a:lstStyle/>
          <a:p>
            <a:r>
              <a:rPr lang="de-DE" smtClean="0"/>
              <a:t>Praxis-Update RDA DACH | Teil 2.1 Sprache und Begriffe | Stand: 11.09.2023 | CC0 1.0 Universal</a:t>
            </a:r>
            <a:endParaRPr lang="de-DE" dirty="0"/>
          </a:p>
        </p:txBody>
      </p:sp>
      <p:sp>
        <p:nvSpPr>
          <p:cNvPr id="5" name="Foliennummernplatzhalter 4"/>
          <p:cNvSpPr>
            <a:spLocks noGrp="1"/>
          </p:cNvSpPr>
          <p:nvPr>
            <p:ph type="sldNum" sz="quarter" idx="4"/>
          </p:nvPr>
        </p:nvSpPr>
        <p:spPr/>
        <p:txBody>
          <a:bodyPr/>
          <a:lstStyle/>
          <a:p>
            <a:fld id="{37474561-2573-4254-9F43-70AFC27DF993}" type="slidenum">
              <a:rPr lang="de-DE" b="1" smtClean="0"/>
              <a:pPr/>
              <a:t>8</a:t>
            </a:fld>
            <a:r>
              <a:rPr lang="de-DE" dirty="0" smtClean="0"/>
              <a:t> | 21</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3202937188"/>
              </p:ext>
            </p:extLst>
          </p:nvPr>
        </p:nvGraphicFramePr>
        <p:xfrm>
          <a:off x="335361" y="3573016"/>
          <a:ext cx="11521278" cy="1296144"/>
        </p:xfrm>
        <a:graphic>
          <a:graphicData uri="http://schemas.openxmlformats.org/drawingml/2006/table">
            <a:tbl>
              <a:tblPr firstRow="1" bandRow="1">
                <a:tableStyleId>{5C22544A-7EE6-4342-B048-85BDC9FD1C3A}</a:tableStyleId>
              </a:tblPr>
              <a:tblGrid>
                <a:gridCol w="3840426">
                  <a:extLst>
                    <a:ext uri="{9D8B030D-6E8A-4147-A177-3AD203B41FA5}">
                      <a16:colId xmlns:a16="http://schemas.microsoft.com/office/drawing/2014/main" val="1959405099"/>
                    </a:ext>
                  </a:extLst>
                </a:gridCol>
                <a:gridCol w="3840426">
                  <a:extLst>
                    <a:ext uri="{9D8B030D-6E8A-4147-A177-3AD203B41FA5}">
                      <a16:colId xmlns:a16="http://schemas.microsoft.com/office/drawing/2014/main" val="1797639929"/>
                    </a:ext>
                  </a:extLst>
                </a:gridCol>
                <a:gridCol w="3840426">
                  <a:extLst>
                    <a:ext uri="{9D8B030D-6E8A-4147-A177-3AD203B41FA5}">
                      <a16:colId xmlns:a16="http://schemas.microsoft.com/office/drawing/2014/main" val="3036948573"/>
                    </a:ext>
                  </a:extLst>
                </a:gridCol>
              </a:tblGrid>
              <a:tr h="648072">
                <a:tc>
                  <a:txBody>
                    <a:bodyPr/>
                    <a:lstStyle/>
                    <a:p>
                      <a:r>
                        <a:rPr lang="de-DE" sz="2000" b="1" dirty="0" smtClean="0">
                          <a:solidFill>
                            <a:schemeClr val="tx1"/>
                          </a:solidFill>
                          <a:latin typeface="+mj-lt"/>
                          <a:ea typeface="Verdana" panose="020B0604030504040204" pitchFamily="34" charset="0"/>
                        </a:rPr>
                        <a:t>generisches Maskulinum</a:t>
                      </a:r>
                      <a:endParaRPr lang="de-DE" sz="2000" b="1" dirty="0">
                        <a:solidFill>
                          <a:schemeClr val="tx1"/>
                        </a:solidFill>
                        <a:latin typeface="+mj-lt"/>
                        <a:ea typeface="Verdana" panose="020B0604030504040204" pitchFamily="34" charset="0"/>
                      </a:endParaRPr>
                    </a:p>
                  </a:txBody>
                  <a:tcPr anchor="ctr">
                    <a:solidFill>
                      <a:srgbClr val="ED7B15"/>
                    </a:solidFill>
                  </a:tcPr>
                </a:tc>
                <a:tc>
                  <a:txBody>
                    <a:bodyPr/>
                    <a:lstStyle/>
                    <a:p>
                      <a:r>
                        <a:rPr lang="de-DE" sz="2000" b="1" dirty="0" smtClean="0">
                          <a:solidFill>
                            <a:schemeClr val="tx1"/>
                          </a:solidFill>
                          <a:latin typeface="+mj-lt"/>
                          <a:ea typeface="Verdana" panose="020B0604030504040204" pitchFamily="34" charset="0"/>
                        </a:rPr>
                        <a:t>weiblich/männlich</a:t>
                      </a:r>
                      <a:endParaRPr lang="de-DE" sz="2000" b="1" dirty="0">
                        <a:solidFill>
                          <a:schemeClr val="tx1"/>
                        </a:solidFill>
                        <a:latin typeface="+mj-lt"/>
                        <a:ea typeface="Verdana" panose="020B0604030504040204" pitchFamily="34" charset="0"/>
                      </a:endParaRPr>
                    </a:p>
                  </a:txBody>
                  <a:tcPr anchor="ctr">
                    <a:solidFill>
                      <a:srgbClr val="ED7B15"/>
                    </a:solidFill>
                  </a:tcPr>
                </a:tc>
                <a:tc>
                  <a:txBody>
                    <a:bodyPr/>
                    <a:lstStyle/>
                    <a:p>
                      <a:r>
                        <a:rPr lang="de-DE" sz="2000" b="1" dirty="0" smtClean="0">
                          <a:solidFill>
                            <a:schemeClr val="tx1"/>
                          </a:solidFill>
                          <a:latin typeface="+mj-lt"/>
                          <a:ea typeface="Verdana" panose="020B0604030504040204" pitchFamily="34" charset="0"/>
                        </a:rPr>
                        <a:t>genderneutral</a:t>
                      </a:r>
                      <a:endParaRPr lang="de-DE" sz="2000" b="1" dirty="0">
                        <a:solidFill>
                          <a:schemeClr val="tx1"/>
                        </a:solidFill>
                        <a:latin typeface="+mj-lt"/>
                        <a:ea typeface="Verdana" panose="020B0604030504040204" pitchFamily="34" charset="0"/>
                      </a:endParaRPr>
                    </a:p>
                  </a:txBody>
                  <a:tcPr anchor="ctr">
                    <a:solidFill>
                      <a:srgbClr val="ED7B15"/>
                    </a:solidFill>
                  </a:tcPr>
                </a:tc>
                <a:extLst>
                  <a:ext uri="{0D108BD9-81ED-4DB2-BD59-A6C34878D82A}">
                    <a16:rowId xmlns:a16="http://schemas.microsoft.com/office/drawing/2014/main" val="3926081647"/>
                  </a:ext>
                </a:extLst>
              </a:tr>
              <a:tr h="648072">
                <a:tc>
                  <a:txBody>
                    <a:bodyPr/>
                    <a:lstStyle/>
                    <a:p>
                      <a:r>
                        <a:rPr lang="de-DE" sz="2000" dirty="0" smtClean="0">
                          <a:latin typeface="+mj-lt"/>
                          <a:ea typeface="Verdana" panose="020B0604030504040204" pitchFamily="34" charset="0"/>
                          <a:cs typeface="Segoe UI" panose="020B0502040204020203" pitchFamily="34" charset="0"/>
                        </a:rPr>
                        <a:t>Verfasser</a:t>
                      </a:r>
                      <a:endParaRPr lang="de-DE" sz="2000" dirty="0">
                        <a:latin typeface="+mj-lt"/>
                        <a:ea typeface="Verdana" panose="020B0604030504040204" pitchFamily="34" charset="0"/>
                        <a:cs typeface="Segoe UI" panose="020B0502040204020203" pitchFamily="34" charset="0"/>
                      </a:endParaRPr>
                    </a:p>
                  </a:txBody>
                  <a:tcPr anchor="ctr"/>
                </a:tc>
                <a:tc>
                  <a:txBody>
                    <a:bodyPr/>
                    <a:lstStyle/>
                    <a:p>
                      <a:r>
                        <a:rPr lang="de-DE" sz="2000" dirty="0" smtClean="0">
                          <a:latin typeface="+mj-lt"/>
                          <a:ea typeface="Verdana" panose="020B0604030504040204" pitchFamily="34" charset="0"/>
                          <a:cs typeface="Segoe UI" panose="020B0502040204020203" pitchFamily="34" charset="0"/>
                        </a:rPr>
                        <a:t>Verfasserin/Verfasser</a:t>
                      </a:r>
                      <a:endParaRPr lang="de-DE" sz="2000" dirty="0">
                        <a:latin typeface="+mj-lt"/>
                        <a:ea typeface="Verdana" panose="020B0604030504040204" pitchFamily="34" charset="0"/>
                        <a:cs typeface="Segoe UI" panose="020B0502040204020203" pitchFamily="34" charset="0"/>
                      </a:endParaRPr>
                    </a:p>
                  </a:txBody>
                  <a:tcPr anchor="ctr"/>
                </a:tc>
                <a:tc>
                  <a:txBody>
                    <a:bodyPr/>
                    <a:lstStyle/>
                    <a:p>
                      <a:r>
                        <a:rPr lang="de-DE" sz="2000" dirty="0" smtClean="0">
                          <a:latin typeface="+mj-lt"/>
                          <a:ea typeface="Verdana" panose="020B0604030504040204" pitchFamily="34" charset="0"/>
                          <a:cs typeface="Segoe UI" panose="020B0502040204020203" pitchFamily="34" charset="0"/>
                        </a:rPr>
                        <a:t>Verfassende</a:t>
                      </a:r>
                      <a:endParaRPr lang="de-DE" sz="2000" dirty="0">
                        <a:latin typeface="+mj-lt"/>
                        <a:ea typeface="Verdana" panose="020B0604030504040204" pitchFamily="34" charset="0"/>
                        <a:cs typeface="Segoe UI" panose="020B0502040204020203" pitchFamily="34" charset="0"/>
                      </a:endParaRPr>
                    </a:p>
                  </a:txBody>
                  <a:tcPr anchor="ctr"/>
                </a:tc>
                <a:extLst>
                  <a:ext uri="{0D108BD9-81ED-4DB2-BD59-A6C34878D82A}">
                    <a16:rowId xmlns:a16="http://schemas.microsoft.com/office/drawing/2014/main" val="2558844434"/>
                  </a:ext>
                </a:extLst>
              </a:tr>
            </a:tbl>
          </a:graphicData>
        </a:graphic>
      </p:graphicFrame>
    </p:spTree>
    <p:extLst>
      <p:ext uri="{BB962C8B-B14F-4D97-AF65-F5344CB8AC3E}">
        <p14:creationId xmlns:p14="http://schemas.microsoft.com/office/powerpoint/2010/main" val="82862140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6. Terminologie (1)</a:t>
            </a:r>
          </a:p>
        </p:txBody>
      </p:sp>
      <p:sp>
        <p:nvSpPr>
          <p:cNvPr id="3" name="Textplatzhalter 2"/>
          <p:cNvSpPr>
            <a:spLocks noGrp="1"/>
          </p:cNvSpPr>
          <p:nvPr>
            <p:ph type="body" sz="quarter" idx="13"/>
          </p:nvPr>
        </p:nvSpPr>
        <p:spPr/>
        <p:txBody>
          <a:bodyPr/>
          <a:lstStyle/>
          <a:p>
            <a:pPr marL="0" indent="0">
              <a:buNone/>
            </a:pPr>
            <a:r>
              <a:rPr lang="de-DE" b="1" dirty="0"/>
              <a:t>Funktionale Anforderungen (Bedürfnisse der </a:t>
            </a:r>
            <a:r>
              <a:rPr lang="de-DE" b="1" dirty="0" smtClean="0"/>
              <a:t>Benutzenden)</a:t>
            </a:r>
            <a:endParaRPr lang="de-DE" b="1" dirty="0"/>
          </a:p>
          <a:p>
            <a:pPr marL="0" indent="0">
              <a:buNone/>
            </a:pPr>
            <a:r>
              <a:rPr lang="de-DE" dirty="0"/>
              <a:t>Wie bisher gibt es die Anforderungen/Ziele</a:t>
            </a:r>
          </a:p>
          <a:p>
            <a:pPr lvl="1">
              <a:buClrTx/>
              <a:buFont typeface="Arial" panose="020B0604020202020204" pitchFamily="34" charset="0"/>
              <a:buChar char="•"/>
            </a:pPr>
            <a:r>
              <a:rPr lang="de-DE" dirty="0"/>
              <a:t>Finden</a:t>
            </a:r>
          </a:p>
          <a:p>
            <a:pPr lvl="1">
              <a:buClrTx/>
              <a:buFont typeface="Arial" panose="020B0604020202020204" pitchFamily="34" charset="0"/>
              <a:buChar char="•"/>
            </a:pPr>
            <a:r>
              <a:rPr lang="de-DE" dirty="0"/>
              <a:t>Identifizieren</a:t>
            </a:r>
          </a:p>
          <a:p>
            <a:pPr lvl="1">
              <a:buClrTx/>
              <a:buFont typeface="Arial" panose="020B0604020202020204" pitchFamily="34" charset="0"/>
              <a:buChar char="•"/>
            </a:pPr>
            <a:r>
              <a:rPr lang="de-DE" dirty="0"/>
              <a:t>Auswählen</a:t>
            </a:r>
          </a:p>
          <a:p>
            <a:pPr lvl="1">
              <a:buClrTx/>
              <a:buFont typeface="Arial" panose="020B0604020202020204" pitchFamily="34" charset="0"/>
              <a:buChar char="•"/>
            </a:pPr>
            <a:r>
              <a:rPr lang="de-DE" dirty="0"/>
              <a:t>Zugang </a:t>
            </a:r>
            <a:r>
              <a:rPr lang="de-DE" dirty="0" smtClean="0"/>
              <a:t>erhalten</a:t>
            </a:r>
            <a:br>
              <a:rPr lang="de-DE" dirty="0" smtClean="0"/>
            </a:br>
            <a:endParaRPr lang="de-DE" dirty="0"/>
          </a:p>
          <a:p>
            <a:pPr marL="0" indent="0">
              <a:buNone/>
            </a:pPr>
            <a:r>
              <a:rPr lang="de-DE" b="1" dirty="0"/>
              <a:t> </a:t>
            </a:r>
            <a:r>
              <a:rPr lang="de-DE" b="1" dirty="0" smtClean="0"/>
              <a:t>                 ergänzt </a:t>
            </a:r>
            <a:r>
              <a:rPr lang="de-DE" b="1" dirty="0"/>
              <a:t>wurde</a:t>
            </a:r>
            <a:r>
              <a:rPr lang="de-DE" dirty="0" smtClean="0"/>
              <a:t>: </a:t>
            </a:r>
            <a:r>
              <a:rPr lang="de-DE" dirty="0"/>
              <a:t/>
            </a:r>
            <a:br>
              <a:rPr lang="de-DE" dirty="0"/>
            </a:br>
            <a:endParaRPr lang="de-DE" dirty="0"/>
          </a:p>
          <a:p>
            <a:pPr lvl="1">
              <a:buClrTx/>
            </a:pPr>
            <a:r>
              <a:rPr lang="de-DE" dirty="0"/>
              <a:t>Entdecken</a:t>
            </a:r>
            <a:r>
              <a:rPr lang="de-DE" b="1" dirty="0"/>
              <a:t/>
            </a:r>
            <a:br>
              <a:rPr lang="de-DE" b="1" dirty="0"/>
            </a:br>
            <a:r>
              <a:rPr lang="de-DE" b="1" dirty="0"/>
              <a:t/>
            </a:r>
            <a:br>
              <a:rPr lang="de-DE" b="1" dirty="0"/>
            </a:br>
            <a:r>
              <a:rPr lang="de-DE" b="1" dirty="0" smtClean="0"/>
              <a:t>"</a:t>
            </a:r>
            <a:r>
              <a:rPr lang="de-DE" dirty="0" smtClean="0"/>
              <a:t>Entitäten </a:t>
            </a:r>
            <a:r>
              <a:rPr lang="de-DE" dirty="0"/>
              <a:t>anhand der zwischen ihnen bestehenden Beziehungen zu </a:t>
            </a:r>
            <a:r>
              <a:rPr lang="de-DE" b="1" dirty="0"/>
              <a:t>entdecken</a:t>
            </a:r>
            <a:r>
              <a:rPr lang="de-DE" dirty="0"/>
              <a:t> und die Zusammenhänge zwischen mehreren Entitäten zu </a:t>
            </a:r>
            <a:r>
              <a:rPr lang="de-DE" dirty="0" smtClean="0"/>
              <a:t>verstehen"</a:t>
            </a:r>
            <a:endParaRPr lang="de-DE" dirty="0"/>
          </a:p>
        </p:txBody>
      </p:sp>
      <p:sp>
        <p:nvSpPr>
          <p:cNvPr id="4" name="Fußzeilenplatzhalter 3"/>
          <p:cNvSpPr>
            <a:spLocks noGrp="1"/>
          </p:cNvSpPr>
          <p:nvPr>
            <p:ph type="ftr" sz="quarter" idx="14"/>
          </p:nvPr>
        </p:nvSpPr>
        <p:spPr/>
        <p:txBody>
          <a:bodyPr/>
          <a:lstStyle/>
          <a:p>
            <a:r>
              <a:rPr lang="de-DE" smtClean="0"/>
              <a:t>Praxis-Update RDA DACH | Teil 2.1 Sprache und Begriffe | Stand: 11.09.2023 | CC0 1.0 Universal</a:t>
            </a:r>
            <a:endParaRPr lang="de-DE" dirty="0"/>
          </a:p>
        </p:txBody>
      </p:sp>
      <p:sp>
        <p:nvSpPr>
          <p:cNvPr id="5" name="Foliennummernplatzhalter 4"/>
          <p:cNvSpPr>
            <a:spLocks noGrp="1"/>
          </p:cNvSpPr>
          <p:nvPr>
            <p:ph type="sldNum" sz="quarter" idx="4"/>
          </p:nvPr>
        </p:nvSpPr>
        <p:spPr/>
        <p:txBody>
          <a:bodyPr/>
          <a:lstStyle/>
          <a:p>
            <a:fld id="{37474561-2573-4254-9F43-70AFC27DF993}" type="slidenum">
              <a:rPr lang="de-DE" b="1" smtClean="0"/>
              <a:pPr/>
              <a:t>9</a:t>
            </a:fld>
            <a:r>
              <a:rPr lang="de-DE" dirty="0" smtClean="0"/>
              <a:t> | 21</a:t>
            </a:r>
            <a:endParaRPr lang="de-DE" dirty="0"/>
          </a:p>
        </p:txBody>
      </p:sp>
      <p:sp>
        <p:nvSpPr>
          <p:cNvPr id="7" name="Rechteck 6"/>
          <p:cNvSpPr/>
          <p:nvPr/>
        </p:nvSpPr>
        <p:spPr>
          <a:xfrm>
            <a:off x="623392" y="3717032"/>
            <a:ext cx="870254" cy="504056"/>
          </a:xfrm>
          <a:prstGeom prst="rect">
            <a:avLst/>
          </a:prstGeom>
          <a:solidFill>
            <a:srgbClr val="F0F0F0"/>
          </a:solidFill>
          <a:ln>
            <a:solidFill>
              <a:srgbClr val="ED7B15"/>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de-DE" sz="2400" b="1" dirty="0">
                <a:solidFill>
                  <a:schemeClr val="tx1"/>
                </a:solidFill>
              </a:rPr>
              <a:t>NEU</a:t>
            </a:r>
          </a:p>
        </p:txBody>
      </p:sp>
    </p:spTree>
    <p:extLst>
      <p:ext uri="{BB962C8B-B14F-4D97-AF65-F5344CB8AC3E}">
        <p14:creationId xmlns:p14="http://schemas.microsoft.com/office/powerpoint/2010/main" val="3251757320"/>
      </p:ext>
    </p:extLst>
  </p:cSld>
  <p:clrMapOvr>
    <a:masterClrMapping/>
  </p:clrMapOvr>
  <p:timing>
    <p:tnLst>
      <p:par>
        <p:cTn id="1" dur="indefinite" restart="never" nodeType="tmRoot"/>
      </p:par>
    </p:tnLst>
  </p:timing>
</p:sld>
</file>

<file path=ppt/theme/theme1.xml><?xml version="1.0" encoding="utf-8"?>
<a:theme xmlns:a="http://schemas.openxmlformats.org/drawingml/2006/main" name="Rückblick">
  <a:themeElements>
    <a:clrScheme name="DACH-Doku-Schulungsunterlagen">
      <a:dk1>
        <a:srgbClr val="000000"/>
      </a:dk1>
      <a:lt1>
        <a:srgbClr val="FFFFFF"/>
      </a:lt1>
      <a:dk2>
        <a:srgbClr val="000000"/>
      </a:dk2>
      <a:lt2>
        <a:srgbClr val="FFFFFF"/>
      </a:lt2>
      <a:accent1>
        <a:srgbClr val="979696"/>
      </a:accent1>
      <a:accent2>
        <a:srgbClr val="979696"/>
      </a:accent2>
      <a:accent3>
        <a:srgbClr val="979696"/>
      </a:accent3>
      <a:accent4>
        <a:srgbClr val="979696"/>
      </a:accent4>
      <a:accent5>
        <a:srgbClr val="979696"/>
      </a:accent5>
      <a:accent6>
        <a:srgbClr val="979696"/>
      </a:accent6>
      <a:hlink>
        <a:srgbClr val="0068FF"/>
      </a:hlink>
      <a:folHlink>
        <a:srgbClr val="0068FF"/>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Rückblick">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243AF7DC-D15B-41C0-AE81-23980D1B9FC4}"/>
    </a:ext>
  </a:extLst>
</a:theme>
</file>

<file path=ppt/theme/theme2.xml><?xml version="1.0" encoding="utf-8"?>
<a:theme xmlns:a="http://schemas.openxmlformats.org/drawingml/2006/main" name="1_Rückblick">
  <a:themeElements>
    <a:clrScheme name="DACH-Doku-Schulungsunterlagen">
      <a:dk1>
        <a:srgbClr val="000000"/>
      </a:dk1>
      <a:lt1>
        <a:srgbClr val="FFFFFF"/>
      </a:lt1>
      <a:dk2>
        <a:srgbClr val="000000"/>
      </a:dk2>
      <a:lt2>
        <a:srgbClr val="FFFFFF"/>
      </a:lt2>
      <a:accent1>
        <a:srgbClr val="979696"/>
      </a:accent1>
      <a:accent2>
        <a:srgbClr val="979696"/>
      </a:accent2>
      <a:accent3>
        <a:srgbClr val="979696"/>
      </a:accent3>
      <a:accent4>
        <a:srgbClr val="979696"/>
      </a:accent4>
      <a:accent5>
        <a:srgbClr val="979696"/>
      </a:accent5>
      <a:accent6>
        <a:srgbClr val="979696"/>
      </a:accent6>
      <a:hlink>
        <a:srgbClr val="0068FF"/>
      </a:hlink>
      <a:folHlink>
        <a:srgbClr val="0068FF"/>
      </a:folHlink>
    </a:clrScheme>
    <a:fontScheme name="Schulungen Dokumentationsplattform">
      <a:majorFont>
        <a:latin typeface="Calibri"/>
        <a:ea typeface=""/>
        <a:cs typeface=""/>
      </a:majorFont>
      <a:minorFont>
        <a:latin typeface="Calibri"/>
        <a:ea typeface=""/>
        <a:cs typeface=""/>
      </a:minorFont>
    </a:fontScheme>
    <a:fmtScheme name="Rückblick">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243AF7DC-D15B-41C0-AE81-23980D1B9FC4}"/>
    </a:ext>
  </a:extLst>
</a:theme>
</file>

<file path=ppt/theme/theme3.xml><?xml version="1.0" encoding="utf-8"?>
<a:theme xmlns:a="http://schemas.openxmlformats.org/drawingml/2006/main" name="2_Rückblick">
  <a:themeElements>
    <a:clrScheme name="DACH-Doku-Schulungsunterlagen">
      <a:dk1>
        <a:srgbClr val="000000"/>
      </a:dk1>
      <a:lt1>
        <a:srgbClr val="FFFFFF"/>
      </a:lt1>
      <a:dk2>
        <a:srgbClr val="000000"/>
      </a:dk2>
      <a:lt2>
        <a:srgbClr val="FFFFFF"/>
      </a:lt2>
      <a:accent1>
        <a:srgbClr val="979696"/>
      </a:accent1>
      <a:accent2>
        <a:srgbClr val="979696"/>
      </a:accent2>
      <a:accent3>
        <a:srgbClr val="979696"/>
      </a:accent3>
      <a:accent4>
        <a:srgbClr val="979696"/>
      </a:accent4>
      <a:accent5>
        <a:srgbClr val="979696"/>
      </a:accent5>
      <a:accent6>
        <a:srgbClr val="979696"/>
      </a:accent6>
      <a:hlink>
        <a:srgbClr val="0068FF"/>
      </a:hlink>
      <a:folHlink>
        <a:srgbClr val="0068FF"/>
      </a:folHlink>
    </a:clrScheme>
    <a:fontScheme name="Schulungen Dokumentationsplattform">
      <a:majorFont>
        <a:latin typeface="Calibri"/>
        <a:ea typeface=""/>
        <a:cs typeface=""/>
      </a:majorFont>
      <a:minorFont>
        <a:latin typeface="Calibri"/>
        <a:ea typeface=""/>
        <a:cs typeface=""/>
      </a:minorFont>
    </a:fontScheme>
    <a:fmtScheme name="Rückblick">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243AF7DC-D15B-41C0-AE81-23980D1B9FC4}"/>
    </a:ext>
  </a:extLst>
</a:theme>
</file>

<file path=ppt/theme/theme4.xml><?xml version="1.0" encoding="utf-8"?>
<a:theme xmlns:a="http://schemas.openxmlformats.org/drawingml/2006/main" name="3_Rückblick">
  <a:themeElements>
    <a:clrScheme name="DACH-Doku-Schulungsunterlagen">
      <a:dk1>
        <a:srgbClr val="000000"/>
      </a:dk1>
      <a:lt1>
        <a:srgbClr val="FFFFFF"/>
      </a:lt1>
      <a:dk2>
        <a:srgbClr val="000000"/>
      </a:dk2>
      <a:lt2>
        <a:srgbClr val="FFFFFF"/>
      </a:lt2>
      <a:accent1>
        <a:srgbClr val="979696"/>
      </a:accent1>
      <a:accent2>
        <a:srgbClr val="979696"/>
      </a:accent2>
      <a:accent3>
        <a:srgbClr val="979696"/>
      </a:accent3>
      <a:accent4>
        <a:srgbClr val="979696"/>
      </a:accent4>
      <a:accent5>
        <a:srgbClr val="979696"/>
      </a:accent5>
      <a:accent6>
        <a:srgbClr val="979696"/>
      </a:accent6>
      <a:hlink>
        <a:srgbClr val="0068FF"/>
      </a:hlink>
      <a:folHlink>
        <a:srgbClr val="0068FF"/>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Rückblick">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243AF7DC-D15B-41C0-AE81-23980D1B9FC4}"/>
    </a:ext>
  </a:extLst>
</a:theme>
</file>

<file path=ppt/theme/theme5.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Retrospect</Template>
  <TotalTime>0</TotalTime>
  <Words>3086</Words>
  <Application>Microsoft Office PowerPoint</Application>
  <PresentationFormat>Breitbild</PresentationFormat>
  <Paragraphs>494</Paragraphs>
  <Slides>21</Slides>
  <Notes>21</Notes>
  <HiddenSlides>0</HiddenSlides>
  <MMClips>0</MMClips>
  <ScaleCrop>false</ScaleCrop>
  <HeadingPairs>
    <vt:vector size="6" baseType="variant">
      <vt:variant>
        <vt:lpstr>Verwendete Schriftarten</vt:lpstr>
      </vt:variant>
      <vt:variant>
        <vt:i4>5</vt:i4>
      </vt:variant>
      <vt:variant>
        <vt:lpstr>Design</vt:lpstr>
      </vt:variant>
      <vt:variant>
        <vt:i4>4</vt:i4>
      </vt:variant>
      <vt:variant>
        <vt:lpstr>Folientitel</vt:lpstr>
      </vt:variant>
      <vt:variant>
        <vt:i4>21</vt:i4>
      </vt:variant>
    </vt:vector>
  </HeadingPairs>
  <TitlesOfParts>
    <vt:vector size="30" baseType="lpstr">
      <vt:lpstr>Arial</vt:lpstr>
      <vt:lpstr>Calibri</vt:lpstr>
      <vt:lpstr>Segoe UI</vt:lpstr>
      <vt:lpstr>Segoe UI Symbol</vt:lpstr>
      <vt:lpstr>Verdana</vt:lpstr>
      <vt:lpstr>Rückblick</vt:lpstr>
      <vt:lpstr>1_Rückblick</vt:lpstr>
      <vt:lpstr>2_Rückblick</vt:lpstr>
      <vt:lpstr>3_Rückblick</vt:lpstr>
      <vt:lpstr>Praxis-Update RDA DACH</vt:lpstr>
      <vt:lpstr>PowerPoint-Präsentation</vt:lpstr>
      <vt:lpstr>Teil 2.1   Sprache und Begriffe</vt:lpstr>
      <vt:lpstr>1. Original RDA Toolkit - RDA Toolkit - RDA DACH</vt:lpstr>
      <vt:lpstr>2. Verwendung des inklusiven oder</vt:lpstr>
      <vt:lpstr>3. Bestimmter/unbestimmter Artikel</vt:lpstr>
      <vt:lpstr>4. Links zu Elementbeschreibungen</vt:lpstr>
      <vt:lpstr>5. Gendersensible Sprache in RDA DACH</vt:lpstr>
      <vt:lpstr>6. Terminologie (1)</vt:lpstr>
      <vt:lpstr>6. Terminologie (2)</vt:lpstr>
      <vt:lpstr>6. Terminologie (3)</vt:lpstr>
      <vt:lpstr>6. Terminologie (4)</vt:lpstr>
      <vt:lpstr>6. Terminologie (5)</vt:lpstr>
      <vt:lpstr>6. Terminologie (6)</vt:lpstr>
      <vt:lpstr>7. Elemente (1)</vt:lpstr>
      <vt:lpstr>7. Elemente (2)</vt:lpstr>
      <vt:lpstr>7. Elemente (3)</vt:lpstr>
      <vt:lpstr>7. Elemente (4)</vt:lpstr>
      <vt:lpstr>7. Elemente (5)</vt:lpstr>
      <vt:lpstr>8. Beziehungskennzeichnungen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2023-09-05T12:36:24Z</dcterms:created>
  <dcterms:modified xsi:type="dcterms:W3CDTF">2023-09-20T10:03:23Z</dcterms:modified>
</cp:coreProperties>
</file>