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41" r:id="rId1"/>
  </p:sldMasterIdLst>
  <p:notesMasterIdLst>
    <p:notesMasterId r:id="rId30"/>
  </p:notesMasterIdLst>
  <p:handoutMasterIdLst>
    <p:handoutMasterId r:id="rId31"/>
  </p:handoutMasterIdLst>
  <p:sldIdLst>
    <p:sldId id="297" r:id="rId2"/>
    <p:sldId id="298" r:id="rId3"/>
    <p:sldId id="301" r:id="rId4"/>
    <p:sldId id="307" r:id="rId5"/>
    <p:sldId id="331" r:id="rId6"/>
    <p:sldId id="308" r:id="rId7"/>
    <p:sldId id="334" r:id="rId8"/>
    <p:sldId id="309" r:id="rId9"/>
    <p:sldId id="327" r:id="rId10"/>
    <p:sldId id="310" r:id="rId11"/>
    <p:sldId id="329" r:id="rId12"/>
    <p:sldId id="312" r:id="rId13"/>
    <p:sldId id="313" r:id="rId14"/>
    <p:sldId id="314" r:id="rId15"/>
    <p:sldId id="315" r:id="rId16"/>
    <p:sldId id="328" r:id="rId17"/>
    <p:sldId id="316" r:id="rId18"/>
    <p:sldId id="317" r:id="rId19"/>
    <p:sldId id="318" r:id="rId20"/>
    <p:sldId id="319" r:id="rId21"/>
    <p:sldId id="323" r:id="rId22"/>
    <p:sldId id="332" r:id="rId23"/>
    <p:sldId id="330" r:id="rId24"/>
    <p:sldId id="322" r:id="rId25"/>
    <p:sldId id="325" r:id="rId26"/>
    <p:sldId id="306" r:id="rId27"/>
    <p:sldId id="321" r:id="rId28"/>
    <p:sldId id="299" r:id="rId29"/>
  </p:sldIdLst>
  <p:sldSz cx="12192000" cy="6858000"/>
  <p:notesSz cx="7104063" cy="10234613"/>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3224" userDrawn="1">
          <p15:clr>
            <a:srgbClr val="A4A3A4"/>
          </p15:clr>
        </p15:guide>
        <p15:guide id="2" pos="223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8FF"/>
    <a:srgbClr val="ED7B15"/>
    <a:srgbClr val="007EEF"/>
    <a:srgbClr val="FB8630"/>
    <a:srgbClr val="FFA100"/>
    <a:srgbClr val="FF9933"/>
    <a:srgbClr val="FF9900"/>
    <a:srgbClr val="FF6600"/>
    <a:srgbClr val="CC6600"/>
    <a:srgbClr val="E68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ittlere Formatvorlage 4 - Akz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666" autoAdjust="0"/>
    <p:restoredTop sz="95000" autoAdjust="0"/>
  </p:normalViewPr>
  <p:slideViewPr>
    <p:cSldViewPr>
      <p:cViewPr varScale="1">
        <p:scale>
          <a:sx n="115" d="100"/>
          <a:sy n="115" d="100"/>
        </p:scale>
        <p:origin x="738" y="114"/>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47" d="100"/>
          <a:sy n="47" d="100"/>
        </p:scale>
        <p:origin x="2792" y="64"/>
      </p:cViewPr>
      <p:guideLst>
        <p:guide orient="horz" pos="3224"/>
        <p:guide pos="2238"/>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0"/>
            <a:ext cx="3078427" cy="511731"/>
          </a:xfrm>
          <a:prstGeom prst="rect">
            <a:avLst/>
          </a:prstGeom>
        </p:spPr>
        <p:txBody>
          <a:bodyPr vert="horz" lIns="94796" tIns="47398" rIns="94796" bIns="47398" rtlCol="0"/>
          <a:lstStyle>
            <a:lvl1pPr algn="l">
              <a:defRPr sz="1200"/>
            </a:lvl1pPr>
          </a:lstStyle>
          <a:p>
            <a:endParaRPr lang="de-DE"/>
          </a:p>
        </p:txBody>
      </p:sp>
      <p:sp>
        <p:nvSpPr>
          <p:cNvPr id="3" name="Datumsplatzhalter 2"/>
          <p:cNvSpPr>
            <a:spLocks noGrp="1"/>
          </p:cNvSpPr>
          <p:nvPr>
            <p:ph type="dt" sz="quarter" idx="1"/>
          </p:nvPr>
        </p:nvSpPr>
        <p:spPr>
          <a:xfrm>
            <a:off x="4023993" y="0"/>
            <a:ext cx="3078427" cy="511731"/>
          </a:xfrm>
          <a:prstGeom prst="rect">
            <a:avLst/>
          </a:prstGeom>
        </p:spPr>
        <p:txBody>
          <a:bodyPr vert="horz" lIns="94796" tIns="47398" rIns="94796" bIns="47398" rtlCol="0"/>
          <a:lstStyle>
            <a:lvl1pPr algn="r">
              <a:defRPr sz="1200"/>
            </a:lvl1pPr>
          </a:lstStyle>
          <a:p>
            <a:fld id="{4AC937E4-8306-4256-98BE-2853E1A1DDAD}" type="datetimeFigureOut">
              <a:rPr lang="de-DE" smtClean="0"/>
              <a:pPr/>
              <a:t>20.09.2023</a:t>
            </a:fld>
            <a:endParaRPr lang="de-DE"/>
          </a:p>
        </p:txBody>
      </p:sp>
      <p:sp>
        <p:nvSpPr>
          <p:cNvPr id="4" name="Fußzeilenplatzhalter 3"/>
          <p:cNvSpPr>
            <a:spLocks noGrp="1"/>
          </p:cNvSpPr>
          <p:nvPr>
            <p:ph type="ftr" sz="quarter" idx="2"/>
          </p:nvPr>
        </p:nvSpPr>
        <p:spPr>
          <a:xfrm>
            <a:off x="1" y="9721106"/>
            <a:ext cx="3078427" cy="511731"/>
          </a:xfrm>
          <a:prstGeom prst="rect">
            <a:avLst/>
          </a:prstGeom>
        </p:spPr>
        <p:txBody>
          <a:bodyPr vert="horz" lIns="94796" tIns="47398" rIns="94796" bIns="47398" rtlCol="0" anchor="b"/>
          <a:lstStyle>
            <a:lvl1pPr algn="l">
              <a:defRPr sz="1200"/>
            </a:lvl1pPr>
          </a:lstStyle>
          <a:p>
            <a:endParaRPr lang="de-DE"/>
          </a:p>
        </p:txBody>
      </p:sp>
      <p:sp>
        <p:nvSpPr>
          <p:cNvPr id="5" name="Foliennummernplatzhalter 4"/>
          <p:cNvSpPr>
            <a:spLocks noGrp="1"/>
          </p:cNvSpPr>
          <p:nvPr>
            <p:ph type="sldNum" sz="quarter" idx="3"/>
          </p:nvPr>
        </p:nvSpPr>
        <p:spPr>
          <a:xfrm>
            <a:off x="4023993" y="9721106"/>
            <a:ext cx="3078427" cy="511731"/>
          </a:xfrm>
          <a:prstGeom prst="rect">
            <a:avLst/>
          </a:prstGeom>
        </p:spPr>
        <p:txBody>
          <a:bodyPr vert="horz" lIns="94796" tIns="47398" rIns="94796" bIns="47398"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0"/>
            <a:ext cx="3078427" cy="511731"/>
          </a:xfrm>
          <a:prstGeom prst="rect">
            <a:avLst/>
          </a:prstGeom>
        </p:spPr>
        <p:txBody>
          <a:bodyPr vert="horz" lIns="94796" tIns="47398" rIns="94796" bIns="47398" rtlCol="0"/>
          <a:lstStyle>
            <a:lvl1pPr algn="l">
              <a:defRPr sz="1200"/>
            </a:lvl1pPr>
          </a:lstStyle>
          <a:p>
            <a:endParaRPr lang="de-DE"/>
          </a:p>
        </p:txBody>
      </p:sp>
      <p:sp>
        <p:nvSpPr>
          <p:cNvPr id="3" name="Datumsplatzhalter 2"/>
          <p:cNvSpPr>
            <a:spLocks noGrp="1"/>
          </p:cNvSpPr>
          <p:nvPr>
            <p:ph type="dt" idx="1"/>
          </p:nvPr>
        </p:nvSpPr>
        <p:spPr>
          <a:xfrm>
            <a:off x="4023993" y="0"/>
            <a:ext cx="3078427" cy="511731"/>
          </a:xfrm>
          <a:prstGeom prst="rect">
            <a:avLst/>
          </a:prstGeom>
        </p:spPr>
        <p:txBody>
          <a:bodyPr vert="horz" lIns="94796" tIns="47398" rIns="94796" bIns="47398" rtlCol="0"/>
          <a:lstStyle>
            <a:lvl1pPr algn="r">
              <a:defRPr sz="1200"/>
            </a:lvl1pPr>
          </a:lstStyle>
          <a:p>
            <a:fld id="{F5EDB1F4-BB4F-44BD-AC26-B758B395BD23}" type="datetimeFigureOut">
              <a:rPr lang="de-DE" smtClean="0"/>
              <a:pPr/>
              <a:t>20.09.2023</a:t>
            </a:fld>
            <a:endParaRPr lang="de-DE"/>
          </a:p>
        </p:txBody>
      </p:sp>
      <p:sp>
        <p:nvSpPr>
          <p:cNvPr id="4" name="Folienbildplatzhalter 3"/>
          <p:cNvSpPr>
            <a:spLocks noGrp="1" noRot="1" noChangeAspect="1"/>
          </p:cNvSpPr>
          <p:nvPr>
            <p:ph type="sldImg" idx="2"/>
          </p:nvPr>
        </p:nvSpPr>
        <p:spPr>
          <a:xfrm>
            <a:off x="141288" y="768350"/>
            <a:ext cx="6821487" cy="3836988"/>
          </a:xfrm>
          <a:prstGeom prst="rect">
            <a:avLst/>
          </a:prstGeom>
          <a:noFill/>
          <a:ln w="12700">
            <a:solidFill>
              <a:prstClr val="black"/>
            </a:solidFill>
          </a:ln>
        </p:spPr>
        <p:txBody>
          <a:bodyPr vert="horz" lIns="94796" tIns="47398" rIns="94796" bIns="47398" rtlCol="0" anchor="ctr"/>
          <a:lstStyle/>
          <a:p>
            <a:endParaRPr lang="de-DE"/>
          </a:p>
        </p:txBody>
      </p:sp>
      <p:sp>
        <p:nvSpPr>
          <p:cNvPr id="5" name="Notizenplatzhalter 4"/>
          <p:cNvSpPr>
            <a:spLocks noGrp="1"/>
          </p:cNvSpPr>
          <p:nvPr>
            <p:ph type="body" sz="quarter" idx="3"/>
          </p:nvPr>
        </p:nvSpPr>
        <p:spPr>
          <a:xfrm>
            <a:off x="710407" y="4861442"/>
            <a:ext cx="5683250" cy="4605576"/>
          </a:xfrm>
          <a:prstGeom prst="rect">
            <a:avLst/>
          </a:prstGeom>
        </p:spPr>
        <p:txBody>
          <a:bodyPr vert="horz" lIns="94796" tIns="47398" rIns="94796" bIns="47398"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1" y="9721106"/>
            <a:ext cx="3078427" cy="511731"/>
          </a:xfrm>
          <a:prstGeom prst="rect">
            <a:avLst/>
          </a:prstGeom>
        </p:spPr>
        <p:txBody>
          <a:bodyPr vert="horz" lIns="94796" tIns="47398" rIns="94796" bIns="47398" rtlCol="0" anchor="b"/>
          <a:lstStyle>
            <a:lvl1pPr algn="l">
              <a:defRPr sz="1200"/>
            </a:lvl1pPr>
          </a:lstStyle>
          <a:p>
            <a:endParaRPr lang="de-DE"/>
          </a:p>
        </p:txBody>
      </p:sp>
      <p:sp>
        <p:nvSpPr>
          <p:cNvPr id="7" name="Foliennummernplatzhalter 6"/>
          <p:cNvSpPr>
            <a:spLocks noGrp="1"/>
          </p:cNvSpPr>
          <p:nvPr>
            <p:ph type="sldNum" sz="quarter" idx="5"/>
          </p:nvPr>
        </p:nvSpPr>
        <p:spPr>
          <a:xfrm>
            <a:off x="4023993" y="9721106"/>
            <a:ext cx="3078427" cy="511731"/>
          </a:xfrm>
          <a:prstGeom prst="rect">
            <a:avLst/>
          </a:prstGeom>
        </p:spPr>
        <p:txBody>
          <a:bodyPr vert="horz" lIns="94796" tIns="47398" rIns="94796" bIns="47398"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original.rdatoolkit.org/"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xfrm>
            <a:off x="141288" y="768350"/>
            <a:ext cx="6821487" cy="383698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70216" indent="-296237" eaLnBrk="0" hangingPunct="0">
              <a:spcBef>
                <a:spcPct val="30000"/>
              </a:spcBef>
              <a:defRPr sz="1200">
                <a:solidFill>
                  <a:schemeClr val="tx1"/>
                </a:solidFill>
                <a:latin typeface="Calibri" pitchFamily="34" charset="0"/>
              </a:defRPr>
            </a:lvl2pPr>
            <a:lvl3pPr marL="1184948" indent="-236990" eaLnBrk="0" hangingPunct="0">
              <a:spcBef>
                <a:spcPct val="30000"/>
              </a:spcBef>
              <a:defRPr sz="1200">
                <a:solidFill>
                  <a:schemeClr val="tx1"/>
                </a:solidFill>
                <a:latin typeface="Calibri" pitchFamily="34" charset="0"/>
              </a:defRPr>
            </a:lvl3pPr>
            <a:lvl4pPr marL="1658927" indent="-236990" eaLnBrk="0" hangingPunct="0">
              <a:spcBef>
                <a:spcPct val="30000"/>
              </a:spcBef>
              <a:defRPr sz="1200">
                <a:solidFill>
                  <a:schemeClr val="tx1"/>
                </a:solidFill>
                <a:latin typeface="Calibri" pitchFamily="34" charset="0"/>
              </a:defRPr>
            </a:lvl4pPr>
            <a:lvl5pPr marL="2132907" indent="-236990" eaLnBrk="0" hangingPunct="0">
              <a:spcBef>
                <a:spcPct val="30000"/>
              </a:spcBef>
              <a:defRPr sz="1200">
                <a:solidFill>
                  <a:schemeClr val="tx1"/>
                </a:solidFill>
                <a:latin typeface="Calibri" pitchFamily="34" charset="0"/>
              </a:defRPr>
            </a:lvl5pPr>
            <a:lvl6pPr marL="2606886" indent="-236990" eaLnBrk="0" fontAlgn="base" hangingPunct="0">
              <a:spcBef>
                <a:spcPct val="30000"/>
              </a:spcBef>
              <a:spcAft>
                <a:spcPct val="0"/>
              </a:spcAft>
              <a:defRPr sz="1200">
                <a:solidFill>
                  <a:schemeClr val="tx1"/>
                </a:solidFill>
                <a:latin typeface="Calibri" pitchFamily="34" charset="0"/>
              </a:defRPr>
            </a:lvl6pPr>
            <a:lvl7pPr marL="3080865" indent="-236990" eaLnBrk="0" fontAlgn="base" hangingPunct="0">
              <a:spcBef>
                <a:spcPct val="30000"/>
              </a:spcBef>
              <a:spcAft>
                <a:spcPct val="0"/>
              </a:spcAft>
              <a:defRPr sz="1200">
                <a:solidFill>
                  <a:schemeClr val="tx1"/>
                </a:solidFill>
                <a:latin typeface="Calibri" pitchFamily="34" charset="0"/>
              </a:defRPr>
            </a:lvl7pPr>
            <a:lvl8pPr marL="3554844" indent="-236990" eaLnBrk="0" fontAlgn="base" hangingPunct="0">
              <a:spcBef>
                <a:spcPct val="30000"/>
              </a:spcBef>
              <a:spcAft>
                <a:spcPct val="0"/>
              </a:spcAft>
              <a:defRPr sz="1200">
                <a:solidFill>
                  <a:schemeClr val="tx1"/>
                </a:solidFill>
                <a:latin typeface="Calibri" pitchFamily="34" charset="0"/>
              </a:defRPr>
            </a:lvl8pPr>
            <a:lvl9pPr marL="4028824" indent="-23699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extLst>
      <p:ext uri="{BB962C8B-B14F-4D97-AF65-F5344CB8AC3E}">
        <p14:creationId xmlns:p14="http://schemas.microsoft.com/office/powerpoint/2010/main" val="29931429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Eine STA-Notation ist eine Buchstaben- und Ziffernkombination, die in Kurzform die Zuordnung zum jeweiligen Standard (RDA DACH bzw. GND) und innerhalb dessen zum zutreffenden Bereich wiedergibt und durch einen spezifischen Code für die Seite ergänzt wird.</a:t>
            </a:r>
          </a:p>
          <a:p>
            <a:endParaRPr lang="de-DE" dirty="0"/>
          </a:p>
          <a:p>
            <a:r>
              <a:rPr lang="de-DE" dirty="0"/>
              <a:t>Die STA-Notationen in der Fußzeile sind anklickbar. Beim Klick wird die Adresse in den Zwischenspeicher kopiert. Das kann genutzt werden, um aus externen Quellen zielgerichtet auf eine bestimmte Seite in der Dokumentationsplattform zu referenzieren.</a:t>
            </a:r>
          </a:p>
          <a:p>
            <a:endParaRPr lang="de-DE" dirty="0"/>
          </a:p>
          <a:p>
            <a:r>
              <a:rPr lang="de-DE" dirty="0"/>
              <a:t>Die URL einer Seite besteht aus dem Präfix https://sta.dnb.de/doc/ und der jeweiligen STA-Notation.</a:t>
            </a:r>
          </a:p>
          <a:p>
            <a:endParaRPr lang="de-DE" dirty="0"/>
          </a:p>
          <a:p>
            <a:r>
              <a:rPr lang="de-DE" dirty="0"/>
              <a:t>In späteren Versionen soll es auch STA-Notationen für einzelne Abschnitte einer Seite geben.</a:t>
            </a:r>
          </a:p>
        </p:txBody>
      </p:sp>
      <p:sp>
        <p:nvSpPr>
          <p:cNvPr id="4" name="Foliennummernplatzhalter 3"/>
          <p:cNvSpPr>
            <a:spLocks noGrp="1"/>
          </p:cNvSpPr>
          <p:nvPr>
            <p:ph type="sldNum" sz="quarter" idx="5"/>
          </p:nvPr>
        </p:nvSpPr>
        <p:spPr/>
        <p:txBody>
          <a:bodyPr/>
          <a:lstStyle/>
          <a:p>
            <a:fld id="{5F9F8FF6-6F64-48B5-AF7B-675846B3447E}" type="slidenum">
              <a:rPr lang="de-DE" smtClean="0"/>
              <a:pPr/>
              <a:t>13</a:t>
            </a:fld>
            <a:endParaRPr lang="de-DE"/>
          </a:p>
        </p:txBody>
      </p:sp>
    </p:spTree>
    <p:extLst>
      <p:ext uri="{BB962C8B-B14F-4D97-AF65-F5344CB8AC3E}">
        <p14:creationId xmlns:p14="http://schemas.microsoft.com/office/powerpoint/2010/main" val="32683510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5F9F8FF6-6F64-48B5-AF7B-675846B3447E}" type="slidenum">
              <a:rPr lang="de-DE" smtClean="0"/>
              <a:pPr/>
              <a:t>14</a:t>
            </a:fld>
            <a:endParaRPr lang="de-DE"/>
          </a:p>
        </p:txBody>
      </p:sp>
    </p:spTree>
    <p:extLst>
      <p:ext uri="{BB962C8B-B14F-4D97-AF65-F5344CB8AC3E}">
        <p14:creationId xmlns:p14="http://schemas.microsoft.com/office/powerpoint/2010/main" val="30905426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In diesem Bereich finden Sie Informationen und Regelungen zu allen Elementen, die Sie für die Beschreibung einer Ressource benötigen bzw. verwenden können. Die Elementbeschreibungen bilden die (teilweise leicht überarbeiteten) Regelungen des Original RDA Toolkits inklusive der DACH-Anwendungsrichtlinien ab. Weitere Informationen dazu folgen in Teil 2 des Praxis-Updates RDA DACH.</a:t>
            </a:r>
          </a:p>
          <a:p>
            <a:endParaRPr lang="de-DE" dirty="0"/>
          </a:p>
          <a:p>
            <a:r>
              <a:rPr lang="de-DE" dirty="0"/>
              <a:t>Die Elementbeschreibungen können jeweils alphabetisch nach STA-Notation, Elementname und Entitätstyp/WEMI-Ebene sortiert werden. Zudem kann gezielt nach einzelnen STA-Notationen und Elementnamen gesucht werden (Lupen-Symbol), und die Elemente lassen sich nach Entitätstypen/WEMI-Ebenen filtern (Trichter-Symbol; z. B. wenn man sich nur Elemente auf Manifestationsebene oder Elemente für Personen anzeigen lassen möchte).</a:t>
            </a:r>
          </a:p>
        </p:txBody>
      </p:sp>
      <p:sp>
        <p:nvSpPr>
          <p:cNvPr id="4" name="Foliennummernplatzhalter 3"/>
          <p:cNvSpPr>
            <a:spLocks noGrp="1"/>
          </p:cNvSpPr>
          <p:nvPr>
            <p:ph type="sldNum" sz="quarter" idx="5"/>
          </p:nvPr>
        </p:nvSpPr>
        <p:spPr/>
        <p:txBody>
          <a:bodyPr/>
          <a:lstStyle/>
          <a:p>
            <a:fld id="{5F9F8FF6-6F64-48B5-AF7B-675846B3447E}" type="slidenum">
              <a:rPr lang="de-DE" smtClean="0"/>
              <a:pPr/>
              <a:t>15</a:t>
            </a:fld>
            <a:endParaRPr lang="de-DE"/>
          </a:p>
        </p:txBody>
      </p:sp>
    </p:spTree>
    <p:extLst>
      <p:ext uri="{BB962C8B-B14F-4D97-AF65-F5344CB8AC3E}">
        <p14:creationId xmlns:p14="http://schemas.microsoft.com/office/powerpoint/2010/main" val="39372738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Die STA-Notationen für Elemente beginnen mit „RDA-E“. Es folgen eine Kennzeichnung, welcher Entität das Element zugeordnet ist (Werk, Expression, Manifestation, Person, Familie, Körperschaft, </a:t>
            </a:r>
            <a:r>
              <a:rPr lang="de-DE" dirty="0" err="1"/>
              <a:t>Geografikum</a:t>
            </a:r>
            <a:r>
              <a:rPr lang="de-DE" dirty="0"/>
              <a:t>) und eine dreistellige Zahl, die in aufsteigender Sortierung die ursprüngliche Reihenfolge der Elemente im </a:t>
            </a:r>
            <a:r>
              <a:rPr lang="de-DE" dirty="0">
                <a:hlinkClick r:id="rId3"/>
              </a:rPr>
              <a:t>RDA Original Toolkit</a:t>
            </a:r>
            <a:r>
              <a:rPr lang="de-DE" dirty="0"/>
              <a:t> abbildet, z. B.</a:t>
            </a:r>
          </a:p>
          <a:p>
            <a:r>
              <a:rPr lang="it-IT" dirty="0"/>
              <a:t>RDA-E-M005 = </a:t>
            </a:r>
            <a:r>
              <a:rPr lang="it-IT" dirty="0" err="1"/>
              <a:t>Haupttitel</a:t>
            </a:r>
            <a:endParaRPr lang="it-IT" dirty="0"/>
          </a:p>
          <a:p>
            <a:r>
              <a:rPr lang="it-IT" dirty="0"/>
              <a:t>RDA-E-M010 = </a:t>
            </a:r>
            <a:r>
              <a:rPr lang="it-IT" dirty="0" err="1"/>
              <a:t>Paralleltitel</a:t>
            </a:r>
            <a:endParaRPr lang="it-IT" dirty="0"/>
          </a:p>
          <a:p>
            <a:r>
              <a:rPr lang="it-IT" dirty="0"/>
              <a:t>RDA-E-M015 = </a:t>
            </a:r>
            <a:r>
              <a:rPr lang="it-IT" dirty="0" err="1"/>
              <a:t>Titelzusatz</a:t>
            </a:r>
            <a:endParaRPr lang="it-IT" dirty="0"/>
          </a:p>
          <a:p>
            <a:r>
              <a:rPr lang="it-IT" dirty="0"/>
              <a:t>RDA-E-M020 = </a:t>
            </a:r>
            <a:r>
              <a:rPr lang="it-IT" dirty="0" err="1"/>
              <a:t>Paralleler</a:t>
            </a:r>
            <a:r>
              <a:rPr lang="it-IT" dirty="0"/>
              <a:t> </a:t>
            </a:r>
            <a:r>
              <a:rPr lang="it-IT" dirty="0" err="1"/>
              <a:t>Titelzusatz</a:t>
            </a:r>
            <a:endParaRPr lang="it-IT" dirty="0"/>
          </a:p>
          <a:p>
            <a:r>
              <a:rPr lang="it-IT" dirty="0"/>
              <a:t>…</a:t>
            </a:r>
          </a:p>
          <a:p>
            <a:endParaRPr lang="it-IT" dirty="0"/>
          </a:p>
          <a:p>
            <a:r>
              <a:rPr lang="it-IT" b="1" dirty="0" err="1"/>
              <a:t>Hintergrund</a:t>
            </a:r>
            <a:r>
              <a:rPr lang="it-IT" b="1" dirty="0"/>
              <a:t>:</a:t>
            </a:r>
          </a:p>
          <a:p>
            <a:r>
              <a:rPr lang="de-DE" dirty="0"/>
              <a:t>Für die dreistelligen Zahlen wurden Fünfer-Schritte gewählt, um die Erweiterbarkeit (Hospitalität) des Notationssystems zu gewährleisten. So können später bei Bedarf zusätzliche STA-Notationen für Elemente eingefügt werden, ohne dass sich die bisherigen Notationen ändern.</a:t>
            </a:r>
          </a:p>
        </p:txBody>
      </p:sp>
      <p:sp>
        <p:nvSpPr>
          <p:cNvPr id="4" name="Foliennummernplatzhalter 3"/>
          <p:cNvSpPr>
            <a:spLocks noGrp="1"/>
          </p:cNvSpPr>
          <p:nvPr>
            <p:ph type="sldNum" sz="quarter" idx="5"/>
          </p:nvPr>
        </p:nvSpPr>
        <p:spPr/>
        <p:txBody>
          <a:bodyPr/>
          <a:lstStyle/>
          <a:p>
            <a:fld id="{5F9F8FF6-6F64-48B5-AF7B-675846B3447E}" type="slidenum">
              <a:rPr lang="de-DE" smtClean="0"/>
              <a:pPr/>
              <a:t>16</a:t>
            </a:fld>
            <a:endParaRPr lang="de-DE"/>
          </a:p>
        </p:txBody>
      </p:sp>
    </p:spTree>
    <p:extLst>
      <p:ext uri="{BB962C8B-B14F-4D97-AF65-F5344CB8AC3E}">
        <p14:creationId xmlns:p14="http://schemas.microsoft.com/office/powerpoint/2010/main" val="10988036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Basisregeln: alle Regeln zu einem Element, die unabhängig vom Ressourcentyp und unabhängig vom Anwendungskontext gelten</a:t>
            </a:r>
          </a:p>
          <a:p>
            <a:endParaRPr lang="de-DE" dirty="0"/>
          </a:p>
          <a:p>
            <a:r>
              <a:rPr lang="de-DE" dirty="0"/>
              <a:t>Spezialregeln: Regeln zu einem Element, die seltener benötigt werden bzw. nur für bestimmte Anwendungskontexte gelten</a:t>
            </a:r>
          </a:p>
          <a:p>
            <a:endParaRPr lang="de-DE" dirty="0"/>
          </a:p>
          <a:p>
            <a:r>
              <a:rPr lang="de-DE" dirty="0"/>
              <a:t>Spezifische Regeln für &lt;Ressourcentyp&gt;: Regeln zu einem Element, die für einen bestimmten Ressourcentyp gelten</a:t>
            </a:r>
            <a:br>
              <a:rPr lang="de-DE" dirty="0"/>
            </a:br>
            <a:r>
              <a:rPr lang="de-DE" dirty="0"/>
              <a:t>Die spezifischen Regeln werden in einer festen Reihenfolge angezeigt:</a:t>
            </a:r>
          </a:p>
          <a:p>
            <a:pPr marL="177742" indent="-177742">
              <a:buFont typeface="Arial" panose="020B0604020202020204" pitchFamily="34" charset="0"/>
              <a:buChar char="•"/>
            </a:pPr>
            <a:r>
              <a:rPr lang="de-DE" dirty="0"/>
              <a:t>Mehrteilige Monografien</a:t>
            </a:r>
          </a:p>
          <a:p>
            <a:pPr marL="177742" indent="-177742">
              <a:buFont typeface="Arial" panose="020B0604020202020204" pitchFamily="34" charset="0"/>
              <a:buChar char="•"/>
            </a:pPr>
            <a:r>
              <a:rPr lang="de-DE" dirty="0"/>
              <a:t>Fortlaufende Ressourcen</a:t>
            </a:r>
          </a:p>
          <a:p>
            <a:pPr marL="177742" indent="-177742">
              <a:buFont typeface="Arial" panose="020B0604020202020204" pitchFamily="34" charset="0"/>
              <a:buChar char="•"/>
            </a:pPr>
            <a:r>
              <a:rPr lang="de-DE" dirty="0"/>
              <a:t>Integrierende Ressourcen</a:t>
            </a:r>
          </a:p>
          <a:p>
            <a:pPr marL="177742" indent="-177742">
              <a:buFont typeface="Arial" panose="020B0604020202020204" pitchFamily="34" charset="0"/>
              <a:buChar char="•"/>
            </a:pPr>
            <a:r>
              <a:rPr lang="de-DE" dirty="0"/>
              <a:t>Hochschulschriften</a:t>
            </a:r>
          </a:p>
          <a:p>
            <a:pPr marL="177742" indent="-177742">
              <a:buFont typeface="Arial" panose="020B0604020202020204" pitchFamily="34" charset="0"/>
              <a:buChar char="•"/>
            </a:pPr>
            <a:r>
              <a:rPr lang="de-DE" dirty="0"/>
              <a:t>Kartografische Ressourcen</a:t>
            </a:r>
          </a:p>
          <a:p>
            <a:pPr marL="177742" indent="-177742">
              <a:buFont typeface="Arial" panose="020B0604020202020204" pitchFamily="34" charset="0"/>
              <a:buChar char="•"/>
            </a:pPr>
            <a:r>
              <a:rPr lang="de-DE" dirty="0"/>
              <a:t>Alte Drucke</a:t>
            </a:r>
          </a:p>
          <a:p>
            <a:pPr marL="177742" indent="-177742">
              <a:buFont typeface="Arial" panose="020B0604020202020204" pitchFamily="34" charset="0"/>
              <a:buChar char="•"/>
            </a:pPr>
            <a:r>
              <a:rPr lang="de-DE" dirty="0"/>
              <a:t>Musik (Tonträger, Noten)</a:t>
            </a:r>
          </a:p>
          <a:p>
            <a:pPr marL="177742" indent="-177742">
              <a:buFont typeface="Arial" panose="020B0604020202020204" pitchFamily="34" charset="0"/>
              <a:buChar char="•"/>
            </a:pPr>
            <a:endParaRPr lang="de-DE" dirty="0"/>
          </a:p>
          <a:p>
            <a:r>
              <a:rPr lang="de-DE" dirty="0"/>
              <a:t>In der aktuellen Version noch nicht enthalten sind die spezifischen Regeln für juristische Werke, religiöse Werke, audiovisuelle Ressourcen, Bildressourcen und Künstlerbücher. Diese werden von der jeweiligen Arbeitsgruppe des Standardisierungsausschusses aktuell bearbeitet und nach Fertigstellung in den Standard RDA DACH eingepflegt.</a:t>
            </a:r>
          </a:p>
        </p:txBody>
      </p:sp>
      <p:sp>
        <p:nvSpPr>
          <p:cNvPr id="4" name="Foliennummernplatzhalter 3"/>
          <p:cNvSpPr>
            <a:spLocks noGrp="1"/>
          </p:cNvSpPr>
          <p:nvPr>
            <p:ph type="sldNum" sz="quarter" idx="5"/>
          </p:nvPr>
        </p:nvSpPr>
        <p:spPr/>
        <p:txBody>
          <a:bodyPr/>
          <a:lstStyle/>
          <a:p>
            <a:fld id="{5F9F8FF6-6F64-48B5-AF7B-675846B3447E}" type="slidenum">
              <a:rPr lang="de-DE" smtClean="0"/>
              <a:pPr/>
              <a:t>17</a:t>
            </a:fld>
            <a:endParaRPr lang="de-DE"/>
          </a:p>
        </p:txBody>
      </p:sp>
    </p:spTree>
    <p:extLst>
      <p:ext uri="{BB962C8B-B14F-4D97-AF65-F5344CB8AC3E}">
        <p14:creationId xmlns:p14="http://schemas.microsoft.com/office/powerpoint/2010/main" val="31700430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Die Ressourcentyp-Beschreibungen erläutern die Erfassung bestimmter Ressourcentypen und bilden eine Grundlage für die Einarbeitung in die Erschließungspraxis eines bestimmten Ressourcentyps.</a:t>
            </a:r>
          </a:p>
          <a:p>
            <a:r>
              <a:rPr lang="de-DE" dirty="0"/>
              <a:t>Sie enthalten jeweils die</a:t>
            </a:r>
            <a:r>
              <a:rPr lang="de-DE" b="0" dirty="0"/>
              <a:t> für den jeweiligen Ressourcentyp</a:t>
            </a:r>
            <a:r>
              <a:rPr lang="de-DE" dirty="0"/>
              <a:t> relevanten Regelungen aus dem Bereich „Allgemeines“ und den Elementbeschreibungen sowie Erklärungen zu ressourcentypischen Fällen und passende Beispiele.</a:t>
            </a:r>
          </a:p>
        </p:txBody>
      </p:sp>
      <p:sp>
        <p:nvSpPr>
          <p:cNvPr id="4" name="Foliennummernplatzhalter 3"/>
          <p:cNvSpPr>
            <a:spLocks noGrp="1"/>
          </p:cNvSpPr>
          <p:nvPr>
            <p:ph type="sldNum" sz="quarter" idx="5"/>
          </p:nvPr>
        </p:nvSpPr>
        <p:spPr/>
        <p:txBody>
          <a:bodyPr/>
          <a:lstStyle/>
          <a:p>
            <a:fld id="{5F9F8FF6-6F64-48B5-AF7B-675846B3447E}" type="slidenum">
              <a:rPr lang="de-DE" smtClean="0"/>
              <a:pPr/>
              <a:t>18</a:t>
            </a:fld>
            <a:endParaRPr lang="de-DE"/>
          </a:p>
        </p:txBody>
      </p:sp>
    </p:spTree>
    <p:extLst>
      <p:ext uri="{BB962C8B-B14F-4D97-AF65-F5344CB8AC3E}">
        <p14:creationId xmlns:p14="http://schemas.microsoft.com/office/powerpoint/2010/main" val="26354781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5F9F8FF6-6F64-48B5-AF7B-675846B3447E}" type="slidenum">
              <a:rPr lang="de-DE" smtClean="0"/>
              <a:pPr/>
              <a:t>19</a:t>
            </a:fld>
            <a:endParaRPr lang="de-DE"/>
          </a:p>
        </p:txBody>
      </p:sp>
    </p:spTree>
    <p:extLst>
      <p:ext uri="{BB962C8B-B14F-4D97-AF65-F5344CB8AC3E}">
        <p14:creationId xmlns:p14="http://schemas.microsoft.com/office/powerpoint/2010/main" val="351858077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Der Bereich „Anwendungsprofile“ wird in späteren Versionen noch ausgebaut. Die aktuell bereits enthaltenen Anwendungsprofile befinden sich auf </a:t>
            </a:r>
            <a:r>
              <a:rPr lang="de-DE"/>
              <a:t>einem experimentellen Stand.</a:t>
            </a:r>
            <a:endParaRPr lang="de-DE" dirty="0"/>
          </a:p>
        </p:txBody>
      </p:sp>
      <p:sp>
        <p:nvSpPr>
          <p:cNvPr id="4" name="Foliennummernplatzhalter 3"/>
          <p:cNvSpPr>
            <a:spLocks noGrp="1"/>
          </p:cNvSpPr>
          <p:nvPr>
            <p:ph type="sldNum" sz="quarter" idx="5"/>
          </p:nvPr>
        </p:nvSpPr>
        <p:spPr/>
        <p:txBody>
          <a:bodyPr/>
          <a:lstStyle/>
          <a:p>
            <a:fld id="{5F9F8FF6-6F64-48B5-AF7B-675846B3447E}" type="slidenum">
              <a:rPr lang="de-DE" smtClean="0"/>
              <a:pPr/>
              <a:t>20</a:t>
            </a:fld>
            <a:endParaRPr lang="de-DE"/>
          </a:p>
        </p:txBody>
      </p:sp>
    </p:spTree>
    <p:extLst>
      <p:ext uri="{BB962C8B-B14F-4D97-AF65-F5344CB8AC3E}">
        <p14:creationId xmlns:p14="http://schemas.microsoft.com/office/powerpoint/2010/main" val="80492331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47958">
              <a:defRPr/>
            </a:pPr>
            <a:r>
              <a:rPr lang="de-DE" dirty="0"/>
              <a:t>Im Bereich „Anwendungsprofile“ finden Sie Unterstützung bei der Erfassung bestimmter Ressourcentypen unter Berücksichtigung bestimmter Anwendungskontexte. In einem Anwendungsprofil sind die Elemente tabellarisch aufgelistet und dabei der jeweiligen WEMI-Ebene und ihrem Status im jeweiligen Anwendungskontext zugeordnet. Die Tabellen lassen sich beliebig gruppieren und sortieren. Wenn Sie einen bestimmten Ressourcentyp bearbeiten und/oder einen bestimmten Anwendungskontext berücksichtigen müssen, können Sie über ein zu diesem passendes Anwendungsprofil auf alle relevanten Elemente zugreifen.</a:t>
            </a:r>
          </a:p>
          <a:p>
            <a:pPr defTabSz="947958">
              <a:defRPr/>
            </a:pPr>
            <a:endParaRPr lang="de-DE" dirty="0"/>
          </a:p>
          <a:p>
            <a:pPr defTabSz="947958">
              <a:defRPr/>
            </a:pPr>
            <a:r>
              <a:rPr lang="de-DE" dirty="0"/>
              <a:t>Beim Status wird zwischen den Werten „Standard“, „optional“ und „nicht erlaubt“ unterschieden.</a:t>
            </a:r>
          </a:p>
          <a:p>
            <a:pPr defTabSz="947958">
              <a:defRPr/>
            </a:pPr>
            <a:endParaRPr lang="de-DE" dirty="0"/>
          </a:p>
          <a:p>
            <a:r>
              <a:rPr lang="de-DE" i="1" dirty="0"/>
              <a:t>Standard</a:t>
            </a:r>
            <a:r>
              <a:rPr lang="de-DE" dirty="0"/>
              <a:t/>
            </a:r>
            <a:br>
              <a:rPr lang="de-DE" dirty="0"/>
            </a:br>
            <a:r>
              <a:rPr lang="de-DE" dirty="0"/>
              <a:t>Das Element muss erfasst werden, wenn es in der Manifestation genannt ist oder einfach ermittelt werden kann.</a:t>
            </a:r>
            <a:br>
              <a:rPr lang="de-DE" dirty="0"/>
            </a:br>
            <a:r>
              <a:rPr lang="de-DE" i="1" dirty="0"/>
              <a:t>Optional</a:t>
            </a:r>
            <a:r>
              <a:rPr lang="de-DE" dirty="0"/>
              <a:t/>
            </a:r>
            <a:br>
              <a:rPr lang="de-DE" dirty="0"/>
            </a:br>
            <a:r>
              <a:rPr lang="de-DE" dirty="0"/>
              <a:t>Das Element kann bei Bedarf erfasst werden. Ob bzw. in welchem Umfang sie angegeben werden, liegt zum einen im Ermessen der einzelnen katalogisierenden Einrichtung bzw. im Ermessen der katalogisierenden Person und ist zum anderen davon abhängig, ob für einen anderen für die konkrete Ressource zutreffenden Ressourcentyp ein abweichender Status festgelegt wurde.</a:t>
            </a:r>
          </a:p>
          <a:p>
            <a:r>
              <a:rPr lang="de-DE" i="1" dirty="0"/>
              <a:t>Nicht erlaubt</a:t>
            </a:r>
            <a:r>
              <a:rPr lang="de-DE" dirty="0"/>
              <a:t/>
            </a:r>
            <a:br>
              <a:rPr lang="de-DE" dirty="0"/>
            </a:br>
            <a:r>
              <a:rPr lang="de-DE" dirty="0"/>
              <a:t>Das Element darf beim jeweils vorliegenden Ressourcentyp nicht erfasst werden, weil es für den Ressourcentyp nicht zutrifft.</a:t>
            </a:r>
          </a:p>
          <a:p>
            <a:pPr defTabSz="947958">
              <a:defRPr/>
            </a:pPr>
            <a:endParaRPr lang="de-DE" dirty="0"/>
          </a:p>
        </p:txBody>
      </p:sp>
      <p:sp>
        <p:nvSpPr>
          <p:cNvPr id="4" name="Foliennummernplatzhalter 3"/>
          <p:cNvSpPr>
            <a:spLocks noGrp="1"/>
          </p:cNvSpPr>
          <p:nvPr>
            <p:ph type="sldNum" sz="quarter" idx="5"/>
          </p:nvPr>
        </p:nvSpPr>
        <p:spPr/>
        <p:txBody>
          <a:bodyPr/>
          <a:lstStyle/>
          <a:p>
            <a:fld id="{5F9F8FF6-6F64-48B5-AF7B-675846B3447E}" type="slidenum">
              <a:rPr lang="de-DE" smtClean="0"/>
              <a:pPr/>
              <a:t>21</a:t>
            </a:fld>
            <a:endParaRPr lang="de-DE"/>
          </a:p>
        </p:txBody>
      </p:sp>
    </p:spTree>
    <p:extLst>
      <p:ext uri="{BB962C8B-B14F-4D97-AF65-F5344CB8AC3E}">
        <p14:creationId xmlns:p14="http://schemas.microsoft.com/office/powerpoint/2010/main" val="24969900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47958">
              <a:defRPr/>
            </a:pPr>
            <a:r>
              <a:rPr lang="de-DE" dirty="0"/>
              <a:t>Zurzeit enthält RDA DACH nur den „Anwendungskontext Schweizerische Nationalbibliothek“. In späteren Versionen können Anwendungskontexte für weitere Institutionen oder Verbünde eingefügt werden.</a:t>
            </a:r>
          </a:p>
          <a:p>
            <a:pPr defTabSz="947958">
              <a:defRPr/>
            </a:pPr>
            <a:endParaRPr lang="de-DE" dirty="0"/>
          </a:p>
          <a:p>
            <a:pPr defTabSz="947958">
              <a:defRPr/>
            </a:pPr>
            <a:r>
              <a:rPr lang="de-DE" b="1" dirty="0"/>
              <a:t>Hintergrund:</a:t>
            </a:r>
          </a:p>
          <a:p>
            <a:pPr defTabSz="947958">
              <a:defRPr/>
            </a:pPr>
            <a:r>
              <a:rPr lang="de-DE" dirty="0"/>
              <a:t>Die Schweizerische Nationalbibliothek benötigt die Anwendungskontexte zu den bestehenden Regeln vor allem, um der Mehrsprachigkeit der Schweiz gerecht zu werden und weil sie fortlaufende Ressourcen nicht in der ZDB katalogisiert. Ausführliche Informationen dazu finden Sie auf der Seite </a:t>
            </a:r>
            <a:r>
              <a:rPr lang="de-DE" dirty="0">
                <a:effectLst/>
              </a:rPr>
              <a:t>https://sta.dnb.de/doc/</a:t>
            </a:r>
            <a:r>
              <a:rPr lang="de-DE">
                <a:effectLst/>
              </a:rPr>
              <a:t>STA-KO-NB-CH.</a:t>
            </a:r>
            <a:endParaRPr lang="de-DE" dirty="0"/>
          </a:p>
        </p:txBody>
      </p:sp>
      <p:sp>
        <p:nvSpPr>
          <p:cNvPr id="4" name="Foliennummernplatzhalter 3"/>
          <p:cNvSpPr>
            <a:spLocks noGrp="1"/>
          </p:cNvSpPr>
          <p:nvPr>
            <p:ph type="sldNum" sz="quarter" idx="5"/>
          </p:nvPr>
        </p:nvSpPr>
        <p:spPr/>
        <p:txBody>
          <a:bodyPr/>
          <a:lstStyle/>
          <a:p>
            <a:fld id="{5F9F8FF6-6F64-48B5-AF7B-675846B3447E}" type="slidenum">
              <a:rPr lang="de-DE" smtClean="0"/>
              <a:pPr/>
              <a:t>22</a:t>
            </a:fld>
            <a:endParaRPr lang="de-DE"/>
          </a:p>
        </p:txBody>
      </p:sp>
    </p:spTree>
    <p:extLst>
      <p:ext uri="{BB962C8B-B14F-4D97-AF65-F5344CB8AC3E}">
        <p14:creationId xmlns:p14="http://schemas.microsoft.com/office/powerpoint/2010/main" val="38014341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47958">
              <a:defRPr/>
            </a:pPr>
            <a:endParaRPr lang="de-DE" dirty="0"/>
          </a:p>
        </p:txBody>
      </p:sp>
      <p:sp>
        <p:nvSpPr>
          <p:cNvPr id="4" name="Foliennummernplatzhalter 3"/>
          <p:cNvSpPr>
            <a:spLocks noGrp="1"/>
          </p:cNvSpPr>
          <p:nvPr>
            <p:ph type="sldNum" sz="quarter" idx="5"/>
          </p:nvPr>
        </p:nvSpPr>
        <p:spPr/>
        <p:txBody>
          <a:bodyPr/>
          <a:lstStyle/>
          <a:p>
            <a:fld id="{5F9F8FF6-6F64-48B5-AF7B-675846B3447E}" type="slidenum">
              <a:rPr lang="de-DE" smtClean="0"/>
              <a:pPr/>
              <a:t>5</a:t>
            </a:fld>
            <a:endParaRPr lang="de-DE"/>
          </a:p>
        </p:txBody>
      </p:sp>
    </p:spTree>
    <p:extLst>
      <p:ext uri="{BB962C8B-B14F-4D97-AF65-F5344CB8AC3E}">
        <p14:creationId xmlns:p14="http://schemas.microsoft.com/office/powerpoint/2010/main" val="7036581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47958">
              <a:defRPr/>
            </a:pPr>
            <a:r>
              <a:rPr lang="de-DE" dirty="0"/>
              <a:t>Beispiele lassen sich verschieben, indem man in den Kopfbereich des Beispiels klickt und die Maustaste gedrückt hält. Auf diese Weise sind der Beispieltext und der darunter stehende Regeltext lesbar.</a:t>
            </a:r>
          </a:p>
        </p:txBody>
      </p:sp>
      <p:sp>
        <p:nvSpPr>
          <p:cNvPr id="4" name="Foliennummernplatzhalter 3"/>
          <p:cNvSpPr>
            <a:spLocks noGrp="1"/>
          </p:cNvSpPr>
          <p:nvPr>
            <p:ph type="sldNum" sz="quarter" idx="5"/>
          </p:nvPr>
        </p:nvSpPr>
        <p:spPr/>
        <p:txBody>
          <a:bodyPr/>
          <a:lstStyle/>
          <a:p>
            <a:fld id="{5F9F8FF6-6F64-48B5-AF7B-675846B3447E}" type="slidenum">
              <a:rPr lang="de-DE" smtClean="0"/>
              <a:pPr/>
              <a:t>23</a:t>
            </a:fld>
            <a:endParaRPr lang="de-DE"/>
          </a:p>
        </p:txBody>
      </p:sp>
    </p:spTree>
    <p:extLst>
      <p:ext uri="{BB962C8B-B14F-4D97-AF65-F5344CB8AC3E}">
        <p14:creationId xmlns:p14="http://schemas.microsoft.com/office/powerpoint/2010/main" val="416643501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Bei der Stichwortsuche werden mehrere Suchbegriffe automatisch mit dem Boole‘schen Operator AND verknüpft. Die Suche mit einer OR-Verknüpfung wird in der STA-Dokumentationsplattform nicht unterstützt.</a:t>
            </a:r>
            <a:endParaRPr lang="de-DE" dirty="0">
              <a:highlight>
                <a:srgbClr val="FFFF00"/>
              </a:highlight>
            </a:endParaRPr>
          </a:p>
        </p:txBody>
      </p:sp>
      <p:sp>
        <p:nvSpPr>
          <p:cNvPr id="4" name="Foliennummernplatzhalter 3"/>
          <p:cNvSpPr>
            <a:spLocks noGrp="1"/>
          </p:cNvSpPr>
          <p:nvPr>
            <p:ph type="sldNum" sz="quarter" idx="5"/>
          </p:nvPr>
        </p:nvSpPr>
        <p:spPr/>
        <p:txBody>
          <a:bodyPr/>
          <a:lstStyle/>
          <a:p>
            <a:fld id="{5F9F8FF6-6F64-48B5-AF7B-675846B3447E}" type="slidenum">
              <a:rPr lang="de-DE" smtClean="0"/>
              <a:pPr/>
              <a:t>24</a:t>
            </a:fld>
            <a:endParaRPr lang="de-DE"/>
          </a:p>
        </p:txBody>
      </p:sp>
    </p:spTree>
    <p:extLst>
      <p:ext uri="{BB962C8B-B14F-4D97-AF65-F5344CB8AC3E}">
        <p14:creationId xmlns:p14="http://schemas.microsoft.com/office/powerpoint/2010/main" val="270741719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5F9F8FF6-6F64-48B5-AF7B-675846B3447E}" type="slidenum">
              <a:rPr lang="de-DE" smtClean="0"/>
              <a:pPr/>
              <a:t>25</a:t>
            </a:fld>
            <a:endParaRPr lang="de-DE"/>
          </a:p>
        </p:txBody>
      </p:sp>
    </p:spTree>
    <p:extLst>
      <p:ext uri="{BB962C8B-B14F-4D97-AF65-F5344CB8AC3E}">
        <p14:creationId xmlns:p14="http://schemas.microsoft.com/office/powerpoint/2010/main" val="131169013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Folgende Ressourcentyp-Beschreibungen werden in späteren Versionen ergänzt:</a:t>
            </a:r>
          </a:p>
          <a:p>
            <a:pPr marL="177742" indent="-177742">
              <a:buFont typeface="Arial" panose="020B0604020202020204" pitchFamily="34" charset="0"/>
              <a:buChar char="•"/>
            </a:pPr>
            <a:r>
              <a:rPr lang="de-DE" dirty="0"/>
              <a:t>Adaptionen und Überarbeitungen</a:t>
            </a:r>
          </a:p>
          <a:p>
            <a:pPr marL="177742" indent="-177742">
              <a:buFont typeface="Arial" panose="020B0604020202020204" pitchFamily="34" charset="0"/>
              <a:buChar char="•"/>
            </a:pPr>
            <a:r>
              <a:rPr lang="de-DE" dirty="0"/>
              <a:t>Alte Drucke</a:t>
            </a:r>
          </a:p>
          <a:p>
            <a:pPr marL="177742" indent="-177742">
              <a:buFont typeface="Arial" panose="020B0604020202020204" pitchFamily="34" charset="0"/>
              <a:buChar char="•"/>
            </a:pPr>
            <a:r>
              <a:rPr lang="de-DE" dirty="0"/>
              <a:t>Audiovisuelle Ressourcen</a:t>
            </a:r>
          </a:p>
          <a:p>
            <a:pPr marL="177742" indent="-177742">
              <a:buFont typeface="Arial" panose="020B0604020202020204" pitchFamily="34" charset="0"/>
              <a:buChar char="•"/>
            </a:pPr>
            <a:r>
              <a:rPr lang="de-DE" dirty="0"/>
              <a:t>Aufsätze, unselbstständige Werke</a:t>
            </a:r>
          </a:p>
          <a:p>
            <a:pPr marL="177742" indent="-177742">
              <a:buFont typeface="Arial" panose="020B0604020202020204" pitchFamily="34" charset="0"/>
              <a:buChar char="•"/>
            </a:pPr>
            <a:r>
              <a:rPr lang="de-DE" dirty="0"/>
              <a:t>Begleitmaterial</a:t>
            </a:r>
          </a:p>
          <a:p>
            <a:pPr marL="177742" indent="-177742">
              <a:buFont typeface="Arial" panose="020B0604020202020204" pitchFamily="34" charset="0"/>
              <a:buChar char="•"/>
            </a:pPr>
            <a:r>
              <a:rPr lang="de-DE" dirty="0"/>
              <a:t>Hörbücher – Hörspiele</a:t>
            </a:r>
          </a:p>
          <a:p>
            <a:pPr marL="177742" indent="-177742">
              <a:buFont typeface="Arial" panose="020B0604020202020204" pitchFamily="34" charset="0"/>
              <a:buChar char="•"/>
            </a:pPr>
            <a:r>
              <a:rPr lang="de-DE" dirty="0"/>
              <a:t>Juristische Werke</a:t>
            </a:r>
          </a:p>
          <a:p>
            <a:pPr marL="177742" indent="-177742">
              <a:buFont typeface="Arial" panose="020B0604020202020204" pitchFamily="34" charset="0"/>
              <a:buChar char="•"/>
            </a:pPr>
            <a:r>
              <a:rPr lang="de-DE" dirty="0"/>
              <a:t>Konferenzschriften</a:t>
            </a:r>
          </a:p>
          <a:p>
            <a:pPr marL="177742" indent="-177742">
              <a:buFont typeface="Arial" panose="020B0604020202020204" pitchFamily="34" charset="0"/>
              <a:buChar char="•"/>
            </a:pPr>
            <a:r>
              <a:rPr lang="de-DE" dirty="0"/>
              <a:t>Medienkombinationen</a:t>
            </a:r>
          </a:p>
          <a:p>
            <a:pPr marL="177742" indent="-177742">
              <a:buFont typeface="Arial" panose="020B0604020202020204" pitchFamily="34" charset="0"/>
              <a:buChar char="•"/>
            </a:pPr>
            <a:r>
              <a:rPr lang="de-DE" dirty="0"/>
              <a:t>Musikressourcen</a:t>
            </a:r>
          </a:p>
          <a:p>
            <a:pPr marL="177742" indent="-177742">
              <a:buFont typeface="Arial" panose="020B0604020202020204" pitchFamily="34" charset="0"/>
              <a:buChar char="•"/>
            </a:pPr>
            <a:r>
              <a:rPr lang="de-DE" dirty="0"/>
              <a:t>Religiöse Werke</a:t>
            </a:r>
          </a:p>
          <a:p>
            <a:pPr marL="177742" indent="-177742">
              <a:buFont typeface="Arial" panose="020B0604020202020204" pitchFamily="34" charset="0"/>
              <a:buChar char="•"/>
            </a:pPr>
            <a:r>
              <a:rPr lang="de-DE" dirty="0"/>
              <a:t>Reproduktionen</a:t>
            </a:r>
          </a:p>
          <a:p>
            <a:pPr marL="177742" indent="-177742">
              <a:buFont typeface="Arial" panose="020B0604020202020204" pitchFamily="34" charset="0"/>
              <a:buChar char="•"/>
            </a:pPr>
            <a:r>
              <a:rPr lang="de-DE" dirty="0"/>
              <a:t>Schulbücher</a:t>
            </a:r>
          </a:p>
          <a:p>
            <a:pPr marL="177742" indent="-177742">
              <a:buFont typeface="Arial" panose="020B0604020202020204" pitchFamily="34" charset="0"/>
              <a:buChar char="•"/>
            </a:pPr>
            <a:r>
              <a:rPr lang="de-DE" dirty="0"/>
              <a:t>Spiele</a:t>
            </a:r>
          </a:p>
          <a:p>
            <a:pPr marL="177742" indent="-177742">
              <a:buFont typeface="Arial" panose="020B0604020202020204" pitchFamily="34" charset="0"/>
              <a:buChar char="•"/>
            </a:pPr>
            <a:r>
              <a:rPr lang="de-DE" dirty="0"/>
              <a:t>Unveröffentlichte Ressourcen</a:t>
            </a:r>
          </a:p>
          <a:p>
            <a:pPr marL="177742" indent="-177742">
              <a:buFont typeface="Arial" panose="020B0604020202020204" pitchFamily="34" charset="0"/>
              <a:buChar char="•"/>
            </a:pPr>
            <a:endParaRPr lang="de-DE" dirty="0"/>
          </a:p>
          <a:p>
            <a:r>
              <a:rPr lang="de-DE" dirty="0"/>
              <a:t>Die Transliterationstabellen, die im deutschsprachigen Raum verwendet werden, stehen aktuell noch nicht in der STA-Dokumentationsplattform zur Verfügung. Hier wird noch geklärt, wie sie eingebunden werden können.</a:t>
            </a:r>
          </a:p>
          <a:p>
            <a:r>
              <a:rPr lang="de-DE" dirty="0"/>
              <a:t>Hintergrund: Es handelt sich um DIN-Normen, die aus lizenzrechtlichen Gründen nicht frei im Internet zugänglich gemacht werden dürfen.</a:t>
            </a:r>
          </a:p>
        </p:txBody>
      </p:sp>
      <p:sp>
        <p:nvSpPr>
          <p:cNvPr id="4" name="Foliennummernplatzhalter 3"/>
          <p:cNvSpPr>
            <a:spLocks noGrp="1"/>
          </p:cNvSpPr>
          <p:nvPr>
            <p:ph type="sldNum" sz="quarter" idx="5"/>
          </p:nvPr>
        </p:nvSpPr>
        <p:spPr/>
        <p:txBody>
          <a:bodyPr/>
          <a:lstStyle/>
          <a:p>
            <a:fld id="{5F9F8FF6-6F64-48B5-AF7B-675846B3447E}" type="slidenum">
              <a:rPr lang="de-DE" smtClean="0"/>
              <a:pPr/>
              <a:t>26</a:t>
            </a:fld>
            <a:endParaRPr lang="de-DE"/>
          </a:p>
        </p:txBody>
      </p:sp>
    </p:spTree>
    <p:extLst>
      <p:ext uri="{BB962C8B-B14F-4D97-AF65-F5344CB8AC3E}">
        <p14:creationId xmlns:p14="http://schemas.microsoft.com/office/powerpoint/2010/main" val="31850979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Beim Klick auf das Sprechblasen-Symbol in der Fußzeile öffnet sich eine E-Mail an die Arbeitsstelle für Standardisierung, bei der im Betreff bereits die jeweils aktuelle Seite angegeben ist.</a:t>
            </a:r>
          </a:p>
        </p:txBody>
      </p:sp>
      <p:sp>
        <p:nvSpPr>
          <p:cNvPr id="4" name="Foliennummernplatzhalter 3"/>
          <p:cNvSpPr>
            <a:spLocks noGrp="1"/>
          </p:cNvSpPr>
          <p:nvPr>
            <p:ph type="sldNum" sz="quarter" idx="5"/>
          </p:nvPr>
        </p:nvSpPr>
        <p:spPr/>
        <p:txBody>
          <a:bodyPr/>
          <a:lstStyle/>
          <a:p>
            <a:fld id="{5F9F8FF6-6F64-48B5-AF7B-675846B3447E}" type="slidenum">
              <a:rPr lang="de-DE" smtClean="0"/>
              <a:pPr/>
              <a:t>27</a:t>
            </a:fld>
            <a:endParaRPr lang="de-DE"/>
          </a:p>
        </p:txBody>
      </p:sp>
    </p:spTree>
    <p:extLst>
      <p:ext uri="{BB962C8B-B14F-4D97-AF65-F5344CB8AC3E}">
        <p14:creationId xmlns:p14="http://schemas.microsoft.com/office/powerpoint/2010/main" val="15360245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Die STA-Dokumentationsplattform enthält zurzeit den Standard „RDA DACH“ mit den Erschließungsregeln für den deutschsprachigen Raum sowie die GND-Dokumentation (noch im Aufbau; bis auf Weiteres sind für die GND die Regeln maßgeblich, die auf der „Informationsseite zur GND“ veröffentlicht sind). </a:t>
            </a:r>
          </a:p>
          <a:p>
            <a:endParaRPr lang="de-DE" dirty="0"/>
          </a:p>
          <a:p>
            <a:r>
              <a:rPr lang="de-DE" dirty="0"/>
              <a:t>RDA DACH:</a:t>
            </a:r>
          </a:p>
          <a:p>
            <a:r>
              <a:rPr lang="de-DE" dirty="0"/>
              <a:t>Beschrieben werden nur die Regeln, die im DACH-Raum auch tatsächlich angewendet werden. Anders als im Original Toolkit gibt es also nur einen (zusammenhängenden) Regelwerkstext und keine Unterscheidung mehr zwischen dem Regelwerk RDA und ergänzenden Anwendungsrichtlinien für den DACH-Raum, die sich auf den Regelwerkstext beziehen bzw. ihn präzisieren. Die Arbeitshilfen für Titeldaten sind teilweise bereits in RDA DACH integriert, teilweise wird noch auf externe PDF-Dateien verlinkt.</a:t>
            </a:r>
          </a:p>
          <a:p>
            <a:r>
              <a:rPr lang="de-DE" dirty="0"/>
              <a:t>Das offizielle RDA Toolkit ist für die Regelwerksanwendung im DACH-Raum nicht mehr maßgeblich. Daher wurde auf eine Übersetzung des RDA Toolkits ins Deutsche verzichtet.</a:t>
            </a:r>
          </a:p>
          <a:p>
            <a:r>
              <a:rPr lang="de-DE" dirty="0"/>
              <a:t>Für ausführliche Informationen zu RDA DACH vgl. die „Einführung zu RDA DACH“ in der STA-Dokumentationsplattform: https://sta.dnb.de/doc/RDA</a:t>
            </a:r>
          </a:p>
          <a:p>
            <a:endParaRPr lang="de-DE" dirty="0"/>
          </a:p>
          <a:p>
            <a:r>
              <a:rPr lang="de-DE" dirty="0"/>
              <a:t>Gegenstand des Praxis-Updates RDA DACH sind der Aufbau und die Nutzung der STA-Dokumentationsplattform sowie die Regelwerksänderungen, die sich durch die Einführung von RDA DACH ergeben.</a:t>
            </a:r>
          </a:p>
        </p:txBody>
      </p:sp>
      <p:sp>
        <p:nvSpPr>
          <p:cNvPr id="4" name="Foliennummernplatzhalter 3"/>
          <p:cNvSpPr>
            <a:spLocks noGrp="1"/>
          </p:cNvSpPr>
          <p:nvPr>
            <p:ph type="sldNum" sz="quarter" idx="5"/>
          </p:nvPr>
        </p:nvSpPr>
        <p:spPr/>
        <p:txBody>
          <a:bodyPr/>
          <a:lstStyle/>
          <a:p>
            <a:fld id="{5F9F8FF6-6F64-48B5-AF7B-675846B3447E}" type="slidenum">
              <a:rPr lang="de-DE" smtClean="0"/>
              <a:pPr/>
              <a:t>6</a:t>
            </a:fld>
            <a:endParaRPr lang="de-DE"/>
          </a:p>
        </p:txBody>
      </p:sp>
    </p:spTree>
    <p:extLst>
      <p:ext uri="{BB962C8B-B14F-4D97-AF65-F5344CB8AC3E}">
        <p14:creationId xmlns:p14="http://schemas.microsoft.com/office/powerpoint/2010/main" val="30324838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Die STA-Dokumentationsplattform besteht aus folgenden Seitenbereichen:</a:t>
            </a:r>
          </a:p>
          <a:p>
            <a:pPr marL="177742" indent="-177742">
              <a:buFont typeface="Arial" panose="020B0604020202020204" pitchFamily="34" charset="0"/>
              <a:buChar char="•"/>
            </a:pPr>
            <a:r>
              <a:rPr lang="de-DE" dirty="0"/>
              <a:t>Reiter (mit aussagekräftiger Benennung der Seite)</a:t>
            </a:r>
          </a:p>
          <a:p>
            <a:pPr marL="177742" indent="-177742">
              <a:buFont typeface="Arial" panose="020B0604020202020204" pitchFamily="34" charset="0"/>
              <a:buChar char="•"/>
            </a:pPr>
            <a:r>
              <a:rPr lang="de-DE" dirty="0"/>
              <a:t>Menüleiste:</a:t>
            </a:r>
          </a:p>
          <a:p>
            <a:pPr marL="651721" lvl="1" indent="-177742">
              <a:buFont typeface="Arial" panose="020B0604020202020204" pitchFamily="34" charset="0"/>
              <a:buChar char="•"/>
            </a:pPr>
            <a:r>
              <a:rPr lang="de-DE" dirty="0"/>
              <a:t>Home-Button -&gt; Einführungsseite der STA-Dokumentationsplattform</a:t>
            </a:r>
          </a:p>
          <a:p>
            <a:pPr marL="651721" lvl="1" indent="-177742">
              <a:buFont typeface="Arial" panose="020B0604020202020204" pitchFamily="34" charset="0"/>
              <a:buChar char="•"/>
            </a:pPr>
            <a:r>
              <a:rPr lang="de-DE" dirty="0"/>
              <a:t>RDA DACH</a:t>
            </a:r>
          </a:p>
          <a:p>
            <a:pPr marL="651721" lvl="1" indent="-177742">
              <a:buFont typeface="Arial" panose="020B0604020202020204" pitchFamily="34" charset="0"/>
              <a:buChar char="•"/>
            </a:pPr>
            <a:r>
              <a:rPr lang="de-DE" dirty="0"/>
              <a:t>GND</a:t>
            </a:r>
          </a:p>
          <a:p>
            <a:pPr marL="651721" lvl="1" indent="-177742">
              <a:buFont typeface="Arial" panose="020B0604020202020204" pitchFamily="34" charset="0"/>
              <a:buChar char="•"/>
            </a:pPr>
            <a:r>
              <a:rPr lang="de-DE" dirty="0"/>
              <a:t>Suche (Lupensymbol)</a:t>
            </a:r>
          </a:p>
          <a:p>
            <a:pPr marL="177742" indent="-177742">
              <a:buFont typeface="Arial" panose="020B0604020202020204" pitchFamily="34" charset="0"/>
              <a:buChar char="•"/>
            </a:pPr>
            <a:r>
              <a:rPr lang="de-DE" dirty="0"/>
              <a:t>„</a:t>
            </a:r>
            <a:r>
              <a:rPr lang="de-DE" dirty="0" err="1"/>
              <a:t>Breadcrumb</a:t>
            </a:r>
            <a:r>
              <a:rPr lang="de-DE" dirty="0"/>
              <a:t>“-Leiste: An welcher Stelle der STA-Dokumentationsplattform befinde ich mich gerade?</a:t>
            </a:r>
          </a:p>
          <a:p>
            <a:pPr marL="177742" indent="-177742">
              <a:buFont typeface="Arial" panose="020B0604020202020204" pitchFamily="34" charset="0"/>
              <a:buChar char="•"/>
            </a:pPr>
            <a:r>
              <a:rPr lang="de-DE" dirty="0"/>
              <a:t>Navigationsbereich: Inhaltsverzeichnis der jeweiligen Seite in Form eines Navigationsbaums</a:t>
            </a:r>
          </a:p>
          <a:p>
            <a:pPr marL="177742" indent="-177742">
              <a:buFont typeface="Arial" panose="020B0604020202020204" pitchFamily="34" charset="0"/>
              <a:buChar char="•"/>
            </a:pPr>
            <a:r>
              <a:rPr lang="de-DE" dirty="0"/>
              <a:t>Anzeigebereich</a:t>
            </a:r>
          </a:p>
          <a:p>
            <a:pPr marL="177742" indent="-177742">
              <a:buFont typeface="Arial" panose="020B0604020202020204" pitchFamily="34" charset="0"/>
              <a:buChar char="•"/>
            </a:pPr>
            <a:r>
              <a:rPr lang="de-DE" dirty="0"/>
              <a:t>Funktionsleiste mit</a:t>
            </a:r>
          </a:p>
          <a:p>
            <a:pPr marL="651721" lvl="1" indent="-177742">
              <a:buFont typeface="Arial" panose="020B0604020202020204" pitchFamily="34" charset="0"/>
              <a:buChar char="•"/>
            </a:pPr>
            <a:r>
              <a:rPr lang="de-DE" dirty="0"/>
              <a:t>Versionsangaben</a:t>
            </a:r>
          </a:p>
          <a:p>
            <a:pPr marL="651721" lvl="1" indent="-177742">
              <a:buFont typeface="Arial" panose="020B0604020202020204" pitchFamily="34" charset="0"/>
              <a:buChar char="•"/>
            </a:pPr>
            <a:r>
              <a:rPr lang="de-DE" dirty="0"/>
              <a:t>Impressum</a:t>
            </a:r>
          </a:p>
          <a:p>
            <a:pPr marL="651721" lvl="1" indent="-177742">
              <a:buFont typeface="Arial" panose="020B0604020202020204" pitchFamily="34" charset="0"/>
              <a:buChar char="•"/>
            </a:pPr>
            <a:r>
              <a:rPr lang="de-DE" dirty="0"/>
              <a:t>einigen Funktionen, die auf nahezu allen Seiten der STA-Dokumentationsplattform ausgeführt werden können (z. B. Drucken, Auf- bzw. Zuklappen aller </a:t>
            </a:r>
            <a:r>
              <a:rPr lang="de-DE" dirty="0" err="1"/>
              <a:t>Textboxen</a:t>
            </a:r>
            <a:r>
              <a:rPr lang="de-DE" dirty="0"/>
              <a:t> auf einer Seite)</a:t>
            </a:r>
          </a:p>
          <a:p>
            <a:pPr marL="651721" lvl="1" indent="-177742">
              <a:buFont typeface="Arial" panose="020B0604020202020204" pitchFamily="34" charset="0"/>
              <a:buChar char="•"/>
            </a:pPr>
            <a:r>
              <a:rPr lang="de-DE" dirty="0"/>
              <a:t>STA-Notation der betreffenden Seite</a:t>
            </a:r>
          </a:p>
          <a:p>
            <a:endParaRPr lang="de-DE" dirty="0"/>
          </a:p>
          <a:p>
            <a:r>
              <a:rPr lang="de-DE" dirty="0"/>
              <a:t>Ausführliche Beschreibungen der einzelnen Seitenbereiche finden Sie auch auf der Hilfeseite zur STA-Dokumentationsplattform: https://sta.dnb.de/doc/STA-HILFE-FAQ</a:t>
            </a:r>
          </a:p>
        </p:txBody>
      </p:sp>
      <p:sp>
        <p:nvSpPr>
          <p:cNvPr id="4" name="Foliennummernplatzhalter 3"/>
          <p:cNvSpPr>
            <a:spLocks noGrp="1"/>
          </p:cNvSpPr>
          <p:nvPr>
            <p:ph type="sldNum" sz="quarter" idx="5"/>
          </p:nvPr>
        </p:nvSpPr>
        <p:spPr/>
        <p:txBody>
          <a:bodyPr/>
          <a:lstStyle/>
          <a:p>
            <a:fld id="{5F9F8FF6-6F64-48B5-AF7B-675846B3447E}" type="slidenum">
              <a:rPr lang="de-DE" smtClean="0"/>
              <a:pPr/>
              <a:t>7</a:t>
            </a:fld>
            <a:endParaRPr lang="de-DE"/>
          </a:p>
        </p:txBody>
      </p:sp>
    </p:spTree>
    <p:extLst>
      <p:ext uri="{BB962C8B-B14F-4D97-AF65-F5344CB8AC3E}">
        <p14:creationId xmlns:p14="http://schemas.microsoft.com/office/powerpoint/2010/main" val="30184992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Die Bereiche „RDA DACH“ und „GND“ werden oben über die graue Menüleiste aufgerufen.</a:t>
            </a:r>
          </a:p>
          <a:p>
            <a:r>
              <a:rPr lang="de-DE" dirty="0"/>
              <a:t>Um die Orientierung innerhalb der STA-Dokumentationsplattform zu erleichtern und die Bereiche „RDA DACH“ und „GND“ z. B. auch bei Suchergebnissen deutlich voneinander zu unterscheiden, wird für die beiden Bereiche ein unterschiedliches Farbkonzept verwendet:</a:t>
            </a:r>
          </a:p>
          <a:p>
            <a:r>
              <a:rPr lang="de-DE" dirty="0"/>
              <a:t>RDA DACH: Signalfarbe orange</a:t>
            </a:r>
          </a:p>
          <a:p>
            <a:r>
              <a:rPr lang="de-DE" dirty="0"/>
              <a:t>GND: Signalfarbe blau</a:t>
            </a:r>
          </a:p>
          <a:p>
            <a:endParaRPr lang="de-DE" dirty="0"/>
          </a:p>
          <a:p>
            <a:r>
              <a:rPr lang="de-DE" dirty="0"/>
              <a:t>Klickt man in der Menüleiste direkt auf „RDA DACH“ bzw. „GND“, ohne einen Unterpunkt auszuwählen, landet man auf der Einstiegsseite für den jeweiligen Standard.</a:t>
            </a:r>
          </a:p>
          <a:p>
            <a:endParaRPr lang="de-DE" dirty="0"/>
          </a:p>
          <a:p>
            <a:r>
              <a:rPr lang="de-DE" dirty="0"/>
              <a:t>Ausführliche Informationen zum Aufbau und zur Nutzung der STA-Dokumentationsplattform finden Sie auf der Hilfeseite https://sta.dnb.de/doc/STA-HILFE-FAQ.</a:t>
            </a:r>
          </a:p>
        </p:txBody>
      </p:sp>
      <p:sp>
        <p:nvSpPr>
          <p:cNvPr id="4" name="Foliennummernplatzhalter 3"/>
          <p:cNvSpPr>
            <a:spLocks noGrp="1"/>
          </p:cNvSpPr>
          <p:nvPr>
            <p:ph type="sldNum" sz="quarter" idx="5"/>
          </p:nvPr>
        </p:nvSpPr>
        <p:spPr/>
        <p:txBody>
          <a:bodyPr/>
          <a:lstStyle/>
          <a:p>
            <a:fld id="{5F9F8FF6-6F64-48B5-AF7B-675846B3447E}" type="slidenum">
              <a:rPr lang="de-DE" smtClean="0"/>
              <a:pPr/>
              <a:t>8</a:t>
            </a:fld>
            <a:endParaRPr lang="de-DE"/>
          </a:p>
        </p:txBody>
      </p:sp>
    </p:spTree>
    <p:extLst>
      <p:ext uri="{BB962C8B-B14F-4D97-AF65-F5344CB8AC3E}">
        <p14:creationId xmlns:p14="http://schemas.microsoft.com/office/powerpoint/2010/main" val="35256712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Ausführliche Informationen zum Aufbau und zur Nutzung der STA-Dokumentationsplattform finden Sie auf der Hilfeseite https://sta.dnb.de/doc/STA-HILFE-FAQ.</a:t>
            </a:r>
          </a:p>
          <a:p>
            <a:endParaRPr lang="de-DE" dirty="0"/>
          </a:p>
          <a:p>
            <a:r>
              <a:rPr lang="de-DE" dirty="0"/>
              <a:t>Die Seite ist auch auf der Einstiegsseite der STA-Dokumentationsplattform im Abschnitt „Hilfe“ verlinkt.</a:t>
            </a:r>
          </a:p>
        </p:txBody>
      </p:sp>
      <p:sp>
        <p:nvSpPr>
          <p:cNvPr id="4" name="Foliennummernplatzhalter 3"/>
          <p:cNvSpPr>
            <a:spLocks noGrp="1"/>
          </p:cNvSpPr>
          <p:nvPr>
            <p:ph type="sldNum" sz="quarter" idx="5"/>
          </p:nvPr>
        </p:nvSpPr>
        <p:spPr/>
        <p:txBody>
          <a:bodyPr/>
          <a:lstStyle/>
          <a:p>
            <a:fld id="{5F9F8FF6-6F64-48B5-AF7B-675846B3447E}" type="slidenum">
              <a:rPr lang="de-DE" smtClean="0"/>
              <a:pPr/>
              <a:t>9</a:t>
            </a:fld>
            <a:endParaRPr lang="de-DE"/>
          </a:p>
        </p:txBody>
      </p:sp>
    </p:spTree>
    <p:extLst>
      <p:ext uri="{BB962C8B-B14F-4D97-AF65-F5344CB8AC3E}">
        <p14:creationId xmlns:p14="http://schemas.microsoft.com/office/powerpoint/2010/main" val="14415635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47958">
              <a:defRPr/>
            </a:pPr>
            <a:r>
              <a:rPr lang="de-DE" dirty="0"/>
              <a:t>Eine Einführung zum Standard RDA DACH finden Sie auch auf der Einstiegsseite unter https://sta.dnb.de/doc/RDA.</a:t>
            </a:r>
          </a:p>
        </p:txBody>
      </p:sp>
      <p:sp>
        <p:nvSpPr>
          <p:cNvPr id="4" name="Foliennummernplatzhalter 3"/>
          <p:cNvSpPr>
            <a:spLocks noGrp="1"/>
          </p:cNvSpPr>
          <p:nvPr>
            <p:ph type="sldNum" sz="quarter" idx="5"/>
          </p:nvPr>
        </p:nvSpPr>
        <p:spPr/>
        <p:txBody>
          <a:bodyPr/>
          <a:lstStyle/>
          <a:p>
            <a:fld id="{5F9F8FF6-6F64-48B5-AF7B-675846B3447E}" type="slidenum">
              <a:rPr lang="de-DE" smtClean="0"/>
              <a:pPr/>
              <a:t>10</a:t>
            </a:fld>
            <a:endParaRPr lang="de-DE"/>
          </a:p>
        </p:txBody>
      </p:sp>
    </p:spTree>
    <p:extLst>
      <p:ext uri="{BB962C8B-B14F-4D97-AF65-F5344CB8AC3E}">
        <p14:creationId xmlns:p14="http://schemas.microsoft.com/office/powerpoint/2010/main" val="21847098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47958">
              <a:defRPr/>
            </a:pPr>
            <a:r>
              <a:rPr lang="de-DE" dirty="0"/>
              <a:t>Auf dieser Folie sind die drei Hauptbereiche (Regelwerksteile) in RDA DACH mit ihren Inhalten aufgelistet. Ausführliche Informationen zu diesen Hauptbereichen finden Sie auf der Einführungsseite zum Standard RDA DACH https://sta.dnb.de/doc/RDA im Abschnitt „Aufbau des Standards RDA DACH“.</a:t>
            </a:r>
          </a:p>
        </p:txBody>
      </p:sp>
      <p:sp>
        <p:nvSpPr>
          <p:cNvPr id="4" name="Foliennummernplatzhalter 3"/>
          <p:cNvSpPr>
            <a:spLocks noGrp="1"/>
          </p:cNvSpPr>
          <p:nvPr>
            <p:ph type="sldNum" sz="quarter" idx="5"/>
          </p:nvPr>
        </p:nvSpPr>
        <p:spPr/>
        <p:txBody>
          <a:bodyPr/>
          <a:lstStyle/>
          <a:p>
            <a:fld id="{5F9F8FF6-6F64-48B5-AF7B-675846B3447E}" type="slidenum">
              <a:rPr lang="de-DE" smtClean="0"/>
              <a:pPr/>
              <a:t>11</a:t>
            </a:fld>
            <a:endParaRPr lang="de-DE"/>
          </a:p>
        </p:txBody>
      </p:sp>
    </p:spTree>
    <p:extLst>
      <p:ext uri="{BB962C8B-B14F-4D97-AF65-F5344CB8AC3E}">
        <p14:creationId xmlns:p14="http://schemas.microsoft.com/office/powerpoint/2010/main" val="346579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Neben den Hauptbereichen in RDA DACH, die auf der vorigen Folie aufgelistet sind, gibt es Anwendungsprofile für bestimmte Erscheinungsweisen und Ressourcentypen sowie einen Index.</a:t>
            </a:r>
          </a:p>
          <a:p>
            <a:r>
              <a:rPr lang="de-DE" dirty="0"/>
              <a:t>Ausführliche Informationen zu den Anwendungsprofilen finden Sie unter https://sta.dnb.de/doc/RDA-A-APST. Die Anwendungsprofile selbst sind unter https://sta.dnb.de/doc/RDA-AP aufrufbar. Bitte beachten Sie, dass die Anwendungsprofile in der aktuellen Version von RDA DACH noch experimentell sind.</a:t>
            </a:r>
          </a:p>
          <a:p>
            <a:r>
              <a:rPr lang="de-DE" dirty="0"/>
              <a:t>Ausführliche Informationen zum Index finden Sie unter https://sta.dnb.de/doc/STA-HILFE-FAQ#Index</a:t>
            </a:r>
          </a:p>
        </p:txBody>
      </p:sp>
      <p:sp>
        <p:nvSpPr>
          <p:cNvPr id="4" name="Foliennummernplatzhalter 3"/>
          <p:cNvSpPr>
            <a:spLocks noGrp="1"/>
          </p:cNvSpPr>
          <p:nvPr>
            <p:ph type="sldNum" sz="quarter" idx="5"/>
          </p:nvPr>
        </p:nvSpPr>
        <p:spPr/>
        <p:txBody>
          <a:bodyPr/>
          <a:lstStyle/>
          <a:p>
            <a:fld id="{5F9F8FF6-6F64-48B5-AF7B-675846B3447E}" type="slidenum">
              <a:rPr lang="de-DE" smtClean="0"/>
              <a:pPr/>
              <a:t>12</a:t>
            </a:fld>
            <a:endParaRPr lang="de-DE"/>
          </a:p>
        </p:txBody>
      </p:sp>
    </p:spTree>
    <p:extLst>
      <p:ext uri="{BB962C8B-B14F-4D97-AF65-F5344CB8AC3E}">
        <p14:creationId xmlns:p14="http://schemas.microsoft.com/office/powerpoint/2010/main" val="29843873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de-DE"/>
              <a:t>Titelmasterformat durch Klicken bearbeiten</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de-DE"/>
              <a:t>Formatvorlage des Untertitelmasters durch Klicken bearbeiten</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de-DE"/>
              <a:t>Praxis-Update RDA DACH | Teil x.x Titel | Stand: TT.MM.JJJJ | CC xxxxxxx</a:t>
            </a:r>
            <a:endParaRPr lang="de-DE" dirty="0"/>
          </a:p>
        </p:txBody>
      </p:sp>
      <p:sp>
        <p:nvSpPr>
          <p:cNvPr id="6" name="Slide Number Placeholder 5"/>
          <p:cNvSpPr>
            <a:spLocks noGrp="1"/>
          </p:cNvSpPr>
          <p:nvPr>
            <p:ph type="sldNum" sz="quarter" idx="12"/>
          </p:nvPr>
        </p:nvSpPr>
        <p:spPr/>
        <p:txBody>
          <a:bodyPr/>
          <a:lstStyle/>
          <a:p>
            <a:fld id="{4FAB73BC-B049-4115-A692-8D63A059BFB8}" type="slidenum">
              <a:rPr lang="en-US" smtClean="0"/>
              <a:t>‹Nr.›</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820244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Titelmasterformat durch Klicken bearbeiten</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de-DE"/>
              <a:t>Praxis-Update RDA DACH | Teil x.x Titel | Stand: TT.MM.JJJJ | CC xxxxxxx</a:t>
            </a:r>
            <a:endParaRPr lang="de-DE" dirty="0"/>
          </a:p>
        </p:txBody>
      </p:sp>
      <p:sp>
        <p:nvSpPr>
          <p:cNvPr id="6" name="Slide Number Placeholder 5"/>
          <p:cNvSpPr>
            <a:spLocks noGrp="1"/>
          </p:cNvSpPr>
          <p:nvPr>
            <p:ph type="sldNum" sz="quarter" idx="12"/>
          </p:nvPr>
        </p:nvSpPr>
        <p:spPr/>
        <p:txBody>
          <a:bodyPr/>
          <a:lstStyle/>
          <a:p>
            <a:endParaRPr lang="de-DE" b="1"/>
          </a:p>
          <a:p>
            <a:fld id="{D30E3F81-6584-4C85-9656-782DA1C6B3A8}" type="slidenum">
              <a:rPr lang="de-DE" b="1" smtClean="0"/>
              <a:pPr/>
              <a:t>‹Nr.›</a:t>
            </a:fld>
            <a:r>
              <a:rPr lang="de-DE"/>
              <a:t> | X</a:t>
            </a:r>
          </a:p>
          <a:p>
            <a:endParaRPr lang="en-US" dirty="0"/>
          </a:p>
        </p:txBody>
      </p:sp>
    </p:spTree>
    <p:extLst>
      <p:ext uri="{BB962C8B-B14F-4D97-AF65-F5344CB8AC3E}">
        <p14:creationId xmlns:p14="http://schemas.microsoft.com/office/powerpoint/2010/main" val="35848110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de-DE"/>
              <a:t>Titelmasterformat durch Klicken bearbeiten</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de-DE"/>
              <a:t>Praxis-Update RDA DACH | Teil x.x Titel | Stand: TT.MM.JJJJ | CC xxxxxxx</a:t>
            </a:r>
            <a:endParaRPr lang="de-DE" dirty="0"/>
          </a:p>
        </p:txBody>
      </p:sp>
      <p:sp>
        <p:nvSpPr>
          <p:cNvPr id="6" name="Slide Number Placeholder 5"/>
          <p:cNvSpPr>
            <a:spLocks noGrp="1"/>
          </p:cNvSpPr>
          <p:nvPr>
            <p:ph type="sldNum" sz="quarter" idx="12"/>
          </p:nvPr>
        </p:nvSpPr>
        <p:spPr/>
        <p:txBody>
          <a:bodyPr/>
          <a:lstStyle/>
          <a:p>
            <a:endParaRPr lang="de-DE" b="1"/>
          </a:p>
          <a:p>
            <a:fld id="{D30E3F81-6584-4C85-9656-782DA1C6B3A8}" type="slidenum">
              <a:rPr lang="de-DE" b="1" smtClean="0"/>
              <a:pPr/>
              <a:t>‹Nr.›</a:t>
            </a:fld>
            <a:r>
              <a:rPr lang="de-DE"/>
              <a:t> | X</a:t>
            </a:r>
          </a:p>
          <a:p>
            <a:endParaRPr lang="en-US" dirty="0"/>
          </a:p>
        </p:txBody>
      </p:sp>
    </p:spTree>
    <p:extLst>
      <p:ext uri="{BB962C8B-B14F-4D97-AF65-F5344CB8AC3E}">
        <p14:creationId xmlns:p14="http://schemas.microsoft.com/office/powerpoint/2010/main" val="40304566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335360" y="183778"/>
            <a:ext cx="11521280" cy="508918"/>
          </a:xfrm>
        </p:spPr>
        <p:txBody>
          <a:bodyPr/>
          <a:lstStyle>
            <a:lvl1pPr algn="l">
              <a:defRPr sz="2800">
                <a:solidFill>
                  <a:schemeClr val="tx1"/>
                </a:solidFill>
                <a:latin typeface="+mj-lt"/>
                <a:cs typeface="Segoe UI" panose="020B0502040204020203" pitchFamily="34" charset="0"/>
              </a:defRPr>
            </a:lvl1pPr>
          </a:lstStyle>
          <a:p>
            <a:r>
              <a:rPr lang="de-DE" dirty="0"/>
              <a:t>Titelmasterformat durch Klicken bearbeiten</a:t>
            </a:r>
          </a:p>
        </p:txBody>
      </p:sp>
      <p:sp>
        <p:nvSpPr>
          <p:cNvPr id="7" name="Textplatzhalter 6"/>
          <p:cNvSpPr>
            <a:spLocks noGrp="1"/>
          </p:cNvSpPr>
          <p:nvPr>
            <p:ph type="body" sz="quarter" idx="13" hasCustomPrompt="1"/>
          </p:nvPr>
        </p:nvSpPr>
        <p:spPr>
          <a:xfrm>
            <a:off x="335360" y="836712"/>
            <a:ext cx="11521280" cy="5472608"/>
          </a:xfrm>
        </p:spPr>
        <p:txBody>
          <a:bodyPr>
            <a:noAutofit/>
          </a:bodyPr>
          <a:lstStyle>
            <a:lvl1pPr>
              <a:defRPr sz="2400">
                <a:solidFill>
                  <a:schemeClr val="tx1"/>
                </a:solidFill>
                <a:latin typeface="+mj-lt"/>
                <a:cs typeface="Segoe UI" panose="020B0502040204020203" pitchFamily="34" charset="0"/>
              </a:defRPr>
            </a:lvl1pPr>
            <a:lvl2pPr marL="658368" indent="-457200">
              <a:buClr>
                <a:schemeClr val="tx1"/>
              </a:buClr>
              <a:buFont typeface="Arial" panose="020B0604020202020204" pitchFamily="34" charset="0"/>
              <a:buChar char="•"/>
              <a:defRPr sz="2400">
                <a:solidFill>
                  <a:schemeClr val="tx1"/>
                </a:solidFill>
                <a:latin typeface="+mj-lt"/>
                <a:cs typeface="Segoe UI" panose="020B0502040204020203" pitchFamily="34" charset="0"/>
              </a:defRPr>
            </a:lvl2pPr>
            <a:lvl3pPr marL="726948" indent="-342900">
              <a:buClr>
                <a:schemeClr val="tx1"/>
              </a:buClr>
              <a:buFont typeface="Arial" panose="020B0604020202020204" pitchFamily="34" charset="0"/>
              <a:buChar char="•"/>
              <a:defRPr sz="2400">
                <a:solidFill>
                  <a:schemeClr val="tx1"/>
                </a:solidFill>
                <a:latin typeface="+mj-lt"/>
                <a:cs typeface="Segoe UI" panose="020B0502040204020203" pitchFamily="34" charset="0"/>
              </a:defRPr>
            </a:lvl3pPr>
          </a:lstStyle>
          <a:p>
            <a:pPr lvl="0"/>
            <a:r>
              <a:rPr lang="de-DE" dirty="0"/>
              <a:t>Textmasterformat bearbeiten</a:t>
            </a:r>
          </a:p>
          <a:p>
            <a:pPr lvl="1"/>
            <a:r>
              <a:rPr lang="de-DE" dirty="0"/>
              <a:t>Zweite Ebene</a:t>
            </a:r>
          </a:p>
          <a:p>
            <a:pPr lvl="2"/>
            <a:r>
              <a:rPr lang="de-DE" dirty="0"/>
              <a:t>Dritte Ebene</a:t>
            </a:r>
          </a:p>
        </p:txBody>
      </p:sp>
      <p:sp>
        <p:nvSpPr>
          <p:cNvPr id="12" name="Fußzeilenplatzhalter 11"/>
          <p:cNvSpPr>
            <a:spLocks noGrp="1"/>
          </p:cNvSpPr>
          <p:nvPr>
            <p:ph type="ftr" sz="quarter" idx="14"/>
          </p:nvPr>
        </p:nvSpPr>
        <p:spPr>
          <a:xfrm>
            <a:off x="623392" y="6376244"/>
            <a:ext cx="8160907" cy="365125"/>
          </a:xfrm>
        </p:spPr>
        <p:txBody>
          <a:bodyPr/>
          <a:lstStyle>
            <a:lvl1pPr algn="l">
              <a:defRPr cap="none">
                <a:solidFill>
                  <a:schemeClr val="bg1"/>
                </a:solidFill>
              </a:defRPr>
            </a:lvl1pPr>
          </a:lstStyle>
          <a:p>
            <a:r>
              <a:rPr lang="de-DE" dirty="0"/>
              <a:t>Praxis-Update RDA DACH | Teil 1 Aufbau und Nutzung der STA-Dokumentationsplattform | Stand: TT.MM.JJJJ | CC </a:t>
            </a:r>
            <a:r>
              <a:rPr lang="de-DE" dirty="0" err="1"/>
              <a:t>xxxxxxx</a:t>
            </a:r>
            <a:endParaRPr lang="de-DE" dirty="0"/>
          </a:p>
        </p:txBody>
      </p:sp>
      <p:sp>
        <p:nvSpPr>
          <p:cNvPr id="9" name="Foliennummernplatzhalter 5"/>
          <p:cNvSpPr>
            <a:spLocks noGrp="1"/>
          </p:cNvSpPr>
          <p:nvPr>
            <p:ph type="sldNum" sz="quarter" idx="4"/>
          </p:nvPr>
        </p:nvSpPr>
        <p:spPr>
          <a:xfrm>
            <a:off x="9648395" y="6376244"/>
            <a:ext cx="1934005" cy="365125"/>
          </a:xfrm>
          <a:prstGeom prst="rect">
            <a:avLst/>
          </a:prstGeom>
        </p:spPr>
        <p:txBody>
          <a:bodyPr vert="horz" lIns="91440" tIns="45720" rIns="91440" bIns="45720" rtlCol="0" anchor="ctr"/>
          <a:lstStyle>
            <a:lvl1pPr algn="r">
              <a:defRPr sz="800">
                <a:solidFill>
                  <a:schemeClr val="bg1">
                    <a:lumMod val="85000"/>
                  </a:schemeClr>
                </a:solidFill>
                <a:latin typeface="Verdana" panose="020B0604030504040204" pitchFamily="34" charset="0"/>
                <a:ea typeface="Verdana" panose="020B0604030504040204" pitchFamily="34" charset="0"/>
                <a:cs typeface="Verdana" panose="020B0604030504040204" pitchFamily="34" charset="0"/>
              </a:defRPr>
            </a:lvl1pPr>
          </a:lstStyle>
          <a:p>
            <a:fld id="{37474561-2573-4254-9F43-70AFC27DF993}" type="slidenum">
              <a:rPr lang="de-DE" b="1" smtClean="0"/>
              <a:pPr/>
              <a:t>‹Nr.›</a:t>
            </a:fld>
            <a:r>
              <a:rPr lang="de-DE" dirty="0"/>
              <a:t> | X</a:t>
            </a:r>
          </a:p>
        </p:txBody>
      </p:sp>
    </p:spTree>
    <p:extLst>
      <p:ext uri="{BB962C8B-B14F-4D97-AF65-F5344CB8AC3E}">
        <p14:creationId xmlns:p14="http://schemas.microsoft.com/office/powerpoint/2010/main" val="674410912"/>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Titelmasterformat durch Klicken bearbeiten</a:t>
            </a:r>
            <a:endParaRPr lang="en-US" dirty="0"/>
          </a:p>
        </p:txBody>
      </p:sp>
      <p:sp>
        <p:nvSpPr>
          <p:cNvPr id="3" name="Content Placeholder 2"/>
          <p:cNvSpPr>
            <a:spLocks noGrp="1"/>
          </p:cNvSpPr>
          <p:nvPr>
            <p:ph idx="1"/>
          </p:nvPr>
        </p:nvSpPr>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de-DE"/>
              <a:t>Praxis-Update RDA DACH | Teil x.x Titel | Stand: TT.MM.JJJJ | CC xxxxxxx</a:t>
            </a:r>
            <a:endParaRPr lang="de-DE" dirty="0"/>
          </a:p>
        </p:txBody>
      </p:sp>
      <p:sp>
        <p:nvSpPr>
          <p:cNvPr id="6" name="Slide Number Placeholder 5"/>
          <p:cNvSpPr>
            <a:spLocks noGrp="1"/>
          </p:cNvSpPr>
          <p:nvPr>
            <p:ph type="sldNum" sz="quarter" idx="12"/>
          </p:nvPr>
        </p:nvSpPr>
        <p:spPr/>
        <p:txBody>
          <a:bodyPr/>
          <a:lstStyle/>
          <a:p>
            <a:fld id="{028E3F4F-51B2-42EE-AFA2-40C4572185CC}" type="slidenum">
              <a:rPr lang="en-US" smtClean="0"/>
              <a:t>‹Nr.›</a:t>
            </a:fld>
            <a:endParaRPr lang="en-US" dirty="0"/>
          </a:p>
        </p:txBody>
      </p:sp>
    </p:spTree>
    <p:extLst>
      <p:ext uri="{BB962C8B-B14F-4D97-AF65-F5344CB8AC3E}">
        <p14:creationId xmlns:p14="http://schemas.microsoft.com/office/powerpoint/2010/main" val="8887671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de-DE"/>
              <a:t>Titelmasterformat durch Klicken bearbeiten</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Formatvorlagen des Textmasters bearbeiten</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de-DE"/>
              <a:t>Praxis-Update RDA DACH | Teil x.x Titel | Stand: TT.MM.JJJJ | CC xxxxxxx</a:t>
            </a:r>
            <a:endParaRPr lang="de-DE" dirty="0"/>
          </a:p>
        </p:txBody>
      </p:sp>
      <p:sp>
        <p:nvSpPr>
          <p:cNvPr id="6" name="Slide Number Placeholder 5"/>
          <p:cNvSpPr>
            <a:spLocks noGrp="1"/>
          </p:cNvSpPr>
          <p:nvPr>
            <p:ph type="sldNum" sz="quarter" idx="12"/>
          </p:nvPr>
        </p:nvSpPr>
        <p:spPr/>
        <p:txBody>
          <a:bodyPr/>
          <a:lstStyle/>
          <a:p>
            <a:fld id="{4FAB73BC-B049-4115-A692-8D63A059BFB8}" type="slidenum">
              <a:rPr lang="en-US" smtClean="0"/>
              <a:t>‹Nr.›</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167214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de-DE"/>
              <a:t>Titelmasterformat durch Klicken bearbeiten</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r>
              <a:rPr lang="de-DE"/>
              <a:t>Praxis-Update RDA DACH | Teil x.x Titel | Stand: TT.MM.JJJJ | CC xxxxxxx</a:t>
            </a:r>
            <a:endParaRPr lang="de-DE" dirty="0"/>
          </a:p>
        </p:txBody>
      </p:sp>
      <p:sp>
        <p:nvSpPr>
          <p:cNvPr id="7" name="Slide Number Placeholder 6"/>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29961697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de-DE"/>
              <a:t>Titelmasterformat durch Klicken bearbeiten</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4" name="Content Placeholder 3"/>
          <p:cNvSpPr>
            <a:spLocks noGrp="1"/>
          </p:cNvSpPr>
          <p:nvPr>
            <p:ph sz="half" idx="2"/>
          </p:nvPr>
        </p:nvSpPr>
        <p:spPr>
          <a:xfrm>
            <a:off x="1097280" y="2582334"/>
            <a:ext cx="4937760" cy="3378200"/>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6" name="Content Placeholder 5"/>
          <p:cNvSpPr>
            <a:spLocks noGrp="1"/>
          </p:cNvSpPr>
          <p:nvPr>
            <p:ph sz="quarter" idx="4"/>
          </p:nvPr>
        </p:nvSpPr>
        <p:spPr>
          <a:xfrm>
            <a:off x="6217920" y="2582334"/>
            <a:ext cx="4937760" cy="3378200"/>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7" name="Date Placeholder 6"/>
          <p:cNvSpPr>
            <a:spLocks noGrp="1"/>
          </p:cNvSpPr>
          <p:nvPr>
            <p:ph type="dt" sz="half" idx="10"/>
          </p:nvPr>
        </p:nvSpPr>
        <p:spPr/>
        <p:txBody>
          <a:bodyPr/>
          <a:lstStyle/>
          <a:p>
            <a:endParaRPr lang="en-US" dirty="0"/>
          </a:p>
        </p:txBody>
      </p:sp>
      <p:sp>
        <p:nvSpPr>
          <p:cNvPr id="8" name="Footer Placeholder 7"/>
          <p:cNvSpPr>
            <a:spLocks noGrp="1"/>
          </p:cNvSpPr>
          <p:nvPr>
            <p:ph type="ftr" sz="quarter" idx="11"/>
          </p:nvPr>
        </p:nvSpPr>
        <p:spPr/>
        <p:txBody>
          <a:bodyPr/>
          <a:lstStyle/>
          <a:p>
            <a:r>
              <a:rPr lang="de-DE"/>
              <a:t>Praxis-Update RDA DACH | Teil x.x Titel | Stand: TT.MM.JJJJ | CC xxxxxxx</a:t>
            </a:r>
            <a:endParaRPr lang="de-DE" dirty="0"/>
          </a:p>
        </p:txBody>
      </p:sp>
      <p:sp>
        <p:nvSpPr>
          <p:cNvPr id="9" name="Slide Number Placeholder 8"/>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20542611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Titelmasterformat durch Klicken bearbeiten</a:t>
            </a:r>
            <a:endParaRPr lang="en-US" dirty="0"/>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r>
              <a:rPr lang="de-DE"/>
              <a:t>Praxis-Update RDA DACH | Teil x.x Titel | Stand: TT.MM.JJJJ | CC xxxxxxx</a:t>
            </a:r>
            <a:endParaRPr lang="de-DE" dirty="0"/>
          </a:p>
        </p:txBody>
      </p:sp>
      <p:sp>
        <p:nvSpPr>
          <p:cNvPr id="5" name="Slide Number Placeholder 4"/>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8328928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r>
              <a:rPr lang="de-DE"/>
              <a:t>Praxis-Update RDA DACH | Teil x.x Titel | Stand: TT.MM.JJJJ | CC xxxxxxx</a:t>
            </a:r>
            <a:endParaRPr lang="de-DE" dirty="0"/>
          </a:p>
        </p:txBody>
      </p:sp>
      <p:sp>
        <p:nvSpPr>
          <p:cNvPr id="9" name="Slide Number Placeholder 8"/>
          <p:cNvSpPr>
            <a:spLocks noGrp="1"/>
          </p:cNvSpPr>
          <p:nvPr>
            <p:ph type="sldNum" sz="quarter" idx="12"/>
          </p:nvPr>
        </p:nvSpPr>
        <p:spPr/>
        <p:txBody>
          <a:body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3904368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de-DE"/>
              <a:t>Titelmasterformat durch Klicken bearbeiten</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Formatvorlagen des Textmasters bearbeiten</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r>
              <a:rPr lang="de-DE"/>
              <a:t>Praxis-Update RDA DACH | Teil x.x Titel | Stand: TT.MM.JJJJ | CC xxxxxxx</a:t>
            </a:r>
            <a:endParaRPr lang="de-DE"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39239786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de-DE"/>
              <a:t>Titelmasterformat durch Klicken bearbeiten</a:t>
            </a:r>
            <a:endParaRPr lang="en-US" dirty="0"/>
          </a:p>
        </p:txBody>
      </p:sp>
      <p:sp>
        <p:nvSpPr>
          <p:cNvPr id="3" name="Picture Placeholder 2"/>
          <p:cNvSpPr>
            <a:spLocks noGrp="1" noChangeAspect="1"/>
          </p:cNvSpPr>
          <p:nvPr>
            <p:ph type="pic" idx="1"/>
          </p:nvPr>
        </p:nvSpPr>
        <p:spPr>
          <a:xfrm>
            <a:off x="15" y="0"/>
            <a:ext cx="12191985" cy="4915076"/>
          </a:xfrm>
          <a:no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Formatvorlagen des Textmasters bearbeiten</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r>
              <a:rPr lang="de-DE"/>
              <a:t>Praxis-Update RDA DACH | Teil x.x Titel | Stand: TT.MM.JJJJ | CC xxxxxxx</a:t>
            </a:r>
            <a:endParaRPr lang="de-DE"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8753028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de-DE"/>
              <a:t>Titelmasterformat durch Klicken bearbeiten</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r>
              <a:rPr lang="de-DE" dirty="0"/>
              <a:t>Praxis-Update RDA DACH | Teil </a:t>
            </a:r>
            <a:r>
              <a:rPr lang="de-DE" dirty="0" err="1"/>
              <a:t>x.x</a:t>
            </a:r>
            <a:r>
              <a:rPr lang="de-DE" dirty="0"/>
              <a:t> Titel | Stand: TT.MM.JJJJ | CC </a:t>
            </a:r>
            <a:r>
              <a:rPr lang="de-DE" dirty="0" err="1"/>
              <a:t>xxxxxxx</a:t>
            </a:r>
            <a:endParaRPr lang="de-DE"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836537943"/>
      </p:ext>
    </p:extLst>
  </p:cSld>
  <p:clrMap bg1="lt1" tx1="dk1" bg2="lt2" tx2="dk2" accent1="accent1" accent2="accent2" accent3="accent3" accent4="accent4" accent5="accent5" accent6="accent6" hlink="hlink" folHlink="folHlink"/>
  <p:sldLayoutIdLst>
    <p:sldLayoutId id="2147483742" r:id="rId1"/>
    <p:sldLayoutId id="2147483743" r:id="rId2"/>
    <p:sldLayoutId id="2147483744" r:id="rId3"/>
    <p:sldLayoutId id="2147483745" r:id="rId4"/>
    <p:sldLayoutId id="2147483746" r:id="rId5"/>
    <p:sldLayoutId id="2147483747" r:id="rId6"/>
    <p:sldLayoutId id="2147483748" r:id="rId7"/>
    <p:sldLayoutId id="2147483749" r:id="rId8"/>
    <p:sldLayoutId id="2147483750" r:id="rId9"/>
    <p:sldLayoutId id="2147483751" r:id="rId10"/>
    <p:sldLayoutId id="2147483752" r:id="rId11"/>
    <p:sldLayoutId id="2147483753" r:id="rId12"/>
  </p:sldLayoutIdLst>
  <p:hf hd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13" Type="http://schemas.openxmlformats.org/officeDocument/2006/relationships/image" Target="../media/image11.jpeg"/><Relationship Id="rId18" Type="http://schemas.openxmlformats.org/officeDocument/2006/relationships/image" Target="../media/image16.pn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jpeg"/><Relationship Id="rId1" Type="http://schemas.openxmlformats.org/officeDocument/2006/relationships/slideLayout" Target="../slideLayouts/slideLayout12.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jpe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 Id="rId14" Type="http://schemas.openxmlformats.org/officeDocument/2006/relationships/image" Target="../media/image12.jpeg"/></Relationships>
</file>

<file path=ppt/slides/_rels/slide10.xml.rels><?xml version="1.0" encoding="UTF-8" standalone="yes"?>
<Relationships xmlns="http://schemas.openxmlformats.org/package/2006/relationships"><Relationship Id="rId3" Type="http://schemas.openxmlformats.org/officeDocument/2006/relationships/hyperlink" Target="https://sta.dnb.de/doc/RDA" TargetMode="External"/><Relationship Id="rId2" Type="http://schemas.openxmlformats.org/officeDocument/2006/relationships/notesSlide" Target="../notesSlides/notesSlide7.xml"/><Relationship Id="rId1" Type="http://schemas.openxmlformats.org/officeDocument/2006/relationships/slideLayout" Target="../slideLayouts/slideLayout12.xml"/><Relationship Id="rId4" Type="http://schemas.openxmlformats.org/officeDocument/2006/relationships/image" Target="../media/image22.png"/></Relationships>
</file>

<file path=ppt/slides/_rels/slide11.xml.rels><?xml version="1.0" encoding="UTF-8" standalone="yes"?>
<Relationships xmlns="http://schemas.openxmlformats.org/package/2006/relationships"><Relationship Id="rId3" Type="http://schemas.openxmlformats.org/officeDocument/2006/relationships/hyperlink" Target="https://sta.dnb.de/doc/RDA-A" TargetMode="External"/><Relationship Id="rId2" Type="http://schemas.openxmlformats.org/officeDocument/2006/relationships/notesSlide" Target="../notesSlides/notesSlide8.xml"/><Relationship Id="rId1" Type="http://schemas.openxmlformats.org/officeDocument/2006/relationships/slideLayout" Target="../slideLayouts/slideLayout12.xml"/><Relationship Id="rId5" Type="http://schemas.openxmlformats.org/officeDocument/2006/relationships/hyperlink" Target="https://sta.dnb.de/doc/RDA-R" TargetMode="External"/><Relationship Id="rId4" Type="http://schemas.openxmlformats.org/officeDocument/2006/relationships/hyperlink" Target="https://sta.dnb.de/doc/RDA-E"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sta.dnb.de/doc/RDA-AP" TargetMode="External"/><Relationship Id="rId2" Type="http://schemas.openxmlformats.org/officeDocument/2006/relationships/notesSlide" Target="../notesSlides/notesSlide9.xml"/><Relationship Id="rId1" Type="http://schemas.openxmlformats.org/officeDocument/2006/relationships/slideLayout" Target="../slideLayouts/slideLayout12.xml"/><Relationship Id="rId4" Type="http://schemas.openxmlformats.org/officeDocument/2006/relationships/hyperlink" Target="https://sta.dnb.de/doc/RDA-I"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0.xml"/><Relationship Id="rId1" Type="http://schemas.openxmlformats.org/officeDocument/2006/relationships/slideLayout" Target="../slideLayouts/slideLayout12.xml"/><Relationship Id="rId4" Type="http://schemas.openxmlformats.org/officeDocument/2006/relationships/hyperlink" Target="https://sta.dnb.de/doc/RDA-R-MTM?q=mehrteilige+monografien"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1.xml"/><Relationship Id="rId1" Type="http://schemas.openxmlformats.org/officeDocument/2006/relationships/slideLayout" Target="../slideLayouts/slideLayout12.xml"/><Relationship Id="rId4" Type="http://schemas.openxmlformats.org/officeDocument/2006/relationships/hyperlink" Target="https://sta.dnb.de/doc/RDA-A"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2.xml"/><Relationship Id="rId1" Type="http://schemas.openxmlformats.org/officeDocument/2006/relationships/slideLayout" Target="../slideLayouts/slideLayout12.xml"/><Relationship Id="rId4" Type="http://schemas.openxmlformats.org/officeDocument/2006/relationships/hyperlink" Target="https://sta.dnb.de/doc/RDA-E"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3.xml"/><Relationship Id="rId1" Type="http://schemas.openxmlformats.org/officeDocument/2006/relationships/slideLayout" Target="../slideLayouts/slideLayout12.xml"/><Relationship Id="rId4" Type="http://schemas.openxmlformats.org/officeDocument/2006/relationships/hyperlink" Target="https://sta.dnb.de/doc/RDA-E-M005" TargetMode="Externa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5.xml"/><Relationship Id="rId1" Type="http://schemas.openxmlformats.org/officeDocument/2006/relationships/slideLayout" Target="../slideLayouts/slideLayout12.xml"/><Relationship Id="rId4" Type="http://schemas.openxmlformats.org/officeDocument/2006/relationships/hyperlink" Target="https://sta.dnb.de/doc/RDA-R" TargetMode="Externa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7.xml"/><Relationship Id="rId1" Type="http://schemas.openxmlformats.org/officeDocument/2006/relationships/slideLayout" Target="../slideLayouts/slideLayout12.xml"/><Relationship Id="rId4" Type="http://schemas.openxmlformats.org/officeDocument/2006/relationships/hyperlink" Target="https://sta.dnb.de/doc/RDA-AP"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8.xml"/><Relationship Id="rId1" Type="http://schemas.openxmlformats.org/officeDocument/2006/relationships/slideLayout" Target="../slideLayouts/slideLayout12.xml"/><Relationship Id="rId4" Type="http://schemas.openxmlformats.org/officeDocument/2006/relationships/hyperlink" Target="https://sta.dnb.de/doc/RDA-AP-1-VR?view=application-profile"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https://sta.dnb.de/doc/RDA-A-GROSS" TargetMode="External"/><Relationship Id="rId2" Type="http://schemas.openxmlformats.org/officeDocument/2006/relationships/notesSlide" Target="../notesSlides/notesSlide19.xml"/><Relationship Id="rId1" Type="http://schemas.openxmlformats.org/officeDocument/2006/relationships/slideLayout" Target="../slideLayouts/slideLayout12.xml"/><Relationship Id="rId4" Type="http://schemas.openxmlformats.org/officeDocument/2006/relationships/image" Target="../media/image30.png"/></Relationships>
</file>

<file path=ppt/slides/_rels/slide2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0.xml"/><Relationship Id="rId1" Type="http://schemas.openxmlformats.org/officeDocument/2006/relationships/slideLayout" Target="../slideLayouts/slideLayout12.xml"/><Relationship Id="rId5" Type="http://schemas.openxmlformats.org/officeDocument/2006/relationships/hyperlink" Target="https://sta.dnb.de/doc/RDA-E-M045?q=verantwortlichkeitsangabe#Angabe-die-mehrere-Akteure-nennt" TargetMode="External"/><Relationship Id="rId4" Type="http://schemas.openxmlformats.org/officeDocument/2006/relationships/image" Target="../media/image32.png"/></Relationships>
</file>

<file path=ppt/slides/_rels/slide24.xml.rels><?xml version="1.0" encoding="UTF-8" standalone="yes"?>
<Relationships xmlns="http://schemas.openxmlformats.org/package/2006/relationships"><Relationship Id="rId3" Type="http://schemas.openxmlformats.org/officeDocument/2006/relationships/hyperlink" Target="https://sta.dnb.de/doc?q=titel+werk" TargetMode="External"/><Relationship Id="rId2" Type="http://schemas.openxmlformats.org/officeDocument/2006/relationships/notesSlide" Target="../notesSlides/notesSlide21.xml"/><Relationship Id="rId1" Type="http://schemas.openxmlformats.org/officeDocument/2006/relationships/slideLayout" Target="../slideLayouts/slideLayout12.xml"/><Relationship Id="rId4" Type="http://schemas.openxmlformats.org/officeDocument/2006/relationships/image" Target="../media/image33.png"/></Relationships>
</file>

<file path=ppt/slides/_rels/slide25.xml.rels><?xml version="1.0" encoding="UTF-8" standalone="yes"?>
<Relationships xmlns="http://schemas.openxmlformats.org/package/2006/relationships"><Relationship Id="rId3" Type="http://schemas.openxmlformats.org/officeDocument/2006/relationships/hyperlink" Target="https://sta.dnb.de/doc/STA-HILFE-SUCHE" TargetMode="External"/><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3" Type="http://schemas.openxmlformats.org/officeDocument/2006/relationships/hyperlink" Target="https://pixabay.com/no/sp%C3%B8rsm%C3%A5lstegn-sp%C3%B8rsm%C3%A5l-svar-1020165/" TargetMode="External"/><Relationship Id="rId2" Type="http://schemas.openxmlformats.org/officeDocument/2006/relationships/image" Target="../media/image35.jpg"/><Relationship Id="rId1" Type="http://schemas.openxmlformats.org/officeDocument/2006/relationships/slideLayout" Target="../slideLayouts/slideLayout12.xml"/><Relationship Id="rId5" Type="http://schemas.openxmlformats.org/officeDocument/2006/relationships/image" Target="../media/image36.png"/><Relationship Id="rId4" Type="http://schemas.openxmlformats.org/officeDocument/2006/relationships/hyperlink" Target="https://creativecommons.org/publicdomain/zero/1.0/"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hyperlink" Target="https://sta.dnb.de/doc" TargetMode="External"/><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hyperlink" Target="https://wiki.dnb.de/display/ILTIS/Informationsseite+zur+GND"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s://sta.dnb.de/doc/STA-HILFE-FAQ#Wie-ist-die-Dokumentationsplattform-aufgebaut" TargetMode="External"/><Relationship Id="rId2" Type="http://schemas.openxmlformats.org/officeDocument/2006/relationships/notesSlide" Target="../notesSlides/notesSlide4.xml"/><Relationship Id="rId1" Type="http://schemas.openxmlformats.org/officeDocument/2006/relationships/slideLayout" Target="../slideLayouts/slideLayout12.xml"/><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hyperlink" Target="https://sta.dnb.de/doc" TargetMode="External"/><Relationship Id="rId5" Type="http://schemas.openxmlformats.org/officeDocument/2006/relationships/image" Target="../media/image20.png"/><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3" Type="http://schemas.openxmlformats.org/officeDocument/2006/relationships/hyperlink" Target="https://sta.dnb.de/doc/STA-HILFE-FAQ" TargetMode="External"/><Relationship Id="rId2" Type="http://schemas.openxmlformats.org/officeDocument/2006/relationships/notesSlide" Target="../notesSlides/notesSlide6.xml"/><Relationship Id="rId1" Type="http://schemas.openxmlformats.org/officeDocument/2006/relationships/slideLayout" Target="../slideLayouts/slideLayout12.xml"/><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2135188" y="1041401"/>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3114990" y="3002330"/>
            <a:ext cx="6057900" cy="697766"/>
          </a:xfrm>
        </p:spPr>
        <p:txBody>
          <a:bodyPr>
            <a:normAutofit/>
          </a:bodyPr>
          <a:lstStyle/>
          <a:p>
            <a:pPr algn="ctr"/>
            <a:r>
              <a:rPr lang="de-DE" altLang="de-DE" sz="3600" b="1" spc="300" dirty="0">
                <a:ea typeface="Verdana" pitchFamily="34" charset="0"/>
                <a:cs typeface="Segoe UI" panose="020B0502040204020203" pitchFamily="34" charset="0"/>
              </a:rPr>
              <a:t>Praxis-Update RDA DACH</a:t>
            </a:r>
          </a:p>
        </p:txBody>
      </p:sp>
      <p:sp>
        <p:nvSpPr>
          <p:cNvPr id="7" name="Fußzeilenplatzhalter 6"/>
          <p:cNvSpPr>
            <a:spLocks noGrp="1"/>
          </p:cNvSpPr>
          <p:nvPr>
            <p:ph type="ftr" sz="quarter" idx="14"/>
          </p:nvPr>
        </p:nvSpPr>
        <p:spPr>
          <a:xfrm>
            <a:off x="623392" y="6376244"/>
            <a:ext cx="8712968" cy="365125"/>
          </a:xfrm>
        </p:spPr>
        <p:txBody>
          <a:bodyPr/>
          <a:lstStyle/>
          <a:p>
            <a:r>
              <a:rPr lang="de-DE" dirty="0"/>
              <a:t>Praxis-Update RDA DACH | Teil 1 Die STA-Dokumentationsplattform und der Standard RDA DACH - Aufbau und Nutzung | Stand: 04.09.2023 | CC0 1.0 Universal</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392739"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707188" y="1412876"/>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8296276" y="1771651"/>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080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9502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8229600" y="445079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9" cstate="print">
            <a:extLst>
              <a:ext uri="{28A0092B-C50C-407E-A947-70E740481C1C}">
                <a14:useLocalDpi xmlns:a14="http://schemas.microsoft.com/office/drawing/2010/main" val="0"/>
              </a:ext>
            </a:extLst>
          </a:blip>
          <a:srcRect r="16844"/>
          <a:stretch>
            <a:fillRect/>
          </a:stretch>
        </p:blipFill>
        <p:spPr bwMode="auto">
          <a:xfrm>
            <a:off x="5472113" y="5129548"/>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2782889" y="4254501"/>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1624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616075" y="3108326"/>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2571119" y="1891566"/>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4" cstate="print">
            <a:extLst>
              <a:ext uri="{28A0092B-C50C-407E-A947-70E740481C1C}">
                <a14:useLocalDpi xmlns:a14="http://schemas.microsoft.com/office/drawing/2010/main" val="0"/>
              </a:ext>
            </a:extLst>
          </a:blip>
          <a:srcRect/>
          <a:stretch/>
        </p:blipFill>
        <p:spPr>
          <a:xfrm>
            <a:off x="8867648" y="3921127"/>
            <a:ext cx="1650927" cy="358775"/>
          </a:xfrm>
          <a:prstGeom prst="rect">
            <a:avLst/>
          </a:prstGeom>
        </p:spPr>
      </p:pic>
      <p:pic>
        <p:nvPicPr>
          <p:cNvPr id="3" name="Grafik 2"/>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4063665" y="4765340"/>
            <a:ext cx="908720" cy="908720"/>
          </a:xfrm>
          <a:prstGeom prst="rect">
            <a:avLst/>
          </a:prstGeom>
        </p:spPr>
      </p:pic>
      <p:pic>
        <p:nvPicPr>
          <p:cNvPr id="4" name="Grafik 3"/>
          <p:cNvPicPr>
            <a:picLocks noChangeAspect="1"/>
          </p:cNvPicPr>
          <p:nvPr/>
        </p:nvPicPr>
        <p:blipFill rotWithShape="1">
          <a:blip r:embed="rId16" cstate="print">
            <a:extLst>
              <a:ext uri="{28A0092B-C50C-407E-A947-70E740481C1C}">
                <a14:useLocalDpi xmlns:a14="http://schemas.microsoft.com/office/drawing/2010/main" val="0"/>
              </a:ext>
            </a:extLst>
          </a:blip>
          <a:srcRect/>
          <a:stretch/>
        </p:blipFill>
        <p:spPr>
          <a:xfrm>
            <a:off x="6748394" y="4804710"/>
            <a:ext cx="1440000" cy="488742"/>
          </a:xfrm>
          <a:prstGeom prst="rect">
            <a:avLst/>
          </a:prstGeom>
        </p:spPr>
      </p:pic>
      <p:pic>
        <p:nvPicPr>
          <p:cNvPr id="5" name="Grafik 4"/>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1955732" y="2343022"/>
            <a:ext cx="1440000" cy="559059"/>
          </a:xfrm>
          <a:prstGeom prst="rect">
            <a:avLst/>
          </a:prstGeom>
        </p:spPr>
      </p:pic>
      <p:pic>
        <p:nvPicPr>
          <p:cNvPr id="6" name="Grafik 5"/>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3716572" y="1365763"/>
            <a:ext cx="1440000" cy="408189"/>
          </a:xfrm>
          <a:prstGeom prst="rect">
            <a:avLst/>
          </a:prstGeom>
        </p:spPr>
      </p:pic>
    </p:spTree>
    <p:extLst>
      <p:ext uri="{BB962C8B-B14F-4D97-AF65-F5344CB8AC3E}">
        <p14:creationId xmlns:p14="http://schemas.microsoft.com/office/powerpoint/2010/main" val="2626211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3. Aufbau von RDA DACH (1)</a:t>
            </a:r>
          </a:p>
        </p:txBody>
      </p:sp>
      <p:sp>
        <p:nvSpPr>
          <p:cNvPr id="3" name="Textplatzhalter 2"/>
          <p:cNvSpPr>
            <a:spLocks noGrp="1"/>
          </p:cNvSpPr>
          <p:nvPr>
            <p:ph type="body" sz="quarter" idx="13"/>
          </p:nvPr>
        </p:nvSpPr>
        <p:spPr/>
        <p:txBody>
          <a:bodyPr/>
          <a:lstStyle/>
          <a:p>
            <a:pPr marL="0" indent="0">
              <a:buNone/>
            </a:pPr>
            <a:r>
              <a:rPr lang="de-DE" b="1" dirty="0">
                <a:latin typeface="+mn-lt"/>
              </a:rPr>
              <a:t>Einstiegsseite zum Standard RDA DACH: </a:t>
            </a:r>
            <a:r>
              <a:rPr lang="de-DE" b="1" dirty="0">
                <a:latin typeface="+mn-lt"/>
                <a:hlinkClick r:id="rId3"/>
              </a:rPr>
              <a:t>https://sta.dnb.de/doc/RDA</a:t>
            </a:r>
            <a:endParaRPr lang="de-DE" i="1" dirty="0">
              <a:highlight>
                <a:srgbClr val="FFFF00"/>
              </a:highlight>
              <a:latin typeface="+mn-lt"/>
            </a:endParaRPr>
          </a:p>
          <a:p>
            <a:endParaRPr lang="de-DE" dirty="0"/>
          </a:p>
          <a:p>
            <a:endParaRPr lang="de-DE" dirty="0"/>
          </a:p>
          <a:p>
            <a:endParaRPr lang="de-DE" dirty="0"/>
          </a:p>
          <a:p>
            <a:endParaRPr lang="de-DE" dirty="0"/>
          </a:p>
          <a:p>
            <a:endParaRPr lang="de-DE" dirty="0"/>
          </a:p>
        </p:txBody>
      </p:sp>
      <p:sp>
        <p:nvSpPr>
          <p:cNvPr id="4" name="Fußzeilenplatzhalter 3"/>
          <p:cNvSpPr>
            <a:spLocks noGrp="1"/>
          </p:cNvSpPr>
          <p:nvPr>
            <p:ph type="ftr" sz="quarter" idx="14"/>
          </p:nvPr>
        </p:nvSpPr>
        <p:spPr/>
        <p:txBody>
          <a:bodyPr/>
          <a:lstStyle/>
          <a:p>
            <a:r>
              <a:rPr lang="de-DE" dirty="0"/>
              <a:t>Praxis-Update RDA DACH | Teil 1 Die STA-Dokumentationsplattform und der Standard RDA DACH - Aufbau und Nutzung | Stand: 04.09.2023 | CC0 1.0 Universal</a:t>
            </a:r>
          </a:p>
        </p:txBody>
      </p:sp>
      <p:sp>
        <p:nvSpPr>
          <p:cNvPr id="5" name="Foliennummernplatzhalter 4"/>
          <p:cNvSpPr>
            <a:spLocks noGrp="1"/>
          </p:cNvSpPr>
          <p:nvPr>
            <p:ph type="sldNum" sz="quarter" idx="4"/>
          </p:nvPr>
        </p:nvSpPr>
        <p:spPr/>
        <p:txBody>
          <a:bodyPr/>
          <a:lstStyle/>
          <a:p>
            <a:fld id="{37474561-2573-4254-9F43-70AFC27DF993}" type="slidenum">
              <a:rPr lang="de-DE" b="1" smtClean="0"/>
              <a:pPr/>
              <a:t>10</a:t>
            </a:fld>
            <a:r>
              <a:rPr lang="de-DE" dirty="0"/>
              <a:t> | 28</a:t>
            </a:r>
          </a:p>
        </p:txBody>
      </p:sp>
      <p:pic>
        <p:nvPicPr>
          <p:cNvPr id="7" name="Grafik 6">
            <a:extLst>
              <a:ext uri="{FF2B5EF4-FFF2-40B4-BE49-F238E27FC236}">
                <a16:creationId xmlns:a16="http://schemas.microsoft.com/office/drawing/2014/main" id="{CDFCEB42-9452-42C1-8EEF-897F6CB3E9D9}"/>
              </a:ext>
            </a:extLst>
          </p:cNvPr>
          <p:cNvPicPr>
            <a:picLocks noChangeAspect="1"/>
          </p:cNvPicPr>
          <p:nvPr/>
        </p:nvPicPr>
        <p:blipFill>
          <a:blip r:embed="rId4"/>
          <a:stretch>
            <a:fillRect/>
          </a:stretch>
        </p:blipFill>
        <p:spPr>
          <a:xfrm>
            <a:off x="335360" y="1417217"/>
            <a:ext cx="9754102" cy="4023566"/>
          </a:xfrm>
          <a:prstGeom prst="rect">
            <a:avLst/>
          </a:prstGeom>
          <a:ln>
            <a:solidFill>
              <a:schemeClr val="tx1"/>
            </a:solidFill>
          </a:ln>
        </p:spPr>
      </p:pic>
      <p:sp>
        <p:nvSpPr>
          <p:cNvPr id="8" name="Textfeld 7">
            <a:extLst>
              <a:ext uri="{FF2B5EF4-FFF2-40B4-BE49-F238E27FC236}">
                <a16:creationId xmlns:a16="http://schemas.microsoft.com/office/drawing/2014/main" id="{CEDAB10F-D549-46EE-AAAE-32FDE315E403}"/>
              </a:ext>
            </a:extLst>
          </p:cNvPr>
          <p:cNvSpPr txBox="1"/>
          <p:nvPr/>
        </p:nvSpPr>
        <p:spPr>
          <a:xfrm>
            <a:off x="9882728" y="6163956"/>
            <a:ext cx="2304256" cy="184666"/>
          </a:xfrm>
          <a:prstGeom prst="rect">
            <a:avLst/>
          </a:prstGeom>
          <a:noFill/>
        </p:spPr>
        <p:txBody>
          <a:bodyPr wrap="square" rtlCol="0">
            <a:spAutoFit/>
          </a:bodyPr>
          <a:lstStyle/>
          <a:p>
            <a:r>
              <a:rPr lang="de-CH" sz="600" dirty="0">
                <a:hlinkClick r:id="rId3"/>
              </a:rPr>
              <a:t>https://sta.dnb.de/doc/RDA</a:t>
            </a:r>
            <a:r>
              <a:rPr lang="de-CH" sz="600" dirty="0"/>
              <a:t> abgerufen am 11.08.2023</a:t>
            </a:r>
          </a:p>
        </p:txBody>
      </p:sp>
    </p:spTree>
    <p:extLst>
      <p:ext uri="{BB962C8B-B14F-4D97-AF65-F5344CB8AC3E}">
        <p14:creationId xmlns:p14="http://schemas.microsoft.com/office/powerpoint/2010/main" val="42482802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3. Aufbau von RDA DACH (2)</a:t>
            </a:r>
          </a:p>
        </p:txBody>
      </p:sp>
      <p:sp>
        <p:nvSpPr>
          <p:cNvPr id="3" name="Textplatzhalter 2"/>
          <p:cNvSpPr>
            <a:spLocks noGrp="1"/>
          </p:cNvSpPr>
          <p:nvPr>
            <p:ph type="body" sz="quarter" idx="13"/>
          </p:nvPr>
        </p:nvSpPr>
        <p:spPr/>
        <p:txBody>
          <a:bodyPr/>
          <a:lstStyle/>
          <a:p>
            <a:pPr marL="0" indent="0">
              <a:buNone/>
            </a:pPr>
            <a:r>
              <a:rPr lang="de-DE" b="1" dirty="0">
                <a:latin typeface="+mn-lt"/>
              </a:rPr>
              <a:t>Hauptbereiche in RDA DACH</a:t>
            </a:r>
            <a:endParaRPr lang="de-DE" i="1" dirty="0">
              <a:highlight>
                <a:srgbClr val="FFFF00"/>
              </a:highlight>
              <a:latin typeface="+mn-lt"/>
            </a:endParaRPr>
          </a:p>
          <a:p>
            <a:endParaRPr lang="de-DE" dirty="0"/>
          </a:p>
          <a:p>
            <a:endParaRPr lang="de-DE" dirty="0"/>
          </a:p>
          <a:p>
            <a:endParaRPr lang="de-DE" dirty="0"/>
          </a:p>
          <a:p>
            <a:endParaRPr lang="de-DE" dirty="0"/>
          </a:p>
          <a:p>
            <a:endParaRPr lang="de-DE" dirty="0"/>
          </a:p>
        </p:txBody>
      </p:sp>
      <p:sp>
        <p:nvSpPr>
          <p:cNvPr id="4" name="Fußzeilenplatzhalter 3"/>
          <p:cNvSpPr>
            <a:spLocks noGrp="1"/>
          </p:cNvSpPr>
          <p:nvPr>
            <p:ph type="ftr" sz="quarter" idx="14"/>
          </p:nvPr>
        </p:nvSpPr>
        <p:spPr/>
        <p:txBody>
          <a:bodyPr/>
          <a:lstStyle/>
          <a:p>
            <a:r>
              <a:rPr lang="de-DE" dirty="0"/>
              <a:t>Praxis-Update RDA DACH | Teil 1 Die STA-Dokumentationsplattform und der Standard RDA DACH - Aufbau und Nutzung | Stand: 04.09.2023 | CC0 1.0 Universal</a:t>
            </a:r>
          </a:p>
        </p:txBody>
      </p:sp>
      <p:sp>
        <p:nvSpPr>
          <p:cNvPr id="5" name="Foliennummernplatzhalter 4"/>
          <p:cNvSpPr>
            <a:spLocks noGrp="1"/>
          </p:cNvSpPr>
          <p:nvPr>
            <p:ph type="sldNum" sz="quarter" idx="4"/>
          </p:nvPr>
        </p:nvSpPr>
        <p:spPr/>
        <p:txBody>
          <a:bodyPr/>
          <a:lstStyle/>
          <a:p>
            <a:fld id="{37474561-2573-4254-9F43-70AFC27DF993}" type="slidenum">
              <a:rPr lang="de-DE" b="1" smtClean="0"/>
              <a:pPr/>
              <a:t>11</a:t>
            </a:fld>
            <a:r>
              <a:rPr lang="de-DE" dirty="0"/>
              <a:t> | 28</a:t>
            </a:r>
          </a:p>
        </p:txBody>
      </p:sp>
      <p:graphicFrame>
        <p:nvGraphicFramePr>
          <p:cNvPr id="6" name="Tabelle 5"/>
          <p:cNvGraphicFramePr>
            <a:graphicFrameLocks noGrp="1"/>
          </p:cNvGraphicFramePr>
          <p:nvPr>
            <p:extLst>
              <p:ext uri="{D42A27DB-BD31-4B8C-83A1-F6EECF244321}">
                <p14:modId xmlns:p14="http://schemas.microsoft.com/office/powerpoint/2010/main" val="4071144283"/>
              </p:ext>
            </p:extLst>
          </p:nvPr>
        </p:nvGraphicFramePr>
        <p:xfrm>
          <a:off x="359788" y="1599718"/>
          <a:ext cx="11449272" cy="3658563"/>
        </p:xfrm>
        <a:graphic>
          <a:graphicData uri="http://schemas.openxmlformats.org/drawingml/2006/table">
            <a:tbl>
              <a:tblPr firstRow="1" bandRow="1">
                <a:tableStyleId>{5C22544A-7EE6-4342-B048-85BDC9FD1C3A}</a:tableStyleId>
              </a:tblPr>
              <a:tblGrid>
                <a:gridCol w="2808312">
                  <a:extLst>
                    <a:ext uri="{9D8B030D-6E8A-4147-A177-3AD203B41FA5}">
                      <a16:colId xmlns:a16="http://schemas.microsoft.com/office/drawing/2014/main" val="1959405099"/>
                    </a:ext>
                  </a:extLst>
                </a:gridCol>
                <a:gridCol w="8640960">
                  <a:extLst>
                    <a:ext uri="{9D8B030D-6E8A-4147-A177-3AD203B41FA5}">
                      <a16:colId xmlns:a16="http://schemas.microsoft.com/office/drawing/2014/main" val="1797639929"/>
                    </a:ext>
                  </a:extLst>
                </a:gridCol>
              </a:tblGrid>
              <a:tr h="641043">
                <a:tc>
                  <a:txBody>
                    <a:bodyPr/>
                    <a:lstStyle/>
                    <a:p>
                      <a:r>
                        <a:rPr lang="de-DE" sz="2000" b="1" dirty="0">
                          <a:solidFill>
                            <a:schemeClr val="tx1"/>
                          </a:solidFill>
                          <a:latin typeface="+mn-lt"/>
                          <a:ea typeface="Verdana" panose="020B0604030504040204" pitchFamily="34" charset="0"/>
                        </a:rPr>
                        <a:t>Bereich</a:t>
                      </a:r>
                    </a:p>
                  </a:txBody>
                  <a:tcPr anchor="ctr">
                    <a:solidFill>
                      <a:srgbClr val="ED7B15"/>
                    </a:solidFill>
                  </a:tcPr>
                </a:tc>
                <a:tc>
                  <a:txBody>
                    <a:bodyPr/>
                    <a:lstStyle/>
                    <a:p>
                      <a:r>
                        <a:rPr lang="de-DE" sz="2000" b="1" dirty="0">
                          <a:solidFill>
                            <a:schemeClr val="tx1"/>
                          </a:solidFill>
                          <a:latin typeface="+mn-lt"/>
                          <a:ea typeface="Verdana" panose="020B0604030504040204" pitchFamily="34" charset="0"/>
                        </a:rPr>
                        <a:t>Inhalte</a:t>
                      </a:r>
                    </a:p>
                  </a:txBody>
                  <a:tcPr anchor="ctr">
                    <a:solidFill>
                      <a:srgbClr val="ED7B15"/>
                    </a:solidFill>
                  </a:tcPr>
                </a:tc>
                <a:extLst>
                  <a:ext uri="{0D108BD9-81ED-4DB2-BD59-A6C34878D82A}">
                    <a16:rowId xmlns:a16="http://schemas.microsoft.com/office/drawing/2014/main" val="3926081647"/>
                  </a:ext>
                </a:extLst>
              </a:tr>
              <a:tr h="641043">
                <a:tc>
                  <a:txBody>
                    <a:bodyPr/>
                    <a:lstStyle/>
                    <a:p>
                      <a:r>
                        <a:rPr lang="de-DE" sz="2000" dirty="0">
                          <a:latin typeface="+mn-lt"/>
                          <a:ea typeface="Verdana" panose="020B0604030504040204" pitchFamily="34" charset="0"/>
                        </a:rPr>
                        <a:t>Allgemeines </a:t>
                      </a:r>
                      <a:r>
                        <a:rPr lang="de-DE" sz="2000" dirty="0">
                          <a:solidFill>
                            <a:srgbClr val="007EEF"/>
                          </a:solidFill>
                          <a:latin typeface="+mn-lt"/>
                          <a:ea typeface="Segoe UI Symbol" panose="020B0502040204020203" pitchFamily="34" charset="0"/>
                          <a:hlinkClick r:id="rId3"/>
                        </a:rPr>
                        <a:t></a:t>
                      </a:r>
                      <a:endParaRPr lang="de-DE" sz="2000" dirty="0">
                        <a:latin typeface="+mn-lt"/>
                        <a:ea typeface="Verdana" panose="020B0604030504040204" pitchFamily="34" charset="0"/>
                      </a:endParaRPr>
                    </a:p>
                  </a:txBody>
                  <a:tcPr anchor="ctr"/>
                </a:tc>
                <a:tc>
                  <a:txBody>
                    <a:bodyPr/>
                    <a:lstStyle/>
                    <a:p>
                      <a:pPr marL="342900" indent="-342900">
                        <a:buFont typeface="Arial" panose="020B0604020202020204" pitchFamily="34" charset="0"/>
                        <a:buChar char="•"/>
                      </a:pPr>
                      <a:r>
                        <a:rPr lang="de-DE" sz="2000" dirty="0">
                          <a:latin typeface="+mn-lt"/>
                          <a:ea typeface="Verdana" panose="020B0604030504040204" pitchFamily="34" charset="0"/>
                        </a:rPr>
                        <a:t>Informationen zum Regelwerk RDA und den zugrunde liegenden theoretischen Modellen und Prinzipien</a:t>
                      </a:r>
                    </a:p>
                    <a:p>
                      <a:pPr marL="342900" indent="-342900">
                        <a:buFont typeface="Arial" panose="020B0604020202020204" pitchFamily="34" charset="0"/>
                        <a:buChar char="•"/>
                      </a:pPr>
                      <a:r>
                        <a:rPr lang="de-DE" sz="2000" dirty="0">
                          <a:latin typeface="+mn-lt"/>
                          <a:ea typeface="Verdana" panose="020B0604030504040204" pitchFamily="34" charset="0"/>
                        </a:rPr>
                        <a:t>Terminologie</a:t>
                      </a:r>
                    </a:p>
                    <a:p>
                      <a:pPr marL="342900" indent="-342900">
                        <a:buFont typeface="Arial" panose="020B0604020202020204" pitchFamily="34" charset="0"/>
                        <a:buChar char="•"/>
                      </a:pPr>
                      <a:r>
                        <a:rPr lang="de-DE" sz="2000" dirty="0">
                          <a:latin typeface="+mn-lt"/>
                          <a:ea typeface="Verdana" panose="020B0604030504040204" pitchFamily="34" charset="0"/>
                        </a:rPr>
                        <a:t>grundsätzliche RDA DACH-Erfassungskonventionen</a:t>
                      </a:r>
                    </a:p>
                  </a:txBody>
                  <a:tcPr anchor="ctr"/>
                </a:tc>
                <a:extLst>
                  <a:ext uri="{0D108BD9-81ED-4DB2-BD59-A6C34878D82A}">
                    <a16:rowId xmlns:a16="http://schemas.microsoft.com/office/drawing/2014/main" val="2558844434"/>
                  </a:ext>
                </a:extLst>
              </a:tr>
              <a:tr h="641043">
                <a:tc>
                  <a:txBody>
                    <a:bodyPr/>
                    <a:lstStyle/>
                    <a:p>
                      <a:r>
                        <a:rPr lang="de-DE" sz="2000" dirty="0">
                          <a:latin typeface="+mn-lt"/>
                          <a:ea typeface="Verdana" panose="020B0604030504040204" pitchFamily="34" charset="0"/>
                        </a:rPr>
                        <a:t>Elemente </a:t>
                      </a:r>
                      <a:r>
                        <a:rPr lang="de-DE" sz="2000" dirty="0">
                          <a:solidFill>
                            <a:srgbClr val="007EEF"/>
                          </a:solidFill>
                          <a:latin typeface="+mn-lt"/>
                          <a:ea typeface="Segoe UI Symbol" panose="020B0502040204020203" pitchFamily="34" charset="0"/>
                          <a:hlinkClick r:id="rId4"/>
                        </a:rPr>
                        <a:t></a:t>
                      </a:r>
                      <a:endParaRPr lang="de-DE" sz="2000" dirty="0">
                        <a:latin typeface="+mn-lt"/>
                        <a:ea typeface="Verdana" panose="020B0604030504040204" pitchFamily="34" charset="0"/>
                      </a:endParaRPr>
                    </a:p>
                  </a:txBody>
                  <a:tcPr anchor="ctr"/>
                </a:tc>
                <a:tc>
                  <a:txBody>
                    <a:bodyPr/>
                    <a:lstStyle/>
                    <a:p>
                      <a:pPr marL="342900" indent="-342900">
                        <a:buFont typeface="Arial" panose="020B0604020202020204" pitchFamily="34" charset="0"/>
                        <a:buChar char="•"/>
                      </a:pPr>
                      <a:r>
                        <a:rPr lang="de-DE" sz="2000" dirty="0">
                          <a:latin typeface="+mn-lt"/>
                          <a:ea typeface="Verdana" panose="020B0604030504040204" pitchFamily="34" charset="0"/>
                        </a:rPr>
                        <a:t>Regelungen für alle Elemente, die für die Beschreibung von Ressourcen benötigt werden</a:t>
                      </a:r>
                    </a:p>
                  </a:txBody>
                  <a:tcPr anchor="ctr"/>
                </a:tc>
                <a:extLst>
                  <a:ext uri="{0D108BD9-81ED-4DB2-BD59-A6C34878D82A}">
                    <a16:rowId xmlns:a16="http://schemas.microsoft.com/office/drawing/2014/main" val="2908746425"/>
                  </a:ext>
                </a:extLst>
              </a:tr>
              <a:tr h="641043">
                <a:tc>
                  <a:txBody>
                    <a:bodyPr/>
                    <a:lstStyle/>
                    <a:p>
                      <a:r>
                        <a:rPr lang="de-DE" sz="2000" dirty="0">
                          <a:latin typeface="+mn-lt"/>
                          <a:ea typeface="Verdana" panose="020B0604030504040204" pitchFamily="34" charset="0"/>
                        </a:rPr>
                        <a:t>Ressourcentypen </a:t>
                      </a:r>
                      <a:r>
                        <a:rPr lang="de-DE" sz="2000" dirty="0">
                          <a:solidFill>
                            <a:srgbClr val="007EEF"/>
                          </a:solidFill>
                          <a:latin typeface="+mn-lt"/>
                          <a:ea typeface="Segoe UI Symbol" panose="020B0502040204020203" pitchFamily="34" charset="0"/>
                          <a:hlinkClick r:id="rId5"/>
                        </a:rPr>
                        <a:t></a:t>
                      </a:r>
                      <a:endParaRPr lang="de-DE" sz="2000" dirty="0">
                        <a:latin typeface="+mn-lt"/>
                        <a:ea typeface="Verdana" panose="020B0604030504040204" pitchFamily="34" charset="0"/>
                      </a:endParaRPr>
                    </a:p>
                  </a:txBody>
                  <a:tcPr anchor="ctr"/>
                </a:tc>
                <a:tc>
                  <a:txBody>
                    <a:bodyPr/>
                    <a:lstStyle/>
                    <a:p>
                      <a:pPr marL="342900" indent="-342900">
                        <a:buFont typeface="Arial" panose="020B0604020202020204" pitchFamily="34" charset="0"/>
                        <a:buChar char="•"/>
                      </a:pPr>
                      <a:r>
                        <a:rPr lang="de-DE" sz="2000" dirty="0">
                          <a:latin typeface="+mn-lt"/>
                          <a:ea typeface="Verdana" panose="020B0604030504040204" pitchFamily="34" charset="0"/>
                        </a:rPr>
                        <a:t>Regelungen für bestimmte Arten von Ressourcen</a:t>
                      </a:r>
                      <a:br>
                        <a:rPr lang="de-DE" sz="2000" dirty="0">
                          <a:latin typeface="+mn-lt"/>
                          <a:ea typeface="Verdana" panose="020B0604030504040204" pitchFamily="34" charset="0"/>
                        </a:rPr>
                      </a:br>
                      <a:r>
                        <a:rPr lang="de-DE" sz="2000" dirty="0">
                          <a:latin typeface="+mn-lt"/>
                          <a:ea typeface="Verdana" panose="020B0604030504040204" pitchFamily="34" charset="0"/>
                        </a:rPr>
                        <a:t>(z. B. Hochschulschriften, kartografische Ressourcen, integrierende Ressourcen)</a:t>
                      </a:r>
                    </a:p>
                  </a:txBody>
                  <a:tcPr anchor="ctr"/>
                </a:tc>
                <a:extLst>
                  <a:ext uri="{0D108BD9-81ED-4DB2-BD59-A6C34878D82A}">
                    <a16:rowId xmlns:a16="http://schemas.microsoft.com/office/drawing/2014/main" val="2507848147"/>
                  </a:ext>
                </a:extLst>
              </a:tr>
            </a:tbl>
          </a:graphicData>
        </a:graphic>
      </p:graphicFrame>
    </p:spTree>
    <p:extLst>
      <p:ext uri="{BB962C8B-B14F-4D97-AF65-F5344CB8AC3E}">
        <p14:creationId xmlns:p14="http://schemas.microsoft.com/office/powerpoint/2010/main" val="41544542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3. Aufbau von RDA DACH (3)</a:t>
            </a:r>
          </a:p>
        </p:txBody>
      </p:sp>
      <p:sp>
        <p:nvSpPr>
          <p:cNvPr id="3" name="Textplatzhalter 2"/>
          <p:cNvSpPr>
            <a:spLocks noGrp="1"/>
          </p:cNvSpPr>
          <p:nvPr>
            <p:ph type="body" sz="quarter" idx="13"/>
          </p:nvPr>
        </p:nvSpPr>
        <p:spPr/>
        <p:txBody>
          <a:bodyPr/>
          <a:lstStyle/>
          <a:p>
            <a:pPr marL="0" indent="0">
              <a:buNone/>
            </a:pPr>
            <a:r>
              <a:rPr lang="de-DE" b="1" dirty="0">
                <a:latin typeface="+mn-lt"/>
              </a:rPr>
              <a:t>Weitere Bereiche in RDA DACH („Werkzeuge“)</a:t>
            </a:r>
            <a:endParaRPr lang="de-DE" dirty="0">
              <a:latin typeface="+mn-lt"/>
            </a:endParaRPr>
          </a:p>
          <a:p>
            <a:endParaRPr lang="de-DE" dirty="0">
              <a:latin typeface="+mn-lt"/>
            </a:endParaRPr>
          </a:p>
          <a:p>
            <a:endParaRPr lang="de-DE" dirty="0">
              <a:latin typeface="+mn-lt"/>
            </a:endParaRPr>
          </a:p>
          <a:p>
            <a:endParaRPr lang="de-DE" dirty="0">
              <a:latin typeface="+mn-lt"/>
            </a:endParaRPr>
          </a:p>
          <a:p>
            <a:endParaRPr lang="de-DE" dirty="0"/>
          </a:p>
        </p:txBody>
      </p:sp>
      <p:sp>
        <p:nvSpPr>
          <p:cNvPr id="4" name="Fußzeilenplatzhalter 3"/>
          <p:cNvSpPr>
            <a:spLocks noGrp="1"/>
          </p:cNvSpPr>
          <p:nvPr>
            <p:ph type="ftr" sz="quarter" idx="14"/>
          </p:nvPr>
        </p:nvSpPr>
        <p:spPr/>
        <p:txBody>
          <a:bodyPr/>
          <a:lstStyle/>
          <a:p>
            <a:r>
              <a:rPr lang="de-DE" dirty="0"/>
              <a:t>Praxis-Update RDA DACH | Teil 1 Die STA-Dokumentationsplattform und der Standard RDA DACH - Aufbau und Nutzung | Stand: 04.09.2023 | CC0 1.0 Universal</a:t>
            </a:r>
          </a:p>
        </p:txBody>
      </p:sp>
      <p:sp>
        <p:nvSpPr>
          <p:cNvPr id="5" name="Foliennummernplatzhalter 4"/>
          <p:cNvSpPr>
            <a:spLocks noGrp="1"/>
          </p:cNvSpPr>
          <p:nvPr>
            <p:ph type="sldNum" sz="quarter" idx="4"/>
          </p:nvPr>
        </p:nvSpPr>
        <p:spPr/>
        <p:txBody>
          <a:bodyPr/>
          <a:lstStyle/>
          <a:p>
            <a:fld id="{37474561-2573-4254-9F43-70AFC27DF993}" type="slidenum">
              <a:rPr lang="de-DE" b="1" smtClean="0"/>
              <a:pPr/>
              <a:t>12</a:t>
            </a:fld>
            <a:r>
              <a:rPr lang="de-DE" dirty="0"/>
              <a:t> | 28</a:t>
            </a:r>
          </a:p>
        </p:txBody>
      </p:sp>
      <p:graphicFrame>
        <p:nvGraphicFramePr>
          <p:cNvPr id="6" name="Tabelle 5"/>
          <p:cNvGraphicFramePr>
            <a:graphicFrameLocks noGrp="1"/>
          </p:cNvGraphicFramePr>
          <p:nvPr>
            <p:extLst>
              <p:ext uri="{D42A27DB-BD31-4B8C-83A1-F6EECF244321}">
                <p14:modId xmlns:p14="http://schemas.microsoft.com/office/powerpoint/2010/main" val="121675566"/>
              </p:ext>
            </p:extLst>
          </p:nvPr>
        </p:nvGraphicFramePr>
        <p:xfrm>
          <a:off x="359788" y="1599718"/>
          <a:ext cx="11449272" cy="2287926"/>
        </p:xfrm>
        <a:graphic>
          <a:graphicData uri="http://schemas.openxmlformats.org/drawingml/2006/table">
            <a:tbl>
              <a:tblPr firstRow="1" bandRow="1">
                <a:tableStyleId>{5C22544A-7EE6-4342-B048-85BDC9FD1C3A}</a:tableStyleId>
              </a:tblPr>
              <a:tblGrid>
                <a:gridCol w="2808312">
                  <a:extLst>
                    <a:ext uri="{9D8B030D-6E8A-4147-A177-3AD203B41FA5}">
                      <a16:colId xmlns:a16="http://schemas.microsoft.com/office/drawing/2014/main" val="1959405099"/>
                    </a:ext>
                  </a:extLst>
                </a:gridCol>
                <a:gridCol w="8640960">
                  <a:extLst>
                    <a:ext uri="{9D8B030D-6E8A-4147-A177-3AD203B41FA5}">
                      <a16:colId xmlns:a16="http://schemas.microsoft.com/office/drawing/2014/main" val="1797639929"/>
                    </a:ext>
                  </a:extLst>
                </a:gridCol>
              </a:tblGrid>
              <a:tr h="641043">
                <a:tc>
                  <a:txBody>
                    <a:bodyPr/>
                    <a:lstStyle/>
                    <a:p>
                      <a:r>
                        <a:rPr lang="de-DE" sz="2000" b="1" dirty="0">
                          <a:solidFill>
                            <a:schemeClr val="tx1"/>
                          </a:solidFill>
                          <a:latin typeface="+mn-lt"/>
                          <a:ea typeface="Verdana" panose="020B0604030504040204" pitchFamily="34" charset="0"/>
                        </a:rPr>
                        <a:t>Bereich</a:t>
                      </a:r>
                    </a:p>
                  </a:txBody>
                  <a:tcPr anchor="ctr">
                    <a:solidFill>
                      <a:srgbClr val="ED7B15"/>
                    </a:solidFill>
                  </a:tcPr>
                </a:tc>
                <a:tc>
                  <a:txBody>
                    <a:bodyPr/>
                    <a:lstStyle/>
                    <a:p>
                      <a:r>
                        <a:rPr lang="de-DE" sz="2000" b="1" dirty="0">
                          <a:solidFill>
                            <a:schemeClr val="tx1"/>
                          </a:solidFill>
                          <a:latin typeface="+mn-lt"/>
                          <a:ea typeface="Verdana" panose="020B0604030504040204" pitchFamily="34" charset="0"/>
                        </a:rPr>
                        <a:t>Inhalte</a:t>
                      </a:r>
                    </a:p>
                  </a:txBody>
                  <a:tcPr anchor="ctr">
                    <a:solidFill>
                      <a:srgbClr val="ED7B15"/>
                    </a:solidFill>
                  </a:tcPr>
                </a:tc>
                <a:extLst>
                  <a:ext uri="{0D108BD9-81ED-4DB2-BD59-A6C34878D82A}">
                    <a16:rowId xmlns:a16="http://schemas.microsoft.com/office/drawing/2014/main" val="3926081647"/>
                  </a:ext>
                </a:extLst>
              </a:tr>
              <a:tr h="641043">
                <a:tc>
                  <a:txBody>
                    <a:bodyPr/>
                    <a:lstStyle/>
                    <a:p>
                      <a:r>
                        <a:rPr lang="de-DE" sz="2000" dirty="0">
                          <a:latin typeface="+mn-lt"/>
                          <a:ea typeface="Verdana" panose="020B0604030504040204" pitchFamily="34" charset="0"/>
                        </a:rPr>
                        <a:t>Anwendungsprofile </a:t>
                      </a:r>
                      <a:r>
                        <a:rPr lang="de-DE" sz="2000" dirty="0">
                          <a:solidFill>
                            <a:srgbClr val="007EEF"/>
                          </a:solidFill>
                          <a:latin typeface="+mn-lt"/>
                          <a:ea typeface="Segoe UI Symbol" panose="020B0502040204020203" pitchFamily="34" charset="0"/>
                          <a:hlinkClick r:id="rId3"/>
                        </a:rPr>
                        <a:t></a:t>
                      </a:r>
                      <a:endParaRPr lang="de-DE" sz="2000" dirty="0">
                        <a:latin typeface="+mn-lt"/>
                        <a:ea typeface="Verdana" panose="020B0604030504040204" pitchFamily="34" charset="0"/>
                      </a:endParaRPr>
                    </a:p>
                  </a:txBody>
                  <a:tcPr anchor="ctr"/>
                </a:tc>
                <a:tc>
                  <a:txBody>
                    <a:bodyPr/>
                    <a:lstStyle/>
                    <a:p>
                      <a:pPr marL="342900" indent="-342900">
                        <a:buFont typeface="Arial" panose="020B0604020202020204" pitchFamily="34" charset="0"/>
                        <a:buChar char="•"/>
                      </a:pPr>
                      <a:r>
                        <a:rPr lang="de-DE" sz="2000" dirty="0">
                          <a:latin typeface="+mn-lt"/>
                          <a:ea typeface="Verdana" panose="020B0604030504040204" pitchFamily="34" charset="0"/>
                        </a:rPr>
                        <a:t>Für bestimmte Arten von Ressourcen</a:t>
                      </a:r>
                    </a:p>
                    <a:p>
                      <a:pPr marL="342900" indent="-342900">
                        <a:buFont typeface="Arial" panose="020B0604020202020204" pitchFamily="34" charset="0"/>
                        <a:buChar char="•"/>
                      </a:pPr>
                      <a:r>
                        <a:rPr lang="de-DE" sz="2000" dirty="0">
                          <a:latin typeface="+mn-lt"/>
                          <a:ea typeface="Verdana" panose="020B0604030504040204" pitchFamily="34" charset="0"/>
                        </a:rPr>
                        <a:t>Tabellarische Übersicht über alle Elemente, die im deutschsprachigen Raum erfasst werden können</a:t>
                      </a:r>
                    </a:p>
                  </a:txBody>
                  <a:tcPr anchor="ctr"/>
                </a:tc>
                <a:extLst>
                  <a:ext uri="{0D108BD9-81ED-4DB2-BD59-A6C34878D82A}">
                    <a16:rowId xmlns:a16="http://schemas.microsoft.com/office/drawing/2014/main" val="2558844434"/>
                  </a:ext>
                </a:extLst>
              </a:tr>
              <a:tr h="641043">
                <a:tc>
                  <a:txBody>
                    <a:bodyPr/>
                    <a:lstStyle/>
                    <a:p>
                      <a:r>
                        <a:rPr lang="de-DE" sz="2000" dirty="0">
                          <a:latin typeface="+mn-lt"/>
                          <a:ea typeface="Verdana" panose="020B0604030504040204" pitchFamily="34" charset="0"/>
                        </a:rPr>
                        <a:t>Index </a:t>
                      </a:r>
                      <a:r>
                        <a:rPr lang="de-DE" sz="2000" dirty="0">
                          <a:solidFill>
                            <a:srgbClr val="007EEF"/>
                          </a:solidFill>
                          <a:latin typeface="+mn-lt"/>
                          <a:ea typeface="Segoe UI Symbol" panose="020B0502040204020203" pitchFamily="34" charset="0"/>
                          <a:hlinkClick r:id="rId4"/>
                        </a:rPr>
                        <a:t></a:t>
                      </a:r>
                      <a:endParaRPr lang="de-DE" sz="2000" dirty="0">
                        <a:latin typeface="+mn-lt"/>
                        <a:ea typeface="Verdana" panose="020B0604030504040204" pitchFamily="34" charset="0"/>
                      </a:endParaRPr>
                    </a:p>
                  </a:txBody>
                  <a:tcPr anchor="ctr"/>
                </a:tc>
                <a:tc>
                  <a:txBody>
                    <a:bodyPr/>
                    <a:lstStyle/>
                    <a:p>
                      <a:pPr marL="342900" indent="-342900">
                        <a:buFont typeface="Arial" panose="020B0604020202020204" pitchFamily="34" charset="0"/>
                        <a:buChar char="•"/>
                      </a:pPr>
                      <a:r>
                        <a:rPr lang="de-DE" sz="2000" dirty="0">
                          <a:latin typeface="+mn-lt"/>
                          <a:ea typeface="Verdana" panose="020B0604030504040204" pitchFamily="34" charset="0"/>
                        </a:rPr>
                        <a:t>Tabellarische Übersicht über alle Seiten, die zum Standard RDA DACH gehören</a:t>
                      </a:r>
                    </a:p>
                  </a:txBody>
                  <a:tcPr anchor="ctr"/>
                </a:tc>
                <a:extLst>
                  <a:ext uri="{0D108BD9-81ED-4DB2-BD59-A6C34878D82A}">
                    <a16:rowId xmlns:a16="http://schemas.microsoft.com/office/drawing/2014/main" val="2908746425"/>
                  </a:ext>
                </a:extLst>
              </a:tr>
            </a:tbl>
          </a:graphicData>
        </a:graphic>
      </p:graphicFrame>
    </p:spTree>
    <p:extLst>
      <p:ext uri="{BB962C8B-B14F-4D97-AF65-F5344CB8AC3E}">
        <p14:creationId xmlns:p14="http://schemas.microsoft.com/office/powerpoint/2010/main" val="4500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3. Aufbau von RDA DACH (4)</a:t>
            </a:r>
          </a:p>
        </p:txBody>
      </p:sp>
      <p:sp>
        <p:nvSpPr>
          <p:cNvPr id="3" name="Textplatzhalter 2"/>
          <p:cNvSpPr>
            <a:spLocks noGrp="1"/>
          </p:cNvSpPr>
          <p:nvPr>
            <p:ph type="body" sz="quarter" idx="13"/>
          </p:nvPr>
        </p:nvSpPr>
        <p:spPr/>
        <p:txBody>
          <a:bodyPr/>
          <a:lstStyle/>
          <a:p>
            <a:r>
              <a:rPr lang="de-DE" b="1" dirty="0">
                <a:latin typeface="+mn-lt"/>
              </a:rPr>
              <a:t>STA-Notationen und </a:t>
            </a:r>
            <a:r>
              <a:rPr lang="de-DE" b="1" dirty="0" err="1">
                <a:latin typeface="+mn-lt"/>
              </a:rPr>
              <a:t>Perma</a:t>
            </a:r>
            <a:r>
              <a:rPr lang="de-DE" b="1" dirty="0">
                <a:latin typeface="+mn-lt"/>
              </a:rPr>
              <a:t>-Links</a:t>
            </a:r>
          </a:p>
          <a:p>
            <a:r>
              <a:rPr lang="de-DE" dirty="0">
                <a:latin typeface="+mn-lt"/>
              </a:rPr>
              <a:t>Jede Seite in der STA-Dokumentationsplattform hat eine STA-Notation, über die die jeweilige Seite eindeutig identifiziert werden kann.</a:t>
            </a:r>
          </a:p>
          <a:p>
            <a:endParaRPr lang="de-DE" dirty="0">
              <a:latin typeface="+mn-lt"/>
            </a:endParaRPr>
          </a:p>
          <a:p>
            <a:r>
              <a:rPr lang="de-DE" b="1" dirty="0">
                <a:latin typeface="+mn-lt"/>
              </a:rPr>
              <a:t>Beispiel:</a:t>
            </a:r>
            <a:endParaRPr lang="de-DE" dirty="0">
              <a:latin typeface="+mn-lt"/>
            </a:endParaRPr>
          </a:p>
          <a:p>
            <a:r>
              <a:rPr lang="de-DE" dirty="0">
                <a:latin typeface="+mn-lt"/>
              </a:rPr>
              <a:t>RDA = Standard RDA DACH</a:t>
            </a:r>
          </a:p>
          <a:p>
            <a:r>
              <a:rPr lang="de-DE" dirty="0">
                <a:latin typeface="+mn-lt"/>
              </a:rPr>
              <a:t>R = Bereich Ressourcentypen</a:t>
            </a:r>
          </a:p>
          <a:p>
            <a:r>
              <a:rPr lang="de-DE" dirty="0">
                <a:latin typeface="+mn-lt"/>
              </a:rPr>
              <a:t>MTM = Mehrteilige Monografien</a:t>
            </a:r>
          </a:p>
          <a:p>
            <a:endParaRPr lang="de-DE" dirty="0">
              <a:latin typeface="+mn-lt"/>
            </a:endParaRPr>
          </a:p>
          <a:p>
            <a:r>
              <a:rPr lang="de-DE" dirty="0">
                <a:latin typeface="+mn-lt"/>
              </a:rPr>
              <a:t>Die STA-Notation wird am Anfang einer Seite und rechts unten in der Fußzeile angezeigt.</a:t>
            </a:r>
            <a:br>
              <a:rPr lang="de-DE" dirty="0">
                <a:latin typeface="+mn-lt"/>
              </a:rPr>
            </a:br>
            <a:r>
              <a:rPr lang="de-DE" dirty="0">
                <a:latin typeface="+mn-lt"/>
              </a:rPr>
              <a:t>Sie ist auch Teil der URL. </a:t>
            </a:r>
          </a:p>
          <a:p>
            <a:endParaRPr lang="de-DE" dirty="0"/>
          </a:p>
        </p:txBody>
      </p:sp>
      <p:sp>
        <p:nvSpPr>
          <p:cNvPr id="4" name="Fußzeilenplatzhalter 3"/>
          <p:cNvSpPr>
            <a:spLocks noGrp="1"/>
          </p:cNvSpPr>
          <p:nvPr>
            <p:ph type="ftr" sz="quarter" idx="14"/>
          </p:nvPr>
        </p:nvSpPr>
        <p:spPr/>
        <p:txBody>
          <a:bodyPr/>
          <a:lstStyle/>
          <a:p>
            <a:r>
              <a:rPr lang="de-DE" dirty="0"/>
              <a:t>Praxis-Update RDA DACH | Teil 1 Die STA-Dokumentationsplattform und der Standard RDA DACH - Aufbau und Nutzung | Stand: 04.09.2023 | CC0 1.0 Universal</a:t>
            </a:r>
          </a:p>
        </p:txBody>
      </p:sp>
      <p:sp>
        <p:nvSpPr>
          <p:cNvPr id="5" name="Foliennummernplatzhalter 4"/>
          <p:cNvSpPr>
            <a:spLocks noGrp="1"/>
          </p:cNvSpPr>
          <p:nvPr>
            <p:ph type="sldNum" sz="quarter" idx="4"/>
          </p:nvPr>
        </p:nvSpPr>
        <p:spPr/>
        <p:txBody>
          <a:bodyPr/>
          <a:lstStyle/>
          <a:p>
            <a:fld id="{37474561-2573-4254-9F43-70AFC27DF993}" type="slidenum">
              <a:rPr lang="de-DE" b="1" smtClean="0"/>
              <a:pPr/>
              <a:t>13</a:t>
            </a:fld>
            <a:r>
              <a:rPr lang="de-DE" dirty="0"/>
              <a:t> | 28</a:t>
            </a:r>
          </a:p>
        </p:txBody>
      </p:sp>
      <p:pic>
        <p:nvPicPr>
          <p:cNvPr id="6" name="Grafik 5">
            <a:extLst>
              <a:ext uri="{FF2B5EF4-FFF2-40B4-BE49-F238E27FC236}">
                <a16:creationId xmlns:a16="http://schemas.microsoft.com/office/drawing/2014/main" id="{3B844CDB-A576-4B56-88A8-3751FA591FE1}"/>
              </a:ext>
            </a:extLst>
          </p:cNvPr>
          <p:cNvPicPr>
            <a:picLocks noChangeAspect="1"/>
          </p:cNvPicPr>
          <p:nvPr/>
        </p:nvPicPr>
        <p:blipFill>
          <a:blip r:embed="rId3"/>
          <a:stretch>
            <a:fillRect/>
          </a:stretch>
        </p:blipFill>
        <p:spPr>
          <a:xfrm>
            <a:off x="1631504" y="2708920"/>
            <a:ext cx="3251368" cy="393720"/>
          </a:xfrm>
          <a:prstGeom prst="rect">
            <a:avLst/>
          </a:prstGeom>
          <a:noFill/>
          <a:ln>
            <a:solidFill>
              <a:schemeClr val="tx1"/>
            </a:solidFill>
          </a:ln>
        </p:spPr>
      </p:pic>
      <p:sp>
        <p:nvSpPr>
          <p:cNvPr id="8" name="Textfeld 7">
            <a:extLst>
              <a:ext uri="{FF2B5EF4-FFF2-40B4-BE49-F238E27FC236}">
                <a16:creationId xmlns:a16="http://schemas.microsoft.com/office/drawing/2014/main" id="{780B1167-82D8-4633-A5E0-20162F942EA3}"/>
              </a:ext>
            </a:extLst>
          </p:cNvPr>
          <p:cNvSpPr txBox="1"/>
          <p:nvPr/>
        </p:nvSpPr>
        <p:spPr>
          <a:xfrm>
            <a:off x="9048328" y="6163956"/>
            <a:ext cx="3138656" cy="184666"/>
          </a:xfrm>
          <a:prstGeom prst="rect">
            <a:avLst/>
          </a:prstGeom>
          <a:noFill/>
        </p:spPr>
        <p:txBody>
          <a:bodyPr wrap="square" rtlCol="0">
            <a:spAutoFit/>
          </a:bodyPr>
          <a:lstStyle/>
          <a:p>
            <a:r>
              <a:rPr lang="de-CH" sz="600" dirty="0">
                <a:hlinkClick r:id="rId4"/>
              </a:rPr>
              <a:t>https://sta.dnb.de/doc/RDA-R-MTM?q=mehrteilige+monografien</a:t>
            </a:r>
            <a:r>
              <a:rPr lang="de-CH" sz="600" dirty="0"/>
              <a:t> abgerufen am 11.08.2023</a:t>
            </a:r>
          </a:p>
        </p:txBody>
      </p:sp>
    </p:spTree>
    <p:extLst>
      <p:ext uri="{BB962C8B-B14F-4D97-AF65-F5344CB8AC3E}">
        <p14:creationId xmlns:p14="http://schemas.microsoft.com/office/powerpoint/2010/main" val="16571130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3. Aufbau von RDA DACH (5)</a:t>
            </a:r>
          </a:p>
        </p:txBody>
      </p:sp>
      <p:sp>
        <p:nvSpPr>
          <p:cNvPr id="3" name="Textplatzhalter 2"/>
          <p:cNvSpPr>
            <a:spLocks noGrp="1"/>
          </p:cNvSpPr>
          <p:nvPr>
            <p:ph type="body" sz="quarter" idx="13"/>
          </p:nvPr>
        </p:nvSpPr>
        <p:spPr/>
        <p:txBody>
          <a:bodyPr/>
          <a:lstStyle/>
          <a:p>
            <a:r>
              <a:rPr lang="de-DE" b="1" dirty="0">
                <a:latin typeface="+mn-lt"/>
              </a:rPr>
              <a:t>Der Bereich </a:t>
            </a:r>
            <a:r>
              <a:rPr lang="de-DE" b="1" u="sng" dirty="0">
                <a:latin typeface="+mn-lt"/>
              </a:rPr>
              <a:t>Allgemeines</a:t>
            </a:r>
            <a:r>
              <a:rPr lang="de-DE" b="1" dirty="0">
                <a:latin typeface="+mn-lt"/>
              </a:rPr>
              <a:t> (STA-Notation: RDA-A)</a:t>
            </a:r>
          </a:p>
          <a:p>
            <a:pPr lvl="1"/>
            <a:r>
              <a:rPr lang="de-DE" dirty="0">
                <a:latin typeface="+mn-lt"/>
              </a:rPr>
              <a:t>Allgemeine Konzepte und allgemeingültige Regeln</a:t>
            </a:r>
          </a:p>
          <a:p>
            <a:pPr lvl="1"/>
            <a:r>
              <a:rPr lang="de-DE" dirty="0">
                <a:latin typeface="+mn-lt"/>
              </a:rPr>
              <a:t>Allgemeines zu Werken, Expressionen, Manifestationen und Exemplaren</a:t>
            </a:r>
          </a:p>
          <a:p>
            <a:pPr lvl="1"/>
            <a:r>
              <a:rPr lang="de-DE" dirty="0">
                <a:latin typeface="+mn-lt"/>
              </a:rPr>
              <a:t>Allgemeines zu Akteuren und Geografika</a:t>
            </a:r>
          </a:p>
          <a:p>
            <a:endParaRPr lang="de-DE" dirty="0"/>
          </a:p>
        </p:txBody>
      </p:sp>
      <p:sp>
        <p:nvSpPr>
          <p:cNvPr id="4" name="Fußzeilenplatzhalter 3"/>
          <p:cNvSpPr>
            <a:spLocks noGrp="1"/>
          </p:cNvSpPr>
          <p:nvPr>
            <p:ph type="ftr" sz="quarter" idx="14"/>
          </p:nvPr>
        </p:nvSpPr>
        <p:spPr/>
        <p:txBody>
          <a:bodyPr/>
          <a:lstStyle/>
          <a:p>
            <a:r>
              <a:rPr lang="de-DE" dirty="0"/>
              <a:t>Praxis-Update RDA DACH | Teil 1 Die STA-Dokumentationsplattform und der Standard RDA DACH - Aufbau und Nutzung | Stand: 04.09.2023 | CC0 1.0 Universal</a:t>
            </a:r>
          </a:p>
        </p:txBody>
      </p:sp>
      <p:sp>
        <p:nvSpPr>
          <p:cNvPr id="5" name="Foliennummernplatzhalter 4"/>
          <p:cNvSpPr>
            <a:spLocks noGrp="1"/>
          </p:cNvSpPr>
          <p:nvPr>
            <p:ph type="sldNum" sz="quarter" idx="4"/>
          </p:nvPr>
        </p:nvSpPr>
        <p:spPr/>
        <p:txBody>
          <a:bodyPr/>
          <a:lstStyle/>
          <a:p>
            <a:fld id="{37474561-2573-4254-9F43-70AFC27DF993}" type="slidenum">
              <a:rPr lang="de-DE" b="1" smtClean="0"/>
              <a:pPr/>
              <a:t>14</a:t>
            </a:fld>
            <a:r>
              <a:rPr lang="de-DE" dirty="0"/>
              <a:t> | 28</a:t>
            </a:r>
          </a:p>
        </p:txBody>
      </p:sp>
      <p:pic>
        <p:nvPicPr>
          <p:cNvPr id="9" name="Grafik 8">
            <a:extLst>
              <a:ext uri="{FF2B5EF4-FFF2-40B4-BE49-F238E27FC236}">
                <a16:creationId xmlns:a16="http://schemas.microsoft.com/office/drawing/2014/main" id="{115BDC76-A655-4DEE-A4E1-8583E63926A1}"/>
              </a:ext>
            </a:extLst>
          </p:cNvPr>
          <p:cNvPicPr>
            <a:picLocks noChangeAspect="1"/>
          </p:cNvPicPr>
          <p:nvPr/>
        </p:nvPicPr>
        <p:blipFill>
          <a:blip r:embed="rId3"/>
          <a:stretch>
            <a:fillRect/>
          </a:stretch>
        </p:blipFill>
        <p:spPr>
          <a:xfrm>
            <a:off x="538688" y="2564904"/>
            <a:ext cx="11017816" cy="3645087"/>
          </a:xfrm>
          <a:prstGeom prst="rect">
            <a:avLst/>
          </a:prstGeom>
          <a:ln>
            <a:solidFill>
              <a:schemeClr val="tx1"/>
            </a:solidFill>
          </a:ln>
        </p:spPr>
      </p:pic>
      <p:sp>
        <p:nvSpPr>
          <p:cNvPr id="7" name="Textfeld 6">
            <a:extLst>
              <a:ext uri="{FF2B5EF4-FFF2-40B4-BE49-F238E27FC236}">
                <a16:creationId xmlns:a16="http://schemas.microsoft.com/office/drawing/2014/main" id="{6BB3927D-B4A5-4A2A-AFFA-BFBC6F497455}"/>
              </a:ext>
            </a:extLst>
          </p:cNvPr>
          <p:cNvSpPr txBox="1"/>
          <p:nvPr/>
        </p:nvSpPr>
        <p:spPr>
          <a:xfrm>
            <a:off x="9882728" y="6163956"/>
            <a:ext cx="2304256" cy="184666"/>
          </a:xfrm>
          <a:prstGeom prst="rect">
            <a:avLst/>
          </a:prstGeom>
          <a:noFill/>
        </p:spPr>
        <p:txBody>
          <a:bodyPr wrap="square" rtlCol="0">
            <a:spAutoFit/>
          </a:bodyPr>
          <a:lstStyle/>
          <a:p>
            <a:r>
              <a:rPr lang="de-CH" sz="600" dirty="0">
                <a:hlinkClick r:id="rId4"/>
              </a:rPr>
              <a:t>https://sta.dnb.de/doc/RDA-A</a:t>
            </a:r>
            <a:r>
              <a:rPr lang="de-CH" sz="600" dirty="0"/>
              <a:t> abgerufen am 11.08.2023</a:t>
            </a:r>
          </a:p>
        </p:txBody>
      </p:sp>
    </p:spTree>
    <p:extLst>
      <p:ext uri="{BB962C8B-B14F-4D97-AF65-F5344CB8AC3E}">
        <p14:creationId xmlns:p14="http://schemas.microsoft.com/office/powerpoint/2010/main" val="18627414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3. Aufbau von RDA DACH (6)</a:t>
            </a:r>
          </a:p>
        </p:txBody>
      </p:sp>
      <p:sp>
        <p:nvSpPr>
          <p:cNvPr id="3" name="Textplatzhalter 2"/>
          <p:cNvSpPr>
            <a:spLocks noGrp="1"/>
          </p:cNvSpPr>
          <p:nvPr>
            <p:ph type="body" sz="quarter" idx="13"/>
          </p:nvPr>
        </p:nvSpPr>
        <p:spPr/>
        <p:txBody>
          <a:bodyPr/>
          <a:lstStyle/>
          <a:p>
            <a:r>
              <a:rPr lang="de-DE" b="1" dirty="0">
                <a:latin typeface="+mn-lt"/>
              </a:rPr>
              <a:t>Der Bereich </a:t>
            </a:r>
            <a:r>
              <a:rPr lang="de-DE" b="1" u="sng" dirty="0">
                <a:latin typeface="+mn-lt"/>
              </a:rPr>
              <a:t>Elemente</a:t>
            </a:r>
            <a:r>
              <a:rPr lang="de-DE" b="1" dirty="0">
                <a:latin typeface="+mn-lt"/>
              </a:rPr>
              <a:t> (STA-Notation: RDA-E-…)</a:t>
            </a:r>
          </a:p>
          <a:p>
            <a:pPr lvl="1"/>
            <a:r>
              <a:rPr lang="de-DE" dirty="0">
                <a:latin typeface="+mn-lt"/>
              </a:rPr>
              <a:t>Standardmäßig nach STA-Notationen sortiert</a:t>
            </a:r>
          </a:p>
          <a:p>
            <a:pPr lvl="1"/>
            <a:r>
              <a:rPr lang="de-DE" dirty="0">
                <a:latin typeface="+mn-lt"/>
              </a:rPr>
              <a:t>Elementbeschreibungen bilden die Regelungen des Original RDA Toolkits ab</a:t>
            </a:r>
          </a:p>
          <a:p>
            <a:endParaRPr lang="de-DE" dirty="0"/>
          </a:p>
        </p:txBody>
      </p:sp>
      <p:sp>
        <p:nvSpPr>
          <p:cNvPr id="4" name="Fußzeilenplatzhalter 3"/>
          <p:cNvSpPr>
            <a:spLocks noGrp="1"/>
          </p:cNvSpPr>
          <p:nvPr>
            <p:ph type="ftr" sz="quarter" idx="14"/>
          </p:nvPr>
        </p:nvSpPr>
        <p:spPr/>
        <p:txBody>
          <a:bodyPr/>
          <a:lstStyle/>
          <a:p>
            <a:r>
              <a:rPr lang="de-DE" dirty="0"/>
              <a:t>Praxis-Update RDA DACH | Teil 1 Die STA-Dokumentationsplattform und der Standard RDA DACH - Aufbau und Nutzung | Stand: 04.09.2023 | CC0 1.0 Universal</a:t>
            </a:r>
          </a:p>
        </p:txBody>
      </p:sp>
      <p:sp>
        <p:nvSpPr>
          <p:cNvPr id="5" name="Foliennummernplatzhalter 4"/>
          <p:cNvSpPr>
            <a:spLocks noGrp="1"/>
          </p:cNvSpPr>
          <p:nvPr>
            <p:ph type="sldNum" sz="quarter" idx="4"/>
          </p:nvPr>
        </p:nvSpPr>
        <p:spPr/>
        <p:txBody>
          <a:bodyPr/>
          <a:lstStyle/>
          <a:p>
            <a:fld id="{37474561-2573-4254-9F43-70AFC27DF993}" type="slidenum">
              <a:rPr lang="de-DE" b="1" smtClean="0"/>
              <a:pPr/>
              <a:t>15</a:t>
            </a:fld>
            <a:r>
              <a:rPr lang="de-DE" dirty="0"/>
              <a:t> | 28</a:t>
            </a:r>
          </a:p>
        </p:txBody>
      </p:sp>
      <p:pic>
        <p:nvPicPr>
          <p:cNvPr id="6" name="Grafik 5">
            <a:extLst>
              <a:ext uri="{FF2B5EF4-FFF2-40B4-BE49-F238E27FC236}">
                <a16:creationId xmlns:a16="http://schemas.microsoft.com/office/drawing/2014/main" id="{BE3AABBD-F998-4458-8252-645D874BD74A}"/>
              </a:ext>
            </a:extLst>
          </p:cNvPr>
          <p:cNvPicPr>
            <a:picLocks noChangeAspect="1"/>
          </p:cNvPicPr>
          <p:nvPr/>
        </p:nvPicPr>
        <p:blipFill rotWithShape="1">
          <a:blip r:embed="rId3"/>
          <a:srcRect b="15364"/>
          <a:stretch/>
        </p:blipFill>
        <p:spPr>
          <a:xfrm>
            <a:off x="638260" y="2132856"/>
            <a:ext cx="10922561" cy="3966461"/>
          </a:xfrm>
          <a:prstGeom prst="rect">
            <a:avLst/>
          </a:prstGeom>
          <a:ln>
            <a:solidFill>
              <a:schemeClr val="tx1"/>
            </a:solidFill>
          </a:ln>
        </p:spPr>
      </p:pic>
      <p:sp>
        <p:nvSpPr>
          <p:cNvPr id="8" name="Rechteck 7">
            <a:extLst>
              <a:ext uri="{FF2B5EF4-FFF2-40B4-BE49-F238E27FC236}">
                <a16:creationId xmlns:a16="http://schemas.microsoft.com/office/drawing/2014/main" id="{76D4C9D9-6F67-4FA6-A925-2BFD06BD216E}"/>
              </a:ext>
            </a:extLst>
          </p:cNvPr>
          <p:cNvSpPr/>
          <p:nvPr/>
        </p:nvSpPr>
        <p:spPr>
          <a:xfrm>
            <a:off x="3359696" y="3465004"/>
            <a:ext cx="432048" cy="216024"/>
          </a:xfrm>
          <a:prstGeom prst="rect">
            <a:avLst/>
          </a:prstGeom>
          <a:noFill/>
          <a:ln w="34925">
            <a:solidFill>
              <a:srgbClr val="ED7B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Rechteck 9">
            <a:extLst>
              <a:ext uri="{FF2B5EF4-FFF2-40B4-BE49-F238E27FC236}">
                <a16:creationId xmlns:a16="http://schemas.microsoft.com/office/drawing/2014/main" id="{E7929E84-63FE-4DF2-90AD-B7F05D2287ED}"/>
              </a:ext>
            </a:extLst>
          </p:cNvPr>
          <p:cNvSpPr/>
          <p:nvPr/>
        </p:nvSpPr>
        <p:spPr>
          <a:xfrm>
            <a:off x="7752184" y="3472820"/>
            <a:ext cx="432048" cy="216024"/>
          </a:xfrm>
          <a:prstGeom prst="rect">
            <a:avLst/>
          </a:prstGeom>
          <a:noFill/>
          <a:ln w="34925">
            <a:solidFill>
              <a:srgbClr val="ED7B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1" name="Rechteck 10">
            <a:extLst>
              <a:ext uri="{FF2B5EF4-FFF2-40B4-BE49-F238E27FC236}">
                <a16:creationId xmlns:a16="http://schemas.microsoft.com/office/drawing/2014/main" id="{BC2FB2F1-BBDB-4FB8-8960-D5D32D86B52C}"/>
              </a:ext>
            </a:extLst>
          </p:cNvPr>
          <p:cNvSpPr/>
          <p:nvPr/>
        </p:nvSpPr>
        <p:spPr>
          <a:xfrm>
            <a:off x="10689644" y="3465004"/>
            <a:ext cx="432048" cy="216024"/>
          </a:xfrm>
          <a:prstGeom prst="rect">
            <a:avLst/>
          </a:prstGeom>
          <a:noFill/>
          <a:ln w="34925">
            <a:solidFill>
              <a:srgbClr val="ED7B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 name="Rechteck 11">
            <a:extLst>
              <a:ext uri="{FF2B5EF4-FFF2-40B4-BE49-F238E27FC236}">
                <a16:creationId xmlns:a16="http://schemas.microsoft.com/office/drawing/2014/main" id="{3B17EE7F-EF6B-43C8-A6B2-BD3FC6DA843C}"/>
              </a:ext>
            </a:extLst>
          </p:cNvPr>
          <p:cNvSpPr/>
          <p:nvPr/>
        </p:nvSpPr>
        <p:spPr>
          <a:xfrm>
            <a:off x="7738040" y="5311242"/>
            <a:ext cx="4195361" cy="821537"/>
          </a:xfrm>
          <a:prstGeom prst="rect">
            <a:avLst/>
          </a:prstGeom>
          <a:solidFill>
            <a:srgbClr val="F0F0F0"/>
          </a:solidFill>
          <a:ln w="38100">
            <a:solidFill>
              <a:srgbClr val="ED7B15"/>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de-DE" sz="2000" dirty="0">
                <a:solidFill>
                  <a:schemeClr val="tx1"/>
                </a:solidFill>
              </a:rPr>
              <a:t>Sortier-, Such- und Filtermöglichkeiten für die Elemente</a:t>
            </a:r>
          </a:p>
        </p:txBody>
      </p:sp>
      <p:sp>
        <p:nvSpPr>
          <p:cNvPr id="13" name="Textfeld 12">
            <a:extLst>
              <a:ext uri="{FF2B5EF4-FFF2-40B4-BE49-F238E27FC236}">
                <a16:creationId xmlns:a16="http://schemas.microsoft.com/office/drawing/2014/main" id="{83B8444A-1060-48AD-82D7-19F9C0A6D202}"/>
              </a:ext>
            </a:extLst>
          </p:cNvPr>
          <p:cNvSpPr txBox="1"/>
          <p:nvPr/>
        </p:nvSpPr>
        <p:spPr>
          <a:xfrm>
            <a:off x="9882728" y="6163956"/>
            <a:ext cx="2304256" cy="184666"/>
          </a:xfrm>
          <a:prstGeom prst="rect">
            <a:avLst/>
          </a:prstGeom>
          <a:noFill/>
        </p:spPr>
        <p:txBody>
          <a:bodyPr wrap="square" rtlCol="0">
            <a:spAutoFit/>
          </a:bodyPr>
          <a:lstStyle/>
          <a:p>
            <a:r>
              <a:rPr lang="de-CH" sz="600" dirty="0">
                <a:hlinkClick r:id="rId4"/>
              </a:rPr>
              <a:t>https://sta.dnb.de/doc/RDA-E</a:t>
            </a:r>
            <a:r>
              <a:rPr lang="de-CH" sz="600" dirty="0"/>
              <a:t> abgerufen am 11.08.2023</a:t>
            </a:r>
          </a:p>
        </p:txBody>
      </p:sp>
    </p:spTree>
    <p:extLst>
      <p:ext uri="{BB962C8B-B14F-4D97-AF65-F5344CB8AC3E}">
        <p14:creationId xmlns:p14="http://schemas.microsoft.com/office/powerpoint/2010/main" val="7064270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3. Aufbau von RDA DACH (7)</a:t>
            </a:r>
          </a:p>
        </p:txBody>
      </p:sp>
      <p:sp>
        <p:nvSpPr>
          <p:cNvPr id="3" name="Textplatzhalter 2"/>
          <p:cNvSpPr>
            <a:spLocks noGrp="1"/>
          </p:cNvSpPr>
          <p:nvPr>
            <p:ph type="body" sz="quarter" idx="13"/>
          </p:nvPr>
        </p:nvSpPr>
        <p:spPr>
          <a:xfrm>
            <a:off x="335360" y="836712"/>
            <a:ext cx="11521280" cy="5472608"/>
          </a:xfrm>
        </p:spPr>
        <p:txBody>
          <a:bodyPr/>
          <a:lstStyle/>
          <a:p>
            <a:r>
              <a:rPr lang="de-DE" b="1" dirty="0">
                <a:latin typeface="+mn-lt"/>
              </a:rPr>
              <a:t>STA-Notationen für </a:t>
            </a:r>
            <a:r>
              <a:rPr lang="de-DE" b="1" u="sng" dirty="0">
                <a:latin typeface="+mn-lt"/>
              </a:rPr>
              <a:t>Elemente</a:t>
            </a:r>
          </a:p>
          <a:p>
            <a:pPr marL="0" indent="0">
              <a:buNone/>
            </a:pPr>
            <a:endParaRPr lang="de-DE" dirty="0"/>
          </a:p>
          <a:p>
            <a:pPr marL="0" indent="0">
              <a:buNone/>
            </a:pPr>
            <a:r>
              <a:rPr lang="de-DE" b="1" dirty="0"/>
              <a:t>Beispiel: Haupttitel</a:t>
            </a:r>
          </a:p>
          <a:p>
            <a:endParaRPr lang="de-DE" dirty="0"/>
          </a:p>
          <a:p>
            <a:pPr marL="0" indent="0">
              <a:buNone/>
            </a:pPr>
            <a:r>
              <a:rPr lang="de-DE" dirty="0"/>
              <a:t>RDA = 	Standard RDA DACH</a:t>
            </a:r>
          </a:p>
          <a:p>
            <a:pPr marL="0" indent="0">
              <a:buNone/>
            </a:pPr>
            <a:r>
              <a:rPr lang="de-DE" dirty="0"/>
              <a:t>E = 	Elementbeschreibungen</a:t>
            </a:r>
          </a:p>
          <a:p>
            <a:pPr marL="0" indent="0">
              <a:buNone/>
            </a:pPr>
            <a:r>
              <a:rPr lang="de-DE" dirty="0"/>
              <a:t>M = 	Element der Manifestationsebene</a:t>
            </a:r>
          </a:p>
          <a:p>
            <a:pPr marL="0" indent="0">
              <a:buNone/>
            </a:pPr>
            <a:r>
              <a:rPr lang="de-DE" dirty="0"/>
              <a:t>005 = 	dreistellige Zahl, die beim Sortieren die Reihenfolge der Elemente im Original RDA 	Toolkit erzeugt; hier: Haupttitel</a:t>
            </a:r>
          </a:p>
        </p:txBody>
      </p:sp>
      <p:sp>
        <p:nvSpPr>
          <p:cNvPr id="4" name="Fußzeilenplatzhalter 3"/>
          <p:cNvSpPr>
            <a:spLocks noGrp="1"/>
          </p:cNvSpPr>
          <p:nvPr>
            <p:ph type="ftr" sz="quarter" idx="14"/>
          </p:nvPr>
        </p:nvSpPr>
        <p:spPr/>
        <p:txBody>
          <a:bodyPr/>
          <a:lstStyle/>
          <a:p>
            <a:r>
              <a:rPr lang="de-DE" dirty="0"/>
              <a:t>Praxis-Update RDA DACH | Teil 1 Die STA-Dokumentationsplattform und der Standard RDA DACH - Aufbau und Nutzung | Stand: 04.09.2023 | CC0 1.0 Universal</a:t>
            </a:r>
          </a:p>
        </p:txBody>
      </p:sp>
      <p:sp>
        <p:nvSpPr>
          <p:cNvPr id="5" name="Foliennummernplatzhalter 4"/>
          <p:cNvSpPr>
            <a:spLocks noGrp="1"/>
          </p:cNvSpPr>
          <p:nvPr>
            <p:ph type="sldNum" sz="quarter" idx="4"/>
          </p:nvPr>
        </p:nvSpPr>
        <p:spPr/>
        <p:txBody>
          <a:bodyPr/>
          <a:lstStyle/>
          <a:p>
            <a:fld id="{37474561-2573-4254-9F43-70AFC27DF993}" type="slidenum">
              <a:rPr lang="de-DE" b="1" smtClean="0"/>
              <a:pPr/>
              <a:t>16</a:t>
            </a:fld>
            <a:r>
              <a:rPr lang="de-DE" dirty="0"/>
              <a:t> | 28</a:t>
            </a:r>
          </a:p>
        </p:txBody>
      </p:sp>
      <p:pic>
        <p:nvPicPr>
          <p:cNvPr id="7" name="Grafik 6">
            <a:extLst>
              <a:ext uri="{FF2B5EF4-FFF2-40B4-BE49-F238E27FC236}">
                <a16:creationId xmlns:a16="http://schemas.microsoft.com/office/drawing/2014/main" id="{2FAEE1FD-2ACA-4286-B094-9B5DBCB3A584}"/>
              </a:ext>
            </a:extLst>
          </p:cNvPr>
          <p:cNvPicPr>
            <a:picLocks noChangeAspect="1"/>
          </p:cNvPicPr>
          <p:nvPr/>
        </p:nvPicPr>
        <p:blipFill>
          <a:blip r:embed="rId3"/>
          <a:stretch>
            <a:fillRect/>
          </a:stretch>
        </p:blipFill>
        <p:spPr>
          <a:xfrm>
            <a:off x="3044033" y="1916832"/>
            <a:ext cx="3051967" cy="320056"/>
          </a:xfrm>
          <a:prstGeom prst="rect">
            <a:avLst/>
          </a:prstGeom>
          <a:ln>
            <a:solidFill>
              <a:schemeClr val="tx1"/>
            </a:solidFill>
          </a:ln>
        </p:spPr>
      </p:pic>
      <p:sp>
        <p:nvSpPr>
          <p:cNvPr id="8" name="Textfeld 7">
            <a:extLst>
              <a:ext uri="{FF2B5EF4-FFF2-40B4-BE49-F238E27FC236}">
                <a16:creationId xmlns:a16="http://schemas.microsoft.com/office/drawing/2014/main" id="{8D42A257-C54C-424A-9FD4-D896720A79F4}"/>
              </a:ext>
            </a:extLst>
          </p:cNvPr>
          <p:cNvSpPr txBox="1"/>
          <p:nvPr/>
        </p:nvSpPr>
        <p:spPr>
          <a:xfrm>
            <a:off x="9882728" y="6163956"/>
            <a:ext cx="2304256" cy="184666"/>
          </a:xfrm>
          <a:prstGeom prst="rect">
            <a:avLst/>
          </a:prstGeom>
          <a:noFill/>
        </p:spPr>
        <p:txBody>
          <a:bodyPr wrap="square" rtlCol="0">
            <a:spAutoFit/>
          </a:bodyPr>
          <a:lstStyle/>
          <a:p>
            <a:r>
              <a:rPr lang="de-CH" sz="600" dirty="0">
                <a:hlinkClick r:id="rId4"/>
              </a:rPr>
              <a:t>https://sta.dnb.de/doc/RDA-E-M005</a:t>
            </a:r>
            <a:r>
              <a:rPr lang="de-CH" sz="600" dirty="0"/>
              <a:t> abgerufen am 11.08.2023</a:t>
            </a:r>
          </a:p>
        </p:txBody>
      </p:sp>
    </p:spTree>
    <p:extLst>
      <p:ext uri="{BB962C8B-B14F-4D97-AF65-F5344CB8AC3E}">
        <p14:creationId xmlns:p14="http://schemas.microsoft.com/office/powerpoint/2010/main" val="8823424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3. Aufbau von RDA DACH (8)</a:t>
            </a:r>
          </a:p>
        </p:txBody>
      </p:sp>
      <p:sp>
        <p:nvSpPr>
          <p:cNvPr id="3" name="Textplatzhalter 2"/>
          <p:cNvSpPr>
            <a:spLocks noGrp="1"/>
          </p:cNvSpPr>
          <p:nvPr>
            <p:ph type="body" sz="quarter" idx="13"/>
          </p:nvPr>
        </p:nvSpPr>
        <p:spPr>
          <a:xfrm>
            <a:off x="335360" y="836712"/>
            <a:ext cx="8640960" cy="5472608"/>
          </a:xfrm>
        </p:spPr>
        <p:txBody>
          <a:bodyPr/>
          <a:lstStyle/>
          <a:p>
            <a:pPr marL="0" indent="0">
              <a:buNone/>
            </a:pPr>
            <a:r>
              <a:rPr lang="de-DE" b="1" dirty="0">
                <a:latin typeface="+mn-lt"/>
              </a:rPr>
              <a:t>Der Bereich </a:t>
            </a:r>
            <a:r>
              <a:rPr lang="de-DE" b="1" u="sng" dirty="0">
                <a:latin typeface="+mn-lt"/>
              </a:rPr>
              <a:t>Elemente</a:t>
            </a:r>
            <a:r>
              <a:rPr lang="de-DE" b="1" dirty="0">
                <a:latin typeface="+mn-lt"/>
              </a:rPr>
              <a:t> - Aufbau Elementbeschreibungen</a:t>
            </a:r>
          </a:p>
          <a:p>
            <a:pPr marL="0" indent="0">
              <a:buNone/>
            </a:pPr>
            <a:endParaRPr lang="de-DE" dirty="0">
              <a:latin typeface="+mn-lt"/>
            </a:endParaRPr>
          </a:p>
          <a:p>
            <a:pPr marL="0" indent="0">
              <a:buNone/>
            </a:pPr>
            <a:r>
              <a:rPr lang="de-DE" dirty="0">
                <a:latin typeface="+mn-lt"/>
              </a:rPr>
              <a:t>Alle Elementbeschreibungen haben einen festen Aufbau:</a:t>
            </a:r>
          </a:p>
          <a:p>
            <a:pPr lvl="1"/>
            <a:r>
              <a:rPr lang="de-DE" dirty="0">
                <a:latin typeface="+mn-lt"/>
              </a:rPr>
              <a:t>Definition</a:t>
            </a:r>
          </a:p>
          <a:p>
            <a:pPr lvl="1"/>
            <a:r>
              <a:rPr lang="de-DE" dirty="0">
                <a:latin typeface="+mn-lt"/>
              </a:rPr>
              <a:t>Kopf (s. Tabelle rechts)</a:t>
            </a:r>
          </a:p>
          <a:p>
            <a:pPr lvl="1"/>
            <a:r>
              <a:rPr lang="de-DE" dirty="0">
                <a:latin typeface="+mn-lt"/>
              </a:rPr>
              <a:t>Geltungsbereich/Erklärung</a:t>
            </a:r>
          </a:p>
          <a:p>
            <a:pPr lvl="1"/>
            <a:r>
              <a:rPr lang="de-DE" dirty="0">
                <a:latin typeface="+mn-lt"/>
              </a:rPr>
              <a:t>Informationsquellen</a:t>
            </a:r>
          </a:p>
          <a:p>
            <a:pPr lvl="1"/>
            <a:r>
              <a:rPr lang="de-DE" dirty="0">
                <a:latin typeface="+mn-lt"/>
              </a:rPr>
              <a:t>Basisregeln</a:t>
            </a:r>
          </a:p>
          <a:p>
            <a:pPr lvl="1"/>
            <a:r>
              <a:rPr lang="de-DE" dirty="0">
                <a:latin typeface="+mn-lt"/>
              </a:rPr>
              <a:t>Spezialregeln</a:t>
            </a:r>
          </a:p>
          <a:p>
            <a:pPr lvl="1"/>
            <a:r>
              <a:rPr lang="de-DE" dirty="0">
                <a:latin typeface="+mn-lt"/>
              </a:rPr>
              <a:t>Spezifische Regeln für bestimmte Ressourcentypen, z. B. mehrteilige Monografien</a:t>
            </a:r>
          </a:p>
          <a:p>
            <a:pPr marL="0" indent="0">
              <a:buNone/>
            </a:pPr>
            <a:endParaRPr lang="de-DE" b="1" dirty="0"/>
          </a:p>
        </p:txBody>
      </p:sp>
      <p:sp>
        <p:nvSpPr>
          <p:cNvPr id="4" name="Fußzeilenplatzhalter 3"/>
          <p:cNvSpPr>
            <a:spLocks noGrp="1"/>
          </p:cNvSpPr>
          <p:nvPr>
            <p:ph type="ftr" sz="quarter" idx="14"/>
          </p:nvPr>
        </p:nvSpPr>
        <p:spPr/>
        <p:txBody>
          <a:bodyPr/>
          <a:lstStyle/>
          <a:p>
            <a:r>
              <a:rPr lang="de-DE" dirty="0"/>
              <a:t>Praxis-Update RDA DACH | Teil 1 Die STA-Dokumentationsplattform und der Standard RDA DACH - Aufbau und Nutzung | Stand: 04.09.2023 | CC0 1.0 Universal</a:t>
            </a:r>
          </a:p>
        </p:txBody>
      </p:sp>
      <p:sp>
        <p:nvSpPr>
          <p:cNvPr id="5" name="Foliennummernplatzhalter 4"/>
          <p:cNvSpPr>
            <a:spLocks noGrp="1"/>
          </p:cNvSpPr>
          <p:nvPr>
            <p:ph type="sldNum" sz="quarter" idx="4"/>
          </p:nvPr>
        </p:nvSpPr>
        <p:spPr/>
        <p:txBody>
          <a:bodyPr/>
          <a:lstStyle/>
          <a:p>
            <a:fld id="{37474561-2573-4254-9F43-70AFC27DF993}" type="slidenum">
              <a:rPr lang="de-DE" b="1" smtClean="0"/>
              <a:pPr/>
              <a:t>17</a:t>
            </a:fld>
            <a:r>
              <a:rPr lang="de-DE" dirty="0"/>
              <a:t> | 28</a:t>
            </a:r>
          </a:p>
        </p:txBody>
      </p:sp>
      <p:graphicFrame>
        <p:nvGraphicFramePr>
          <p:cNvPr id="7" name="Tabelle 6">
            <a:extLst>
              <a:ext uri="{FF2B5EF4-FFF2-40B4-BE49-F238E27FC236}">
                <a16:creationId xmlns:a16="http://schemas.microsoft.com/office/drawing/2014/main" id="{D961C049-7BA6-4684-A6B7-4D86E2EAF95D}"/>
              </a:ext>
            </a:extLst>
          </p:cNvPr>
          <p:cNvGraphicFramePr>
            <a:graphicFrameLocks noGrp="1"/>
          </p:cNvGraphicFramePr>
          <p:nvPr>
            <p:extLst>
              <p:ext uri="{D42A27DB-BD31-4B8C-83A1-F6EECF244321}">
                <p14:modId xmlns:p14="http://schemas.microsoft.com/office/powerpoint/2010/main" val="3542291586"/>
              </p:ext>
            </p:extLst>
          </p:nvPr>
        </p:nvGraphicFramePr>
        <p:xfrm>
          <a:off x="8184232" y="183778"/>
          <a:ext cx="3835321" cy="5917935"/>
        </p:xfrm>
        <a:graphic>
          <a:graphicData uri="http://schemas.openxmlformats.org/drawingml/2006/table">
            <a:tbl>
              <a:tblPr firstRow="1" bandRow="1">
                <a:tableStyleId>{5C22544A-7EE6-4342-B048-85BDC9FD1C3A}</a:tableStyleId>
              </a:tblPr>
              <a:tblGrid>
                <a:gridCol w="3835321">
                  <a:extLst>
                    <a:ext uri="{9D8B030D-6E8A-4147-A177-3AD203B41FA5}">
                      <a16:colId xmlns:a16="http://schemas.microsoft.com/office/drawing/2014/main" val="1959405099"/>
                    </a:ext>
                  </a:extLst>
                </a:gridCol>
              </a:tblGrid>
              <a:tr h="641043">
                <a:tc>
                  <a:txBody>
                    <a:bodyPr/>
                    <a:lstStyle/>
                    <a:p>
                      <a:r>
                        <a:rPr lang="de-DE" sz="2400" b="1" dirty="0">
                          <a:solidFill>
                            <a:schemeClr val="tx1"/>
                          </a:solidFill>
                          <a:latin typeface="+mn-lt"/>
                          <a:ea typeface="Verdana" panose="020B0604030504040204" pitchFamily="34" charset="0"/>
                        </a:rPr>
                        <a:t>Kopf</a:t>
                      </a:r>
                    </a:p>
                  </a:txBody>
                  <a:tcPr anchor="ctr">
                    <a:solidFill>
                      <a:srgbClr val="ED7B15"/>
                    </a:solidFill>
                  </a:tcPr>
                </a:tc>
                <a:extLst>
                  <a:ext uri="{0D108BD9-81ED-4DB2-BD59-A6C34878D82A}">
                    <a16:rowId xmlns:a16="http://schemas.microsoft.com/office/drawing/2014/main" val="3926081647"/>
                  </a:ext>
                </a:extLst>
              </a:tr>
              <a:tr h="641043">
                <a:tc>
                  <a:txBody>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sz="2000" dirty="0">
                          <a:latin typeface="+mn-lt"/>
                        </a:rPr>
                        <a:t>WEMI-Ebene</a:t>
                      </a:r>
                    </a:p>
                  </a:txBody>
                  <a:tcPr anchor="ctr"/>
                </a:tc>
                <a:extLst>
                  <a:ext uri="{0D108BD9-81ED-4DB2-BD59-A6C34878D82A}">
                    <a16:rowId xmlns:a16="http://schemas.microsoft.com/office/drawing/2014/main" val="2558844434"/>
                  </a:ext>
                </a:extLst>
              </a:tr>
              <a:tr h="641043">
                <a:tc>
                  <a:txBody>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sz="2000" dirty="0">
                          <a:latin typeface="+mn-lt"/>
                        </a:rPr>
                        <a:t>Erfassungsmethode</a:t>
                      </a:r>
                    </a:p>
                  </a:txBody>
                  <a:tcPr anchor="ctr"/>
                </a:tc>
                <a:extLst>
                  <a:ext uri="{0D108BD9-81ED-4DB2-BD59-A6C34878D82A}">
                    <a16:rowId xmlns:a16="http://schemas.microsoft.com/office/drawing/2014/main" val="2908746425"/>
                  </a:ext>
                </a:extLst>
              </a:tr>
              <a:tr h="641043">
                <a:tc>
                  <a:txBody>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sz="2000" dirty="0">
                          <a:latin typeface="+mn-lt"/>
                        </a:rPr>
                        <a:t>Normiertes Vokabular</a:t>
                      </a:r>
                    </a:p>
                  </a:txBody>
                  <a:tcPr anchor="ctr"/>
                </a:tc>
                <a:extLst>
                  <a:ext uri="{0D108BD9-81ED-4DB2-BD59-A6C34878D82A}">
                    <a16:rowId xmlns:a16="http://schemas.microsoft.com/office/drawing/2014/main" val="1694416270"/>
                  </a:ext>
                </a:extLst>
              </a:tr>
              <a:tr h="641043">
                <a:tc>
                  <a:txBody>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sz="2000" dirty="0">
                          <a:latin typeface="+mn-lt"/>
                        </a:rPr>
                        <a:t>RDA-Referenz</a:t>
                      </a:r>
                    </a:p>
                  </a:txBody>
                  <a:tcPr anchor="ctr"/>
                </a:tc>
                <a:extLst>
                  <a:ext uri="{0D108BD9-81ED-4DB2-BD59-A6C34878D82A}">
                    <a16:rowId xmlns:a16="http://schemas.microsoft.com/office/drawing/2014/main" val="533698132"/>
                  </a:ext>
                </a:extLst>
              </a:tr>
              <a:tr h="641043">
                <a:tc>
                  <a:txBody>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sz="2000" dirty="0"/>
                        <a:t>Umsetzung des Elements in verschiedenen Erfassungsformaten</a:t>
                      </a:r>
                    </a:p>
                  </a:txBody>
                  <a:tcPr anchor="ctr"/>
                </a:tc>
                <a:extLst>
                  <a:ext uri="{0D108BD9-81ED-4DB2-BD59-A6C34878D82A}">
                    <a16:rowId xmlns:a16="http://schemas.microsoft.com/office/drawing/2014/main" val="1108444942"/>
                  </a:ext>
                </a:extLst>
              </a:tr>
              <a:tr h="641043">
                <a:tc>
                  <a:txBody>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sz="2000" dirty="0">
                          <a:latin typeface="+mn-lt"/>
                        </a:rPr>
                        <a:t>Beziehungen zu anderen Elementen</a:t>
                      </a:r>
                    </a:p>
                  </a:txBody>
                  <a:tcPr anchor="ctr"/>
                </a:tc>
                <a:extLst>
                  <a:ext uri="{0D108BD9-81ED-4DB2-BD59-A6C34878D82A}">
                    <a16:rowId xmlns:a16="http://schemas.microsoft.com/office/drawing/2014/main" val="652435278"/>
                  </a:ext>
                </a:extLst>
              </a:tr>
              <a:tr h="641043">
                <a:tc>
                  <a:txBody>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sz="2000" dirty="0">
                          <a:latin typeface="+mn-lt"/>
                        </a:rPr>
                        <a:t>Status des Elements (Standard/optional/nicht erlaubt)</a:t>
                      </a:r>
                      <a:endParaRPr lang="de-DE" sz="2000" dirty="0"/>
                    </a:p>
                  </a:txBody>
                  <a:tcPr anchor="ctr"/>
                </a:tc>
                <a:extLst>
                  <a:ext uri="{0D108BD9-81ED-4DB2-BD59-A6C34878D82A}">
                    <a16:rowId xmlns:a16="http://schemas.microsoft.com/office/drawing/2014/main" val="2573580898"/>
                  </a:ext>
                </a:extLst>
              </a:tr>
            </a:tbl>
          </a:graphicData>
        </a:graphic>
      </p:graphicFrame>
    </p:spTree>
    <p:extLst>
      <p:ext uri="{BB962C8B-B14F-4D97-AF65-F5344CB8AC3E}">
        <p14:creationId xmlns:p14="http://schemas.microsoft.com/office/powerpoint/2010/main" val="16747096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3. Aufbau von RDA DACH (9)</a:t>
            </a:r>
          </a:p>
        </p:txBody>
      </p:sp>
      <p:sp>
        <p:nvSpPr>
          <p:cNvPr id="3" name="Textplatzhalter 2"/>
          <p:cNvSpPr>
            <a:spLocks noGrp="1"/>
          </p:cNvSpPr>
          <p:nvPr>
            <p:ph type="body" sz="quarter" idx="13"/>
          </p:nvPr>
        </p:nvSpPr>
        <p:spPr/>
        <p:txBody>
          <a:bodyPr/>
          <a:lstStyle/>
          <a:p>
            <a:pPr marL="0" indent="0">
              <a:buNone/>
            </a:pPr>
            <a:r>
              <a:rPr lang="de-DE" b="1" dirty="0">
                <a:latin typeface="+mn-lt"/>
              </a:rPr>
              <a:t>Der Bereich </a:t>
            </a:r>
            <a:r>
              <a:rPr lang="de-DE" b="1" u="sng" dirty="0">
                <a:latin typeface="+mn-lt"/>
              </a:rPr>
              <a:t>Ressourcentypen</a:t>
            </a:r>
            <a:r>
              <a:rPr lang="de-DE" b="1" dirty="0">
                <a:latin typeface="+mn-lt"/>
              </a:rPr>
              <a:t> (STA-Notation: RDA-R)</a:t>
            </a:r>
          </a:p>
          <a:p>
            <a:pPr marL="0" indent="0">
              <a:buNone/>
            </a:pPr>
            <a:r>
              <a:rPr lang="de-DE" dirty="0">
                <a:latin typeface="+mn-lt"/>
              </a:rPr>
              <a:t>Der Bereich enthält alle Informationen zu bestimmten Ressourcentypen an einer Stelle.</a:t>
            </a:r>
          </a:p>
          <a:p>
            <a:pPr marL="0" indent="0">
              <a:buNone/>
            </a:pPr>
            <a:endParaRPr lang="de-DE" sz="1400" dirty="0">
              <a:latin typeface="+mn-lt"/>
            </a:endParaRPr>
          </a:p>
          <a:p>
            <a:pPr marL="0" indent="0">
              <a:buNone/>
            </a:pPr>
            <a:endParaRPr lang="de-DE" dirty="0">
              <a:latin typeface="+mn-lt"/>
            </a:endParaRPr>
          </a:p>
          <a:p>
            <a:pPr marL="0" indent="0">
              <a:buNone/>
            </a:pPr>
            <a:endParaRPr lang="de-DE" dirty="0">
              <a:latin typeface="+mn-lt"/>
            </a:endParaRPr>
          </a:p>
          <a:p>
            <a:pPr marL="0" indent="0">
              <a:buNone/>
            </a:pPr>
            <a:endParaRPr lang="de-DE" dirty="0">
              <a:latin typeface="+mn-lt"/>
            </a:endParaRPr>
          </a:p>
          <a:p>
            <a:pPr marL="0" indent="0">
              <a:buNone/>
            </a:pPr>
            <a:endParaRPr lang="de-DE" dirty="0">
              <a:latin typeface="+mn-lt"/>
            </a:endParaRPr>
          </a:p>
          <a:p>
            <a:pPr marL="0" indent="0">
              <a:buNone/>
            </a:pPr>
            <a:endParaRPr lang="de-DE" dirty="0">
              <a:latin typeface="+mn-lt"/>
            </a:endParaRPr>
          </a:p>
          <a:p>
            <a:pPr marL="0" indent="0">
              <a:buNone/>
            </a:pPr>
            <a:endParaRPr lang="de-DE" dirty="0">
              <a:latin typeface="+mn-lt"/>
            </a:endParaRPr>
          </a:p>
          <a:p>
            <a:pPr marL="0" indent="0">
              <a:buNone/>
            </a:pPr>
            <a:r>
              <a:rPr lang="de-DE" dirty="0">
                <a:latin typeface="+mn-lt"/>
              </a:rPr>
              <a:t>Einige Ressourcentyp-Beschreibungen werden erst in späteren Releases des Standards RDA DACH veröffentlicht.</a:t>
            </a:r>
          </a:p>
          <a:p>
            <a:pPr marL="0" indent="0">
              <a:buNone/>
            </a:pPr>
            <a:endParaRPr lang="de-DE" dirty="0">
              <a:latin typeface="+mn-lt"/>
            </a:endParaRPr>
          </a:p>
          <a:p>
            <a:pPr marL="0" indent="0">
              <a:buNone/>
            </a:pPr>
            <a:endParaRPr lang="de-DE" b="1" dirty="0">
              <a:latin typeface="+mn-lt"/>
            </a:endParaRPr>
          </a:p>
        </p:txBody>
      </p:sp>
      <p:sp>
        <p:nvSpPr>
          <p:cNvPr id="4" name="Fußzeilenplatzhalter 3"/>
          <p:cNvSpPr>
            <a:spLocks noGrp="1"/>
          </p:cNvSpPr>
          <p:nvPr>
            <p:ph type="ftr" sz="quarter" idx="14"/>
          </p:nvPr>
        </p:nvSpPr>
        <p:spPr/>
        <p:txBody>
          <a:bodyPr/>
          <a:lstStyle/>
          <a:p>
            <a:r>
              <a:rPr lang="de-DE" dirty="0"/>
              <a:t>Praxis-Update RDA DACH | Teil 1 Die STA-Dokumentationsplattform und der Standard RDA DACH - Aufbau und Nutzung | Stand: 04.09.2023 | CC0 1.0 Universal</a:t>
            </a:r>
          </a:p>
        </p:txBody>
      </p:sp>
      <p:sp>
        <p:nvSpPr>
          <p:cNvPr id="5" name="Foliennummernplatzhalter 4"/>
          <p:cNvSpPr>
            <a:spLocks noGrp="1"/>
          </p:cNvSpPr>
          <p:nvPr>
            <p:ph type="sldNum" sz="quarter" idx="4"/>
          </p:nvPr>
        </p:nvSpPr>
        <p:spPr/>
        <p:txBody>
          <a:bodyPr/>
          <a:lstStyle/>
          <a:p>
            <a:fld id="{37474561-2573-4254-9F43-70AFC27DF993}" type="slidenum">
              <a:rPr lang="de-DE" b="1" smtClean="0"/>
              <a:pPr/>
              <a:t>18</a:t>
            </a:fld>
            <a:r>
              <a:rPr lang="de-DE" dirty="0"/>
              <a:t> | 28</a:t>
            </a:r>
          </a:p>
        </p:txBody>
      </p:sp>
      <p:pic>
        <p:nvPicPr>
          <p:cNvPr id="6" name="Grafik 5">
            <a:extLst>
              <a:ext uri="{FF2B5EF4-FFF2-40B4-BE49-F238E27FC236}">
                <a16:creationId xmlns:a16="http://schemas.microsoft.com/office/drawing/2014/main" id="{D2D77934-8A65-48B9-8D3E-BF9D469C24EE}"/>
              </a:ext>
            </a:extLst>
          </p:cNvPr>
          <p:cNvPicPr>
            <a:picLocks noChangeAspect="1"/>
          </p:cNvPicPr>
          <p:nvPr/>
        </p:nvPicPr>
        <p:blipFill rotWithShape="1">
          <a:blip r:embed="rId3"/>
          <a:srcRect b="28077"/>
          <a:stretch/>
        </p:blipFill>
        <p:spPr>
          <a:xfrm>
            <a:off x="335360" y="1808146"/>
            <a:ext cx="11017816" cy="3384376"/>
          </a:xfrm>
          <a:prstGeom prst="rect">
            <a:avLst/>
          </a:prstGeom>
          <a:ln>
            <a:solidFill>
              <a:schemeClr val="tx1"/>
            </a:solidFill>
          </a:ln>
        </p:spPr>
      </p:pic>
      <p:sp>
        <p:nvSpPr>
          <p:cNvPr id="7" name="Textfeld 6">
            <a:extLst>
              <a:ext uri="{FF2B5EF4-FFF2-40B4-BE49-F238E27FC236}">
                <a16:creationId xmlns:a16="http://schemas.microsoft.com/office/drawing/2014/main" id="{A4323324-7FC2-4A17-8E79-A82C9573C2F7}"/>
              </a:ext>
            </a:extLst>
          </p:cNvPr>
          <p:cNvSpPr txBox="1"/>
          <p:nvPr/>
        </p:nvSpPr>
        <p:spPr>
          <a:xfrm>
            <a:off x="9882728" y="6163956"/>
            <a:ext cx="2304256" cy="184666"/>
          </a:xfrm>
          <a:prstGeom prst="rect">
            <a:avLst/>
          </a:prstGeom>
          <a:noFill/>
        </p:spPr>
        <p:txBody>
          <a:bodyPr wrap="square" rtlCol="0">
            <a:spAutoFit/>
          </a:bodyPr>
          <a:lstStyle/>
          <a:p>
            <a:r>
              <a:rPr lang="de-CH" sz="600" dirty="0">
                <a:hlinkClick r:id="rId4"/>
              </a:rPr>
              <a:t>https://sta.dnb.de/doc/RDA-R</a:t>
            </a:r>
            <a:r>
              <a:rPr lang="de-CH" sz="600" dirty="0"/>
              <a:t> abgerufen am 11.08.2023</a:t>
            </a:r>
          </a:p>
        </p:txBody>
      </p:sp>
    </p:spTree>
    <p:extLst>
      <p:ext uri="{BB962C8B-B14F-4D97-AF65-F5344CB8AC3E}">
        <p14:creationId xmlns:p14="http://schemas.microsoft.com/office/powerpoint/2010/main" val="15171018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3. Aufbau von RDA DACH (10)</a:t>
            </a:r>
          </a:p>
        </p:txBody>
      </p:sp>
      <p:sp>
        <p:nvSpPr>
          <p:cNvPr id="3" name="Textplatzhalter 2"/>
          <p:cNvSpPr>
            <a:spLocks noGrp="1"/>
          </p:cNvSpPr>
          <p:nvPr>
            <p:ph type="body" sz="quarter" idx="13"/>
          </p:nvPr>
        </p:nvSpPr>
        <p:spPr/>
        <p:txBody>
          <a:bodyPr/>
          <a:lstStyle/>
          <a:p>
            <a:pPr marL="0" indent="0">
              <a:buNone/>
            </a:pPr>
            <a:r>
              <a:rPr lang="de-DE" b="1" dirty="0">
                <a:latin typeface="+mn-lt"/>
              </a:rPr>
              <a:t>Der Bereich </a:t>
            </a:r>
            <a:r>
              <a:rPr lang="de-DE" b="1" u="sng" dirty="0">
                <a:latin typeface="+mn-lt"/>
              </a:rPr>
              <a:t>Ressourcentypen</a:t>
            </a:r>
            <a:r>
              <a:rPr lang="de-DE" b="1" dirty="0">
                <a:latin typeface="+mn-lt"/>
              </a:rPr>
              <a:t> - Aufbau von Ressourcentyp-Beschreibungen</a:t>
            </a:r>
          </a:p>
          <a:p>
            <a:pPr marL="0" indent="0">
              <a:buNone/>
            </a:pPr>
            <a:r>
              <a:rPr lang="de-DE" dirty="0">
                <a:latin typeface="+mn-lt"/>
              </a:rPr>
              <a:t>Ressourcentyp-Beschreibungen enthalten i. d. R. folgende Angaben:</a:t>
            </a:r>
          </a:p>
          <a:p>
            <a:pPr lvl="1"/>
            <a:r>
              <a:rPr lang="de-DE" dirty="0">
                <a:latin typeface="+mn-lt"/>
              </a:rPr>
              <a:t>Definition/Abgrenzung</a:t>
            </a:r>
          </a:p>
          <a:p>
            <a:pPr lvl="1"/>
            <a:r>
              <a:rPr lang="de-DE" dirty="0">
                <a:latin typeface="+mn-lt"/>
              </a:rPr>
              <a:t>Informationsquellen</a:t>
            </a:r>
          </a:p>
          <a:p>
            <a:pPr lvl="1"/>
            <a:r>
              <a:rPr lang="de-DE" dirty="0">
                <a:latin typeface="+mn-lt"/>
              </a:rPr>
              <a:t>Regelungen für einzelne Elemente auf Manifestations-, Expressions- und Werkebene</a:t>
            </a:r>
          </a:p>
          <a:p>
            <a:pPr lvl="1"/>
            <a:r>
              <a:rPr lang="de-DE" dirty="0">
                <a:latin typeface="+mn-lt"/>
              </a:rPr>
              <a:t>Beziehungen zu Akteuren</a:t>
            </a:r>
          </a:p>
          <a:p>
            <a:pPr lvl="1"/>
            <a:r>
              <a:rPr lang="de-DE" dirty="0">
                <a:latin typeface="+mn-lt"/>
              </a:rPr>
              <a:t>Beziehungen zu anderen Ressourcen</a:t>
            </a:r>
          </a:p>
          <a:p>
            <a:pPr lvl="1"/>
            <a:r>
              <a:rPr lang="de-DE" dirty="0">
                <a:latin typeface="+mn-lt"/>
              </a:rPr>
              <a:t>Bestimmte ressourcentypische Fälle</a:t>
            </a:r>
          </a:p>
          <a:p>
            <a:pPr marL="201168" lvl="1" indent="0">
              <a:buNone/>
            </a:pPr>
            <a:endParaRPr lang="de-DE" dirty="0">
              <a:latin typeface="+mn-lt"/>
            </a:endParaRPr>
          </a:p>
          <a:p>
            <a:pPr marL="201168" lvl="1" indent="0">
              <a:buNone/>
            </a:pPr>
            <a:r>
              <a:rPr lang="de-DE" dirty="0"/>
              <a:t>In einigen Texten werden die Beispiele für häufige Anwendungsfälle vor den Elementen genannt.</a:t>
            </a:r>
            <a:endParaRPr lang="de-DE" dirty="0">
              <a:latin typeface="+mn-lt"/>
            </a:endParaRPr>
          </a:p>
          <a:p>
            <a:pPr marL="0" indent="0">
              <a:buNone/>
            </a:pPr>
            <a:endParaRPr lang="de-DE" b="1" dirty="0">
              <a:latin typeface="+mn-lt"/>
            </a:endParaRPr>
          </a:p>
        </p:txBody>
      </p:sp>
      <p:sp>
        <p:nvSpPr>
          <p:cNvPr id="4" name="Fußzeilenplatzhalter 3"/>
          <p:cNvSpPr>
            <a:spLocks noGrp="1"/>
          </p:cNvSpPr>
          <p:nvPr>
            <p:ph type="ftr" sz="quarter" idx="14"/>
          </p:nvPr>
        </p:nvSpPr>
        <p:spPr/>
        <p:txBody>
          <a:bodyPr/>
          <a:lstStyle/>
          <a:p>
            <a:r>
              <a:rPr lang="de-DE" dirty="0"/>
              <a:t>Praxis-Update RDA DACH | Teil 1 Die STA-Dokumentationsplattform und der Standard RDA DACH - Aufbau und Nutzung | Stand: 04.09.2023 | CC0 1.0 Universal</a:t>
            </a:r>
          </a:p>
        </p:txBody>
      </p:sp>
      <p:sp>
        <p:nvSpPr>
          <p:cNvPr id="5" name="Foliennummernplatzhalter 4"/>
          <p:cNvSpPr>
            <a:spLocks noGrp="1"/>
          </p:cNvSpPr>
          <p:nvPr>
            <p:ph type="sldNum" sz="quarter" idx="4"/>
          </p:nvPr>
        </p:nvSpPr>
        <p:spPr/>
        <p:txBody>
          <a:bodyPr/>
          <a:lstStyle/>
          <a:p>
            <a:fld id="{37474561-2573-4254-9F43-70AFC27DF993}" type="slidenum">
              <a:rPr lang="de-DE" b="1" smtClean="0"/>
              <a:pPr/>
              <a:t>19</a:t>
            </a:fld>
            <a:r>
              <a:rPr lang="de-DE" dirty="0"/>
              <a:t> | 28</a:t>
            </a:r>
          </a:p>
        </p:txBody>
      </p:sp>
    </p:spTree>
    <p:extLst>
      <p:ext uri="{BB962C8B-B14F-4D97-AF65-F5344CB8AC3E}">
        <p14:creationId xmlns:p14="http://schemas.microsoft.com/office/powerpoint/2010/main" val="5707533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a:lstStyle/>
          <a:p>
            <a:pPr marL="0" indent="0" algn="ctr">
              <a:buNone/>
            </a:pPr>
            <a:endParaRPr lang="de-DE" sz="2400" dirty="0"/>
          </a:p>
          <a:p>
            <a:pPr marL="0" indent="0" algn="ctr">
              <a:buNone/>
            </a:pPr>
            <a:endParaRPr lang="de-DE" sz="2400" dirty="0"/>
          </a:p>
          <a:p>
            <a:pPr marL="0" indent="0" algn="ctr">
              <a:buNone/>
            </a:pPr>
            <a:endParaRPr lang="de-DE" sz="2400" dirty="0"/>
          </a:p>
          <a:p>
            <a:pPr marL="0" indent="0" algn="ctr">
              <a:buNone/>
            </a:pPr>
            <a:r>
              <a:rPr lang="de-DE" sz="2600" dirty="0"/>
              <a:t>Teil 1 </a:t>
            </a:r>
          </a:p>
          <a:p>
            <a:pPr marL="0" indent="0" algn="ctr">
              <a:buNone/>
            </a:pPr>
            <a:endParaRPr lang="de-DE" sz="2600" dirty="0"/>
          </a:p>
          <a:p>
            <a:pPr marL="0" indent="0" algn="ctr">
              <a:buNone/>
            </a:pPr>
            <a:r>
              <a:rPr lang="de-DE" sz="2600" dirty="0"/>
              <a:t>Die STA-Dokumentationsplattform und der Standard RDA DACH</a:t>
            </a:r>
          </a:p>
          <a:p>
            <a:pPr marL="0" indent="0" algn="ctr">
              <a:buNone/>
            </a:pPr>
            <a:r>
              <a:rPr lang="de-DE" sz="2600" dirty="0"/>
              <a:t>Aufbau und Nutzung</a:t>
            </a:r>
            <a:endParaRPr lang="de-DE" dirty="0"/>
          </a:p>
        </p:txBody>
      </p:sp>
      <p:sp>
        <p:nvSpPr>
          <p:cNvPr id="4" name="Fußzeilenplatzhalter 3"/>
          <p:cNvSpPr>
            <a:spLocks noGrp="1"/>
          </p:cNvSpPr>
          <p:nvPr>
            <p:ph type="ftr" sz="quarter" idx="14"/>
          </p:nvPr>
        </p:nvSpPr>
        <p:spPr/>
        <p:txBody>
          <a:bodyPr/>
          <a:lstStyle/>
          <a:p>
            <a:r>
              <a:rPr lang="de-DE" dirty="0"/>
              <a:t>Praxis-Update RDA DACH | Teil 1 Die STA-Dokumentationsplattform und der Standard RDA DACH - Aufbau und Nutzung | Stand: 04.09.2023 | CC0 1.0 Universal</a:t>
            </a:r>
          </a:p>
        </p:txBody>
      </p:sp>
      <p:sp>
        <p:nvSpPr>
          <p:cNvPr id="5" name="Foliennummernplatzhalter 4"/>
          <p:cNvSpPr>
            <a:spLocks noGrp="1"/>
          </p:cNvSpPr>
          <p:nvPr>
            <p:ph type="sldNum" sz="quarter" idx="4"/>
          </p:nvPr>
        </p:nvSpPr>
        <p:spPr/>
        <p:txBody>
          <a:bodyPr/>
          <a:lstStyle/>
          <a:p>
            <a:fld id="{37474561-2573-4254-9F43-70AFC27DF993}" type="slidenum">
              <a:rPr lang="de-DE" b="1" smtClean="0"/>
              <a:pPr/>
              <a:t>2</a:t>
            </a:fld>
            <a:r>
              <a:rPr lang="de-DE" dirty="0"/>
              <a:t> | 28</a:t>
            </a:r>
          </a:p>
        </p:txBody>
      </p:sp>
    </p:spTree>
    <p:extLst>
      <p:ext uri="{BB962C8B-B14F-4D97-AF65-F5344CB8AC3E}">
        <p14:creationId xmlns:p14="http://schemas.microsoft.com/office/powerpoint/2010/main" val="7195925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3. Aufbau von RDA DACH (11)</a:t>
            </a:r>
          </a:p>
        </p:txBody>
      </p:sp>
      <p:sp>
        <p:nvSpPr>
          <p:cNvPr id="3" name="Textplatzhalter 2"/>
          <p:cNvSpPr>
            <a:spLocks noGrp="1"/>
          </p:cNvSpPr>
          <p:nvPr>
            <p:ph type="body" sz="quarter" idx="13"/>
          </p:nvPr>
        </p:nvSpPr>
        <p:spPr/>
        <p:txBody>
          <a:bodyPr/>
          <a:lstStyle/>
          <a:p>
            <a:pPr marL="0" indent="0">
              <a:buNone/>
            </a:pPr>
            <a:r>
              <a:rPr lang="de-DE" b="1" dirty="0">
                <a:latin typeface="+mn-lt"/>
              </a:rPr>
              <a:t>Der Bereich </a:t>
            </a:r>
            <a:r>
              <a:rPr lang="de-DE" b="1" u="sng" dirty="0">
                <a:latin typeface="+mn-lt"/>
              </a:rPr>
              <a:t>Anwendungsprofile</a:t>
            </a:r>
          </a:p>
          <a:p>
            <a:pPr lvl="1"/>
            <a:r>
              <a:rPr lang="de-DE" dirty="0">
                <a:latin typeface="+mn-lt"/>
              </a:rPr>
              <a:t>Aktuell enthalten: Anwendungsprofile für veröffentlichte Ressourcen und deren Erscheinungsweisen</a:t>
            </a:r>
          </a:p>
          <a:p>
            <a:pPr lvl="1"/>
            <a:r>
              <a:rPr lang="de-DE" dirty="0">
                <a:latin typeface="+mn-lt"/>
              </a:rPr>
              <a:t>Geplant: Weitere Anwendungsprofile für bestimmte Ressourcentypen</a:t>
            </a:r>
          </a:p>
          <a:p>
            <a:pPr lvl="1"/>
            <a:endParaRPr lang="de-DE" dirty="0">
              <a:latin typeface="+mn-lt"/>
            </a:endParaRPr>
          </a:p>
          <a:p>
            <a:endParaRPr lang="de-DE" dirty="0">
              <a:latin typeface="+mn-lt"/>
            </a:endParaRPr>
          </a:p>
          <a:p>
            <a:pPr marL="0" indent="0">
              <a:buNone/>
            </a:pPr>
            <a:endParaRPr lang="de-DE" b="1" dirty="0">
              <a:latin typeface="+mn-lt"/>
            </a:endParaRPr>
          </a:p>
        </p:txBody>
      </p:sp>
      <p:sp>
        <p:nvSpPr>
          <p:cNvPr id="4" name="Fußzeilenplatzhalter 3"/>
          <p:cNvSpPr>
            <a:spLocks noGrp="1"/>
          </p:cNvSpPr>
          <p:nvPr>
            <p:ph type="ftr" sz="quarter" idx="14"/>
          </p:nvPr>
        </p:nvSpPr>
        <p:spPr/>
        <p:txBody>
          <a:bodyPr/>
          <a:lstStyle/>
          <a:p>
            <a:r>
              <a:rPr lang="de-DE" dirty="0"/>
              <a:t>Praxis-Update RDA DACH | Teil 1 Die STA-Dokumentationsplattform und der Standard RDA DACH - Aufbau und Nutzung | Stand: 04.09.2023 | CC0 1.0 Universal</a:t>
            </a:r>
          </a:p>
        </p:txBody>
      </p:sp>
      <p:sp>
        <p:nvSpPr>
          <p:cNvPr id="5" name="Foliennummernplatzhalter 4"/>
          <p:cNvSpPr>
            <a:spLocks noGrp="1"/>
          </p:cNvSpPr>
          <p:nvPr>
            <p:ph type="sldNum" sz="quarter" idx="4"/>
          </p:nvPr>
        </p:nvSpPr>
        <p:spPr/>
        <p:txBody>
          <a:bodyPr/>
          <a:lstStyle/>
          <a:p>
            <a:fld id="{37474561-2573-4254-9F43-70AFC27DF993}" type="slidenum">
              <a:rPr lang="de-DE" b="1" smtClean="0"/>
              <a:pPr/>
              <a:t>20</a:t>
            </a:fld>
            <a:r>
              <a:rPr lang="de-DE" dirty="0"/>
              <a:t> | 28</a:t>
            </a:r>
          </a:p>
        </p:txBody>
      </p:sp>
      <p:pic>
        <p:nvPicPr>
          <p:cNvPr id="6" name="Grafik 5">
            <a:extLst>
              <a:ext uri="{FF2B5EF4-FFF2-40B4-BE49-F238E27FC236}">
                <a16:creationId xmlns:a16="http://schemas.microsoft.com/office/drawing/2014/main" id="{690B0CF4-F5A2-4A33-84D1-044A0FA90896}"/>
              </a:ext>
            </a:extLst>
          </p:cNvPr>
          <p:cNvPicPr>
            <a:picLocks noChangeAspect="1"/>
          </p:cNvPicPr>
          <p:nvPr/>
        </p:nvPicPr>
        <p:blipFill rotWithShape="1">
          <a:blip r:embed="rId3"/>
          <a:srcRect b="27814"/>
          <a:stretch/>
        </p:blipFill>
        <p:spPr>
          <a:xfrm>
            <a:off x="479376" y="2544823"/>
            <a:ext cx="10960663" cy="3456384"/>
          </a:xfrm>
          <a:prstGeom prst="rect">
            <a:avLst/>
          </a:prstGeom>
          <a:ln>
            <a:solidFill>
              <a:schemeClr val="tx1"/>
            </a:solidFill>
          </a:ln>
        </p:spPr>
      </p:pic>
      <p:sp>
        <p:nvSpPr>
          <p:cNvPr id="7" name="Textfeld 6">
            <a:extLst>
              <a:ext uri="{FF2B5EF4-FFF2-40B4-BE49-F238E27FC236}">
                <a16:creationId xmlns:a16="http://schemas.microsoft.com/office/drawing/2014/main" id="{8C8C2096-DE03-4469-A94D-2B065E739762}"/>
              </a:ext>
            </a:extLst>
          </p:cNvPr>
          <p:cNvSpPr txBox="1"/>
          <p:nvPr/>
        </p:nvSpPr>
        <p:spPr>
          <a:xfrm>
            <a:off x="9882728" y="6163956"/>
            <a:ext cx="2304256" cy="184666"/>
          </a:xfrm>
          <a:prstGeom prst="rect">
            <a:avLst/>
          </a:prstGeom>
          <a:noFill/>
        </p:spPr>
        <p:txBody>
          <a:bodyPr wrap="square" rtlCol="0">
            <a:spAutoFit/>
          </a:bodyPr>
          <a:lstStyle/>
          <a:p>
            <a:r>
              <a:rPr lang="de-CH" sz="600" dirty="0">
                <a:hlinkClick r:id="rId4"/>
              </a:rPr>
              <a:t>https://sta.dnb.de/doc/RDA-AP</a:t>
            </a:r>
            <a:r>
              <a:rPr lang="de-CH" sz="600" dirty="0"/>
              <a:t> abgerufen am 11.08.2023</a:t>
            </a:r>
          </a:p>
        </p:txBody>
      </p:sp>
    </p:spTree>
    <p:extLst>
      <p:ext uri="{BB962C8B-B14F-4D97-AF65-F5344CB8AC3E}">
        <p14:creationId xmlns:p14="http://schemas.microsoft.com/office/powerpoint/2010/main" val="545154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3. Aufbau von RDA DACH (12)</a:t>
            </a:r>
          </a:p>
        </p:txBody>
      </p:sp>
      <p:sp>
        <p:nvSpPr>
          <p:cNvPr id="3" name="Textplatzhalter 2"/>
          <p:cNvSpPr>
            <a:spLocks noGrp="1"/>
          </p:cNvSpPr>
          <p:nvPr>
            <p:ph type="body" sz="quarter" idx="13"/>
          </p:nvPr>
        </p:nvSpPr>
        <p:spPr/>
        <p:txBody>
          <a:bodyPr/>
          <a:lstStyle/>
          <a:p>
            <a:pPr marL="0" indent="0">
              <a:buNone/>
            </a:pPr>
            <a:r>
              <a:rPr lang="de-DE" b="1" dirty="0">
                <a:latin typeface="+mn-lt"/>
              </a:rPr>
              <a:t>Der Bereich </a:t>
            </a:r>
            <a:r>
              <a:rPr lang="de-DE" b="1" u="sng" dirty="0">
                <a:latin typeface="+mn-lt"/>
              </a:rPr>
              <a:t>Anwendungsprofile</a:t>
            </a:r>
          </a:p>
          <a:p>
            <a:pPr lvl="1"/>
            <a:r>
              <a:rPr lang="de-DE" dirty="0"/>
              <a:t>Auflistung aller Elemente in tabellarischer Form</a:t>
            </a:r>
          </a:p>
          <a:p>
            <a:pPr lvl="1"/>
            <a:r>
              <a:rPr lang="de-DE" dirty="0"/>
              <a:t>Jeweils angegeben: Standardelement/optionales Element/nicht erlaubt</a:t>
            </a:r>
          </a:p>
          <a:p>
            <a:pPr marL="0" indent="0">
              <a:buNone/>
            </a:pPr>
            <a:endParaRPr lang="de-DE" b="1" dirty="0">
              <a:latin typeface="+mn-lt"/>
            </a:endParaRPr>
          </a:p>
          <a:p>
            <a:endParaRPr lang="de-DE" dirty="0">
              <a:latin typeface="+mn-lt"/>
            </a:endParaRPr>
          </a:p>
          <a:p>
            <a:pPr marL="0" indent="0">
              <a:buNone/>
            </a:pPr>
            <a:endParaRPr lang="de-DE" b="1" dirty="0">
              <a:latin typeface="+mn-lt"/>
            </a:endParaRPr>
          </a:p>
        </p:txBody>
      </p:sp>
      <p:sp>
        <p:nvSpPr>
          <p:cNvPr id="4" name="Fußzeilenplatzhalter 3"/>
          <p:cNvSpPr>
            <a:spLocks noGrp="1"/>
          </p:cNvSpPr>
          <p:nvPr>
            <p:ph type="ftr" sz="quarter" idx="14"/>
          </p:nvPr>
        </p:nvSpPr>
        <p:spPr/>
        <p:txBody>
          <a:bodyPr/>
          <a:lstStyle/>
          <a:p>
            <a:r>
              <a:rPr lang="de-DE" dirty="0"/>
              <a:t>Praxis-Update RDA DACH | Teil 1 Die STA-Dokumentationsplattform und der Standard RDA DACH - Aufbau und Nutzung | Stand: 04.09.2023 | CC0 1.0 Universal</a:t>
            </a:r>
          </a:p>
        </p:txBody>
      </p:sp>
      <p:sp>
        <p:nvSpPr>
          <p:cNvPr id="5" name="Foliennummernplatzhalter 4"/>
          <p:cNvSpPr>
            <a:spLocks noGrp="1"/>
          </p:cNvSpPr>
          <p:nvPr>
            <p:ph type="sldNum" sz="quarter" idx="4"/>
          </p:nvPr>
        </p:nvSpPr>
        <p:spPr/>
        <p:txBody>
          <a:bodyPr/>
          <a:lstStyle/>
          <a:p>
            <a:fld id="{37474561-2573-4254-9F43-70AFC27DF993}" type="slidenum">
              <a:rPr lang="de-DE" b="1" smtClean="0"/>
              <a:pPr/>
              <a:t>21</a:t>
            </a:fld>
            <a:r>
              <a:rPr lang="de-DE" dirty="0"/>
              <a:t> | 28</a:t>
            </a:r>
          </a:p>
        </p:txBody>
      </p:sp>
      <p:pic>
        <p:nvPicPr>
          <p:cNvPr id="7" name="Grafik 6">
            <a:extLst>
              <a:ext uri="{FF2B5EF4-FFF2-40B4-BE49-F238E27FC236}">
                <a16:creationId xmlns:a16="http://schemas.microsoft.com/office/drawing/2014/main" id="{BE1330D7-6BF3-48CF-9932-7BAF7D9F11DB}"/>
              </a:ext>
            </a:extLst>
          </p:cNvPr>
          <p:cNvPicPr>
            <a:picLocks noChangeAspect="1"/>
          </p:cNvPicPr>
          <p:nvPr/>
        </p:nvPicPr>
        <p:blipFill>
          <a:blip r:embed="rId3"/>
          <a:stretch>
            <a:fillRect/>
          </a:stretch>
        </p:blipFill>
        <p:spPr>
          <a:xfrm>
            <a:off x="623392" y="2239567"/>
            <a:ext cx="7969660" cy="4064209"/>
          </a:xfrm>
          <a:prstGeom prst="rect">
            <a:avLst/>
          </a:prstGeom>
          <a:ln>
            <a:solidFill>
              <a:schemeClr val="tx1"/>
            </a:solidFill>
          </a:ln>
        </p:spPr>
      </p:pic>
      <p:sp>
        <p:nvSpPr>
          <p:cNvPr id="8" name="Textfeld 7">
            <a:extLst>
              <a:ext uri="{FF2B5EF4-FFF2-40B4-BE49-F238E27FC236}">
                <a16:creationId xmlns:a16="http://schemas.microsoft.com/office/drawing/2014/main" id="{1783FC4C-1540-46FA-9EEB-50AA930D986E}"/>
              </a:ext>
            </a:extLst>
          </p:cNvPr>
          <p:cNvSpPr txBox="1"/>
          <p:nvPr/>
        </p:nvSpPr>
        <p:spPr>
          <a:xfrm>
            <a:off x="9072331" y="6163956"/>
            <a:ext cx="3114653" cy="184666"/>
          </a:xfrm>
          <a:prstGeom prst="rect">
            <a:avLst/>
          </a:prstGeom>
          <a:noFill/>
        </p:spPr>
        <p:txBody>
          <a:bodyPr wrap="square" rtlCol="0">
            <a:spAutoFit/>
          </a:bodyPr>
          <a:lstStyle/>
          <a:p>
            <a:r>
              <a:rPr lang="de-CH" sz="600" dirty="0">
                <a:hlinkClick r:id="rId4"/>
              </a:rPr>
              <a:t>https://sta.dnb.de/doc/RDA-AP-1-VR?view=application-profile</a:t>
            </a:r>
            <a:r>
              <a:rPr lang="de-CH" sz="600" dirty="0"/>
              <a:t> abgerufen am 11.08.2023</a:t>
            </a:r>
          </a:p>
        </p:txBody>
      </p:sp>
    </p:spTree>
    <p:extLst>
      <p:ext uri="{BB962C8B-B14F-4D97-AF65-F5344CB8AC3E}">
        <p14:creationId xmlns:p14="http://schemas.microsoft.com/office/powerpoint/2010/main" val="287125990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3. Aufbau von RDA DACH (13)</a:t>
            </a:r>
          </a:p>
        </p:txBody>
      </p:sp>
      <p:sp>
        <p:nvSpPr>
          <p:cNvPr id="3" name="Textplatzhalter 2"/>
          <p:cNvSpPr>
            <a:spLocks noGrp="1"/>
          </p:cNvSpPr>
          <p:nvPr>
            <p:ph type="body" sz="quarter" idx="13"/>
          </p:nvPr>
        </p:nvSpPr>
        <p:spPr/>
        <p:txBody>
          <a:bodyPr/>
          <a:lstStyle/>
          <a:p>
            <a:pPr marL="0" indent="0">
              <a:buNone/>
            </a:pPr>
            <a:r>
              <a:rPr lang="de-DE" b="1" dirty="0">
                <a:latin typeface="+mn-lt"/>
              </a:rPr>
              <a:t>Anwendungskontexte</a:t>
            </a:r>
            <a:endParaRPr lang="de-DE" b="1" u="sng" dirty="0">
              <a:latin typeface="+mn-lt"/>
            </a:endParaRPr>
          </a:p>
          <a:p>
            <a:pPr lvl="1"/>
            <a:r>
              <a:rPr lang="de-DE" dirty="0"/>
              <a:t>Zusätzliche oder abweichende Bestimmungen zu den RDA DACH-Regeln,</a:t>
            </a:r>
            <a:br>
              <a:rPr lang="de-DE" dirty="0"/>
            </a:br>
            <a:r>
              <a:rPr lang="de-DE" dirty="0"/>
              <a:t>die nur für die jeweilige Einrichtung bzw. den jeweiligen Kontext gelten</a:t>
            </a:r>
          </a:p>
          <a:p>
            <a:pPr lvl="1"/>
            <a:r>
              <a:rPr lang="de-DE" dirty="0"/>
              <a:t>Zurzeit für die Schweizerische Nationalbibliothek,</a:t>
            </a:r>
            <a:br>
              <a:rPr lang="de-DE" dirty="0"/>
            </a:br>
            <a:r>
              <a:rPr lang="de-DE" dirty="0"/>
              <a:t>perspektivisch auch für weitere Institutionen oder Verbünde möglich</a:t>
            </a:r>
          </a:p>
          <a:p>
            <a:endParaRPr lang="de-DE" dirty="0">
              <a:latin typeface="+mn-lt"/>
            </a:endParaRPr>
          </a:p>
          <a:p>
            <a:pPr marL="0" indent="0">
              <a:buNone/>
            </a:pPr>
            <a:endParaRPr lang="de-DE" b="1" dirty="0">
              <a:latin typeface="+mn-lt"/>
            </a:endParaRPr>
          </a:p>
        </p:txBody>
      </p:sp>
      <p:sp>
        <p:nvSpPr>
          <p:cNvPr id="4" name="Fußzeilenplatzhalter 3"/>
          <p:cNvSpPr>
            <a:spLocks noGrp="1"/>
          </p:cNvSpPr>
          <p:nvPr>
            <p:ph type="ftr" sz="quarter" idx="14"/>
          </p:nvPr>
        </p:nvSpPr>
        <p:spPr/>
        <p:txBody>
          <a:bodyPr/>
          <a:lstStyle/>
          <a:p>
            <a:r>
              <a:rPr lang="de-DE" dirty="0"/>
              <a:t>Praxis-Update RDA DACH | Teil 1 Die STA-Dokumentationsplattform und der Standard RDA DACH - Aufbau und Nutzung | Stand: 04.09.2023 | CC0 1.0 Universal</a:t>
            </a:r>
          </a:p>
        </p:txBody>
      </p:sp>
      <p:sp>
        <p:nvSpPr>
          <p:cNvPr id="5" name="Foliennummernplatzhalter 4"/>
          <p:cNvSpPr>
            <a:spLocks noGrp="1"/>
          </p:cNvSpPr>
          <p:nvPr>
            <p:ph type="sldNum" sz="quarter" idx="4"/>
          </p:nvPr>
        </p:nvSpPr>
        <p:spPr/>
        <p:txBody>
          <a:bodyPr/>
          <a:lstStyle/>
          <a:p>
            <a:fld id="{37474561-2573-4254-9F43-70AFC27DF993}" type="slidenum">
              <a:rPr lang="de-DE" b="1" smtClean="0"/>
              <a:pPr/>
              <a:t>22</a:t>
            </a:fld>
            <a:r>
              <a:rPr lang="de-DE" dirty="0"/>
              <a:t> | 28</a:t>
            </a:r>
          </a:p>
        </p:txBody>
      </p:sp>
      <p:sp>
        <p:nvSpPr>
          <p:cNvPr id="8" name="Textfeld 7">
            <a:extLst>
              <a:ext uri="{FF2B5EF4-FFF2-40B4-BE49-F238E27FC236}">
                <a16:creationId xmlns:a16="http://schemas.microsoft.com/office/drawing/2014/main" id="{1783FC4C-1540-46FA-9EEB-50AA930D986E}"/>
              </a:ext>
            </a:extLst>
          </p:cNvPr>
          <p:cNvSpPr txBox="1"/>
          <p:nvPr/>
        </p:nvSpPr>
        <p:spPr>
          <a:xfrm>
            <a:off x="9072331" y="6163956"/>
            <a:ext cx="3114653" cy="184666"/>
          </a:xfrm>
          <a:prstGeom prst="rect">
            <a:avLst/>
          </a:prstGeom>
          <a:noFill/>
        </p:spPr>
        <p:txBody>
          <a:bodyPr wrap="square" rtlCol="0">
            <a:spAutoFit/>
          </a:bodyPr>
          <a:lstStyle/>
          <a:p>
            <a:r>
              <a:rPr lang="de-CH" sz="600" dirty="0">
                <a:hlinkClick r:id="rId3"/>
              </a:rPr>
              <a:t>https://sta.dnb.de/doc/RDA-A-GROSS</a:t>
            </a:r>
            <a:r>
              <a:rPr lang="de-CH" sz="600" dirty="0"/>
              <a:t> abgerufen am 21.08.2023</a:t>
            </a:r>
          </a:p>
        </p:txBody>
      </p:sp>
      <p:pic>
        <p:nvPicPr>
          <p:cNvPr id="9" name="Grafik 8">
            <a:extLst>
              <a:ext uri="{FF2B5EF4-FFF2-40B4-BE49-F238E27FC236}">
                <a16:creationId xmlns:a16="http://schemas.microsoft.com/office/drawing/2014/main" id="{03F191BB-2698-43AD-82E6-90CCD83A31E7}"/>
              </a:ext>
            </a:extLst>
          </p:cNvPr>
          <p:cNvPicPr>
            <a:picLocks noChangeAspect="1"/>
          </p:cNvPicPr>
          <p:nvPr/>
        </p:nvPicPr>
        <p:blipFill>
          <a:blip r:embed="rId4"/>
          <a:stretch>
            <a:fillRect/>
          </a:stretch>
        </p:blipFill>
        <p:spPr>
          <a:xfrm>
            <a:off x="1000939" y="2791933"/>
            <a:ext cx="7741048" cy="3372023"/>
          </a:xfrm>
          <a:prstGeom prst="rect">
            <a:avLst/>
          </a:prstGeom>
        </p:spPr>
      </p:pic>
      <p:sp>
        <p:nvSpPr>
          <p:cNvPr id="10" name="Rechteck 9">
            <a:extLst>
              <a:ext uri="{FF2B5EF4-FFF2-40B4-BE49-F238E27FC236}">
                <a16:creationId xmlns:a16="http://schemas.microsoft.com/office/drawing/2014/main" id="{E5E3EFCA-E750-48A6-9173-DE7C89E71A34}"/>
              </a:ext>
            </a:extLst>
          </p:cNvPr>
          <p:cNvSpPr/>
          <p:nvPr/>
        </p:nvSpPr>
        <p:spPr>
          <a:xfrm>
            <a:off x="1271464" y="5661248"/>
            <a:ext cx="7128792" cy="502708"/>
          </a:xfrm>
          <a:prstGeom prst="rect">
            <a:avLst/>
          </a:prstGeom>
          <a:noFill/>
          <a:ln w="38100">
            <a:solidFill>
              <a:srgbClr val="ED7B15"/>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DE" sz="2000" dirty="0">
              <a:solidFill>
                <a:schemeClr val="tx1"/>
              </a:solidFill>
            </a:endParaRPr>
          </a:p>
        </p:txBody>
      </p:sp>
    </p:spTree>
    <p:extLst>
      <p:ext uri="{BB962C8B-B14F-4D97-AF65-F5344CB8AC3E}">
        <p14:creationId xmlns:p14="http://schemas.microsoft.com/office/powerpoint/2010/main" val="26720702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Grafik 5">
            <a:extLst>
              <a:ext uri="{FF2B5EF4-FFF2-40B4-BE49-F238E27FC236}">
                <a16:creationId xmlns:a16="http://schemas.microsoft.com/office/drawing/2014/main" id="{2382F8BF-5CBB-4DD9-A7D8-818B02BAED85}"/>
              </a:ext>
            </a:extLst>
          </p:cNvPr>
          <p:cNvPicPr>
            <a:picLocks noChangeAspect="1"/>
          </p:cNvPicPr>
          <p:nvPr/>
        </p:nvPicPr>
        <p:blipFill>
          <a:blip r:embed="rId3"/>
          <a:stretch>
            <a:fillRect/>
          </a:stretch>
        </p:blipFill>
        <p:spPr>
          <a:xfrm>
            <a:off x="6816080" y="1124744"/>
            <a:ext cx="1524078" cy="523902"/>
          </a:xfrm>
          <a:prstGeom prst="rect">
            <a:avLst/>
          </a:prstGeom>
          <a:ln>
            <a:solidFill>
              <a:schemeClr val="tx1"/>
            </a:solidFill>
          </a:ln>
        </p:spPr>
      </p:pic>
      <p:sp>
        <p:nvSpPr>
          <p:cNvPr id="2" name="Titel 1"/>
          <p:cNvSpPr>
            <a:spLocks noGrp="1"/>
          </p:cNvSpPr>
          <p:nvPr>
            <p:ph type="title"/>
          </p:nvPr>
        </p:nvSpPr>
        <p:spPr/>
        <p:txBody>
          <a:bodyPr/>
          <a:lstStyle/>
          <a:p>
            <a:r>
              <a:rPr lang="de-DE" dirty="0"/>
              <a:t>3. Aufbau von RDA DACH (14)</a:t>
            </a:r>
          </a:p>
        </p:txBody>
      </p:sp>
      <p:sp>
        <p:nvSpPr>
          <p:cNvPr id="3" name="Textplatzhalter 2"/>
          <p:cNvSpPr>
            <a:spLocks noGrp="1"/>
          </p:cNvSpPr>
          <p:nvPr>
            <p:ph type="body" sz="quarter" idx="13"/>
          </p:nvPr>
        </p:nvSpPr>
        <p:spPr>
          <a:xfrm>
            <a:off x="335360" y="843858"/>
            <a:ext cx="11521280" cy="1821699"/>
          </a:xfrm>
        </p:spPr>
        <p:txBody>
          <a:bodyPr/>
          <a:lstStyle/>
          <a:p>
            <a:pPr marL="0" indent="0">
              <a:buNone/>
            </a:pPr>
            <a:r>
              <a:rPr lang="de-DE" b="1" dirty="0">
                <a:latin typeface="+mn-lt"/>
              </a:rPr>
              <a:t>Beispiele</a:t>
            </a:r>
          </a:p>
          <a:p>
            <a:pPr marL="0" lvl="1" indent="0">
              <a:buNone/>
            </a:pPr>
            <a:r>
              <a:rPr lang="de-DE" dirty="0">
                <a:latin typeface="+mn-lt"/>
              </a:rPr>
              <a:t>Beispiele lassen sich mit einem Klick auf das Symbol                        aufrufen.</a:t>
            </a:r>
          </a:p>
          <a:p>
            <a:pPr marL="0" lvl="1" indent="0">
              <a:buNone/>
            </a:pPr>
            <a:r>
              <a:rPr lang="de-DE" dirty="0">
                <a:latin typeface="+mn-lt"/>
              </a:rPr>
              <a:t>Sie können den Textkasten, der sich öffnet, verschieben, wenn Sie mit der Maus in den Kopfbereich des Beispiels klicken und die Maustaste gedrückt halten.</a:t>
            </a:r>
          </a:p>
          <a:p>
            <a:pPr marL="0" lvl="1" indent="0">
              <a:buNone/>
            </a:pPr>
            <a:endParaRPr lang="de-DE" dirty="0">
              <a:latin typeface="+mn-lt"/>
            </a:endParaRPr>
          </a:p>
          <a:p>
            <a:pPr marL="0" lvl="1" indent="0">
              <a:buNone/>
            </a:pPr>
            <a:endParaRPr lang="de-DE" dirty="0">
              <a:latin typeface="+mn-lt"/>
            </a:endParaRPr>
          </a:p>
        </p:txBody>
      </p:sp>
      <p:sp>
        <p:nvSpPr>
          <p:cNvPr id="4" name="Fußzeilenplatzhalter 3"/>
          <p:cNvSpPr>
            <a:spLocks noGrp="1"/>
          </p:cNvSpPr>
          <p:nvPr>
            <p:ph type="ftr" sz="quarter" idx="14"/>
          </p:nvPr>
        </p:nvSpPr>
        <p:spPr/>
        <p:txBody>
          <a:bodyPr/>
          <a:lstStyle/>
          <a:p>
            <a:r>
              <a:rPr lang="de-DE" dirty="0"/>
              <a:t>Praxis-Update RDA DACH | Teil 1 Die STA-Dokumentationsplattform und der Standard RDA DACH - Aufbau und Nutzung | Stand: 04.09.2023 | CC0 1.0 Universal</a:t>
            </a:r>
          </a:p>
        </p:txBody>
      </p:sp>
      <p:sp>
        <p:nvSpPr>
          <p:cNvPr id="5" name="Foliennummernplatzhalter 4"/>
          <p:cNvSpPr>
            <a:spLocks noGrp="1"/>
          </p:cNvSpPr>
          <p:nvPr>
            <p:ph type="sldNum" sz="quarter" idx="4"/>
          </p:nvPr>
        </p:nvSpPr>
        <p:spPr/>
        <p:txBody>
          <a:bodyPr/>
          <a:lstStyle/>
          <a:p>
            <a:fld id="{37474561-2573-4254-9F43-70AFC27DF993}" type="slidenum">
              <a:rPr lang="de-DE" b="1" smtClean="0"/>
              <a:pPr/>
              <a:t>23</a:t>
            </a:fld>
            <a:r>
              <a:rPr lang="de-DE" dirty="0"/>
              <a:t> | 28</a:t>
            </a:r>
          </a:p>
        </p:txBody>
      </p:sp>
      <p:pic>
        <p:nvPicPr>
          <p:cNvPr id="9" name="Grafik 8">
            <a:extLst>
              <a:ext uri="{FF2B5EF4-FFF2-40B4-BE49-F238E27FC236}">
                <a16:creationId xmlns:a16="http://schemas.microsoft.com/office/drawing/2014/main" id="{B1E4074B-D710-4BC7-AB6C-D828EA9B2C9C}"/>
              </a:ext>
            </a:extLst>
          </p:cNvPr>
          <p:cNvPicPr>
            <a:picLocks noChangeAspect="1"/>
          </p:cNvPicPr>
          <p:nvPr/>
        </p:nvPicPr>
        <p:blipFill rotWithShape="1">
          <a:blip r:embed="rId4"/>
          <a:srcRect b="20184"/>
          <a:stretch/>
        </p:blipFill>
        <p:spPr>
          <a:xfrm>
            <a:off x="407368" y="2658411"/>
            <a:ext cx="5467631" cy="2027439"/>
          </a:xfrm>
          <a:prstGeom prst="rect">
            <a:avLst/>
          </a:prstGeom>
          <a:ln>
            <a:solidFill>
              <a:schemeClr val="tx1"/>
            </a:solidFill>
          </a:ln>
        </p:spPr>
      </p:pic>
      <p:sp>
        <p:nvSpPr>
          <p:cNvPr id="8" name="Textfeld 7">
            <a:extLst>
              <a:ext uri="{FF2B5EF4-FFF2-40B4-BE49-F238E27FC236}">
                <a16:creationId xmlns:a16="http://schemas.microsoft.com/office/drawing/2014/main" id="{9277ADD8-75D0-4746-A63E-237AFBD2D1F4}"/>
              </a:ext>
            </a:extLst>
          </p:cNvPr>
          <p:cNvSpPr txBox="1"/>
          <p:nvPr/>
        </p:nvSpPr>
        <p:spPr>
          <a:xfrm>
            <a:off x="7821933" y="6165304"/>
            <a:ext cx="5586928" cy="184666"/>
          </a:xfrm>
          <a:prstGeom prst="rect">
            <a:avLst/>
          </a:prstGeom>
          <a:noFill/>
        </p:spPr>
        <p:txBody>
          <a:bodyPr wrap="square" rtlCol="0">
            <a:spAutoFit/>
          </a:bodyPr>
          <a:lstStyle/>
          <a:p>
            <a:r>
              <a:rPr lang="de-DE" sz="600" dirty="0">
                <a:hlinkClick r:id="rId5"/>
              </a:rPr>
              <a:t>https://sta.dnb.de/doc/RDA-E-M045?q=verantwortlichkeitsangabe#Angabe-die-mehrere-Akteure-nennt</a:t>
            </a:r>
            <a:r>
              <a:rPr lang="de-DE" sz="600" dirty="0"/>
              <a:t> </a:t>
            </a:r>
            <a:r>
              <a:rPr lang="de-CH" sz="600" dirty="0"/>
              <a:t>abgerufen am 11.08.2023</a:t>
            </a:r>
          </a:p>
        </p:txBody>
      </p:sp>
    </p:spTree>
    <p:extLst>
      <p:ext uri="{BB962C8B-B14F-4D97-AF65-F5344CB8AC3E}">
        <p14:creationId xmlns:p14="http://schemas.microsoft.com/office/powerpoint/2010/main" val="136484321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4. Suchmöglichkeiten (1)</a:t>
            </a:r>
          </a:p>
        </p:txBody>
      </p:sp>
      <p:sp>
        <p:nvSpPr>
          <p:cNvPr id="3" name="Textplatzhalter 2"/>
          <p:cNvSpPr>
            <a:spLocks noGrp="1"/>
          </p:cNvSpPr>
          <p:nvPr>
            <p:ph type="body" sz="quarter" idx="13"/>
          </p:nvPr>
        </p:nvSpPr>
        <p:spPr/>
        <p:txBody>
          <a:bodyPr/>
          <a:lstStyle/>
          <a:p>
            <a:pPr marL="0" indent="0">
              <a:buNone/>
            </a:pPr>
            <a:endParaRPr lang="de-DE" dirty="0">
              <a:latin typeface="+mn-lt"/>
            </a:endParaRPr>
          </a:p>
          <a:p>
            <a:pPr marL="0" indent="0">
              <a:buNone/>
            </a:pPr>
            <a:r>
              <a:rPr lang="de-DE" dirty="0">
                <a:latin typeface="+mn-lt"/>
              </a:rPr>
              <a:t>Aufrufen des </a:t>
            </a:r>
            <a:r>
              <a:rPr lang="de-DE" u="sng" dirty="0">
                <a:latin typeface="+mn-lt"/>
              </a:rPr>
              <a:t>Suchfensters</a:t>
            </a:r>
            <a:r>
              <a:rPr lang="de-DE" dirty="0">
                <a:latin typeface="+mn-lt"/>
              </a:rPr>
              <a:t> durch Klicken auf das Lupensymbol oben rechts in der Menüleiste</a:t>
            </a:r>
          </a:p>
          <a:p>
            <a:pPr marL="0" indent="0">
              <a:buNone/>
            </a:pPr>
            <a:r>
              <a:rPr lang="de-DE" dirty="0">
                <a:latin typeface="+mn-lt"/>
              </a:rPr>
              <a:t>Gesucht wird in allen Bereichen der STA-Dokumentationsplattform (RDA DACH, GND).</a:t>
            </a:r>
          </a:p>
          <a:p>
            <a:pPr marL="0" indent="0">
              <a:buNone/>
            </a:pPr>
            <a:endParaRPr lang="de-DE" dirty="0">
              <a:latin typeface="+mn-lt"/>
            </a:endParaRPr>
          </a:p>
          <a:p>
            <a:pPr marL="0" indent="0">
              <a:buNone/>
            </a:pPr>
            <a:r>
              <a:rPr lang="de-DE" dirty="0">
                <a:latin typeface="+mn-lt"/>
              </a:rPr>
              <a:t>Voreinstellung: Stichwortsuche</a:t>
            </a:r>
          </a:p>
          <a:p>
            <a:pPr lvl="1"/>
            <a:r>
              <a:rPr lang="de-DE" dirty="0"/>
              <a:t>Mehrere Suchbegriffe:</a:t>
            </a:r>
            <a:br>
              <a:rPr lang="de-DE" dirty="0"/>
            </a:br>
            <a:r>
              <a:rPr lang="de-DE" dirty="0"/>
              <a:t>automatische AND-Verknüpfung</a:t>
            </a:r>
          </a:p>
          <a:p>
            <a:pPr lvl="1"/>
            <a:r>
              <a:rPr lang="de-DE" dirty="0">
                <a:latin typeface="+mn-lt"/>
              </a:rPr>
              <a:t>Es werden automatisch zwei Suchen</a:t>
            </a:r>
            <a:br>
              <a:rPr lang="de-DE" dirty="0">
                <a:latin typeface="+mn-lt"/>
              </a:rPr>
            </a:br>
            <a:r>
              <a:rPr lang="de-DE" dirty="0">
                <a:latin typeface="+mn-lt"/>
              </a:rPr>
              <a:t>durchgeführt:</a:t>
            </a:r>
          </a:p>
          <a:p>
            <a:pPr marL="936000" lvl="2">
              <a:buFont typeface="Symbol" panose="05050102010706020507" pitchFamily="18" charset="2"/>
              <a:buChar char="-"/>
            </a:pPr>
            <a:r>
              <a:rPr lang="de-DE" dirty="0">
                <a:latin typeface="+mn-lt"/>
              </a:rPr>
              <a:t>Exakte Suche nach den eingegebenen</a:t>
            </a:r>
            <a:br>
              <a:rPr lang="de-DE" dirty="0">
                <a:latin typeface="+mn-lt"/>
              </a:rPr>
            </a:br>
            <a:r>
              <a:rPr lang="de-DE" dirty="0">
                <a:latin typeface="+mn-lt"/>
              </a:rPr>
              <a:t>Begriffen</a:t>
            </a:r>
          </a:p>
          <a:p>
            <a:pPr marL="936000" lvl="2">
              <a:buFont typeface="Symbol" panose="05050102010706020507" pitchFamily="18" charset="2"/>
              <a:buChar char="-"/>
            </a:pPr>
            <a:r>
              <a:rPr lang="de-DE" dirty="0">
                <a:latin typeface="+mn-lt"/>
              </a:rPr>
              <a:t>Links- und rechtstrunkierte Suche</a:t>
            </a:r>
          </a:p>
          <a:p>
            <a:pPr marL="0" indent="0">
              <a:buNone/>
            </a:pPr>
            <a:endParaRPr lang="de-DE" dirty="0">
              <a:latin typeface="+mn-lt"/>
            </a:endParaRPr>
          </a:p>
          <a:p>
            <a:pPr marL="0" indent="0">
              <a:buNone/>
            </a:pPr>
            <a:endParaRPr lang="de-DE" dirty="0">
              <a:latin typeface="+mn-lt"/>
            </a:endParaRPr>
          </a:p>
        </p:txBody>
      </p:sp>
      <p:sp>
        <p:nvSpPr>
          <p:cNvPr id="4" name="Fußzeilenplatzhalter 3"/>
          <p:cNvSpPr>
            <a:spLocks noGrp="1"/>
          </p:cNvSpPr>
          <p:nvPr>
            <p:ph type="ftr" sz="quarter" idx="14"/>
          </p:nvPr>
        </p:nvSpPr>
        <p:spPr/>
        <p:txBody>
          <a:bodyPr/>
          <a:lstStyle/>
          <a:p>
            <a:r>
              <a:rPr lang="de-DE" dirty="0"/>
              <a:t>Praxis-Update RDA DACH | Teil 1 Die STA-Dokumentationsplattform und der Standard RDA DACH - Aufbau und Nutzung | Stand: 04.09.2023 | CC0 1.0 Universal</a:t>
            </a:r>
          </a:p>
        </p:txBody>
      </p:sp>
      <p:sp>
        <p:nvSpPr>
          <p:cNvPr id="5" name="Foliennummernplatzhalter 4"/>
          <p:cNvSpPr>
            <a:spLocks noGrp="1"/>
          </p:cNvSpPr>
          <p:nvPr>
            <p:ph type="sldNum" sz="quarter" idx="4"/>
          </p:nvPr>
        </p:nvSpPr>
        <p:spPr/>
        <p:txBody>
          <a:bodyPr/>
          <a:lstStyle/>
          <a:p>
            <a:fld id="{37474561-2573-4254-9F43-70AFC27DF993}" type="slidenum">
              <a:rPr lang="de-DE" b="1" smtClean="0"/>
              <a:pPr/>
              <a:t>24</a:t>
            </a:fld>
            <a:r>
              <a:rPr lang="de-DE" dirty="0"/>
              <a:t> | 28</a:t>
            </a:r>
          </a:p>
        </p:txBody>
      </p:sp>
      <p:sp>
        <p:nvSpPr>
          <p:cNvPr id="7" name="Textfeld 6">
            <a:extLst>
              <a:ext uri="{FF2B5EF4-FFF2-40B4-BE49-F238E27FC236}">
                <a16:creationId xmlns:a16="http://schemas.microsoft.com/office/drawing/2014/main" id="{EE546A0F-A0A3-4FED-8856-B336491961EB}"/>
              </a:ext>
            </a:extLst>
          </p:cNvPr>
          <p:cNvSpPr txBox="1"/>
          <p:nvPr/>
        </p:nvSpPr>
        <p:spPr>
          <a:xfrm>
            <a:off x="9552384" y="6163956"/>
            <a:ext cx="2634600" cy="184666"/>
          </a:xfrm>
          <a:prstGeom prst="rect">
            <a:avLst/>
          </a:prstGeom>
          <a:noFill/>
        </p:spPr>
        <p:txBody>
          <a:bodyPr wrap="square" rtlCol="0">
            <a:spAutoFit/>
          </a:bodyPr>
          <a:lstStyle/>
          <a:p>
            <a:r>
              <a:rPr lang="de-CH" sz="600" dirty="0">
                <a:hlinkClick r:id="rId3"/>
              </a:rPr>
              <a:t>https://sta.dnb.de/doc?q=titel+werk</a:t>
            </a:r>
            <a:r>
              <a:rPr lang="de-CH" sz="600" dirty="0"/>
              <a:t> abgerufen am 04.09.2023</a:t>
            </a:r>
          </a:p>
        </p:txBody>
      </p:sp>
      <p:pic>
        <p:nvPicPr>
          <p:cNvPr id="6" name="Grafik 5">
            <a:extLst>
              <a:ext uri="{FF2B5EF4-FFF2-40B4-BE49-F238E27FC236}">
                <a16:creationId xmlns:a16="http://schemas.microsoft.com/office/drawing/2014/main" id="{DD17F91E-4ABA-465F-998D-33CFFD032887}"/>
              </a:ext>
            </a:extLst>
          </p:cNvPr>
          <p:cNvPicPr>
            <a:picLocks noChangeAspect="1"/>
          </p:cNvPicPr>
          <p:nvPr/>
        </p:nvPicPr>
        <p:blipFill>
          <a:blip r:embed="rId4"/>
          <a:stretch>
            <a:fillRect/>
          </a:stretch>
        </p:blipFill>
        <p:spPr>
          <a:xfrm>
            <a:off x="6718050" y="2420888"/>
            <a:ext cx="4864350" cy="3467278"/>
          </a:xfrm>
          <a:prstGeom prst="rect">
            <a:avLst/>
          </a:prstGeom>
          <a:ln>
            <a:solidFill>
              <a:schemeClr val="accent1"/>
            </a:solidFill>
          </a:ln>
        </p:spPr>
      </p:pic>
    </p:spTree>
    <p:extLst>
      <p:ext uri="{BB962C8B-B14F-4D97-AF65-F5344CB8AC3E}">
        <p14:creationId xmlns:p14="http://schemas.microsoft.com/office/powerpoint/2010/main" val="359113647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4. Suchmöglichkeiten (2)</a:t>
            </a:r>
          </a:p>
        </p:txBody>
      </p:sp>
      <p:sp>
        <p:nvSpPr>
          <p:cNvPr id="3" name="Textplatzhalter 2"/>
          <p:cNvSpPr>
            <a:spLocks noGrp="1"/>
          </p:cNvSpPr>
          <p:nvPr>
            <p:ph type="body" sz="quarter" idx="13"/>
          </p:nvPr>
        </p:nvSpPr>
        <p:spPr>
          <a:xfrm>
            <a:off x="335360" y="836712"/>
            <a:ext cx="11521280" cy="5472608"/>
          </a:xfrm>
        </p:spPr>
        <p:txBody>
          <a:bodyPr/>
          <a:lstStyle/>
          <a:p>
            <a:pPr marL="0" indent="0">
              <a:buNone/>
            </a:pPr>
            <a:r>
              <a:rPr lang="de-DE" b="1" dirty="0">
                <a:latin typeface="+mn-lt"/>
              </a:rPr>
              <a:t>Phrasensuche</a:t>
            </a:r>
          </a:p>
          <a:p>
            <a:pPr marL="0" indent="0">
              <a:buNone/>
            </a:pPr>
            <a:r>
              <a:rPr lang="de-DE" dirty="0"/>
              <a:t>Um nach einer Phrase zu suchen, setzen Sie die Zeichenkette in Anführungszeichen.</a:t>
            </a:r>
          </a:p>
          <a:p>
            <a:pPr marL="0" indent="0">
              <a:buNone/>
            </a:pPr>
            <a:endParaRPr lang="de-DE" dirty="0">
              <a:latin typeface="+mn-lt"/>
            </a:endParaRPr>
          </a:p>
          <a:p>
            <a:pPr marL="0" indent="0">
              <a:buNone/>
            </a:pPr>
            <a:r>
              <a:rPr lang="de-DE" b="1" dirty="0">
                <a:latin typeface="+mn-lt"/>
              </a:rPr>
              <a:t>Ranking</a:t>
            </a:r>
          </a:p>
          <a:p>
            <a:pPr marL="0" indent="0">
              <a:buNone/>
            </a:pPr>
            <a:r>
              <a:rPr lang="de-DE" dirty="0">
                <a:latin typeface="+mn-lt"/>
              </a:rPr>
              <a:t>Exakte Treffer werden höher gerankt als Treffer bei der trunkierten Suche. Außerdem werden z. B. Begriffe im Titel der Seiten und in Überschriften höher gerankt als Begriffe im Volltext.</a:t>
            </a:r>
          </a:p>
          <a:p>
            <a:pPr marL="0" indent="0">
              <a:buNone/>
            </a:pPr>
            <a:endParaRPr lang="de-DE" dirty="0">
              <a:latin typeface="+mn-lt"/>
            </a:endParaRPr>
          </a:p>
          <a:p>
            <a:pPr marL="0" indent="0">
              <a:buNone/>
            </a:pPr>
            <a:r>
              <a:rPr lang="de-DE" b="1" dirty="0">
                <a:latin typeface="+mn-lt"/>
              </a:rPr>
              <a:t>Weitere Informationen</a:t>
            </a:r>
          </a:p>
          <a:p>
            <a:pPr marL="0" indent="0">
              <a:buNone/>
            </a:pPr>
            <a:r>
              <a:rPr lang="de-DE" dirty="0">
                <a:latin typeface="+mn-lt"/>
              </a:rPr>
              <a:t>Die Suchmöglichkeiten in der STA-Dokumentationsplattform sind ausführlich in einem </a:t>
            </a:r>
            <a:r>
              <a:rPr lang="de-DE" dirty="0">
                <a:latin typeface="+mn-lt"/>
                <a:hlinkClick r:id="rId3"/>
              </a:rPr>
              <a:t>Hilfetext</a:t>
            </a:r>
            <a:r>
              <a:rPr lang="de-DE" dirty="0">
                <a:latin typeface="+mn-lt"/>
              </a:rPr>
              <a:t> beschrieben.</a:t>
            </a:r>
          </a:p>
          <a:p>
            <a:pPr marL="0" indent="0">
              <a:buNone/>
            </a:pPr>
            <a:endParaRPr lang="de-DE" dirty="0">
              <a:latin typeface="+mn-lt"/>
            </a:endParaRPr>
          </a:p>
          <a:p>
            <a:pPr marL="0" indent="0">
              <a:buNone/>
            </a:pPr>
            <a:endParaRPr lang="de-DE" dirty="0">
              <a:latin typeface="+mn-lt"/>
            </a:endParaRPr>
          </a:p>
        </p:txBody>
      </p:sp>
      <p:sp>
        <p:nvSpPr>
          <p:cNvPr id="4" name="Fußzeilenplatzhalter 3"/>
          <p:cNvSpPr>
            <a:spLocks noGrp="1"/>
          </p:cNvSpPr>
          <p:nvPr>
            <p:ph type="ftr" sz="quarter" idx="14"/>
          </p:nvPr>
        </p:nvSpPr>
        <p:spPr/>
        <p:txBody>
          <a:bodyPr/>
          <a:lstStyle/>
          <a:p>
            <a:r>
              <a:rPr lang="de-DE" dirty="0"/>
              <a:t>Praxis-Update RDA DACH | Teil 1 Die STA-Dokumentationsplattform und der Standard RDA DACH - Aufbau und Nutzung | Stand: 04.09.2023 | CC0 1.0 Universal</a:t>
            </a:r>
          </a:p>
        </p:txBody>
      </p:sp>
      <p:sp>
        <p:nvSpPr>
          <p:cNvPr id="5" name="Foliennummernplatzhalter 4"/>
          <p:cNvSpPr>
            <a:spLocks noGrp="1"/>
          </p:cNvSpPr>
          <p:nvPr>
            <p:ph type="sldNum" sz="quarter" idx="4"/>
          </p:nvPr>
        </p:nvSpPr>
        <p:spPr/>
        <p:txBody>
          <a:bodyPr/>
          <a:lstStyle/>
          <a:p>
            <a:fld id="{37474561-2573-4254-9F43-70AFC27DF993}" type="slidenum">
              <a:rPr lang="de-DE" b="1" smtClean="0"/>
              <a:pPr/>
              <a:t>25</a:t>
            </a:fld>
            <a:r>
              <a:rPr lang="de-DE" dirty="0"/>
              <a:t> | 28</a:t>
            </a:r>
          </a:p>
        </p:txBody>
      </p:sp>
    </p:spTree>
    <p:extLst>
      <p:ext uri="{BB962C8B-B14F-4D97-AF65-F5344CB8AC3E}">
        <p14:creationId xmlns:p14="http://schemas.microsoft.com/office/powerpoint/2010/main" val="80171435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5. RDA DACH - Inhaltlicher Stand (1)</a:t>
            </a:r>
          </a:p>
        </p:txBody>
      </p:sp>
      <p:sp>
        <p:nvSpPr>
          <p:cNvPr id="3" name="Textplatzhalter 2"/>
          <p:cNvSpPr>
            <a:spLocks noGrp="1"/>
          </p:cNvSpPr>
          <p:nvPr>
            <p:ph type="body" sz="quarter" idx="13"/>
          </p:nvPr>
        </p:nvSpPr>
        <p:spPr/>
        <p:txBody>
          <a:bodyPr/>
          <a:lstStyle/>
          <a:p>
            <a:pPr marL="0" indent="0">
              <a:buNone/>
            </a:pPr>
            <a:endParaRPr lang="de-DE" dirty="0">
              <a:latin typeface="+mn-lt"/>
            </a:endParaRPr>
          </a:p>
          <a:p>
            <a:pPr marL="0" indent="0">
              <a:buNone/>
            </a:pPr>
            <a:r>
              <a:rPr lang="de-DE" dirty="0">
                <a:latin typeface="+mn-lt"/>
              </a:rPr>
              <a:t>Aktuell: Version 2023/1</a:t>
            </a:r>
          </a:p>
          <a:p>
            <a:pPr marL="0" indent="0">
              <a:buNone/>
            </a:pPr>
            <a:endParaRPr lang="de-DE" dirty="0">
              <a:latin typeface="+mn-lt"/>
            </a:endParaRPr>
          </a:p>
          <a:p>
            <a:pPr marL="0" indent="0">
              <a:buNone/>
            </a:pPr>
            <a:r>
              <a:rPr lang="de-DE" dirty="0">
                <a:latin typeface="+mn-lt"/>
              </a:rPr>
              <a:t>In späteren Versionen werden in RDA DACH noch folgende Inhalte ergänzt:</a:t>
            </a:r>
          </a:p>
          <a:p>
            <a:pPr lvl="1"/>
            <a:r>
              <a:rPr lang="de-DE" dirty="0">
                <a:latin typeface="+mn-lt"/>
              </a:rPr>
              <a:t>Elementbeschreibungen:</a:t>
            </a:r>
            <a:br>
              <a:rPr lang="de-DE" dirty="0">
                <a:latin typeface="+mn-lt"/>
              </a:rPr>
            </a:br>
            <a:r>
              <a:rPr lang="de-DE" dirty="0">
                <a:latin typeface="+mn-lt"/>
              </a:rPr>
              <a:t>spezifische Regeln für juristische Werke, religiöse Werke, audiovisuelle Ressourcen, Bildressourcen und Künstlerbücher</a:t>
            </a:r>
          </a:p>
          <a:p>
            <a:pPr lvl="1"/>
            <a:r>
              <a:rPr lang="de-DE" dirty="0">
                <a:latin typeface="+mn-lt"/>
              </a:rPr>
              <a:t>Noch fehlende Ressourcentyp-Beschreibungen,</a:t>
            </a:r>
            <a:br>
              <a:rPr lang="de-DE" dirty="0">
                <a:latin typeface="+mn-lt"/>
              </a:rPr>
            </a:br>
            <a:r>
              <a:rPr lang="de-DE" dirty="0">
                <a:latin typeface="+mn-lt"/>
              </a:rPr>
              <a:t>z. B. für Aufsätze/unselbstständige Werke und Konferenzschriften </a:t>
            </a:r>
          </a:p>
          <a:p>
            <a:pPr lvl="1"/>
            <a:r>
              <a:rPr lang="de-DE" dirty="0">
                <a:latin typeface="+mn-lt"/>
              </a:rPr>
              <a:t>Arbeitshilfen, sofern noch nicht in die STA-Dokumentationsplattform integriert</a:t>
            </a:r>
          </a:p>
          <a:p>
            <a:pPr marL="201168" lvl="1" indent="0">
              <a:buNone/>
            </a:pPr>
            <a:endParaRPr lang="de-DE" dirty="0">
              <a:latin typeface="+mn-lt"/>
            </a:endParaRPr>
          </a:p>
          <a:p>
            <a:pPr marL="201168" lvl="1" indent="0">
              <a:buNone/>
            </a:pPr>
            <a:r>
              <a:rPr lang="de-DE" dirty="0">
                <a:latin typeface="+mn-lt"/>
              </a:rPr>
              <a:t>Technische Funktionalitäten können ebenfalls in späteren Versionen ergänzt werden.</a:t>
            </a:r>
          </a:p>
          <a:p>
            <a:pPr lvl="1"/>
            <a:endParaRPr lang="de-DE" dirty="0"/>
          </a:p>
          <a:p>
            <a:pPr marL="201168" lvl="1" indent="0">
              <a:buNone/>
            </a:pPr>
            <a:endParaRPr lang="de-DE" dirty="0"/>
          </a:p>
          <a:p>
            <a:pPr marL="457200" indent="-457200">
              <a:buFont typeface="+mj-lt"/>
              <a:buAutoNum type="arabicPeriod"/>
            </a:pPr>
            <a:endParaRPr lang="de-DE" dirty="0"/>
          </a:p>
        </p:txBody>
      </p:sp>
      <p:sp>
        <p:nvSpPr>
          <p:cNvPr id="4" name="Fußzeilenplatzhalter 3"/>
          <p:cNvSpPr>
            <a:spLocks noGrp="1"/>
          </p:cNvSpPr>
          <p:nvPr>
            <p:ph type="ftr" sz="quarter" idx="14"/>
          </p:nvPr>
        </p:nvSpPr>
        <p:spPr/>
        <p:txBody>
          <a:bodyPr/>
          <a:lstStyle/>
          <a:p>
            <a:r>
              <a:rPr lang="de-DE" dirty="0"/>
              <a:t>Praxis-Update RDA DACH | Teil 1 Die STA-Dokumentationsplattform und der Standard RDA DACH - Aufbau und Nutzung | Stand: 04.09.2023 | CC0 1.0 Universal</a:t>
            </a:r>
          </a:p>
        </p:txBody>
      </p:sp>
      <p:sp>
        <p:nvSpPr>
          <p:cNvPr id="5" name="Foliennummernplatzhalter 4"/>
          <p:cNvSpPr>
            <a:spLocks noGrp="1"/>
          </p:cNvSpPr>
          <p:nvPr>
            <p:ph type="sldNum" sz="quarter" idx="4"/>
          </p:nvPr>
        </p:nvSpPr>
        <p:spPr/>
        <p:txBody>
          <a:bodyPr/>
          <a:lstStyle/>
          <a:p>
            <a:fld id="{37474561-2573-4254-9F43-70AFC27DF993}" type="slidenum">
              <a:rPr lang="de-DE" b="1" smtClean="0"/>
              <a:pPr/>
              <a:t>26</a:t>
            </a:fld>
            <a:r>
              <a:rPr lang="de-DE" dirty="0"/>
              <a:t> | 28</a:t>
            </a:r>
          </a:p>
        </p:txBody>
      </p:sp>
    </p:spTree>
    <p:extLst>
      <p:ext uri="{BB962C8B-B14F-4D97-AF65-F5344CB8AC3E}">
        <p14:creationId xmlns:p14="http://schemas.microsoft.com/office/powerpoint/2010/main" val="302973996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5. RDA DACH - Inhaltlicher Stand (2)</a:t>
            </a:r>
          </a:p>
        </p:txBody>
      </p:sp>
      <p:sp>
        <p:nvSpPr>
          <p:cNvPr id="3" name="Textplatzhalter 2"/>
          <p:cNvSpPr>
            <a:spLocks noGrp="1"/>
          </p:cNvSpPr>
          <p:nvPr>
            <p:ph type="body" sz="quarter" idx="13"/>
          </p:nvPr>
        </p:nvSpPr>
        <p:spPr/>
        <p:txBody>
          <a:bodyPr/>
          <a:lstStyle/>
          <a:p>
            <a:pPr marL="0" indent="0">
              <a:buNone/>
            </a:pPr>
            <a:endParaRPr lang="de-DE" dirty="0">
              <a:latin typeface="+mn-lt"/>
            </a:endParaRPr>
          </a:p>
          <a:p>
            <a:pPr marL="0" indent="0">
              <a:buNone/>
            </a:pPr>
            <a:r>
              <a:rPr lang="de-DE" dirty="0">
                <a:latin typeface="+mn-lt"/>
              </a:rPr>
              <a:t>Es soll zukünftig zwei Releases pro Jahr geben. Kleine Änderungen werden zu Beginn auch außerhalb von Releases durchgeführt, z. B. Korrektur von Tippfehlern.</a:t>
            </a:r>
          </a:p>
          <a:p>
            <a:pPr marL="0" indent="0">
              <a:buNone/>
            </a:pPr>
            <a:endParaRPr lang="de-DE" dirty="0">
              <a:latin typeface="+mn-lt"/>
            </a:endParaRPr>
          </a:p>
          <a:p>
            <a:pPr marL="0" indent="0">
              <a:buNone/>
            </a:pPr>
            <a:r>
              <a:rPr lang="de-DE" dirty="0">
                <a:latin typeface="+mn-lt"/>
              </a:rPr>
              <a:t>Hinweise auf Fehler können über das Sprechblasen-Symbol </a:t>
            </a:r>
            <a:br>
              <a:rPr lang="de-DE" dirty="0">
                <a:latin typeface="+mn-lt"/>
              </a:rPr>
            </a:br>
            <a:r>
              <a:rPr lang="de-DE" dirty="0">
                <a:latin typeface="+mn-lt"/>
              </a:rPr>
              <a:t>in der Fußzeile gemeldet werden.</a:t>
            </a:r>
          </a:p>
          <a:p>
            <a:pPr marL="201168" lvl="1" indent="0">
              <a:buNone/>
            </a:pPr>
            <a:endParaRPr lang="de-DE" dirty="0"/>
          </a:p>
          <a:p>
            <a:pPr marL="201168" lvl="1" indent="0">
              <a:buNone/>
            </a:pPr>
            <a:endParaRPr lang="de-DE" dirty="0"/>
          </a:p>
          <a:p>
            <a:pPr marL="457200" indent="-457200">
              <a:buFont typeface="+mj-lt"/>
              <a:buAutoNum type="arabicPeriod"/>
            </a:pPr>
            <a:endParaRPr lang="de-DE" dirty="0"/>
          </a:p>
        </p:txBody>
      </p:sp>
      <p:sp>
        <p:nvSpPr>
          <p:cNvPr id="4" name="Fußzeilenplatzhalter 3"/>
          <p:cNvSpPr>
            <a:spLocks noGrp="1"/>
          </p:cNvSpPr>
          <p:nvPr>
            <p:ph type="ftr" sz="quarter" idx="14"/>
          </p:nvPr>
        </p:nvSpPr>
        <p:spPr/>
        <p:txBody>
          <a:bodyPr/>
          <a:lstStyle/>
          <a:p>
            <a:r>
              <a:rPr lang="de-DE" dirty="0"/>
              <a:t>Praxis-Update RDA DACH | Teil 1 Die STA-Dokumentationsplattform und der Standard RDA DACH - Aufbau und Nutzung | Stand: 04.09.2023 | CC0 1.0 Universal</a:t>
            </a:r>
          </a:p>
        </p:txBody>
      </p:sp>
      <p:sp>
        <p:nvSpPr>
          <p:cNvPr id="5" name="Foliennummernplatzhalter 4"/>
          <p:cNvSpPr>
            <a:spLocks noGrp="1"/>
          </p:cNvSpPr>
          <p:nvPr>
            <p:ph type="sldNum" sz="quarter" idx="4"/>
          </p:nvPr>
        </p:nvSpPr>
        <p:spPr/>
        <p:txBody>
          <a:bodyPr/>
          <a:lstStyle/>
          <a:p>
            <a:fld id="{37474561-2573-4254-9F43-70AFC27DF993}" type="slidenum">
              <a:rPr lang="de-DE" b="1" smtClean="0"/>
              <a:pPr/>
              <a:t>27</a:t>
            </a:fld>
            <a:r>
              <a:rPr lang="de-DE" dirty="0"/>
              <a:t> | 28</a:t>
            </a:r>
          </a:p>
        </p:txBody>
      </p:sp>
      <p:pic>
        <p:nvPicPr>
          <p:cNvPr id="6" name="Grafik 5">
            <a:extLst>
              <a:ext uri="{FF2B5EF4-FFF2-40B4-BE49-F238E27FC236}">
                <a16:creationId xmlns:a16="http://schemas.microsoft.com/office/drawing/2014/main" id="{F6640844-E4C8-48FB-B5EE-7931899B4604}"/>
              </a:ext>
            </a:extLst>
          </p:cNvPr>
          <p:cNvPicPr>
            <a:picLocks noChangeAspect="1"/>
          </p:cNvPicPr>
          <p:nvPr/>
        </p:nvPicPr>
        <p:blipFill>
          <a:blip r:embed="rId3"/>
          <a:stretch>
            <a:fillRect/>
          </a:stretch>
        </p:blipFill>
        <p:spPr>
          <a:xfrm>
            <a:off x="7752184" y="2708920"/>
            <a:ext cx="419122" cy="317516"/>
          </a:xfrm>
          <a:prstGeom prst="rect">
            <a:avLst/>
          </a:prstGeom>
        </p:spPr>
      </p:pic>
    </p:spTree>
    <p:extLst>
      <p:ext uri="{BB962C8B-B14F-4D97-AF65-F5344CB8AC3E}">
        <p14:creationId xmlns:p14="http://schemas.microsoft.com/office/powerpoint/2010/main" val="374369413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p:txBody>
          <a:bodyPr/>
          <a:lstStyle/>
          <a:p>
            <a:r>
              <a:rPr lang="de-DE" dirty="0"/>
              <a:t>Praxis-Update RDA DACH | Teil 1 Die STA-Dokumentationsplattform und der Standard RDA DACH - Aufbau und Nutzung | Stand: 04.09.2023 | CC0 1.0 Universal</a:t>
            </a:r>
          </a:p>
        </p:txBody>
      </p:sp>
      <p:sp>
        <p:nvSpPr>
          <p:cNvPr id="5" name="Foliennummernplatzhalter 4"/>
          <p:cNvSpPr>
            <a:spLocks noGrp="1"/>
          </p:cNvSpPr>
          <p:nvPr>
            <p:ph type="sldNum" sz="quarter" idx="4"/>
          </p:nvPr>
        </p:nvSpPr>
        <p:spPr/>
        <p:txBody>
          <a:bodyPr/>
          <a:lstStyle/>
          <a:p>
            <a:fld id="{37474561-2573-4254-9F43-70AFC27DF993}" type="slidenum">
              <a:rPr lang="de-DE" b="1" smtClean="0"/>
              <a:pPr/>
              <a:t>28</a:t>
            </a:fld>
            <a:r>
              <a:rPr lang="de-DE" dirty="0"/>
              <a:t> | 28</a:t>
            </a:r>
          </a:p>
        </p:txBody>
      </p:sp>
      <p:pic>
        <p:nvPicPr>
          <p:cNvPr id="9" name="Grafik 8">
            <a:extLst>
              <a:ext uri="{FF2B5EF4-FFF2-40B4-BE49-F238E27FC236}">
                <a16:creationId xmlns:a16="http://schemas.microsoft.com/office/drawing/2014/main" id="{0148E81E-8C2B-4C7A-9300-8D7D6A1D74DF}"/>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xmlns="" r:id="rId3"/>
              </a:ext>
            </a:extLst>
          </a:blip>
          <a:stretch>
            <a:fillRect/>
          </a:stretch>
        </p:blipFill>
        <p:spPr>
          <a:xfrm>
            <a:off x="3013348" y="132580"/>
            <a:ext cx="6165304" cy="6165304"/>
          </a:xfrm>
          <a:prstGeom prst="rect">
            <a:avLst/>
          </a:prstGeom>
        </p:spPr>
      </p:pic>
      <p:grpSp>
        <p:nvGrpSpPr>
          <p:cNvPr id="6" name="Gruppieren 5">
            <a:extLst>
              <a:ext uri="{FF2B5EF4-FFF2-40B4-BE49-F238E27FC236}">
                <a16:creationId xmlns:a16="http://schemas.microsoft.com/office/drawing/2014/main" id="{017FC15C-2B75-4729-857C-691F18C65154}"/>
              </a:ext>
            </a:extLst>
          </p:cNvPr>
          <p:cNvGrpSpPr/>
          <p:nvPr/>
        </p:nvGrpSpPr>
        <p:grpSpPr>
          <a:xfrm>
            <a:off x="8010407" y="5063851"/>
            <a:ext cx="4181593" cy="1234033"/>
            <a:chOff x="8010407" y="5063851"/>
            <a:chExt cx="4181593" cy="1234033"/>
          </a:xfrm>
        </p:grpSpPr>
        <p:sp>
          <p:nvSpPr>
            <p:cNvPr id="2" name="Textfeld 1">
              <a:extLst>
                <a:ext uri="{FF2B5EF4-FFF2-40B4-BE49-F238E27FC236}">
                  <a16:creationId xmlns:a16="http://schemas.microsoft.com/office/drawing/2014/main" id="{2EAC12C6-B1AB-4463-88B3-BC8C4F91233C}"/>
                </a:ext>
              </a:extLst>
            </p:cNvPr>
            <p:cNvSpPr txBox="1"/>
            <p:nvPr/>
          </p:nvSpPr>
          <p:spPr>
            <a:xfrm>
              <a:off x="8010407" y="5559220"/>
              <a:ext cx="4181593" cy="738664"/>
            </a:xfrm>
            <a:prstGeom prst="rect">
              <a:avLst/>
            </a:prstGeom>
            <a:noFill/>
          </p:spPr>
          <p:txBody>
            <a:bodyPr wrap="none" rtlCol="0">
              <a:spAutoFit/>
            </a:bodyPr>
            <a:lstStyle/>
            <a:p>
              <a:pPr algn="ctr"/>
              <a:r>
                <a:rPr lang="de-DE" sz="1400" dirty="0"/>
                <a:t>This </a:t>
              </a:r>
              <a:r>
                <a:rPr lang="de-DE" sz="1400" dirty="0" err="1"/>
                <a:t>work</a:t>
              </a:r>
              <a:r>
                <a:rPr lang="de-DE" sz="1400" dirty="0"/>
                <a:t> </a:t>
              </a:r>
              <a:r>
                <a:rPr lang="de-DE" sz="1400" dirty="0" err="1"/>
                <a:t>is</a:t>
              </a:r>
              <a:r>
                <a:rPr lang="de-DE" sz="1400" dirty="0"/>
                <a:t> </a:t>
              </a:r>
              <a:r>
                <a:rPr lang="de-DE" sz="1400" dirty="0" err="1"/>
                <a:t>dedicated</a:t>
              </a:r>
              <a:r>
                <a:rPr lang="de-DE" sz="1400" dirty="0"/>
                <a:t> </a:t>
              </a:r>
              <a:r>
                <a:rPr lang="de-DE" sz="1400" dirty="0" err="1"/>
                <a:t>to</a:t>
              </a:r>
              <a:r>
                <a:rPr lang="de-DE" sz="1400" dirty="0"/>
                <a:t> </a:t>
              </a:r>
              <a:r>
                <a:rPr lang="de-DE" sz="1400" dirty="0" err="1"/>
                <a:t>the</a:t>
              </a:r>
              <a:r>
                <a:rPr lang="de-DE" sz="1400" dirty="0"/>
                <a:t> </a:t>
              </a:r>
              <a:r>
                <a:rPr lang="de-DE" sz="1400" dirty="0" err="1"/>
                <a:t>public</a:t>
              </a:r>
              <a:r>
                <a:rPr lang="de-DE" sz="1400" dirty="0"/>
                <a:t> </a:t>
              </a:r>
              <a:r>
                <a:rPr lang="de-DE" sz="1400" dirty="0" err="1"/>
                <a:t>domain</a:t>
              </a:r>
              <a:endParaRPr lang="de-DE" sz="1400" dirty="0"/>
            </a:p>
            <a:p>
              <a:pPr algn="ctr"/>
              <a:r>
                <a:rPr lang="de-DE" sz="1400" dirty="0" err="1"/>
                <a:t>under</a:t>
              </a:r>
              <a:r>
                <a:rPr lang="de-DE" sz="1400" dirty="0"/>
                <a:t> CC0 1.0 Universal: </a:t>
              </a:r>
            </a:p>
            <a:p>
              <a:pPr algn="ctr"/>
              <a:r>
                <a:rPr lang="de-DE" sz="1400" dirty="0">
                  <a:hlinkClick r:id="rId4"/>
                </a:rPr>
                <a:t>https://creativecommons.org/publicdomain/zero/1.0/</a:t>
              </a:r>
              <a:r>
                <a:rPr lang="de-DE" sz="1400" dirty="0"/>
                <a:t> </a:t>
              </a:r>
            </a:p>
          </p:txBody>
        </p:sp>
        <p:pic>
          <p:nvPicPr>
            <p:cNvPr id="3" name="Grafik 2">
              <a:extLst>
                <a:ext uri="{FF2B5EF4-FFF2-40B4-BE49-F238E27FC236}">
                  <a16:creationId xmlns:a16="http://schemas.microsoft.com/office/drawing/2014/main" id="{7B13BCA1-4698-49AC-B769-AA9CF9082FE8}"/>
                </a:ext>
              </a:extLst>
            </p:cNvPr>
            <p:cNvPicPr>
              <a:picLocks noChangeAspect="1"/>
            </p:cNvPicPr>
            <p:nvPr/>
          </p:nvPicPr>
          <p:blipFill>
            <a:blip r:embed="rId5"/>
            <a:stretch>
              <a:fillRect/>
            </a:stretch>
          </p:blipFill>
          <p:spPr>
            <a:xfrm>
              <a:off x="9405781" y="5063851"/>
              <a:ext cx="1390844" cy="495369"/>
            </a:xfrm>
            <a:prstGeom prst="rect">
              <a:avLst/>
            </a:prstGeom>
          </p:spPr>
        </p:pic>
      </p:grpSp>
    </p:spTree>
    <p:extLst>
      <p:ext uri="{BB962C8B-B14F-4D97-AF65-F5344CB8AC3E}">
        <p14:creationId xmlns:p14="http://schemas.microsoft.com/office/powerpoint/2010/main" val="40590332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Teil 1	Allgemeiner Teil</a:t>
            </a:r>
          </a:p>
        </p:txBody>
      </p:sp>
      <p:sp>
        <p:nvSpPr>
          <p:cNvPr id="3" name="Textplatzhalter 2"/>
          <p:cNvSpPr>
            <a:spLocks noGrp="1"/>
          </p:cNvSpPr>
          <p:nvPr>
            <p:ph type="body" sz="quarter" idx="13"/>
          </p:nvPr>
        </p:nvSpPr>
        <p:spPr/>
        <p:txBody>
          <a:bodyPr/>
          <a:lstStyle/>
          <a:p>
            <a:endParaRPr lang="de-DE" dirty="0"/>
          </a:p>
          <a:p>
            <a:endParaRPr lang="de-DE" dirty="0"/>
          </a:p>
          <a:p>
            <a:r>
              <a:rPr lang="de-DE" sz="2400" dirty="0">
                <a:latin typeface="+mn-lt"/>
              </a:rPr>
              <a:t>Inhalt</a:t>
            </a:r>
          </a:p>
          <a:p>
            <a:endParaRPr lang="de-DE" dirty="0">
              <a:latin typeface="+mn-lt"/>
            </a:endParaRPr>
          </a:p>
          <a:p>
            <a:pPr marL="749808" lvl="1" indent="-457200">
              <a:buClr>
                <a:schemeClr val="tx1"/>
              </a:buClr>
              <a:buFont typeface="+mj-lt"/>
              <a:buAutoNum type="arabicPeriod"/>
            </a:pPr>
            <a:r>
              <a:rPr lang="de-DE" dirty="0">
                <a:latin typeface="+mn-lt"/>
              </a:rPr>
              <a:t>Einführung der STA-Dokumentationsplattform - Hintergrund</a:t>
            </a:r>
          </a:p>
          <a:p>
            <a:pPr marL="749808" lvl="1" indent="-457200">
              <a:buClr>
                <a:schemeClr val="tx1"/>
              </a:buClr>
              <a:buFont typeface="+mj-lt"/>
              <a:buAutoNum type="arabicPeriod"/>
            </a:pPr>
            <a:r>
              <a:rPr lang="de-DE" dirty="0">
                <a:latin typeface="+mn-lt"/>
              </a:rPr>
              <a:t>Die STA-Dokumentationsplattform</a:t>
            </a:r>
          </a:p>
          <a:p>
            <a:pPr marL="749808" lvl="1" indent="-457200">
              <a:buClr>
                <a:schemeClr val="tx1"/>
              </a:buClr>
              <a:buFont typeface="+mj-lt"/>
              <a:buAutoNum type="arabicPeriod"/>
            </a:pPr>
            <a:r>
              <a:rPr lang="de-DE" dirty="0">
                <a:latin typeface="+mn-lt"/>
              </a:rPr>
              <a:t>Aufbau von RDA DACH</a:t>
            </a:r>
          </a:p>
          <a:p>
            <a:pPr marL="749808" lvl="1" indent="-457200">
              <a:buClr>
                <a:schemeClr val="tx1"/>
              </a:buClr>
              <a:buFont typeface="+mj-lt"/>
              <a:buAutoNum type="arabicPeriod"/>
            </a:pPr>
            <a:r>
              <a:rPr lang="de-DE" dirty="0">
                <a:latin typeface="+mn-lt"/>
              </a:rPr>
              <a:t>Suchmöglichkeiten</a:t>
            </a:r>
          </a:p>
          <a:p>
            <a:pPr marL="749808" lvl="1" indent="-457200">
              <a:buClr>
                <a:schemeClr val="tx1"/>
              </a:buClr>
              <a:buFont typeface="+mj-lt"/>
              <a:buAutoNum type="arabicPeriod"/>
            </a:pPr>
            <a:r>
              <a:rPr lang="de-DE" dirty="0">
                <a:latin typeface="+mn-lt"/>
              </a:rPr>
              <a:t>RDA DACH - Inhaltlicher Stand</a:t>
            </a:r>
          </a:p>
          <a:p>
            <a:pPr marL="749808" lvl="1" indent="-457200">
              <a:buClr>
                <a:schemeClr val="tx1"/>
              </a:buClr>
              <a:buFont typeface="+mj-lt"/>
              <a:buAutoNum type="arabicPeriod"/>
            </a:pPr>
            <a:endParaRPr lang="de-DE" dirty="0"/>
          </a:p>
          <a:p>
            <a:pPr marL="457200" indent="-457200">
              <a:buFont typeface="+mj-lt"/>
              <a:buAutoNum type="arabicPeriod"/>
            </a:pPr>
            <a:endParaRPr lang="de-DE" dirty="0"/>
          </a:p>
        </p:txBody>
      </p:sp>
      <p:sp>
        <p:nvSpPr>
          <p:cNvPr id="4" name="Fußzeilenplatzhalter 3"/>
          <p:cNvSpPr>
            <a:spLocks noGrp="1"/>
          </p:cNvSpPr>
          <p:nvPr>
            <p:ph type="ftr" sz="quarter" idx="14"/>
          </p:nvPr>
        </p:nvSpPr>
        <p:spPr/>
        <p:txBody>
          <a:bodyPr/>
          <a:lstStyle/>
          <a:p>
            <a:r>
              <a:rPr lang="de-DE" dirty="0"/>
              <a:t>Praxis-Update RDA DACH | Teil 1 Die STA-Dokumentationsplattform und der Standard RDA DACH - Aufbau und Nutzung | Stand: 04.09.2023 | CC0 1.0 Universal</a:t>
            </a:r>
          </a:p>
        </p:txBody>
      </p:sp>
      <p:sp>
        <p:nvSpPr>
          <p:cNvPr id="5" name="Foliennummernplatzhalter 4"/>
          <p:cNvSpPr>
            <a:spLocks noGrp="1"/>
          </p:cNvSpPr>
          <p:nvPr>
            <p:ph type="sldNum" sz="quarter" idx="4"/>
          </p:nvPr>
        </p:nvSpPr>
        <p:spPr/>
        <p:txBody>
          <a:bodyPr/>
          <a:lstStyle/>
          <a:p>
            <a:fld id="{37474561-2573-4254-9F43-70AFC27DF993}" type="slidenum">
              <a:rPr lang="de-DE" b="1" smtClean="0"/>
              <a:pPr/>
              <a:t>3</a:t>
            </a:fld>
            <a:r>
              <a:rPr lang="de-DE" dirty="0"/>
              <a:t> | 28</a:t>
            </a:r>
          </a:p>
        </p:txBody>
      </p:sp>
    </p:spTree>
    <p:extLst>
      <p:ext uri="{BB962C8B-B14F-4D97-AF65-F5344CB8AC3E}">
        <p14:creationId xmlns:p14="http://schemas.microsoft.com/office/powerpoint/2010/main" val="25606483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1. Einführung der STA-Dokumentationsplattform - Hintergrund</a:t>
            </a:r>
          </a:p>
        </p:txBody>
      </p:sp>
      <p:sp>
        <p:nvSpPr>
          <p:cNvPr id="3" name="Textplatzhalter 2"/>
          <p:cNvSpPr>
            <a:spLocks noGrp="1"/>
          </p:cNvSpPr>
          <p:nvPr>
            <p:ph type="body" sz="quarter" idx="13"/>
          </p:nvPr>
        </p:nvSpPr>
        <p:spPr>
          <a:xfrm>
            <a:off x="335360" y="692696"/>
            <a:ext cx="11521280" cy="5472608"/>
          </a:xfrm>
        </p:spPr>
        <p:txBody>
          <a:bodyPr/>
          <a:lstStyle/>
          <a:p>
            <a:pPr marL="201168" lvl="1" indent="0">
              <a:spcBef>
                <a:spcPts val="0"/>
              </a:spcBef>
              <a:spcAft>
                <a:spcPts val="1800"/>
              </a:spcAft>
              <a:buNone/>
            </a:pPr>
            <a:r>
              <a:rPr lang="de-DE" b="1" dirty="0">
                <a:latin typeface="+mn-lt"/>
              </a:rPr>
              <a:t>2015</a:t>
            </a:r>
            <a:r>
              <a:rPr lang="de-DE" dirty="0">
                <a:latin typeface="+mn-lt"/>
              </a:rPr>
              <a:t/>
            </a:r>
            <a:br>
              <a:rPr lang="de-DE" dirty="0">
                <a:latin typeface="+mn-lt"/>
              </a:rPr>
            </a:br>
            <a:r>
              <a:rPr lang="de-DE" dirty="0">
                <a:latin typeface="+mn-lt"/>
              </a:rPr>
              <a:t>Einführung des Standards </a:t>
            </a:r>
            <a:r>
              <a:rPr lang="de-DE" dirty="0" err="1">
                <a:latin typeface="+mn-lt"/>
              </a:rPr>
              <a:t>Resource</a:t>
            </a:r>
            <a:r>
              <a:rPr lang="de-DE" dirty="0">
                <a:latin typeface="+mn-lt"/>
              </a:rPr>
              <a:t> Description and Access (RDA) im DACH-Raum</a:t>
            </a:r>
          </a:p>
          <a:p>
            <a:pPr marL="201168" lvl="1" indent="0">
              <a:spcBef>
                <a:spcPts val="0"/>
              </a:spcBef>
              <a:spcAft>
                <a:spcPts val="1800"/>
              </a:spcAft>
              <a:buNone/>
            </a:pPr>
            <a:r>
              <a:rPr lang="de-DE" b="1" dirty="0">
                <a:latin typeface="+mn-lt"/>
              </a:rPr>
              <a:t>2016-2020</a:t>
            </a:r>
            <a:r>
              <a:rPr lang="de-DE" dirty="0">
                <a:latin typeface="+mn-lt"/>
              </a:rPr>
              <a:t/>
            </a:r>
            <a:br>
              <a:rPr lang="de-DE" dirty="0">
                <a:latin typeface="+mn-lt"/>
              </a:rPr>
            </a:br>
            <a:r>
              <a:rPr lang="de-DE" dirty="0">
                <a:latin typeface="+mn-lt"/>
              </a:rPr>
              <a:t>RDA Toolkit </a:t>
            </a:r>
            <a:r>
              <a:rPr lang="de-DE" dirty="0" err="1">
                <a:latin typeface="+mn-lt"/>
              </a:rPr>
              <a:t>Restructure</a:t>
            </a:r>
            <a:r>
              <a:rPr lang="de-DE" dirty="0">
                <a:latin typeface="+mn-lt"/>
              </a:rPr>
              <a:t> and </a:t>
            </a:r>
            <a:r>
              <a:rPr lang="de-DE" dirty="0" err="1">
                <a:latin typeface="+mn-lt"/>
              </a:rPr>
              <a:t>Redesign</a:t>
            </a:r>
            <a:r>
              <a:rPr lang="de-DE" dirty="0">
                <a:latin typeface="+mn-lt"/>
              </a:rPr>
              <a:t> Project (3R Project)</a:t>
            </a:r>
            <a:br>
              <a:rPr lang="de-DE" dirty="0">
                <a:latin typeface="+mn-lt"/>
              </a:rPr>
            </a:br>
            <a:r>
              <a:rPr lang="de-DE" dirty="0">
                <a:latin typeface="+mn-lt"/>
              </a:rPr>
              <a:t>→ Weiterentwicklung des Standards und Überarbeitung des Original RDA Toolkits</a:t>
            </a:r>
          </a:p>
          <a:p>
            <a:pPr marL="201168" lvl="1" indent="0">
              <a:spcBef>
                <a:spcPts val="0"/>
              </a:spcBef>
              <a:spcAft>
                <a:spcPts val="0"/>
              </a:spcAft>
              <a:buNone/>
            </a:pPr>
            <a:r>
              <a:rPr lang="de-DE" b="1" dirty="0">
                <a:latin typeface="+mn-lt"/>
              </a:rPr>
              <a:t>Seit Ende 2020</a:t>
            </a:r>
            <a:endParaRPr lang="de-DE" dirty="0">
              <a:latin typeface="+mn-lt"/>
            </a:endParaRPr>
          </a:p>
          <a:p>
            <a:pPr lvl="1">
              <a:spcBef>
                <a:spcPts val="0"/>
              </a:spcBef>
              <a:spcAft>
                <a:spcPts val="0"/>
              </a:spcAft>
            </a:pPr>
            <a:r>
              <a:rPr lang="de-DE" dirty="0">
                <a:latin typeface="+mn-lt"/>
              </a:rPr>
              <a:t>Zugang zum offiziellen englischsprachigen Regelwerk RDA über eine neue Plattform</a:t>
            </a:r>
          </a:p>
          <a:p>
            <a:pPr lvl="1">
              <a:spcBef>
                <a:spcPts val="0"/>
              </a:spcBef>
              <a:spcAft>
                <a:spcPts val="0"/>
              </a:spcAft>
            </a:pPr>
            <a:r>
              <a:rPr lang="de-DE" dirty="0">
                <a:latin typeface="+mn-lt"/>
              </a:rPr>
              <a:t>dabei Einführung neuer Erschließungskonzepte und starke Veränderung der Struktur des Regelwerks</a:t>
            </a:r>
          </a:p>
          <a:p>
            <a:pPr lvl="1">
              <a:spcBef>
                <a:spcPts val="0"/>
              </a:spcBef>
              <a:spcAft>
                <a:spcPts val="1800"/>
              </a:spcAft>
            </a:pPr>
            <a:r>
              <a:rPr lang="de-DE" dirty="0">
                <a:latin typeface="+mn-lt"/>
              </a:rPr>
              <a:t>erhebliche Freiheiten bei der Ausgestaltung der Katalogisierungspraxis für die Anwendergemeinschaften</a:t>
            </a:r>
          </a:p>
          <a:p>
            <a:pPr marL="201168" lvl="1" indent="0">
              <a:spcBef>
                <a:spcPts val="0"/>
              </a:spcBef>
              <a:spcAft>
                <a:spcPts val="0"/>
              </a:spcAft>
              <a:buNone/>
            </a:pPr>
            <a:r>
              <a:rPr lang="de-DE" b="1" dirty="0">
                <a:latin typeface="+mn-lt"/>
              </a:rPr>
              <a:t>Herbst 2020</a:t>
            </a:r>
            <a:r>
              <a:rPr lang="de-DE" dirty="0">
                <a:latin typeface="+mn-lt"/>
              </a:rPr>
              <a:t/>
            </a:r>
            <a:br>
              <a:rPr lang="de-DE" dirty="0">
                <a:latin typeface="+mn-lt"/>
              </a:rPr>
            </a:br>
            <a:r>
              <a:rPr lang="de-DE" dirty="0">
                <a:latin typeface="+mn-lt"/>
              </a:rPr>
              <a:t>Entscheidung des Standardisierungsausschusses (STA): </a:t>
            </a:r>
          </a:p>
          <a:p>
            <a:pPr marL="201168" lvl="1" indent="0">
              <a:spcBef>
                <a:spcPts val="0"/>
              </a:spcBef>
              <a:spcAft>
                <a:spcPts val="0"/>
              </a:spcAft>
              <a:buNone/>
            </a:pPr>
            <a:r>
              <a:rPr lang="de-DE" dirty="0">
                <a:latin typeface="+mn-lt"/>
              </a:rPr>
              <a:t>Erarbeitung einer eigenen Dokumentation der RDA-Erschließungsregeln für den DACH-Raum durch das Projekt 3R für DACH-Bibliotheken</a:t>
            </a:r>
            <a:endParaRPr lang="de-DE" dirty="0"/>
          </a:p>
          <a:p>
            <a:pPr marL="457200" indent="-457200">
              <a:spcBef>
                <a:spcPts val="0"/>
              </a:spcBef>
              <a:spcAft>
                <a:spcPts val="1800"/>
              </a:spcAft>
              <a:buFont typeface="+mj-lt"/>
              <a:buAutoNum type="arabicPeriod"/>
            </a:pPr>
            <a:endParaRPr lang="de-DE" dirty="0"/>
          </a:p>
        </p:txBody>
      </p:sp>
      <p:sp>
        <p:nvSpPr>
          <p:cNvPr id="4" name="Fußzeilenplatzhalter 3"/>
          <p:cNvSpPr>
            <a:spLocks noGrp="1"/>
          </p:cNvSpPr>
          <p:nvPr>
            <p:ph type="ftr" sz="quarter" idx="14"/>
          </p:nvPr>
        </p:nvSpPr>
        <p:spPr/>
        <p:txBody>
          <a:bodyPr/>
          <a:lstStyle/>
          <a:p>
            <a:r>
              <a:rPr lang="de-DE" dirty="0"/>
              <a:t>Praxis-Update RDA DACH | Teil 1 Die STA-Dokumentationsplattform und der Standard RDA DACH - Aufbau und Nutzung | Stand: 04.09.2023 | CC0 1.0 Universal</a:t>
            </a:r>
          </a:p>
        </p:txBody>
      </p:sp>
      <p:sp>
        <p:nvSpPr>
          <p:cNvPr id="5" name="Foliennummernplatzhalter 4"/>
          <p:cNvSpPr>
            <a:spLocks noGrp="1"/>
          </p:cNvSpPr>
          <p:nvPr>
            <p:ph type="sldNum" sz="quarter" idx="4"/>
          </p:nvPr>
        </p:nvSpPr>
        <p:spPr/>
        <p:txBody>
          <a:bodyPr/>
          <a:lstStyle/>
          <a:p>
            <a:fld id="{37474561-2573-4254-9F43-70AFC27DF993}" type="slidenum">
              <a:rPr lang="de-DE" b="1" smtClean="0"/>
              <a:pPr/>
              <a:t>4</a:t>
            </a:fld>
            <a:r>
              <a:rPr lang="de-DE" dirty="0"/>
              <a:t> | 28</a:t>
            </a:r>
          </a:p>
        </p:txBody>
      </p:sp>
    </p:spTree>
    <p:extLst>
      <p:ext uri="{BB962C8B-B14F-4D97-AF65-F5344CB8AC3E}">
        <p14:creationId xmlns:p14="http://schemas.microsoft.com/office/powerpoint/2010/main" val="28797182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2. Die STA-Dokumentationsplattform (1)</a:t>
            </a:r>
          </a:p>
        </p:txBody>
      </p:sp>
      <p:sp>
        <p:nvSpPr>
          <p:cNvPr id="3" name="Textplatzhalter 2"/>
          <p:cNvSpPr>
            <a:spLocks noGrp="1"/>
          </p:cNvSpPr>
          <p:nvPr>
            <p:ph type="body" sz="quarter" idx="13"/>
          </p:nvPr>
        </p:nvSpPr>
        <p:spPr/>
        <p:txBody>
          <a:bodyPr/>
          <a:lstStyle/>
          <a:p>
            <a:pPr marL="0" indent="0">
              <a:buNone/>
            </a:pPr>
            <a:r>
              <a:rPr lang="de-DE" b="1" dirty="0">
                <a:latin typeface="+mn-lt"/>
              </a:rPr>
              <a:t>Vorteile STA-Dokumentationsplattform und RDA DACH</a:t>
            </a:r>
          </a:p>
          <a:p>
            <a:pPr lvl="1"/>
            <a:r>
              <a:rPr lang="de-DE" dirty="0"/>
              <a:t>Frei zugänglich</a:t>
            </a:r>
          </a:p>
          <a:p>
            <a:pPr lvl="1"/>
            <a:r>
              <a:rPr lang="de-DE" dirty="0"/>
              <a:t>Perspektivisch: alle RDA-Regeln und die GND-Dokumentation an einer Stelle</a:t>
            </a:r>
          </a:p>
          <a:p>
            <a:pPr lvl="1"/>
            <a:r>
              <a:rPr lang="de-DE" dirty="0"/>
              <a:t>Beschrieben wird nur die Regelwerksanwendung im deutschsprachigen Raum</a:t>
            </a:r>
            <a:br>
              <a:rPr lang="de-DE" dirty="0"/>
            </a:br>
            <a:r>
              <a:rPr lang="de-DE" dirty="0"/>
              <a:t>→ alle Informationen in einem zusammenhängenden Text</a:t>
            </a:r>
            <a:br>
              <a:rPr lang="de-DE" dirty="0"/>
            </a:br>
            <a:r>
              <a:rPr lang="de-DE" dirty="0"/>
              <a:t>→ keine Trennung mehr in Regelwerkstext und DACH-Anwendungsrichtlinien</a:t>
            </a:r>
          </a:p>
          <a:p>
            <a:pPr lvl="1"/>
            <a:r>
              <a:rPr lang="de-DE" dirty="0">
                <a:latin typeface="+mn-lt"/>
              </a:rPr>
              <a:t>Alle Beispiele passen zu den Regelungen im DACH-Raum</a:t>
            </a:r>
          </a:p>
          <a:p>
            <a:pPr lvl="1"/>
            <a:r>
              <a:rPr lang="de-DE" dirty="0">
                <a:latin typeface="+mn-lt"/>
              </a:rPr>
              <a:t>Allgemeines:</a:t>
            </a:r>
            <a:br>
              <a:rPr lang="de-DE" dirty="0">
                <a:latin typeface="+mn-lt"/>
              </a:rPr>
            </a:br>
            <a:r>
              <a:rPr lang="de-DE" dirty="0"/>
              <a:t>allgemeine Regelungen zusammengefasst in einem Fließtext</a:t>
            </a:r>
            <a:endParaRPr lang="de-DE" dirty="0">
              <a:latin typeface="+mn-lt"/>
            </a:endParaRPr>
          </a:p>
          <a:p>
            <a:pPr lvl="1"/>
            <a:r>
              <a:rPr lang="de-DE" dirty="0">
                <a:latin typeface="+mn-lt"/>
              </a:rPr>
              <a:t>Ressourcentypen:</a:t>
            </a:r>
            <a:br>
              <a:rPr lang="de-DE" dirty="0">
                <a:latin typeface="+mn-lt"/>
              </a:rPr>
            </a:br>
            <a:r>
              <a:rPr lang="de-DE" dirty="0">
                <a:latin typeface="+mn-lt"/>
              </a:rPr>
              <a:t>alle Informationen zu bestimmten Ressourcen gebündelt an einer Stelle</a:t>
            </a:r>
          </a:p>
          <a:p>
            <a:endParaRPr lang="de-DE" dirty="0">
              <a:latin typeface="+mn-lt"/>
            </a:endParaRPr>
          </a:p>
          <a:p>
            <a:pPr marL="0" indent="0">
              <a:buNone/>
            </a:pPr>
            <a:endParaRPr lang="de-DE" b="1" dirty="0">
              <a:latin typeface="+mn-lt"/>
            </a:endParaRPr>
          </a:p>
        </p:txBody>
      </p:sp>
      <p:sp>
        <p:nvSpPr>
          <p:cNvPr id="4" name="Fußzeilenplatzhalter 3"/>
          <p:cNvSpPr>
            <a:spLocks noGrp="1"/>
          </p:cNvSpPr>
          <p:nvPr>
            <p:ph type="ftr" sz="quarter" idx="14"/>
          </p:nvPr>
        </p:nvSpPr>
        <p:spPr/>
        <p:txBody>
          <a:bodyPr/>
          <a:lstStyle/>
          <a:p>
            <a:r>
              <a:rPr lang="de-DE" dirty="0"/>
              <a:t>Praxis-Update RDA DACH | Teil 1 Die STA-Dokumentationsplattform und der Standard RDA DACH - Aufbau und Nutzung | Stand: 04.09.2023 | CC0 1.0 Universal</a:t>
            </a:r>
          </a:p>
        </p:txBody>
      </p:sp>
      <p:sp>
        <p:nvSpPr>
          <p:cNvPr id="5" name="Foliennummernplatzhalter 4"/>
          <p:cNvSpPr>
            <a:spLocks noGrp="1"/>
          </p:cNvSpPr>
          <p:nvPr>
            <p:ph type="sldNum" sz="quarter" idx="4"/>
          </p:nvPr>
        </p:nvSpPr>
        <p:spPr/>
        <p:txBody>
          <a:bodyPr/>
          <a:lstStyle/>
          <a:p>
            <a:fld id="{37474561-2573-4254-9F43-70AFC27DF993}" type="slidenum">
              <a:rPr lang="de-DE" b="1" smtClean="0"/>
              <a:pPr/>
              <a:t>5</a:t>
            </a:fld>
            <a:r>
              <a:rPr lang="de-DE" dirty="0"/>
              <a:t> | 28</a:t>
            </a:r>
          </a:p>
        </p:txBody>
      </p:sp>
    </p:spTree>
    <p:extLst>
      <p:ext uri="{BB962C8B-B14F-4D97-AF65-F5344CB8AC3E}">
        <p14:creationId xmlns:p14="http://schemas.microsoft.com/office/powerpoint/2010/main" val="1401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2. Die STA-Dokumentationsplattform (2)</a:t>
            </a:r>
          </a:p>
        </p:txBody>
      </p:sp>
      <p:sp>
        <p:nvSpPr>
          <p:cNvPr id="3" name="Textplatzhalter 2"/>
          <p:cNvSpPr>
            <a:spLocks noGrp="1"/>
          </p:cNvSpPr>
          <p:nvPr>
            <p:ph type="body" sz="quarter" idx="13"/>
          </p:nvPr>
        </p:nvSpPr>
        <p:spPr/>
        <p:txBody>
          <a:bodyPr/>
          <a:lstStyle/>
          <a:p>
            <a:pPr marL="0" indent="0">
              <a:buNone/>
            </a:pPr>
            <a:r>
              <a:rPr lang="de-DE" dirty="0">
                <a:latin typeface="+mn-lt"/>
              </a:rPr>
              <a:t>Die STA-Dokumentationsplattform ist unter dem Link </a:t>
            </a:r>
            <a:r>
              <a:rPr lang="de-DE" dirty="0">
                <a:latin typeface="+mn-lt"/>
                <a:hlinkClick r:id="rId3"/>
              </a:rPr>
              <a:t>https://sta.dnb.de/doc</a:t>
            </a:r>
            <a:r>
              <a:rPr lang="de-DE" dirty="0">
                <a:latin typeface="+mn-lt"/>
              </a:rPr>
              <a:t> frei zugänglich.</a:t>
            </a:r>
          </a:p>
          <a:p>
            <a:pPr marL="0" indent="0">
              <a:buNone/>
            </a:pPr>
            <a:endParaRPr lang="de-DE" dirty="0">
              <a:latin typeface="+mn-lt"/>
            </a:endParaRPr>
          </a:p>
          <a:p>
            <a:pPr marL="0" indent="0">
              <a:buNone/>
            </a:pPr>
            <a:r>
              <a:rPr lang="de-DE" dirty="0">
                <a:latin typeface="+mn-lt"/>
              </a:rPr>
              <a:t>Sie enthält zurzeit die folgenden Standards:</a:t>
            </a:r>
          </a:p>
          <a:p>
            <a:pPr marL="0" indent="0">
              <a:buClr>
                <a:schemeClr val="tx1"/>
              </a:buClr>
              <a:buNone/>
            </a:pPr>
            <a:r>
              <a:rPr lang="de-DE" dirty="0">
                <a:solidFill>
                  <a:srgbClr val="ED7B15"/>
                </a:solidFill>
                <a:latin typeface="+mn-lt"/>
              </a:rPr>
              <a:t>RDA DACH</a:t>
            </a:r>
          </a:p>
          <a:p>
            <a:pPr lvl="1"/>
            <a:r>
              <a:rPr lang="de-DE" dirty="0">
                <a:latin typeface="+mn-lt"/>
              </a:rPr>
              <a:t>RDA-Erschließungsregeln für den deutschsprachigen Raum</a:t>
            </a:r>
          </a:p>
          <a:p>
            <a:pPr lvl="1"/>
            <a:r>
              <a:rPr lang="de-DE" dirty="0">
                <a:latin typeface="+mn-lt"/>
              </a:rPr>
              <a:t>Beschrieben werden nur die Regeln, die im DACH-Raum angewendet werden:</a:t>
            </a:r>
            <a:br>
              <a:rPr lang="de-DE" dirty="0">
                <a:latin typeface="+mn-lt"/>
              </a:rPr>
            </a:br>
            <a:r>
              <a:rPr lang="de-DE" dirty="0">
                <a:latin typeface="+mn-lt"/>
              </a:rPr>
              <a:t>bisherige Regelwerkstexte aus dem Original RDA Toolkit und zugehörige DACH-Anwendungsrichtlinien wurden in einem Fließtext zusammengeführt und teilweise überarbeitet</a:t>
            </a:r>
            <a:endParaRPr lang="de-DE" dirty="0">
              <a:highlight>
                <a:srgbClr val="FFFF00"/>
              </a:highlight>
              <a:latin typeface="+mn-lt"/>
            </a:endParaRPr>
          </a:p>
          <a:p>
            <a:pPr marL="0" indent="0">
              <a:buClr>
                <a:schemeClr val="tx1"/>
              </a:buClr>
              <a:buNone/>
            </a:pPr>
            <a:r>
              <a:rPr lang="de-DE" dirty="0">
                <a:solidFill>
                  <a:srgbClr val="0068FF"/>
                </a:solidFill>
                <a:latin typeface="+mn-lt"/>
              </a:rPr>
              <a:t>GND</a:t>
            </a:r>
          </a:p>
          <a:p>
            <a:pPr lvl="1"/>
            <a:r>
              <a:rPr lang="de-DE" dirty="0">
                <a:latin typeface="+mn-lt"/>
              </a:rPr>
              <a:t>GND-Dokumentation - noch im Aufbau!</a:t>
            </a:r>
          </a:p>
          <a:p>
            <a:pPr lvl="1"/>
            <a:r>
              <a:rPr lang="de-DE" dirty="0">
                <a:latin typeface="+mn-lt"/>
              </a:rPr>
              <a:t>Bis zur endgültigen Fertigstellung gelten die auf der </a:t>
            </a:r>
            <a:r>
              <a:rPr lang="de-DE" dirty="0">
                <a:latin typeface="+mn-lt"/>
                <a:hlinkClick r:id="rId4"/>
              </a:rPr>
              <a:t>Informationsseite zur GND</a:t>
            </a:r>
            <a:r>
              <a:rPr lang="de-DE" dirty="0">
                <a:latin typeface="+mn-lt"/>
              </a:rPr>
              <a:t> veröffentlichten Regeln.</a:t>
            </a:r>
          </a:p>
          <a:p>
            <a:pPr marL="0" indent="0">
              <a:buNone/>
            </a:pPr>
            <a:endParaRPr lang="de-DE" dirty="0"/>
          </a:p>
          <a:p>
            <a:pPr marL="457200" indent="-457200">
              <a:buFont typeface="+mj-lt"/>
              <a:buAutoNum type="arabicPeriod"/>
            </a:pPr>
            <a:endParaRPr lang="de-DE" dirty="0"/>
          </a:p>
        </p:txBody>
      </p:sp>
      <p:sp>
        <p:nvSpPr>
          <p:cNvPr id="4" name="Fußzeilenplatzhalter 3"/>
          <p:cNvSpPr>
            <a:spLocks noGrp="1"/>
          </p:cNvSpPr>
          <p:nvPr>
            <p:ph type="ftr" sz="quarter" idx="14"/>
          </p:nvPr>
        </p:nvSpPr>
        <p:spPr/>
        <p:txBody>
          <a:bodyPr/>
          <a:lstStyle/>
          <a:p>
            <a:r>
              <a:rPr lang="de-DE" dirty="0"/>
              <a:t>Praxis-Update RDA DACH | Teil 1 Die STA-Dokumentationsplattform und der Standard RDA DACH - Aufbau und Nutzung | Stand: 04.09.2023 | CC0 1.0 Universal</a:t>
            </a:r>
          </a:p>
        </p:txBody>
      </p:sp>
      <p:sp>
        <p:nvSpPr>
          <p:cNvPr id="5" name="Foliennummernplatzhalter 4"/>
          <p:cNvSpPr>
            <a:spLocks noGrp="1"/>
          </p:cNvSpPr>
          <p:nvPr>
            <p:ph type="sldNum" sz="quarter" idx="4"/>
          </p:nvPr>
        </p:nvSpPr>
        <p:spPr/>
        <p:txBody>
          <a:bodyPr/>
          <a:lstStyle/>
          <a:p>
            <a:fld id="{37474561-2573-4254-9F43-70AFC27DF993}" type="slidenum">
              <a:rPr lang="de-DE" b="1" smtClean="0"/>
              <a:pPr/>
              <a:t>6</a:t>
            </a:fld>
            <a:r>
              <a:rPr lang="de-DE" dirty="0"/>
              <a:t> | 28</a:t>
            </a:r>
          </a:p>
        </p:txBody>
      </p:sp>
    </p:spTree>
    <p:extLst>
      <p:ext uri="{BB962C8B-B14F-4D97-AF65-F5344CB8AC3E}">
        <p14:creationId xmlns:p14="http://schemas.microsoft.com/office/powerpoint/2010/main" val="16203448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2. Die STA-Dokumentationsplattform (3)</a:t>
            </a:r>
          </a:p>
        </p:txBody>
      </p:sp>
      <p:sp>
        <p:nvSpPr>
          <p:cNvPr id="3" name="Textplatzhalter 2"/>
          <p:cNvSpPr>
            <a:spLocks noGrp="1"/>
          </p:cNvSpPr>
          <p:nvPr>
            <p:ph type="body" sz="quarter" idx="13"/>
          </p:nvPr>
        </p:nvSpPr>
        <p:spPr/>
        <p:txBody>
          <a:bodyPr/>
          <a:lstStyle/>
          <a:p>
            <a:pPr marL="0" indent="0">
              <a:buNone/>
            </a:pPr>
            <a:endParaRPr lang="de-DE" dirty="0"/>
          </a:p>
          <a:p>
            <a:pPr marL="457200" indent="-457200">
              <a:buFont typeface="+mj-lt"/>
              <a:buAutoNum type="arabicPeriod"/>
            </a:pPr>
            <a:endParaRPr lang="de-DE" dirty="0"/>
          </a:p>
        </p:txBody>
      </p:sp>
      <p:sp>
        <p:nvSpPr>
          <p:cNvPr id="4" name="Fußzeilenplatzhalter 3"/>
          <p:cNvSpPr>
            <a:spLocks noGrp="1"/>
          </p:cNvSpPr>
          <p:nvPr>
            <p:ph type="ftr" sz="quarter" idx="14"/>
          </p:nvPr>
        </p:nvSpPr>
        <p:spPr/>
        <p:txBody>
          <a:bodyPr/>
          <a:lstStyle/>
          <a:p>
            <a:r>
              <a:rPr lang="de-DE" dirty="0"/>
              <a:t>Praxis-Update RDA DACH | Teil 1 Die STA-Dokumentationsplattform und der Standard RDA DACH - Aufbau und Nutzung | Stand: 04.09.2023 | CC0 1.0 Universal</a:t>
            </a:r>
          </a:p>
        </p:txBody>
      </p:sp>
      <p:sp>
        <p:nvSpPr>
          <p:cNvPr id="5" name="Foliennummernplatzhalter 4"/>
          <p:cNvSpPr>
            <a:spLocks noGrp="1"/>
          </p:cNvSpPr>
          <p:nvPr>
            <p:ph type="sldNum" sz="quarter" idx="4"/>
          </p:nvPr>
        </p:nvSpPr>
        <p:spPr/>
        <p:txBody>
          <a:bodyPr/>
          <a:lstStyle/>
          <a:p>
            <a:fld id="{37474561-2573-4254-9F43-70AFC27DF993}" type="slidenum">
              <a:rPr lang="de-DE" b="1" smtClean="0"/>
              <a:pPr/>
              <a:t>7</a:t>
            </a:fld>
            <a:r>
              <a:rPr lang="de-DE" dirty="0"/>
              <a:t> | 28</a:t>
            </a:r>
          </a:p>
        </p:txBody>
      </p:sp>
      <p:sp>
        <p:nvSpPr>
          <p:cNvPr id="13" name="Textfeld 12">
            <a:extLst>
              <a:ext uri="{FF2B5EF4-FFF2-40B4-BE49-F238E27FC236}">
                <a16:creationId xmlns:a16="http://schemas.microsoft.com/office/drawing/2014/main" id="{5E958CB2-746E-48F5-9E51-49DC00688C1B}"/>
              </a:ext>
            </a:extLst>
          </p:cNvPr>
          <p:cNvSpPr txBox="1"/>
          <p:nvPr/>
        </p:nvSpPr>
        <p:spPr>
          <a:xfrm>
            <a:off x="7824192" y="6163956"/>
            <a:ext cx="4362792" cy="184666"/>
          </a:xfrm>
          <a:prstGeom prst="rect">
            <a:avLst/>
          </a:prstGeom>
          <a:noFill/>
        </p:spPr>
        <p:txBody>
          <a:bodyPr wrap="square" rtlCol="0">
            <a:spAutoFit/>
          </a:bodyPr>
          <a:lstStyle/>
          <a:p>
            <a:r>
              <a:rPr lang="de-CH" sz="600" dirty="0">
                <a:hlinkClick r:id="rId3"/>
              </a:rPr>
              <a:t>https://sta.dnb.de/doc/STA-HILFE-FAQ#Wie-ist-die-Dokumentationsplattform-aufgebaut</a:t>
            </a:r>
            <a:r>
              <a:rPr lang="de-CH" sz="600" dirty="0"/>
              <a:t> abgerufen am 04.09.2023</a:t>
            </a:r>
          </a:p>
        </p:txBody>
      </p:sp>
      <p:pic>
        <p:nvPicPr>
          <p:cNvPr id="8" name="Grafik 7">
            <a:extLst>
              <a:ext uri="{FF2B5EF4-FFF2-40B4-BE49-F238E27FC236}">
                <a16:creationId xmlns:a16="http://schemas.microsoft.com/office/drawing/2014/main" id="{EF2BA03A-D8BD-4775-B1CC-1490F59C912D}"/>
              </a:ext>
            </a:extLst>
          </p:cNvPr>
          <p:cNvPicPr>
            <a:picLocks noChangeAspect="1"/>
          </p:cNvPicPr>
          <p:nvPr/>
        </p:nvPicPr>
        <p:blipFill rotWithShape="1">
          <a:blip r:embed="rId4"/>
          <a:srcRect t="1441"/>
          <a:stretch/>
        </p:blipFill>
        <p:spPr>
          <a:xfrm>
            <a:off x="1055440" y="908720"/>
            <a:ext cx="8433234" cy="5157250"/>
          </a:xfrm>
          <a:prstGeom prst="rect">
            <a:avLst/>
          </a:prstGeom>
        </p:spPr>
      </p:pic>
    </p:spTree>
    <p:extLst>
      <p:ext uri="{BB962C8B-B14F-4D97-AF65-F5344CB8AC3E}">
        <p14:creationId xmlns:p14="http://schemas.microsoft.com/office/powerpoint/2010/main" val="34420991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2. Die STA-Dokumentationsplattform (4)</a:t>
            </a:r>
          </a:p>
        </p:txBody>
      </p:sp>
      <p:sp>
        <p:nvSpPr>
          <p:cNvPr id="3" name="Textplatzhalter 2"/>
          <p:cNvSpPr>
            <a:spLocks noGrp="1"/>
          </p:cNvSpPr>
          <p:nvPr>
            <p:ph type="body" sz="quarter" idx="13"/>
          </p:nvPr>
        </p:nvSpPr>
        <p:spPr/>
        <p:txBody>
          <a:bodyPr/>
          <a:lstStyle/>
          <a:p>
            <a:pPr marL="0" indent="0">
              <a:buNone/>
            </a:pPr>
            <a:endParaRPr lang="de-DE" dirty="0"/>
          </a:p>
          <a:p>
            <a:pPr marL="457200" indent="-457200">
              <a:buFont typeface="+mj-lt"/>
              <a:buAutoNum type="arabicPeriod"/>
            </a:pPr>
            <a:endParaRPr lang="de-DE" dirty="0"/>
          </a:p>
        </p:txBody>
      </p:sp>
      <p:sp>
        <p:nvSpPr>
          <p:cNvPr id="4" name="Fußzeilenplatzhalter 3"/>
          <p:cNvSpPr>
            <a:spLocks noGrp="1"/>
          </p:cNvSpPr>
          <p:nvPr>
            <p:ph type="ftr" sz="quarter" idx="14"/>
          </p:nvPr>
        </p:nvSpPr>
        <p:spPr/>
        <p:txBody>
          <a:bodyPr/>
          <a:lstStyle/>
          <a:p>
            <a:r>
              <a:rPr lang="de-DE" dirty="0"/>
              <a:t>Praxis-Update RDA DACH | Teil 1 Die STA-Dokumentationsplattform und der Standard RDA DACH - Aufbau und Nutzung | Stand: 04.09.2023 | CC0 1.0 Universal</a:t>
            </a:r>
          </a:p>
        </p:txBody>
      </p:sp>
      <p:sp>
        <p:nvSpPr>
          <p:cNvPr id="5" name="Foliennummernplatzhalter 4"/>
          <p:cNvSpPr>
            <a:spLocks noGrp="1"/>
          </p:cNvSpPr>
          <p:nvPr>
            <p:ph type="sldNum" sz="quarter" idx="4"/>
          </p:nvPr>
        </p:nvSpPr>
        <p:spPr/>
        <p:txBody>
          <a:bodyPr/>
          <a:lstStyle/>
          <a:p>
            <a:fld id="{37474561-2573-4254-9F43-70AFC27DF993}" type="slidenum">
              <a:rPr lang="de-DE" b="1" smtClean="0"/>
              <a:pPr/>
              <a:t>8</a:t>
            </a:fld>
            <a:r>
              <a:rPr lang="de-DE" dirty="0"/>
              <a:t> | 28</a:t>
            </a:r>
          </a:p>
        </p:txBody>
      </p:sp>
      <p:sp>
        <p:nvSpPr>
          <p:cNvPr id="8" name="Textplatzhalter 14">
            <a:extLst>
              <a:ext uri="{FF2B5EF4-FFF2-40B4-BE49-F238E27FC236}">
                <a16:creationId xmlns:a16="http://schemas.microsoft.com/office/drawing/2014/main" id="{0835C567-DDD7-4F26-A19C-B2501D6FD3CE}"/>
              </a:ext>
            </a:extLst>
          </p:cNvPr>
          <p:cNvSpPr txBox="1">
            <a:spLocks/>
          </p:cNvSpPr>
          <p:nvPr/>
        </p:nvSpPr>
        <p:spPr>
          <a:xfrm>
            <a:off x="2022781" y="3575716"/>
            <a:ext cx="2496277" cy="686289"/>
          </a:xfrm>
          <a:prstGeom prst="rect">
            <a:avLst/>
          </a:prstGeom>
          <a:solidFill>
            <a:srgbClr val="F0F0F0"/>
          </a:solidFill>
          <a:ln w="15875" cap="flat" cmpd="sng" algn="ctr">
            <a:solidFill>
              <a:srgbClr val="ED7B15"/>
            </a:solidFill>
            <a:prstDash val="solid"/>
          </a:ln>
        </p:spPr>
        <p:style>
          <a:lnRef idx="2">
            <a:schemeClr val="dk1">
              <a:shade val="50000"/>
            </a:schemeClr>
          </a:lnRef>
          <a:fillRef idx="1">
            <a:schemeClr val="dk1"/>
          </a:fillRef>
          <a:effectRef idx="0">
            <a:schemeClr val="dk1"/>
          </a:effectRef>
          <a:fontRef idx="minor">
            <a:schemeClr val="lt1"/>
          </a:fontRef>
        </p:style>
        <p:txBody>
          <a:bodyPr vert="horz" lIns="0" tIns="45720" rIns="0" bIns="45720" rtlCol="0" anchor="ct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400" kern="1200">
                <a:solidFill>
                  <a:schemeClr val="tx1"/>
                </a:solidFill>
                <a:latin typeface="+mj-lt"/>
                <a:ea typeface="+mn-ea"/>
                <a:cs typeface="Segoe UI" panose="020B0502040204020203" pitchFamily="34" charset="0"/>
              </a:defRPr>
            </a:lvl1pPr>
            <a:lvl2pPr marL="658368" indent="-457200" algn="l" defTabSz="914400" rtl="0" eaLnBrk="1" latinLnBrk="0" hangingPunct="1">
              <a:lnSpc>
                <a:spcPct val="90000"/>
              </a:lnSpc>
              <a:spcBef>
                <a:spcPts val="200"/>
              </a:spcBef>
              <a:spcAft>
                <a:spcPts val="400"/>
              </a:spcAft>
              <a:buClr>
                <a:schemeClr val="tx1"/>
              </a:buClr>
              <a:buFont typeface="Arial" panose="020B0604020202020204" pitchFamily="34" charset="0"/>
              <a:buChar char="•"/>
              <a:defRPr sz="2400" kern="1200">
                <a:solidFill>
                  <a:schemeClr val="tx1"/>
                </a:solidFill>
                <a:latin typeface="+mj-lt"/>
                <a:ea typeface="+mn-ea"/>
                <a:cs typeface="Segoe UI" panose="020B0502040204020203" pitchFamily="34" charset="0"/>
              </a:defRPr>
            </a:lvl2pPr>
            <a:lvl3pPr marL="726948" indent="-342900" algn="l" defTabSz="914400" rtl="0" eaLnBrk="1" latinLnBrk="0" hangingPunct="1">
              <a:lnSpc>
                <a:spcPct val="90000"/>
              </a:lnSpc>
              <a:spcBef>
                <a:spcPts val="200"/>
              </a:spcBef>
              <a:spcAft>
                <a:spcPts val="400"/>
              </a:spcAft>
              <a:buClr>
                <a:schemeClr val="tx1"/>
              </a:buClr>
              <a:buFont typeface="Arial" panose="020B0604020202020204" pitchFamily="34" charset="0"/>
              <a:buChar char="•"/>
              <a:defRPr sz="2400" kern="1200">
                <a:solidFill>
                  <a:schemeClr val="tx1"/>
                </a:solidFill>
                <a:latin typeface="+mj-lt"/>
                <a:ea typeface="+mn-ea"/>
                <a:cs typeface="Segoe UI" panose="020B0502040204020203" pitchFamily="34" charset="0"/>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lt1"/>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lt1"/>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lt1"/>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lt1"/>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lt1"/>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lt1"/>
                </a:solidFill>
                <a:latin typeface="+mn-lt"/>
                <a:ea typeface="+mn-ea"/>
                <a:cs typeface="+mn-cs"/>
              </a:defRPr>
            </a:lvl9pPr>
          </a:lstStyle>
          <a:p>
            <a:pPr algn="ctr">
              <a:spcBef>
                <a:spcPts val="0"/>
              </a:spcBef>
              <a:spcAft>
                <a:spcPts val="0"/>
              </a:spcAft>
            </a:pPr>
            <a:r>
              <a:rPr lang="de-DE" sz="2000" b="1" dirty="0"/>
              <a:t>RDA DACH:</a:t>
            </a:r>
          </a:p>
          <a:p>
            <a:pPr algn="ctr">
              <a:spcBef>
                <a:spcPts val="0"/>
              </a:spcBef>
              <a:spcAft>
                <a:spcPts val="0"/>
              </a:spcAft>
            </a:pPr>
            <a:r>
              <a:rPr lang="de-DE" sz="2000" dirty="0"/>
              <a:t>Signalfarbe orange</a:t>
            </a:r>
          </a:p>
        </p:txBody>
      </p:sp>
      <p:sp>
        <p:nvSpPr>
          <p:cNvPr id="10" name="Rechteck 9">
            <a:extLst>
              <a:ext uri="{FF2B5EF4-FFF2-40B4-BE49-F238E27FC236}">
                <a16:creationId xmlns:a16="http://schemas.microsoft.com/office/drawing/2014/main" id="{6AA37291-B34D-47D7-AF13-9F46C3E32A06}"/>
              </a:ext>
            </a:extLst>
          </p:cNvPr>
          <p:cNvSpPr/>
          <p:nvPr/>
        </p:nvSpPr>
        <p:spPr>
          <a:xfrm>
            <a:off x="8563315" y="3574365"/>
            <a:ext cx="2352702" cy="688989"/>
          </a:xfrm>
          <a:prstGeom prst="rect">
            <a:avLst/>
          </a:prstGeom>
          <a:solidFill>
            <a:srgbClr val="F0F0F0"/>
          </a:solidFill>
          <a:ln>
            <a:solidFill>
              <a:srgbClr val="0068FF"/>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de-DE" sz="2000" b="1" dirty="0">
                <a:solidFill>
                  <a:schemeClr val="tx1"/>
                </a:solidFill>
              </a:rPr>
              <a:t>GND:</a:t>
            </a:r>
          </a:p>
          <a:p>
            <a:pPr algn="ctr"/>
            <a:r>
              <a:rPr lang="de-DE" sz="2000" dirty="0">
                <a:solidFill>
                  <a:schemeClr val="tx1"/>
                </a:solidFill>
              </a:rPr>
              <a:t>Signalfarbe blau</a:t>
            </a:r>
          </a:p>
        </p:txBody>
      </p:sp>
      <p:pic>
        <p:nvPicPr>
          <p:cNvPr id="16" name="Grafik 15">
            <a:extLst>
              <a:ext uri="{FF2B5EF4-FFF2-40B4-BE49-F238E27FC236}">
                <a16:creationId xmlns:a16="http://schemas.microsoft.com/office/drawing/2014/main" id="{F3A11FC9-3FC5-4AED-A16D-4BE8FB80DE79}"/>
              </a:ext>
            </a:extLst>
          </p:cNvPr>
          <p:cNvPicPr>
            <a:picLocks noChangeAspect="1"/>
          </p:cNvPicPr>
          <p:nvPr/>
        </p:nvPicPr>
        <p:blipFill rotWithShape="1">
          <a:blip r:embed="rId3"/>
          <a:srcRect l="9248" t="17759" r="80712" b="48810"/>
          <a:stretch/>
        </p:blipFill>
        <p:spPr>
          <a:xfrm>
            <a:off x="341770" y="3573016"/>
            <a:ext cx="1468892" cy="2598391"/>
          </a:xfrm>
          <a:prstGeom prst="rect">
            <a:avLst/>
          </a:prstGeom>
          <a:ln>
            <a:solidFill>
              <a:schemeClr val="tx1"/>
            </a:solidFill>
          </a:ln>
        </p:spPr>
      </p:pic>
      <p:pic>
        <p:nvPicPr>
          <p:cNvPr id="17" name="Grafik 16">
            <a:extLst>
              <a:ext uri="{FF2B5EF4-FFF2-40B4-BE49-F238E27FC236}">
                <a16:creationId xmlns:a16="http://schemas.microsoft.com/office/drawing/2014/main" id="{8F4D6217-818E-4B06-8A75-03A7F8251A09}"/>
              </a:ext>
            </a:extLst>
          </p:cNvPr>
          <p:cNvPicPr>
            <a:picLocks noChangeAspect="1"/>
          </p:cNvPicPr>
          <p:nvPr/>
        </p:nvPicPr>
        <p:blipFill rotWithShape="1">
          <a:blip r:embed="rId4"/>
          <a:srcRect l="18107" t="17759" r="63781" b="44441"/>
          <a:stretch/>
        </p:blipFill>
        <p:spPr>
          <a:xfrm>
            <a:off x="5735960" y="3573016"/>
            <a:ext cx="2649858" cy="2937967"/>
          </a:xfrm>
          <a:prstGeom prst="rect">
            <a:avLst/>
          </a:prstGeom>
          <a:ln>
            <a:solidFill>
              <a:schemeClr val="tx1"/>
            </a:solidFill>
          </a:ln>
        </p:spPr>
      </p:pic>
      <p:pic>
        <p:nvPicPr>
          <p:cNvPr id="18" name="Grafik 17">
            <a:extLst>
              <a:ext uri="{FF2B5EF4-FFF2-40B4-BE49-F238E27FC236}">
                <a16:creationId xmlns:a16="http://schemas.microsoft.com/office/drawing/2014/main" id="{00039E86-94DF-43BA-9A65-831530898EEE}"/>
              </a:ext>
            </a:extLst>
          </p:cNvPr>
          <p:cNvPicPr>
            <a:picLocks noChangeAspect="1"/>
          </p:cNvPicPr>
          <p:nvPr/>
        </p:nvPicPr>
        <p:blipFill>
          <a:blip r:embed="rId5"/>
          <a:stretch>
            <a:fillRect/>
          </a:stretch>
        </p:blipFill>
        <p:spPr>
          <a:xfrm>
            <a:off x="353953" y="802164"/>
            <a:ext cx="10211325" cy="2343270"/>
          </a:xfrm>
          <a:prstGeom prst="rect">
            <a:avLst/>
          </a:prstGeom>
          <a:ln>
            <a:solidFill>
              <a:schemeClr val="tx1"/>
            </a:solidFill>
          </a:ln>
        </p:spPr>
      </p:pic>
      <p:cxnSp>
        <p:nvCxnSpPr>
          <p:cNvPr id="20" name="Gerade Verbindung mit Pfeil 19">
            <a:extLst>
              <a:ext uri="{FF2B5EF4-FFF2-40B4-BE49-F238E27FC236}">
                <a16:creationId xmlns:a16="http://schemas.microsoft.com/office/drawing/2014/main" id="{42F148B6-3E7F-4718-9D1C-F1429D939DBE}"/>
              </a:ext>
            </a:extLst>
          </p:cNvPr>
          <p:cNvCxnSpPr>
            <a:cxnSpLocks/>
          </p:cNvCxnSpPr>
          <p:nvPr/>
        </p:nvCxnSpPr>
        <p:spPr>
          <a:xfrm flipH="1">
            <a:off x="1072723" y="1158515"/>
            <a:ext cx="744349" cy="2452738"/>
          </a:xfrm>
          <a:prstGeom prst="straightConnector1">
            <a:avLst/>
          </a:prstGeom>
          <a:ln w="50800">
            <a:solidFill>
              <a:srgbClr val="ED7B15"/>
            </a:solidFill>
            <a:tailEnd type="triangle"/>
          </a:ln>
        </p:spPr>
        <p:style>
          <a:lnRef idx="1">
            <a:schemeClr val="accent1"/>
          </a:lnRef>
          <a:fillRef idx="0">
            <a:schemeClr val="accent1"/>
          </a:fillRef>
          <a:effectRef idx="0">
            <a:schemeClr val="accent1"/>
          </a:effectRef>
          <a:fontRef idx="minor">
            <a:schemeClr val="tx1"/>
          </a:fontRef>
        </p:style>
      </p:cxnSp>
      <p:cxnSp>
        <p:nvCxnSpPr>
          <p:cNvPr id="22" name="Gerade Verbindung mit Pfeil 21">
            <a:extLst>
              <a:ext uri="{FF2B5EF4-FFF2-40B4-BE49-F238E27FC236}">
                <a16:creationId xmlns:a16="http://schemas.microsoft.com/office/drawing/2014/main" id="{E936191C-FC2D-4D1F-A49A-6610E6B3160E}"/>
              </a:ext>
            </a:extLst>
          </p:cNvPr>
          <p:cNvCxnSpPr>
            <a:cxnSpLocks/>
          </p:cNvCxnSpPr>
          <p:nvPr/>
        </p:nvCxnSpPr>
        <p:spPr>
          <a:xfrm>
            <a:off x="2796398" y="1158515"/>
            <a:ext cx="3443618" cy="2414501"/>
          </a:xfrm>
          <a:prstGeom prst="straightConnector1">
            <a:avLst/>
          </a:prstGeom>
          <a:ln w="50800">
            <a:solidFill>
              <a:srgbClr val="0068FF"/>
            </a:solidFill>
            <a:tailEnd type="triangle"/>
          </a:ln>
        </p:spPr>
        <p:style>
          <a:lnRef idx="1">
            <a:schemeClr val="accent1"/>
          </a:lnRef>
          <a:fillRef idx="0">
            <a:schemeClr val="accent1"/>
          </a:fillRef>
          <a:effectRef idx="0">
            <a:schemeClr val="accent1"/>
          </a:effectRef>
          <a:fontRef idx="minor">
            <a:schemeClr val="tx1"/>
          </a:fontRef>
        </p:style>
      </p:cxnSp>
      <p:sp>
        <p:nvSpPr>
          <p:cNvPr id="13" name="Textfeld 12">
            <a:extLst>
              <a:ext uri="{FF2B5EF4-FFF2-40B4-BE49-F238E27FC236}">
                <a16:creationId xmlns:a16="http://schemas.microsoft.com/office/drawing/2014/main" id="{EDEC6F3B-11DE-4E5C-AB31-00CCE2DC4631}"/>
              </a:ext>
            </a:extLst>
          </p:cNvPr>
          <p:cNvSpPr txBox="1"/>
          <p:nvPr/>
        </p:nvSpPr>
        <p:spPr>
          <a:xfrm>
            <a:off x="9882728" y="6163956"/>
            <a:ext cx="2304256" cy="184666"/>
          </a:xfrm>
          <a:prstGeom prst="rect">
            <a:avLst/>
          </a:prstGeom>
          <a:noFill/>
        </p:spPr>
        <p:txBody>
          <a:bodyPr wrap="square" rtlCol="0">
            <a:spAutoFit/>
          </a:bodyPr>
          <a:lstStyle/>
          <a:p>
            <a:r>
              <a:rPr lang="de-CH" sz="600" dirty="0">
                <a:hlinkClick r:id="rId6"/>
              </a:rPr>
              <a:t>https://sta.dnb.de/doc</a:t>
            </a:r>
            <a:r>
              <a:rPr lang="de-CH" sz="600" dirty="0"/>
              <a:t> abgerufen am 11.08.2023</a:t>
            </a:r>
          </a:p>
        </p:txBody>
      </p:sp>
    </p:spTree>
    <p:extLst>
      <p:ext uri="{BB962C8B-B14F-4D97-AF65-F5344CB8AC3E}">
        <p14:creationId xmlns:p14="http://schemas.microsoft.com/office/powerpoint/2010/main" val="15977959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2. Die STA-Dokumentationsplattform (5)</a:t>
            </a:r>
          </a:p>
        </p:txBody>
      </p:sp>
      <p:sp>
        <p:nvSpPr>
          <p:cNvPr id="3" name="Textplatzhalter 2"/>
          <p:cNvSpPr>
            <a:spLocks noGrp="1"/>
          </p:cNvSpPr>
          <p:nvPr>
            <p:ph type="body" sz="quarter" idx="13"/>
          </p:nvPr>
        </p:nvSpPr>
        <p:spPr/>
        <p:txBody>
          <a:bodyPr/>
          <a:lstStyle/>
          <a:p>
            <a:pPr marL="0" indent="0">
              <a:buNone/>
            </a:pPr>
            <a:r>
              <a:rPr lang="de-DE" b="1" dirty="0"/>
              <a:t>Hilfeseite: </a:t>
            </a:r>
            <a:r>
              <a:rPr lang="de-DE" b="1" dirty="0">
                <a:hlinkClick r:id="rId3"/>
              </a:rPr>
              <a:t>https://sta.dnb.de/doc/STA-HILFE-FAQ</a:t>
            </a:r>
            <a:endParaRPr lang="de-DE" b="1" dirty="0"/>
          </a:p>
          <a:p>
            <a:pPr marL="0" indent="0">
              <a:buNone/>
            </a:pPr>
            <a:endParaRPr lang="de-DE" dirty="0"/>
          </a:p>
          <a:p>
            <a:pPr marL="457200" indent="-457200">
              <a:buFont typeface="+mj-lt"/>
              <a:buAutoNum type="arabicPeriod"/>
            </a:pPr>
            <a:endParaRPr lang="de-DE" dirty="0"/>
          </a:p>
        </p:txBody>
      </p:sp>
      <p:sp>
        <p:nvSpPr>
          <p:cNvPr id="4" name="Fußzeilenplatzhalter 3"/>
          <p:cNvSpPr>
            <a:spLocks noGrp="1"/>
          </p:cNvSpPr>
          <p:nvPr>
            <p:ph type="ftr" sz="quarter" idx="14"/>
          </p:nvPr>
        </p:nvSpPr>
        <p:spPr/>
        <p:txBody>
          <a:bodyPr/>
          <a:lstStyle/>
          <a:p>
            <a:r>
              <a:rPr lang="de-DE" dirty="0"/>
              <a:t>Praxis-Update RDA DACH | Teil 1 Die STA-Dokumentationsplattform und der Standard RDA DACH - Aufbau und Nutzung | Stand: 04.09.2023 | CC0 1.0 Universal</a:t>
            </a:r>
          </a:p>
        </p:txBody>
      </p:sp>
      <p:sp>
        <p:nvSpPr>
          <p:cNvPr id="5" name="Foliennummernplatzhalter 4"/>
          <p:cNvSpPr>
            <a:spLocks noGrp="1"/>
          </p:cNvSpPr>
          <p:nvPr>
            <p:ph type="sldNum" sz="quarter" idx="4"/>
          </p:nvPr>
        </p:nvSpPr>
        <p:spPr/>
        <p:txBody>
          <a:bodyPr/>
          <a:lstStyle/>
          <a:p>
            <a:fld id="{37474561-2573-4254-9F43-70AFC27DF993}" type="slidenum">
              <a:rPr lang="de-DE" b="1" smtClean="0"/>
              <a:pPr/>
              <a:t>9</a:t>
            </a:fld>
            <a:r>
              <a:rPr lang="de-DE" dirty="0"/>
              <a:t> | 28</a:t>
            </a:r>
          </a:p>
        </p:txBody>
      </p:sp>
      <p:pic>
        <p:nvPicPr>
          <p:cNvPr id="7" name="Grafik 6">
            <a:extLst>
              <a:ext uri="{FF2B5EF4-FFF2-40B4-BE49-F238E27FC236}">
                <a16:creationId xmlns:a16="http://schemas.microsoft.com/office/drawing/2014/main" id="{3902C0F2-5C33-4AD1-8E40-91E20696D76A}"/>
              </a:ext>
            </a:extLst>
          </p:cNvPr>
          <p:cNvPicPr>
            <a:picLocks noChangeAspect="1"/>
          </p:cNvPicPr>
          <p:nvPr/>
        </p:nvPicPr>
        <p:blipFill>
          <a:blip r:embed="rId4"/>
          <a:stretch>
            <a:fillRect/>
          </a:stretch>
        </p:blipFill>
        <p:spPr>
          <a:xfrm>
            <a:off x="335360" y="1433178"/>
            <a:ext cx="10363733" cy="4588110"/>
          </a:xfrm>
          <a:prstGeom prst="rect">
            <a:avLst/>
          </a:prstGeom>
          <a:ln>
            <a:solidFill>
              <a:schemeClr val="tx1"/>
            </a:solidFill>
          </a:ln>
        </p:spPr>
      </p:pic>
      <p:sp>
        <p:nvSpPr>
          <p:cNvPr id="8" name="Textfeld 7">
            <a:extLst>
              <a:ext uri="{FF2B5EF4-FFF2-40B4-BE49-F238E27FC236}">
                <a16:creationId xmlns:a16="http://schemas.microsoft.com/office/drawing/2014/main" id="{36C0DB54-17E2-453B-B179-5739BF67CF38}"/>
              </a:ext>
            </a:extLst>
          </p:cNvPr>
          <p:cNvSpPr txBox="1"/>
          <p:nvPr/>
        </p:nvSpPr>
        <p:spPr>
          <a:xfrm>
            <a:off x="9882728" y="6163956"/>
            <a:ext cx="2304256" cy="184666"/>
          </a:xfrm>
          <a:prstGeom prst="rect">
            <a:avLst/>
          </a:prstGeom>
          <a:noFill/>
        </p:spPr>
        <p:txBody>
          <a:bodyPr wrap="square" rtlCol="0">
            <a:spAutoFit/>
          </a:bodyPr>
          <a:lstStyle/>
          <a:p>
            <a:r>
              <a:rPr lang="de-CH" sz="600" dirty="0">
                <a:hlinkClick r:id="rId3"/>
              </a:rPr>
              <a:t>https://sta.dnb.de/doc/STA-HILFE-FAQ</a:t>
            </a:r>
            <a:r>
              <a:rPr lang="de-CH" sz="600" dirty="0"/>
              <a:t> abgerufen am 11.08.2023</a:t>
            </a:r>
          </a:p>
        </p:txBody>
      </p:sp>
    </p:spTree>
    <p:extLst>
      <p:ext uri="{BB962C8B-B14F-4D97-AF65-F5344CB8AC3E}">
        <p14:creationId xmlns:p14="http://schemas.microsoft.com/office/powerpoint/2010/main" val="3564608668"/>
      </p:ext>
    </p:extLst>
  </p:cSld>
  <p:clrMapOvr>
    <a:masterClrMapping/>
  </p:clrMapOvr>
</p:sld>
</file>

<file path=ppt/theme/theme1.xml><?xml version="1.0" encoding="utf-8"?>
<a:theme xmlns:a="http://schemas.openxmlformats.org/drawingml/2006/main" name="Rückblick">
  <a:themeElements>
    <a:clrScheme name="DACH-Doku-Schulungsunterlagen">
      <a:dk1>
        <a:srgbClr val="000000"/>
      </a:dk1>
      <a:lt1>
        <a:srgbClr val="FFFFFF"/>
      </a:lt1>
      <a:dk2>
        <a:srgbClr val="000000"/>
      </a:dk2>
      <a:lt2>
        <a:srgbClr val="FFFFFF"/>
      </a:lt2>
      <a:accent1>
        <a:srgbClr val="979696"/>
      </a:accent1>
      <a:accent2>
        <a:srgbClr val="979696"/>
      </a:accent2>
      <a:accent3>
        <a:srgbClr val="979696"/>
      </a:accent3>
      <a:accent4>
        <a:srgbClr val="979696"/>
      </a:accent4>
      <a:accent5>
        <a:srgbClr val="979696"/>
      </a:accent5>
      <a:accent6>
        <a:srgbClr val="979696"/>
      </a:accent6>
      <a:hlink>
        <a:srgbClr val="0068FF"/>
      </a:hlink>
      <a:folHlink>
        <a:srgbClr val="0068FF"/>
      </a:folHlink>
    </a:clrScheme>
    <a:fontScheme name="Schulungen Dokumentationsplattform">
      <a:majorFont>
        <a:latin typeface="Calibri"/>
        <a:ea typeface=""/>
        <a:cs typeface=""/>
      </a:majorFont>
      <a:minorFont>
        <a:latin typeface="Calibri"/>
        <a:ea typeface=""/>
        <a:cs typeface=""/>
      </a:minorFont>
    </a:fontScheme>
    <a:fmtScheme name="Rückblick">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243AF7DC-D15B-41C0-AE81-23980D1B9FC4}"/>
    </a:ext>
  </a:ext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Retrospect</Template>
  <TotalTime>0</TotalTime>
  <Words>3195</Words>
  <Application>Microsoft Office PowerPoint</Application>
  <PresentationFormat>Breitbild</PresentationFormat>
  <Paragraphs>414</Paragraphs>
  <Slides>28</Slides>
  <Notes>24</Notes>
  <HiddenSlides>0</HiddenSlides>
  <MMClips>0</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28</vt:i4>
      </vt:variant>
    </vt:vector>
  </HeadingPairs>
  <TitlesOfParts>
    <vt:vector size="35" baseType="lpstr">
      <vt:lpstr>Arial</vt:lpstr>
      <vt:lpstr>Calibri</vt:lpstr>
      <vt:lpstr>Segoe UI</vt:lpstr>
      <vt:lpstr>Segoe UI Symbol</vt:lpstr>
      <vt:lpstr>Symbol</vt:lpstr>
      <vt:lpstr>Verdana</vt:lpstr>
      <vt:lpstr>Rückblick</vt:lpstr>
      <vt:lpstr>Praxis-Update RDA DACH</vt:lpstr>
      <vt:lpstr>PowerPoint-Präsentation</vt:lpstr>
      <vt:lpstr>Teil 1 Allgemeiner Teil</vt:lpstr>
      <vt:lpstr>1. Einführung der STA-Dokumentationsplattform - Hintergrund</vt:lpstr>
      <vt:lpstr>2. Die STA-Dokumentationsplattform (1)</vt:lpstr>
      <vt:lpstr>2. Die STA-Dokumentationsplattform (2)</vt:lpstr>
      <vt:lpstr>2. Die STA-Dokumentationsplattform (3)</vt:lpstr>
      <vt:lpstr>2. Die STA-Dokumentationsplattform (4)</vt:lpstr>
      <vt:lpstr>2. Die STA-Dokumentationsplattform (5)</vt:lpstr>
      <vt:lpstr>3. Aufbau von RDA DACH (1)</vt:lpstr>
      <vt:lpstr>3. Aufbau von RDA DACH (2)</vt:lpstr>
      <vt:lpstr>3. Aufbau von RDA DACH (3)</vt:lpstr>
      <vt:lpstr>3. Aufbau von RDA DACH (4)</vt:lpstr>
      <vt:lpstr>3. Aufbau von RDA DACH (5)</vt:lpstr>
      <vt:lpstr>3. Aufbau von RDA DACH (6)</vt:lpstr>
      <vt:lpstr>3. Aufbau von RDA DACH (7)</vt:lpstr>
      <vt:lpstr>3. Aufbau von RDA DACH (8)</vt:lpstr>
      <vt:lpstr>3. Aufbau von RDA DACH (9)</vt:lpstr>
      <vt:lpstr>3. Aufbau von RDA DACH (10)</vt:lpstr>
      <vt:lpstr>3. Aufbau von RDA DACH (11)</vt:lpstr>
      <vt:lpstr>3. Aufbau von RDA DACH (12)</vt:lpstr>
      <vt:lpstr>3. Aufbau von RDA DACH (13)</vt:lpstr>
      <vt:lpstr>3. Aufbau von RDA DACH (14)</vt:lpstr>
      <vt:lpstr>4. Suchmöglichkeiten (1)</vt:lpstr>
      <vt:lpstr>4. Suchmöglichkeiten (2)</vt:lpstr>
      <vt:lpstr>5. RDA DACH - Inhaltlicher Stand (1)</vt:lpstr>
      <vt:lpstr>5. RDA DACH - Inhaltlicher Stand (2)</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2023-09-05T08:59:24Z</dcterms:created>
  <dcterms:modified xsi:type="dcterms:W3CDTF">2023-09-20T09:42:29Z</dcterms:modified>
</cp:coreProperties>
</file>