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70" r:id="rId2"/>
    <p:sldId id="378" r:id="rId3"/>
    <p:sldId id="358" r:id="rId4"/>
    <p:sldId id="259" r:id="rId5"/>
    <p:sldId id="362" r:id="rId6"/>
    <p:sldId id="361" r:id="rId7"/>
    <p:sldId id="365" r:id="rId8"/>
    <p:sldId id="377" r:id="rId9"/>
    <p:sldId id="366" r:id="rId10"/>
    <p:sldId id="374" r:id="rId11"/>
    <p:sldId id="379" r:id="rId12"/>
    <p:sldId id="290" r:id="rId13"/>
    <p:sldId id="291" r:id="rId14"/>
  </p:sldIdLst>
  <p:sldSz cx="9144000" cy="5143500" type="screen16x9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76">
          <p15:clr>
            <a:srgbClr val="A4A3A4"/>
          </p15:clr>
        </p15:guide>
        <p15:guide id="2" orient="horz" pos="1280">
          <p15:clr>
            <a:srgbClr val="A4A3A4"/>
          </p15:clr>
        </p15:guide>
        <p15:guide id="3" pos="1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FA"/>
    <a:srgbClr val="007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0" autoAdjust="0"/>
    <p:restoredTop sz="71388" autoAdjust="0"/>
  </p:normalViewPr>
  <p:slideViewPr>
    <p:cSldViewPr>
      <p:cViewPr varScale="1">
        <p:scale>
          <a:sx n="65" d="100"/>
          <a:sy n="65" d="100"/>
        </p:scale>
        <p:origin x="1264" y="44"/>
      </p:cViewPr>
      <p:guideLst>
        <p:guide orient="horz" pos="776"/>
        <p:guide orient="horz" pos="1280"/>
        <p:guide pos="188"/>
      </p:guideLst>
    </p:cSldViewPr>
  </p:slideViewPr>
  <p:outlineViewPr>
    <p:cViewPr>
      <p:scale>
        <a:sx n="33" d="100"/>
        <a:sy n="33" d="100"/>
      </p:scale>
      <p:origin x="0" y="-37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2376" y="-4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dnbf-fs01\DNB-Gesamt\03_FB_EE\54_Praesentationen\AEN\Zahlen_Diagramme\Statistik_Print_Online_e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dnbf-fs01\DNB-Gesamt\03_FB_EE\11_AEN\03_Erschliessungsverfahren\ema_KLA\Daten\kla-trend-metrics-baselines-prodmodels-ema-all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-Arbeitsblat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'Print &amp; Online'!$B$1</c:f>
              <c:strCache>
                <c:ptCount val="1"/>
                <c:pt idx="0">
                  <c:v>print monographs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'Print &amp; Online'!$A$2:$A$15</c:f>
              <c:strCache>
                <c:ptCount val="1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</c:strCache>
            </c:strRef>
          </c:cat>
          <c:val>
            <c:numRef>
              <c:f>'Print &amp; Online'!$B$2:$B$15</c:f>
              <c:numCache>
                <c:formatCode>#,##0</c:formatCode>
                <c:ptCount val="14"/>
                <c:pt idx="0">
                  <c:v>129122</c:v>
                </c:pt>
                <c:pt idx="1">
                  <c:v>117451</c:v>
                </c:pt>
                <c:pt idx="2">
                  <c:v>111227</c:v>
                </c:pt>
                <c:pt idx="3">
                  <c:v>117120</c:v>
                </c:pt>
                <c:pt idx="4">
                  <c:v>117171</c:v>
                </c:pt>
                <c:pt idx="5">
                  <c:v>113503</c:v>
                </c:pt>
                <c:pt idx="6">
                  <c:v>104364</c:v>
                </c:pt>
                <c:pt idx="7">
                  <c:v>106635</c:v>
                </c:pt>
                <c:pt idx="8">
                  <c:v>103758</c:v>
                </c:pt>
                <c:pt idx="9">
                  <c:v>111189</c:v>
                </c:pt>
                <c:pt idx="10">
                  <c:v>108868</c:v>
                </c:pt>
                <c:pt idx="11">
                  <c:v>100022</c:v>
                </c:pt>
                <c:pt idx="12">
                  <c:v>99242</c:v>
                </c:pt>
                <c:pt idx="13">
                  <c:v>100980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38-4B0D-9896-639C5C520724}"/>
            </c:ext>
          </c:extLst>
        </c:ser>
        <c:ser>
          <c:idx val="1"/>
          <c:order val="1"/>
          <c:tx>
            <c:strRef>
              <c:f>'Print &amp; Online'!$C$1</c:f>
              <c:strCache>
                <c:ptCount val="1"/>
                <c:pt idx="0">
                  <c:v>electronic monographs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'Print &amp; Online'!$A$2:$A$15</c:f>
              <c:strCache>
                <c:ptCount val="1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</c:strCache>
            </c:strRef>
          </c:cat>
          <c:val>
            <c:numRef>
              <c:f>'Print &amp; Online'!$C$2:$C$15</c:f>
              <c:numCache>
                <c:formatCode>#,##0</c:formatCode>
                <c:ptCount val="14"/>
                <c:pt idx="0">
                  <c:v>111519</c:v>
                </c:pt>
                <c:pt idx="1">
                  <c:v>100069</c:v>
                </c:pt>
                <c:pt idx="2">
                  <c:v>164677</c:v>
                </c:pt>
                <c:pt idx="3">
                  <c:v>213211</c:v>
                </c:pt>
                <c:pt idx="4">
                  <c:v>190164</c:v>
                </c:pt>
                <c:pt idx="5">
                  <c:v>242103</c:v>
                </c:pt>
                <c:pt idx="6">
                  <c:v>283742</c:v>
                </c:pt>
                <c:pt idx="7">
                  <c:v>232192</c:v>
                </c:pt>
                <c:pt idx="8">
                  <c:v>242707</c:v>
                </c:pt>
                <c:pt idx="9">
                  <c:v>606860</c:v>
                </c:pt>
                <c:pt idx="10">
                  <c:v>341529</c:v>
                </c:pt>
                <c:pt idx="11">
                  <c:v>330109</c:v>
                </c:pt>
                <c:pt idx="12">
                  <c:v>323210</c:v>
                </c:pt>
                <c:pt idx="13">
                  <c:v>323251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38-4B0D-9896-639C5C520724}"/>
            </c:ext>
          </c:extLst>
        </c:ser>
        <c:ser>
          <c:idx val="2"/>
          <c:order val="2"/>
          <c:tx>
            <c:strRef>
              <c:f>'Print &amp; Online'!$D$1</c:f>
              <c:strCache>
                <c:ptCount val="1"/>
                <c:pt idx="0">
                  <c:v>electronics acrticles / issues</c:v>
                </c:pt>
              </c:strCache>
            </c:strRef>
          </c:tx>
          <c:spPr>
            <a:solidFill>
              <a:srgbClr val="0080C0"/>
            </a:solidFill>
            <a:ln>
              <a:noFill/>
            </a:ln>
            <a:effectLst/>
          </c:spPr>
          <c:invertIfNegative val="0"/>
          <c:cat>
            <c:strRef>
              <c:f>'Print &amp; Online'!$A$2:$A$15</c:f>
              <c:strCache>
                <c:ptCount val="1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</c:strCache>
            </c:strRef>
          </c:cat>
          <c:val>
            <c:numRef>
              <c:f>'Print &amp; Online'!$D$2:$D$15</c:f>
              <c:numCache>
                <c:formatCode>#,##0</c:formatCode>
                <c:ptCount val="14"/>
                <c:pt idx="0">
                  <c:v>32888</c:v>
                </c:pt>
                <c:pt idx="1">
                  <c:v>94711</c:v>
                </c:pt>
                <c:pt idx="2">
                  <c:v>105791</c:v>
                </c:pt>
                <c:pt idx="3">
                  <c:v>415036</c:v>
                </c:pt>
                <c:pt idx="4">
                  <c:v>300634</c:v>
                </c:pt>
                <c:pt idx="5">
                  <c:v>376928</c:v>
                </c:pt>
                <c:pt idx="6">
                  <c:v>1040387</c:v>
                </c:pt>
                <c:pt idx="7">
                  <c:v>754126</c:v>
                </c:pt>
                <c:pt idx="8">
                  <c:v>1161627</c:v>
                </c:pt>
                <c:pt idx="9">
                  <c:v>1394451</c:v>
                </c:pt>
                <c:pt idx="10">
                  <c:v>1110739</c:v>
                </c:pt>
                <c:pt idx="11">
                  <c:v>1076242</c:v>
                </c:pt>
                <c:pt idx="12">
                  <c:v>1342525</c:v>
                </c:pt>
                <c:pt idx="13">
                  <c:v>2276225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338-4B0D-9896-639C5C520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6135032"/>
        <c:axId val="326135360"/>
      </c:barChart>
      <c:catAx>
        <c:axId val="326135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6135360"/>
        <c:crosses val="autoZero"/>
        <c:auto val="1"/>
        <c:lblAlgn val="ctr"/>
        <c:lblOffset val="100"/>
        <c:noMultiLvlLbl val="0"/>
      </c:catAx>
      <c:valAx>
        <c:axId val="326135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6135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'gnd-np-ger BesT24'!$F$3</c:f>
              <c:strCache>
                <c:ptCount val="1"/>
                <c:pt idx="0">
                  <c:v>F1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'gnd-np-ger BesT24'!$A$4:$C$7</c:f>
              <c:multiLvlStrCache>
                <c:ptCount val="4"/>
                <c:lvl>
                  <c:pt idx="0">
                    <c:v>sg-001-ger</c:v>
                  </c:pt>
                  <c:pt idx="1">
                    <c:v>sg-002-ger</c:v>
                  </c:pt>
                  <c:pt idx="2">
                    <c:v>sg-003-ger</c:v>
                  </c:pt>
                  <c:pt idx="3">
                    <c:v>sg-004-ger</c:v>
                  </c:pt>
                </c:lvl>
                <c:lvl>
                  <c:pt idx="0">
                    <c:v>24.02.2022</c:v>
                  </c:pt>
                  <c:pt idx="1">
                    <c:v>06.07.2022</c:v>
                  </c:pt>
                  <c:pt idx="2">
                    <c:v>01.02.2023</c:v>
                  </c:pt>
                  <c:pt idx="3">
                    <c:v>28.02.2024</c:v>
                  </c:pt>
                </c:lvl>
                <c:lvl>
                  <c:pt idx="0">
                    <c:v>7.468 docs.</c:v>
                  </c:pt>
                  <c:pt idx="1">
                    <c:v>11.018 docs.</c:v>
                  </c:pt>
                  <c:pt idx="2">
                    <c:v>14.457 docs.</c:v>
                  </c:pt>
                  <c:pt idx="3">
                    <c:v>5.936 docs.</c:v>
                  </c:pt>
                </c:lvl>
              </c:multiLvlStrCache>
            </c:multiLvlStrRef>
          </c:cat>
          <c:val>
            <c:numRef>
              <c:f>'gnd-np-ger BesT24'!$F$4:$F$7</c:f>
              <c:numCache>
                <c:formatCode>0.0000</c:formatCode>
                <c:ptCount val="4"/>
                <c:pt idx="0">
                  <c:v>0.67149999999999999</c:v>
                </c:pt>
                <c:pt idx="1">
                  <c:v>0.72819999999999996</c:v>
                </c:pt>
                <c:pt idx="2">
                  <c:v>0.77190000000000003</c:v>
                </c:pt>
                <c:pt idx="3">
                  <c:v>0.77359999999999995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126-4E46-87F8-BCFD592ACF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4945824"/>
        <c:axId val="325527032"/>
      </c:lineChart>
      <c:catAx>
        <c:axId val="414945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n-US"/>
          </a:p>
        </c:txPr>
        <c:crossAx val="325527032"/>
        <c:crosses val="autoZero"/>
        <c:auto val="1"/>
        <c:lblAlgn val="ctr"/>
        <c:lblOffset val="100"/>
        <c:noMultiLvlLbl val="0"/>
      </c:catAx>
      <c:valAx>
        <c:axId val="325527032"/>
        <c:scaling>
          <c:orientation val="minMax"/>
          <c:min val="0.6000000000000000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n-US"/>
          </a:p>
        </c:txPr>
        <c:crossAx val="414945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Verdana" panose="020B0604030504040204" pitchFamily="34" charset="0"/>
          <a:ea typeface="Verdana" panose="020B0604030504040204" pitchFamily="34" charset="0"/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'gnd-np-ger BesT24'!$F$3</c:f>
              <c:strCache>
                <c:ptCount val="1"/>
                <c:pt idx="0">
                  <c:v>F1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'gnd-np-ger BesT24'!$A$4:$C$8</c:f>
              <c:multiLvlStrCache>
                <c:ptCount val="5"/>
                <c:lvl>
                  <c:pt idx="0">
                    <c:v>gnd-np001-ger</c:v>
                  </c:pt>
                  <c:pt idx="1">
                    <c:v>gnd-np002-ger</c:v>
                  </c:pt>
                  <c:pt idx="2">
                    <c:v>gnd-np003-ger</c:v>
                  </c:pt>
                  <c:pt idx="3">
                    <c:v>gnd-np004-ger</c:v>
                  </c:pt>
                  <c:pt idx="4">
                    <c:v>gnd-np005-ger</c:v>
                  </c:pt>
                </c:lvl>
                <c:lvl>
                  <c:pt idx="0">
                    <c:v>24.02.2022</c:v>
                  </c:pt>
                  <c:pt idx="1">
                    <c:v>07.09.2022</c:v>
                  </c:pt>
                  <c:pt idx="2">
                    <c:v>01.08.2023</c:v>
                  </c:pt>
                  <c:pt idx="3">
                    <c:v>28.02.2024</c:v>
                  </c:pt>
                  <c:pt idx="4">
                    <c:v>tba.</c:v>
                  </c:pt>
                </c:lvl>
                <c:lvl>
                  <c:pt idx="0">
                    <c:v>1261 docs</c:v>
                  </c:pt>
                  <c:pt idx="1">
                    <c:v>10271 docs</c:v>
                  </c:pt>
                  <c:pt idx="2">
                    <c:v>6970 docs</c:v>
                  </c:pt>
                  <c:pt idx="3">
                    <c:v>10682 docs</c:v>
                  </c:pt>
                  <c:pt idx="4">
                    <c:v>15066 docs</c:v>
                  </c:pt>
                </c:lvl>
              </c:multiLvlStrCache>
            </c:multiLvlStrRef>
          </c:cat>
          <c:val>
            <c:numRef>
              <c:f>'gnd-np-ger BesT24'!$F$4:$F$8</c:f>
              <c:numCache>
                <c:formatCode>0.0000</c:formatCode>
                <c:ptCount val="5"/>
                <c:pt idx="0">
                  <c:v>0.40179999999999999</c:v>
                </c:pt>
                <c:pt idx="1">
                  <c:v>0.3911</c:v>
                </c:pt>
                <c:pt idx="2">
                  <c:v>0.41620000000000001</c:v>
                </c:pt>
                <c:pt idx="3">
                  <c:v>0.4738</c:v>
                </c:pt>
                <c:pt idx="4">
                  <c:v>0.5202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EFF-46D2-9930-C602D6F551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4945824"/>
        <c:axId val="325527032"/>
      </c:lineChart>
      <c:catAx>
        <c:axId val="414945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n-US"/>
          </a:p>
        </c:txPr>
        <c:crossAx val="325527032"/>
        <c:crosses val="autoZero"/>
        <c:auto val="1"/>
        <c:lblAlgn val="ctr"/>
        <c:lblOffset val="100"/>
        <c:noMultiLvlLbl val="0"/>
      </c:catAx>
      <c:valAx>
        <c:axId val="325527032"/>
        <c:scaling>
          <c:orientation val="minMax"/>
          <c:min val="0.3000000000000000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n-US"/>
          </a:p>
        </c:txPr>
        <c:crossAx val="414945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Verdana" panose="020B0604030504040204" pitchFamily="34" charset="0"/>
          <a:ea typeface="Verdana" panose="020B0604030504040204" pitchFamily="3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708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538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4230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7935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14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263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2400"/>
              </a:lnSpc>
            </a:pPr>
            <a:r>
              <a:rPr lang="en-US" sz="1800" dirty="0" smtClean="0"/>
              <a:t>Optimize automatic subject cataloguing</a:t>
            </a:r>
          </a:p>
          <a:p>
            <a:pPr marL="628650" lvl="1" indent="-1714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Experiments with Fusion of results</a:t>
            </a:r>
          </a:p>
          <a:p>
            <a:pPr marL="742950" marR="0" lvl="1" indent="-285750" algn="l" defTabSz="914400" rtl="0" eaLnBrk="0" fontAlgn="base" latinLnBrk="0" hangingPunct="0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 smtClean="0"/>
              <a:t>Explore potential of LLMs </a:t>
            </a:r>
          </a:p>
          <a:p>
            <a:pPr marL="742950" marR="0" lvl="1" indent="-285750" algn="l" defTabSz="914400" rtl="0" eaLnBrk="0" fontAlgn="base" latinLnBrk="0" hangingPunct="0">
              <a:lnSpc>
                <a:spcPts val="24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 smtClean="0"/>
              <a:t>Development of</a:t>
            </a:r>
            <a:r>
              <a:rPr lang="en-US" sz="1800" baseline="0" dirty="0" smtClean="0"/>
              <a:t> pica-</a:t>
            </a:r>
            <a:r>
              <a:rPr lang="en-US" sz="1800" baseline="0" dirty="0" err="1" smtClean="0"/>
              <a:t>rs</a:t>
            </a:r>
            <a:endParaRPr lang="en-US" sz="1800" dirty="0" smtClean="0"/>
          </a:p>
          <a:p>
            <a:pPr marL="742950" lvl="1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800" dirty="0" smtClean="0"/>
              <a:t>Create gold standard (“human in the loop”)</a:t>
            </a:r>
          </a:p>
          <a:p>
            <a:pPr marL="742950" lvl="1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628650" lvl="1" indent="-1714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800" dirty="0" err="1" smtClean="0"/>
              <a:t>Ggf</a:t>
            </a:r>
            <a:r>
              <a:rPr lang="en-US" sz="1800" dirty="0" smtClean="0"/>
              <a:t>. Extend object groups to catalogue</a:t>
            </a:r>
          </a:p>
          <a:p>
            <a:pPr marL="628650" lvl="1" indent="-1714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sz="1800" dirty="0" err="1" smtClean="0"/>
              <a:t>Ggf</a:t>
            </a:r>
            <a:r>
              <a:rPr lang="en-US" sz="1800" dirty="0" smtClean="0"/>
              <a:t>. Improve data management</a:t>
            </a:r>
          </a:p>
          <a:p>
            <a:pPr marL="457200" lvl="1" indent="0">
              <a:lnSpc>
                <a:spcPts val="2400"/>
              </a:lnSpc>
              <a:buFont typeface="Arial" panose="020B0604020202020204" pitchFamily="34" charset="0"/>
              <a:buNone/>
            </a:pPr>
            <a:endParaRPr lang="en-US" sz="1800" dirty="0" smtClean="0"/>
          </a:p>
          <a:p>
            <a:pPr>
              <a:lnSpc>
                <a:spcPts val="2400"/>
              </a:lnSpc>
            </a:pPr>
            <a:r>
              <a:rPr lang="en-US" sz="1800" dirty="0" smtClean="0"/>
              <a:t>Reengineering of EMa environment to a free configurable plug-in-box</a:t>
            </a:r>
          </a:p>
          <a:p>
            <a:pPr marL="628650" lvl="1" indent="-1714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Allow free combination (fusion) of suggested metadata</a:t>
            </a:r>
          </a:p>
          <a:p>
            <a:pPr marL="628650" lvl="1" indent="-1714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important base for knowledge transfer from DNB‘s AI project</a:t>
            </a:r>
          </a:p>
          <a:p>
            <a:r>
              <a:rPr lang="en-GB" sz="1800" dirty="0" smtClean="0"/>
              <a:t>Collect and analyse information about text quality (after extraction)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Metrics to sort out „bad“ text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 smtClean="0"/>
              <a:t>Tools for text post processing (e.g. line breaks with hyphens)</a:t>
            </a:r>
          </a:p>
          <a:p>
            <a:r>
              <a:rPr lang="en-GB" sz="1800" dirty="0" smtClean="0"/>
              <a:t>Bibliographic metadata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Content of PDF files is more than text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Extract 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Extract metadata</a:t>
            </a:r>
          </a:p>
          <a:p>
            <a:r>
              <a:rPr lang="en-GB" sz="1800" dirty="0" smtClean="0"/>
              <a:t>Practise paper about automatic subject cataloguing @DNB</a:t>
            </a:r>
          </a:p>
          <a:p>
            <a:pPr lvl="0">
              <a:lnSpc>
                <a:spcPts val="2400"/>
              </a:lnSpc>
            </a:pPr>
            <a:endParaRPr lang="en-US" sz="2000" dirty="0" smtClean="0"/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BesT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1793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nb_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216000"/>
            <a:ext cx="122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87766" y="2498400"/>
            <a:ext cx="7593012" cy="12960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87766" y="2041200"/>
            <a:ext cx="7593012" cy="385200"/>
          </a:xfrm>
        </p:spPr>
        <p:txBody>
          <a:bodyPr/>
          <a:lstStyle>
            <a:lvl1pPr marL="0" indent="0">
              <a:spcBef>
                <a:spcPts val="0"/>
              </a:spcBef>
              <a:buFont typeface="Verdana" pitchFamily="34" charset="0"/>
              <a:buNone/>
              <a:defRPr sz="2000" baseline="0"/>
            </a:lvl1pPr>
          </a:lstStyle>
          <a:p>
            <a:r>
              <a:rPr lang="de-DE" dirty="0" smtClean="0"/>
              <a:t>Namen durch Klicken und Überschreiben hinzufügen</a:t>
            </a:r>
            <a:endParaRPr lang="de-DE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dirty="0" smtClean="0"/>
              <a:t>| n      | Thema | TT. Monat JJJJ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532800" y="410400"/>
            <a:ext cx="7020000" cy="15388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dirty="0" smtClean="0"/>
              <a:t>| n      | Thema | TT. Monat JJJJ</a:t>
            </a:r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288000" y="1218086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 marL="514350" indent="-514350">
              <a:lnSpc>
                <a:spcPts val="3000"/>
              </a:lnSpc>
              <a:spcBef>
                <a:spcPts val="1680"/>
              </a:spcBef>
              <a:buFont typeface="+mj-lt"/>
              <a:buAutoNum type="arabicPeriod"/>
              <a:defRPr sz="2600" b="1"/>
            </a:lvl1pPr>
            <a:lvl2pPr marL="1179512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2pPr>
            <a:lvl3pPr marL="1533525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3pPr>
            <a:lvl4pPr marL="1798637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4pPr>
            <a:lvl5pPr marL="2071687" indent="-457200">
              <a:lnSpc>
                <a:spcPts val="2400"/>
              </a:lnSpc>
              <a:spcBef>
                <a:spcPts val="300"/>
              </a:spcBef>
              <a:buFont typeface="+mj-lt"/>
              <a:buAutoNum type="arabicPeriod"/>
              <a:defRPr sz="2000" b="1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>
              <a:spcBef>
                <a:spcPts val="900"/>
              </a:spcBef>
              <a:defRPr lang="de-DE" dirty="0" smtClean="0"/>
            </a:lvl1pPr>
            <a:lvl2pPr>
              <a:lnSpc>
                <a:spcPts val="2000"/>
              </a:lnSpc>
              <a:spcBef>
                <a:spcPts val="300"/>
              </a:spcBef>
              <a:defRPr lang="de-DE" sz="1600" dirty="0" smtClean="0"/>
            </a:lvl2pPr>
            <a:lvl3pPr>
              <a:lnSpc>
                <a:spcPts val="2000"/>
              </a:lnSpc>
              <a:spcBef>
                <a:spcPts val="300"/>
              </a:spcBef>
              <a:defRPr lang="de-DE" sz="1600" dirty="0" smtClean="0"/>
            </a:lvl3pPr>
            <a:lvl4pPr>
              <a:lnSpc>
                <a:spcPts val="2000"/>
              </a:lnSpc>
              <a:spcBef>
                <a:spcPts val="300"/>
              </a:spcBef>
              <a:defRPr lang="de-DE" sz="1600" dirty="0" smtClean="0"/>
            </a:lvl4pPr>
            <a:lvl5pPr>
              <a:lnSpc>
                <a:spcPts val="2000"/>
              </a:lnSpc>
              <a:spcBef>
                <a:spcPts val="300"/>
              </a:spcBef>
              <a:defRPr lang="de-DE" sz="1600" dirty="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8000" y="2016000"/>
            <a:ext cx="4140000" cy="2754000"/>
          </a:xfrm>
        </p:spPr>
        <p:txBody>
          <a:bodyPr/>
          <a:lstStyle>
            <a:lvl1pPr>
              <a:lnSpc>
                <a:spcPts val="2400"/>
              </a:lnSpc>
              <a:spcBef>
                <a:spcPts val="9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000" y="2016000"/>
            <a:ext cx="4140000" cy="2754000"/>
          </a:xfrm>
        </p:spPr>
        <p:txBody>
          <a:bodyPr/>
          <a:lstStyle>
            <a:lvl1pPr>
              <a:lnSpc>
                <a:spcPts val="2400"/>
              </a:lnSpc>
              <a:spcBef>
                <a:spcPts val="9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mit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</p:spTree>
    <p:extLst>
      <p:ext uri="{BB962C8B-B14F-4D97-AF65-F5344CB8AC3E}">
        <p14:creationId xmlns:p14="http://schemas.microsoft.com/office/powerpoint/2010/main" val="3703787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288000" y="2016000"/>
            <a:ext cx="846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8000" y="2016000"/>
            <a:ext cx="414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08000" y="2016000"/>
            <a:ext cx="4140000" cy="2754000"/>
          </a:xfrm>
        </p:spPr>
        <p:txBody>
          <a:bodyPr/>
          <a:lstStyle>
            <a:lvl1pPr>
              <a:spcBef>
                <a:spcPts val="9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| n      | Thema | TT. Monat JJJJ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88000" y="1080000"/>
            <a:ext cx="8460000" cy="777600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dnb_RGB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12088" y="216000"/>
            <a:ext cx="122400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88000" y="1080000"/>
            <a:ext cx="8460000" cy="77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000" y="2016000"/>
            <a:ext cx="8460000" cy="27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2800" y="410400"/>
            <a:ext cx="702000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smtClean="0"/>
              <a:t>| n      | Thema | TT. Monat JJJJ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35" r:id="rId3"/>
    <p:sldLayoutId id="2147483736" r:id="rId4"/>
    <p:sldLayoutId id="2147483737" r:id="rId5"/>
    <p:sldLayoutId id="2147483743" r:id="rId6"/>
    <p:sldLayoutId id="2147483738" r:id="rId7"/>
    <p:sldLayoutId id="2147483739" r:id="rId8"/>
    <p:sldLayoutId id="2147483740" r:id="rId9"/>
  </p:sldLayoutIdLst>
  <p:hf sldNum="0"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3000"/>
        </a:lnSpc>
        <a:spcBef>
          <a:spcPts val="9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ts val="384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AE-info@dnb.de" TargetMode="External"/><Relationship Id="rId2" Type="http://schemas.openxmlformats.org/officeDocument/2006/relationships/hyperlink" Target="mailto:c.poley@dnb.de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f der gleichen Seite des Rechtecks liegende Ecken abrunden 2"/>
          <p:cNvSpPr/>
          <p:nvPr/>
        </p:nvSpPr>
        <p:spPr>
          <a:xfrm>
            <a:off x="7236296" y="1216722"/>
            <a:ext cx="432048" cy="4019324"/>
          </a:xfrm>
          <a:prstGeom prst="round2Same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522230" y="1779662"/>
            <a:ext cx="5489929" cy="1296000"/>
          </a:xfrm>
        </p:spPr>
        <p:txBody>
          <a:bodyPr/>
          <a:lstStyle/>
          <a:p>
            <a:r>
              <a:rPr lang="en-GB" dirty="0"/>
              <a:t>Automatic subject cataloguing at the </a:t>
            </a:r>
            <a:r>
              <a:rPr lang="en-GB" dirty="0" smtClean="0"/>
              <a:t>DNB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2000" dirty="0" smtClean="0"/>
              <a:t>Christoph Poley, DNB</a:t>
            </a:r>
            <a:r>
              <a:rPr lang="de-DE" sz="2000" dirty="0"/>
              <a:t/>
            </a:r>
            <a:br>
              <a:rPr lang="de-DE" sz="2000" dirty="0"/>
            </a:br>
            <a:endParaRPr lang="de-DE" sz="2000" dirty="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88000" y="1"/>
            <a:ext cx="215900" cy="897564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EBFEB206-4A3F-4696-935B-82AB82FC11DA}" type="slidenum">
              <a:rPr lang="de-DE" sz="1000" b="1"/>
              <a:pPr algn="ctr"/>
              <a:t>1</a:t>
            </a:fld>
            <a:endParaRPr lang="de-DE" sz="1000" b="1" dirty="0"/>
          </a:p>
        </p:txBody>
      </p:sp>
      <p:sp>
        <p:nvSpPr>
          <p:cNvPr id="5" name="Trapezoid 4"/>
          <p:cNvSpPr/>
          <p:nvPr/>
        </p:nvSpPr>
        <p:spPr>
          <a:xfrm>
            <a:off x="7055209" y="1419622"/>
            <a:ext cx="792088" cy="216024"/>
          </a:xfrm>
          <a:prstGeom prst="trapezoid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4" name="Gruppieren 23"/>
          <p:cNvGrpSpPr/>
          <p:nvPr/>
        </p:nvGrpSpPr>
        <p:grpSpPr>
          <a:xfrm>
            <a:off x="6397869" y="1628336"/>
            <a:ext cx="2106768" cy="2880320"/>
            <a:chOff x="6397869" y="1628336"/>
            <a:chExt cx="2106768" cy="2880320"/>
          </a:xfrm>
        </p:grpSpPr>
        <p:sp>
          <p:nvSpPr>
            <p:cNvPr id="2" name="Abgerundetes Rechteck 1"/>
            <p:cNvSpPr/>
            <p:nvPr/>
          </p:nvSpPr>
          <p:spPr>
            <a:xfrm>
              <a:off x="6397869" y="1628336"/>
              <a:ext cx="2106768" cy="2880320"/>
            </a:xfrm>
            <a:prstGeom prst="roundRect">
              <a:avLst>
                <a:gd name="adj" fmla="val 4726"/>
              </a:avLst>
            </a:prstGeom>
            <a:solidFill>
              <a:srgbClr val="007AC3"/>
            </a:solidFill>
            <a:ln>
              <a:solidFill>
                <a:srgbClr val="007A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Abgerundetes Rechteck 8"/>
            <p:cNvSpPr/>
            <p:nvPr/>
          </p:nvSpPr>
          <p:spPr>
            <a:xfrm>
              <a:off x="6541886" y="1741386"/>
              <a:ext cx="1818734" cy="1837472"/>
            </a:xfrm>
            <a:prstGeom prst="roundRect">
              <a:avLst>
                <a:gd name="adj" fmla="val 4726"/>
              </a:avLst>
            </a:prstGeom>
            <a:solidFill>
              <a:schemeClr val="bg1"/>
            </a:solidFill>
            <a:ln>
              <a:solidFill>
                <a:srgbClr val="007A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/>
            <p:cNvSpPr/>
            <p:nvPr/>
          </p:nvSpPr>
          <p:spPr>
            <a:xfrm>
              <a:off x="7391037" y="2065495"/>
              <a:ext cx="144016" cy="64807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7103005" y="2177933"/>
              <a:ext cx="565339" cy="1017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Ecken des Rechtecks auf der gleichen Seite schneiden 14"/>
            <p:cNvSpPr/>
            <p:nvPr/>
          </p:nvSpPr>
          <p:spPr>
            <a:xfrm>
              <a:off x="7283397" y="2564440"/>
              <a:ext cx="351753" cy="849524"/>
            </a:xfrm>
            <a:prstGeom prst="snip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Ecken des Rechtecks auf der gleichen Seite schneiden 17"/>
            <p:cNvSpPr/>
            <p:nvPr/>
          </p:nvSpPr>
          <p:spPr>
            <a:xfrm rot="10800000">
              <a:off x="7275376" y="2247300"/>
              <a:ext cx="351753" cy="93117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7333973" y="1921623"/>
              <a:ext cx="334371" cy="1340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winkliges Dreieck 15"/>
            <p:cNvSpPr/>
            <p:nvPr/>
          </p:nvSpPr>
          <p:spPr>
            <a:xfrm flipH="1">
              <a:off x="7103005" y="1921623"/>
              <a:ext cx="216024" cy="72370"/>
            </a:xfrm>
            <a:prstGeom prst="rt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Eine Ecke des Rechtecks abrunden 19"/>
            <p:cNvSpPr/>
            <p:nvPr/>
          </p:nvSpPr>
          <p:spPr>
            <a:xfrm>
              <a:off x="7103005" y="2009903"/>
              <a:ext cx="360040" cy="45719"/>
            </a:xfrm>
            <a:prstGeom prst="round1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Abgerundetes Rechteck 22"/>
            <p:cNvSpPr/>
            <p:nvPr/>
          </p:nvSpPr>
          <p:spPr>
            <a:xfrm>
              <a:off x="6444209" y="3682139"/>
              <a:ext cx="2060428" cy="668832"/>
            </a:xfrm>
            <a:prstGeom prst="roundRect">
              <a:avLst/>
            </a:prstGeom>
            <a:solidFill>
              <a:srgbClr val="007AC3"/>
            </a:solidFill>
            <a:ln>
              <a:solidFill>
                <a:srgbClr val="007AC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2400" b="1" dirty="0" smtClean="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EMa</a:t>
              </a:r>
              <a:endParaRPr lang="de-DE" sz="2400" b="1" dirty="0">
                <a:solidFill>
                  <a:schemeClr val="bg1"/>
                </a:solidFill>
                <a:latin typeface="Bahnschrift SemiBold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544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4901366-3F13-43D2-9BD8-C88395F9D50D}" type="slidenum">
              <a:rPr lang="de-DE" sz="1000" b="1"/>
              <a:pPr algn="ctr"/>
              <a:t>10</a:t>
            </a:fld>
            <a:endParaRPr lang="de-DE" sz="1000" b="1" dirty="0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683568" y="289996"/>
            <a:ext cx="7416392" cy="41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sz="2200" b="1" kern="0" dirty="0" smtClean="0"/>
              <a:t>Trend analysis GND descriptors</a:t>
            </a:r>
            <a:endParaRPr lang="en-US" sz="2200" b="1" kern="0" dirty="0"/>
          </a:p>
        </p:txBody>
      </p:sp>
      <p:graphicFrame>
        <p:nvGraphicFramePr>
          <p:cNvPr id="12" name="Diagramm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4276042"/>
              </p:ext>
            </p:extLst>
          </p:nvPr>
        </p:nvGraphicFramePr>
        <p:xfrm>
          <a:off x="503238" y="1275606"/>
          <a:ext cx="824522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429568" y="4299942"/>
            <a:ext cx="8173218" cy="346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+ “power” of ensemble algorithms</a:t>
            </a:r>
            <a:endParaRPr lang="en-GB" sz="1600" dirty="0"/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6431672" y="699542"/>
            <a:ext cx="0" cy="10081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Textfeld 2"/>
          <p:cNvSpPr txBox="1"/>
          <p:nvPr/>
        </p:nvSpPr>
        <p:spPr>
          <a:xfrm>
            <a:off x="5182465" y="1048457"/>
            <a:ext cx="1249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productive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1867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1EB0142D-B270-4794-8B97-49896BD769A3}" type="slidenum">
              <a:rPr lang="de-DE" sz="1000" b="1"/>
              <a:pPr algn="ctr"/>
              <a:t>11</a:t>
            </a:fld>
            <a:endParaRPr lang="de-DE" sz="1000" b="1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87338" y="1131590"/>
            <a:ext cx="8460000" cy="3638410"/>
          </a:xfrm>
        </p:spPr>
        <p:txBody>
          <a:bodyPr/>
          <a:lstStyle/>
          <a:p>
            <a:pPr>
              <a:lnSpc>
                <a:spcPts val="2100"/>
              </a:lnSpc>
            </a:pPr>
            <a:r>
              <a:rPr lang="en-US" sz="1800" dirty="0" smtClean="0"/>
              <a:t>Optimize automatic subject cataloguing</a:t>
            </a:r>
          </a:p>
          <a:p>
            <a:pPr lvl="1">
              <a:lnSpc>
                <a:spcPts val="2100"/>
              </a:lnSpc>
            </a:pPr>
            <a:r>
              <a:rPr lang="en-US" sz="1400" dirty="0"/>
              <a:t>Experiments with Fusion of results</a:t>
            </a:r>
          </a:p>
          <a:p>
            <a:pPr lvl="1">
              <a:lnSpc>
                <a:spcPts val="2100"/>
              </a:lnSpc>
            </a:pPr>
            <a:r>
              <a:rPr lang="en-US" sz="1400" dirty="0" smtClean="0"/>
              <a:t>Explore </a:t>
            </a:r>
            <a:r>
              <a:rPr lang="en-US" sz="1400" dirty="0"/>
              <a:t>potential of LLMs </a:t>
            </a:r>
            <a:endParaRPr lang="en-US" sz="1400" dirty="0" smtClean="0"/>
          </a:p>
          <a:p>
            <a:pPr lvl="1">
              <a:lnSpc>
                <a:spcPts val="2100"/>
              </a:lnSpc>
            </a:pPr>
            <a:r>
              <a:rPr lang="en-US" sz="1400" dirty="0" smtClean="0"/>
              <a:t>Development of pica-</a:t>
            </a:r>
            <a:r>
              <a:rPr lang="en-US" sz="1400" dirty="0" err="1" smtClean="0"/>
              <a:t>rs</a:t>
            </a:r>
            <a:endParaRPr lang="en-US" sz="1400" dirty="0" smtClean="0"/>
          </a:p>
          <a:p>
            <a:pPr lvl="1">
              <a:lnSpc>
                <a:spcPts val="2100"/>
              </a:lnSpc>
            </a:pPr>
            <a:r>
              <a:rPr lang="en-US" sz="1400" dirty="0" smtClean="0"/>
              <a:t>Create gold standard</a:t>
            </a:r>
            <a:endParaRPr lang="en-US" sz="1400" dirty="0"/>
          </a:p>
          <a:p>
            <a:pPr>
              <a:lnSpc>
                <a:spcPts val="2100"/>
              </a:lnSpc>
            </a:pPr>
            <a:r>
              <a:rPr lang="en-US" sz="1800" dirty="0" smtClean="0"/>
              <a:t>Reengineering of EMa environment</a:t>
            </a:r>
          </a:p>
          <a:p>
            <a:pPr lvl="1">
              <a:lnSpc>
                <a:spcPts val="2100"/>
              </a:lnSpc>
            </a:pPr>
            <a:r>
              <a:rPr lang="en-US" sz="1400" dirty="0" smtClean="0"/>
              <a:t>free configurable plug-in-box</a:t>
            </a:r>
          </a:p>
          <a:p>
            <a:pPr lvl="1">
              <a:lnSpc>
                <a:spcPts val="2100"/>
              </a:lnSpc>
            </a:pPr>
            <a:r>
              <a:rPr lang="en-US" sz="1400" dirty="0" smtClean="0">
                <a:sym typeface="Wingdings" panose="05000000000000000000" pitchFamily="2" charset="2"/>
              </a:rPr>
              <a:t>important </a:t>
            </a:r>
            <a:r>
              <a:rPr lang="en-US" sz="1400" dirty="0">
                <a:sym typeface="Wingdings" panose="05000000000000000000" pitchFamily="2" charset="2"/>
              </a:rPr>
              <a:t>base for knowledge transfer from DNB‘s AI project</a:t>
            </a:r>
          </a:p>
          <a:p>
            <a:pPr>
              <a:lnSpc>
                <a:spcPts val="2100"/>
              </a:lnSpc>
            </a:pPr>
            <a:r>
              <a:rPr lang="en-GB" sz="1800" dirty="0" smtClean="0"/>
              <a:t>Collect </a:t>
            </a:r>
            <a:r>
              <a:rPr lang="en-GB" sz="1800" dirty="0"/>
              <a:t>and analyse information about text quality (after </a:t>
            </a:r>
            <a:r>
              <a:rPr lang="en-GB" sz="1800" dirty="0" smtClean="0"/>
              <a:t>extraction) and further Bibliographic </a:t>
            </a:r>
            <a:r>
              <a:rPr lang="en-GB" sz="1800" dirty="0"/>
              <a:t>metadata</a:t>
            </a:r>
          </a:p>
          <a:p>
            <a:pPr>
              <a:lnSpc>
                <a:spcPts val="2100"/>
              </a:lnSpc>
            </a:pPr>
            <a:r>
              <a:rPr lang="en-GB" sz="1800" dirty="0" smtClean="0"/>
              <a:t>Practice </a:t>
            </a:r>
            <a:r>
              <a:rPr lang="en-GB" sz="1800" dirty="0"/>
              <a:t>paper about automatic subject cataloguing @DNB</a:t>
            </a:r>
          </a:p>
          <a:p>
            <a:pPr marL="0" indent="0">
              <a:lnSpc>
                <a:spcPts val="2400"/>
              </a:lnSpc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683568" y="359920"/>
            <a:ext cx="7056352" cy="41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sz="2400" b="1" dirty="0" smtClean="0"/>
              <a:t>Focus on activities</a:t>
            </a:r>
            <a:endParaRPr lang="en-US" sz="2400" b="1" kern="0" dirty="0" smtClean="0"/>
          </a:p>
          <a:p>
            <a:endParaRPr lang="en-US" sz="2200" b="1" kern="0" dirty="0"/>
          </a:p>
        </p:txBody>
      </p:sp>
    </p:spTree>
    <p:extLst>
      <p:ext uri="{BB962C8B-B14F-4D97-AF65-F5344CB8AC3E}">
        <p14:creationId xmlns:p14="http://schemas.microsoft.com/office/powerpoint/2010/main" val="335869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FB9A5C09-60F7-4597-AA13-EB7B3B3D1FF2}" type="slidenum">
              <a:rPr lang="de-DE" sz="1000" b="1"/>
              <a:pPr algn="ctr"/>
              <a:t>12</a:t>
            </a:fld>
            <a:endParaRPr lang="de-DE" sz="1000" b="1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7338" y="1203598"/>
            <a:ext cx="8460000" cy="2754000"/>
          </a:xfrm>
        </p:spPr>
        <p:txBody>
          <a:bodyPr/>
          <a:lstStyle/>
          <a:p>
            <a:pPr>
              <a:lnSpc>
                <a:spcPts val="2500"/>
              </a:lnSpc>
            </a:pPr>
            <a:r>
              <a:rPr lang="en-US" dirty="0" smtClean="0"/>
              <a:t>What are your main developments concerning </a:t>
            </a:r>
            <a:r>
              <a:rPr lang="en-US" dirty="0" err="1" smtClean="0"/>
              <a:t>annif</a:t>
            </a:r>
            <a:r>
              <a:rPr lang="en-US" dirty="0" smtClean="0"/>
              <a:t> for the next time?</a:t>
            </a:r>
          </a:p>
          <a:p>
            <a:pPr lvl="1">
              <a:lnSpc>
                <a:spcPts val="2500"/>
              </a:lnSpc>
            </a:pPr>
            <a:r>
              <a:rPr lang="en-US" sz="1800" dirty="0" smtClean="0"/>
              <a:t>Annif </a:t>
            </a:r>
            <a:r>
              <a:rPr lang="en-US" sz="1800" dirty="0" err="1"/>
              <a:t>b</a:t>
            </a:r>
            <a:r>
              <a:rPr lang="en-US" sz="1800" dirty="0" err="1" smtClean="0"/>
              <a:t>ackends</a:t>
            </a:r>
            <a:endParaRPr lang="en-US" sz="1800" dirty="0" smtClean="0"/>
          </a:p>
          <a:p>
            <a:pPr lvl="1">
              <a:lnSpc>
                <a:spcPts val="2500"/>
              </a:lnSpc>
            </a:pPr>
            <a:r>
              <a:rPr lang="en-US" sz="1800" dirty="0" smtClean="0"/>
              <a:t>Text processing</a:t>
            </a:r>
          </a:p>
          <a:p>
            <a:pPr lvl="1">
              <a:lnSpc>
                <a:spcPts val="2500"/>
              </a:lnSpc>
            </a:pPr>
            <a:r>
              <a:rPr lang="en-US" sz="1800" dirty="0" smtClean="0"/>
              <a:t>Usage of vocabularies</a:t>
            </a:r>
          </a:p>
          <a:p>
            <a:pPr>
              <a:lnSpc>
                <a:spcPts val="2500"/>
              </a:lnSpc>
            </a:pPr>
            <a:r>
              <a:rPr lang="en-US" dirty="0" smtClean="0"/>
              <a:t>What is </a:t>
            </a:r>
            <a:r>
              <a:rPr lang="en-US" dirty="0" err="1" smtClean="0"/>
              <a:t>annif‘s</a:t>
            </a:r>
            <a:r>
              <a:rPr lang="en-US" dirty="0" smtClean="0"/>
              <a:t> position/strategy using large language models? Do you plan methods to adapt them (e.g. Hugging face?)</a:t>
            </a:r>
          </a:p>
          <a:p>
            <a:pPr>
              <a:lnSpc>
                <a:spcPts val="2500"/>
              </a:lnSpc>
            </a:pPr>
            <a:r>
              <a:rPr lang="en-US" dirty="0" smtClean="0"/>
              <a:t>Will automatic extraction of metadata get or a part of Annif (or a new toolbox)?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289800"/>
            <a:ext cx="8460000" cy="777600"/>
          </a:xfrm>
        </p:spPr>
        <p:txBody>
          <a:bodyPr/>
          <a:lstStyle/>
          <a:p>
            <a:r>
              <a:rPr lang="en-US" sz="2400" dirty="0" smtClean="0"/>
              <a:t>Main questions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4066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E15918B6-6326-4FE2-9FF6-A6C9AEDA9D7E}" type="slidenum">
              <a:rPr lang="de-DE" sz="1000" b="1"/>
              <a:pPr algn="ctr"/>
              <a:t>13</a:t>
            </a:fld>
            <a:endParaRPr lang="de-DE" sz="1000" b="1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281437"/>
            <a:ext cx="8460000" cy="777600"/>
          </a:xfrm>
        </p:spPr>
        <p:txBody>
          <a:bodyPr/>
          <a:lstStyle/>
          <a:p>
            <a:r>
              <a:rPr lang="de-DE" sz="2400" dirty="0" err="1" smtClean="0"/>
              <a:t>Thank</a:t>
            </a:r>
            <a:r>
              <a:rPr lang="de-DE" sz="2400" dirty="0" smtClean="0"/>
              <a:t> </a:t>
            </a:r>
            <a:r>
              <a:rPr lang="de-DE" sz="2400" dirty="0" err="1" smtClean="0"/>
              <a:t>you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your</a:t>
            </a:r>
            <a:r>
              <a:rPr lang="de-DE" sz="2400" dirty="0" smtClean="0"/>
              <a:t> </a:t>
            </a:r>
            <a:r>
              <a:rPr lang="de-DE" sz="2400" dirty="0" err="1" smtClean="0"/>
              <a:t>attention</a:t>
            </a:r>
            <a:r>
              <a:rPr lang="de-DE" sz="2400" dirty="0" smtClean="0"/>
              <a:t>!</a:t>
            </a:r>
            <a:endParaRPr lang="de-DE" sz="2400" dirty="0"/>
          </a:p>
        </p:txBody>
      </p:sp>
      <p:sp>
        <p:nvSpPr>
          <p:cNvPr id="6" name="Auf der gleichen Seite des Rechtecks liegende Ecken abrunden 5"/>
          <p:cNvSpPr/>
          <p:nvPr/>
        </p:nvSpPr>
        <p:spPr>
          <a:xfrm>
            <a:off x="7236296" y="1216722"/>
            <a:ext cx="432048" cy="4019324"/>
          </a:xfrm>
          <a:prstGeom prst="round2Same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rapezoid 6"/>
          <p:cNvSpPr/>
          <p:nvPr/>
        </p:nvSpPr>
        <p:spPr>
          <a:xfrm>
            <a:off x="7055209" y="1419622"/>
            <a:ext cx="792088" cy="216024"/>
          </a:xfrm>
          <a:prstGeom prst="trapezoid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" name="Gruppieren 7"/>
          <p:cNvGrpSpPr/>
          <p:nvPr/>
        </p:nvGrpSpPr>
        <p:grpSpPr>
          <a:xfrm>
            <a:off x="6397869" y="1628336"/>
            <a:ext cx="2106768" cy="2880320"/>
            <a:chOff x="6397869" y="1628336"/>
            <a:chExt cx="2106768" cy="2880320"/>
          </a:xfrm>
        </p:grpSpPr>
        <p:sp>
          <p:nvSpPr>
            <p:cNvPr id="9" name="Abgerundetes Rechteck 8"/>
            <p:cNvSpPr/>
            <p:nvPr/>
          </p:nvSpPr>
          <p:spPr>
            <a:xfrm>
              <a:off x="6397869" y="1628336"/>
              <a:ext cx="2106768" cy="2880320"/>
            </a:xfrm>
            <a:prstGeom prst="roundRect">
              <a:avLst>
                <a:gd name="adj" fmla="val 4726"/>
              </a:avLst>
            </a:prstGeom>
            <a:solidFill>
              <a:srgbClr val="007AC3"/>
            </a:solidFill>
            <a:ln>
              <a:solidFill>
                <a:srgbClr val="007A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Abgerundetes Rechteck 10"/>
            <p:cNvSpPr/>
            <p:nvPr/>
          </p:nvSpPr>
          <p:spPr>
            <a:xfrm>
              <a:off x="6541886" y="1741386"/>
              <a:ext cx="1818734" cy="1837472"/>
            </a:xfrm>
            <a:prstGeom prst="roundRect">
              <a:avLst>
                <a:gd name="adj" fmla="val 4726"/>
              </a:avLst>
            </a:prstGeom>
            <a:solidFill>
              <a:schemeClr val="bg1"/>
            </a:solidFill>
            <a:ln>
              <a:solidFill>
                <a:srgbClr val="007A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7391037" y="2065495"/>
              <a:ext cx="144016" cy="64807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7103005" y="2177933"/>
              <a:ext cx="565339" cy="1017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Ecken des Rechtecks auf der gleichen Seite schneiden 13"/>
            <p:cNvSpPr/>
            <p:nvPr/>
          </p:nvSpPr>
          <p:spPr>
            <a:xfrm>
              <a:off x="7283397" y="2564440"/>
              <a:ext cx="351753" cy="849524"/>
            </a:xfrm>
            <a:prstGeom prst="snip2Same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Ecken des Rechtecks auf der gleichen Seite schneiden 14"/>
            <p:cNvSpPr/>
            <p:nvPr/>
          </p:nvSpPr>
          <p:spPr>
            <a:xfrm rot="10800000">
              <a:off x="7275376" y="2247300"/>
              <a:ext cx="351753" cy="93117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eck 15"/>
            <p:cNvSpPr/>
            <p:nvPr/>
          </p:nvSpPr>
          <p:spPr>
            <a:xfrm>
              <a:off x="7333973" y="1921623"/>
              <a:ext cx="334371" cy="13404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winkliges Dreieck 16"/>
            <p:cNvSpPr/>
            <p:nvPr/>
          </p:nvSpPr>
          <p:spPr>
            <a:xfrm flipH="1">
              <a:off x="7103005" y="1921623"/>
              <a:ext cx="216024" cy="72370"/>
            </a:xfrm>
            <a:prstGeom prst="rt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Eine Ecke des Rechtecks abrunden 17"/>
            <p:cNvSpPr/>
            <p:nvPr/>
          </p:nvSpPr>
          <p:spPr>
            <a:xfrm>
              <a:off x="7103005" y="2009903"/>
              <a:ext cx="360040" cy="45719"/>
            </a:xfrm>
            <a:prstGeom prst="round1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Abgerundetes Rechteck 18"/>
            <p:cNvSpPr/>
            <p:nvPr/>
          </p:nvSpPr>
          <p:spPr>
            <a:xfrm>
              <a:off x="6444209" y="3682139"/>
              <a:ext cx="2060428" cy="668832"/>
            </a:xfrm>
            <a:prstGeom prst="roundRect">
              <a:avLst/>
            </a:prstGeom>
            <a:solidFill>
              <a:srgbClr val="007AC3"/>
            </a:solidFill>
            <a:ln>
              <a:solidFill>
                <a:srgbClr val="007AC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2400" b="1" dirty="0" err="1" smtClean="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Thank</a:t>
              </a:r>
              <a:r>
                <a:rPr lang="de-DE" sz="2400" b="1" dirty="0" smtClean="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 </a:t>
              </a:r>
              <a:r>
                <a:rPr lang="de-DE" sz="2400" b="1" dirty="0" err="1" smtClean="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you</a:t>
              </a:r>
              <a:r>
                <a:rPr lang="de-DE" sz="2400" b="1" dirty="0" smtClean="0">
                  <a:solidFill>
                    <a:schemeClr val="bg1"/>
                  </a:solidFill>
                  <a:latin typeface="Bahnschrift SemiBold" panose="020B0502040204020203" pitchFamily="34" charset="0"/>
                </a:rPr>
                <a:t>!</a:t>
              </a:r>
              <a:endParaRPr lang="de-DE" sz="2400" b="1" dirty="0">
                <a:solidFill>
                  <a:schemeClr val="bg1"/>
                </a:solidFill>
                <a:latin typeface="Bahnschrift SemiBold" panose="020B0502040204020203" pitchFamily="34" charset="0"/>
              </a:endParaRPr>
            </a:p>
          </p:txBody>
        </p:sp>
      </p:grpSp>
      <p:sp>
        <p:nvSpPr>
          <p:cNvPr id="4" name="Textfeld 3"/>
          <p:cNvSpPr txBox="1"/>
          <p:nvPr/>
        </p:nvSpPr>
        <p:spPr>
          <a:xfrm>
            <a:off x="503238" y="2643758"/>
            <a:ext cx="4284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mailto: </a:t>
            </a:r>
            <a:r>
              <a:rPr lang="en-GB" dirty="0" smtClean="0">
                <a:hlinkClick r:id="rId2"/>
              </a:rPr>
              <a:t>c.poley@dnb.de</a:t>
            </a:r>
            <a:endParaRPr lang="en-GB" dirty="0" smtClean="0"/>
          </a:p>
          <a:p>
            <a:r>
              <a:rPr lang="de-DE" dirty="0"/>
              <a:t> </a:t>
            </a:r>
            <a:r>
              <a:rPr lang="de-DE" dirty="0" smtClean="0"/>
              <a:t>          </a:t>
            </a:r>
            <a:r>
              <a:rPr lang="de-DE" dirty="0" smtClean="0">
                <a:hlinkClick r:id="rId3"/>
              </a:rPr>
              <a:t>AE-info@dnb.de</a:t>
            </a:r>
            <a:r>
              <a:rPr lang="de-DE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101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4901366-3F13-43D2-9BD8-C88395F9D50D}" type="slidenum">
              <a:rPr lang="de-DE" sz="1000" b="1"/>
              <a:pPr algn="ctr"/>
              <a:t>2</a:t>
            </a:fld>
            <a:endParaRPr lang="de-DE" sz="1000" b="1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683568" y="339502"/>
            <a:ext cx="7056352" cy="41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sz="2400" b="1" kern="0" dirty="0" smtClean="0"/>
              <a:t>Short overview</a:t>
            </a:r>
            <a:endParaRPr lang="en-US" sz="2400" b="1" kern="0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395288" y="1779662"/>
            <a:ext cx="8460000" cy="149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ts val="3000"/>
              </a:lnSpc>
              <a:spcBef>
                <a:spcPts val="900"/>
              </a:spcBef>
              <a:spcAft>
                <a:spcPct val="0"/>
              </a:spcAft>
              <a:buFont typeface="Verdana" pitchFamily="34" charset="0"/>
              <a:buChar char="–"/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400" kern="0" dirty="0" smtClean="0"/>
              <a:t>History of automatic subject cataloguing at DNB</a:t>
            </a:r>
          </a:p>
          <a:p>
            <a:r>
              <a:rPr lang="en-US" sz="2400" kern="0" dirty="0" smtClean="0"/>
              <a:t>Productive environment: </a:t>
            </a:r>
          </a:p>
          <a:p>
            <a:pPr lvl="1">
              <a:lnSpc>
                <a:spcPts val="3000"/>
              </a:lnSpc>
            </a:pPr>
            <a:r>
              <a:rPr lang="en-US" sz="2000" kern="0" dirty="0"/>
              <a:t>Architecture</a:t>
            </a:r>
          </a:p>
          <a:p>
            <a:pPr lvl="1">
              <a:lnSpc>
                <a:spcPts val="3000"/>
              </a:lnSpc>
            </a:pPr>
            <a:r>
              <a:rPr lang="en-US" sz="2000" kern="0" dirty="0" smtClean="0"/>
              <a:t>Some results </a:t>
            </a:r>
          </a:p>
          <a:p>
            <a:r>
              <a:rPr lang="en-US" sz="2400" kern="0" dirty="0" smtClean="0"/>
              <a:t>Focus on </a:t>
            </a:r>
            <a:r>
              <a:rPr lang="en-US" sz="2400" kern="0" dirty="0"/>
              <a:t>activities</a:t>
            </a:r>
          </a:p>
          <a:p>
            <a:r>
              <a:rPr lang="en-US" sz="2400" kern="0" dirty="0" smtClean="0"/>
              <a:t>Main Questions</a:t>
            </a:r>
          </a:p>
          <a:p>
            <a:pPr>
              <a:lnSpc>
                <a:spcPts val="2500"/>
              </a:lnSpc>
            </a:pPr>
            <a:endParaRPr lang="en-GB" sz="1800" kern="0" dirty="0" smtClean="0"/>
          </a:p>
          <a:p>
            <a:pPr>
              <a:lnSpc>
                <a:spcPts val="2500"/>
              </a:lnSpc>
              <a:buFontTx/>
              <a:buChar char="-"/>
            </a:pPr>
            <a:endParaRPr lang="en-GB" sz="1800" kern="0" dirty="0" smtClean="0"/>
          </a:p>
          <a:p>
            <a:pPr>
              <a:lnSpc>
                <a:spcPts val="2500"/>
              </a:lnSpc>
              <a:buFontTx/>
              <a:buChar char="-"/>
            </a:pPr>
            <a:endParaRPr lang="en-GB" sz="1800" kern="0" dirty="0" smtClean="0"/>
          </a:p>
          <a:p>
            <a:pPr marL="0" indent="0">
              <a:buFont typeface="Verdana" pitchFamily="34" charset="0"/>
              <a:buNone/>
            </a:pPr>
            <a:endParaRPr lang="en-GB" sz="1800" kern="0" dirty="0"/>
          </a:p>
        </p:txBody>
      </p:sp>
    </p:spTree>
    <p:extLst>
      <p:ext uri="{BB962C8B-B14F-4D97-AF65-F5344CB8AC3E}">
        <p14:creationId xmlns:p14="http://schemas.microsoft.com/office/powerpoint/2010/main" val="366749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27584" y="339502"/>
            <a:ext cx="8460000" cy="777600"/>
          </a:xfrm>
        </p:spPr>
        <p:txBody>
          <a:bodyPr/>
          <a:lstStyle/>
          <a:p>
            <a:r>
              <a:rPr lang="en-US" sz="2400" dirty="0" smtClean="0"/>
              <a:t>A Challenge of mass</a:t>
            </a:r>
            <a:endParaRPr lang="en-US" sz="2400" dirty="0"/>
          </a:p>
        </p:txBody>
      </p:sp>
      <p:graphicFrame>
        <p:nvGraphicFramePr>
          <p:cNvPr id="7" name="Diagram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8378927"/>
              </p:ext>
            </p:extLst>
          </p:nvPr>
        </p:nvGraphicFramePr>
        <p:xfrm>
          <a:off x="312599" y="1419622"/>
          <a:ext cx="7992888" cy="331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4901366-3F13-43D2-9BD8-C88395F9D50D}" type="slidenum">
              <a:rPr lang="de-DE" sz="1000" b="1"/>
              <a:pPr algn="ctr"/>
              <a:t>3</a:t>
            </a:fld>
            <a:endParaRPr lang="de-DE" sz="1000" b="1" dirty="0"/>
          </a:p>
        </p:txBody>
      </p:sp>
    </p:spTree>
    <p:extLst>
      <p:ext uri="{BB962C8B-B14F-4D97-AF65-F5344CB8AC3E}">
        <p14:creationId xmlns:p14="http://schemas.microsoft.com/office/powerpoint/2010/main" val="116991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287338" y="1"/>
            <a:ext cx="215900" cy="89756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409DEF66-784C-4ABA-A954-EA29E77B5B61}" type="slidenum">
              <a:rPr lang="en-US" sz="1000" b="1" smtClean="0"/>
              <a:pPr algn="ctr"/>
              <a:t>4</a:t>
            </a:fld>
            <a:endParaRPr lang="en-US" sz="1000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688778" y="243100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a typeface="Verdana" panose="020B0604030504040204" pitchFamily="34" charset="0"/>
              </a:rPr>
              <a:t>Timeline</a:t>
            </a:r>
            <a:endParaRPr lang="en-US" sz="2400" b="1" dirty="0">
              <a:ea typeface="Verdana" panose="020B0604030504040204" pitchFamily="34" charset="0"/>
            </a:endParaRPr>
          </a:p>
        </p:txBody>
      </p:sp>
      <p:cxnSp>
        <p:nvCxnSpPr>
          <p:cNvPr id="13" name="Gerade Verbindung 13">
            <a:extLst>
              <a:ext uri="{FF2B5EF4-FFF2-40B4-BE49-F238E27FC236}">
                <a16:creationId xmlns:a16="http://schemas.microsoft.com/office/drawing/2014/main" id="{60DF3520-DB87-0B4A-BB45-06286ACF6EBB}"/>
              </a:ext>
            </a:extLst>
          </p:cNvPr>
          <p:cNvCxnSpPr>
            <a:cxnSpLocks/>
          </p:cNvCxnSpPr>
          <p:nvPr/>
        </p:nvCxnSpPr>
        <p:spPr>
          <a:xfrm flipH="1">
            <a:off x="7214503" y="2963469"/>
            <a:ext cx="321" cy="559481"/>
          </a:xfrm>
          <a:prstGeom prst="line">
            <a:avLst/>
          </a:prstGeom>
          <a:ln w="254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44609EB6-5C66-A347-836A-D1D7F1930560}"/>
              </a:ext>
            </a:extLst>
          </p:cNvPr>
          <p:cNvSpPr txBox="1"/>
          <p:nvPr/>
        </p:nvSpPr>
        <p:spPr>
          <a:xfrm>
            <a:off x="7688284" y="1271440"/>
            <a:ext cx="1334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/>
            <a:r>
              <a:rPr lang="en-US" sz="1200" b="1" dirty="0" smtClean="0">
                <a:solidFill>
                  <a:srgbClr val="000000"/>
                </a:solidFill>
                <a:latin typeface="Verdana"/>
              </a:rPr>
              <a:t>2024</a:t>
            </a:r>
          </a:p>
          <a:p>
            <a:pPr defTabSz="914378"/>
            <a:r>
              <a:rPr lang="en-US" sz="1200" dirty="0" smtClean="0">
                <a:solidFill>
                  <a:srgbClr val="000000"/>
                </a:solidFill>
              </a:rPr>
              <a:t>All use cases are in production with EMa Software</a:t>
            </a:r>
            <a:endParaRPr lang="en-US" sz="1200" dirty="0">
              <a:solidFill>
                <a:srgbClr val="000000"/>
              </a:solidFill>
              <a:latin typeface="Verdana"/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107504" y="1272179"/>
            <a:ext cx="8914827" cy="3603827"/>
            <a:chOff x="131390" y="2267796"/>
            <a:chExt cx="9185087" cy="3818203"/>
          </a:xfrm>
        </p:grpSpPr>
        <p:cxnSp>
          <p:nvCxnSpPr>
            <p:cNvPr id="18" name="Gerade Verbindung 7">
              <a:extLst>
                <a:ext uri="{FF2B5EF4-FFF2-40B4-BE49-F238E27FC236}">
                  <a16:creationId xmlns:a16="http://schemas.microsoft.com/office/drawing/2014/main" id="{DC47A8AB-9561-7E49-9128-7308F81488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6703" y="4033486"/>
              <a:ext cx="331" cy="592761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2">
              <a:extLst>
                <a:ext uri="{FF2B5EF4-FFF2-40B4-BE49-F238E27FC236}">
                  <a16:creationId xmlns:a16="http://schemas.microsoft.com/office/drawing/2014/main" id="{248946B4-C973-DE47-B963-97FB25A2DE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78721" y="4037388"/>
              <a:ext cx="331" cy="592761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3">
              <a:extLst>
                <a:ext uri="{FF2B5EF4-FFF2-40B4-BE49-F238E27FC236}">
                  <a16:creationId xmlns:a16="http://schemas.microsoft.com/office/drawing/2014/main" id="{60DF3520-DB87-0B4A-BB45-06286ACF6E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84530" y="4045646"/>
              <a:ext cx="331" cy="592761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14">
              <a:extLst>
                <a:ext uri="{FF2B5EF4-FFF2-40B4-BE49-F238E27FC236}">
                  <a16:creationId xmlns:a16="http://schemas.microsoft.com/office/drawing/2014/main" id="{0259008B-C7D9-7542-BE43-9FB43AD70B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85573" y="4089386"/>
              <a:ext cx="331" cy="536781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15">
              <a:extLst>
                <a:ext uri="{FF2B5EF4-FFF2-40B4-BE49-F238E27FC236}">
                  <a16:creationId xmlns:a16="http://schemas.microsoft.com/office/drawing/2014/main" id="{5C7E3EA2-4941-164F-8C95-05831F8C4C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41793" y="4057097"/>
              <a:ext cx="331" cy="592761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16">
              <a:extLst>
                <a:ext uri="{FF2B5EF4-FFF2-40B4-BE49-F238E27FC236}">
                  <a16:creationId xmlns:a16="http://schemas.microsoft.com/office/drawing/2014/main" id="{E0AF7CB0-1A3F-7843-921A-E8DD26DE1B7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4918" y="3557599"/>
              <a:ext cx="5368" cy="499498"/>
            </a:xfrm>
            <a:prstGeom prst="line">
              <a:avLst/>
            </a:prstGeom>
            <a:ln w="2540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17">
              <a:extLst>
                <a:ext uri="{FF2B5EF4-FFF2-40B4-BE49-F238E27FC236}">
                  <a16:creationId xmlns:a16="http://schemas.microsoft.com/office/drawing/2014/main" id="{008C544E-FAEE-9D43-A709-B4794CE8B990}"/>
                </a:ext>
              </a:extLst>
            </p:cNvPr>
            <p:cNvCxnSpPr>
              <a:cxnSpLocks/>
            </p:cNvCxnSpPr>
            <p:nvPr/>
          </p:nvCxnSpPr>
          <p:spPr>
            <a:xfrm>
              <a:off x="2079637" y="3136929"/>
              <a:ext cx="8176" cy="902727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18">
              <a:extLst>
                <a:ext uri="{FF2B5EF4-FFF2-40B4-BE49-F238E27FC236}">
                  <a16:creationId xmlns:a16="http://schemas.microsoft.com/office/drawing/2014/main" id="{133AAC11-81EB-8E47-A01C-BE3A40065834}"/>
                </a:ext>
              </a:extLst>
            </p:cNvPr>
            <p:cNvCxnSpPr>
              <a:cxnSpLocks/>
            </p:cNvCxnSpPr>
            <p:nvPr/>
          </p:nvCxnSpPr>
          <p:spPr>
            <a:xfrm>
              <a:off x="3766748" y="3361948"/>
              <a:ext cx="0" cy="670072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19">
              <a:extLst>
                <a:ext uri="{FF2B5EF4-FFF2-40B4-BE49-F238E27FC236}">
                  <a16:creationId xmlns:a16="http://schemas.microsoft.com/office/drawing/2014/main" id="{97E7EA54-CFD3-8F4F-A71C-12298529FAC9}"/>
                </a:ext>
              </a:extLst>
            </p:cNvPr>
            <p:cNvCxnSpPr>
              <a:cxnSpLocks/>
            </p:cNvCxnSpPr>
            <p:nvPr/>
          </p:nvCxnSpPr>
          <p:spPr>
            <a:xfrm>
              <a:off x="5324759" y="3797256"/>
              <a:ext cx="0" cy="242400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0756F5C5-6FAE-204E-AE96-3DCBE4FA9E1B}"/>
                </a:ext>
              </a:extLst>
            </p:cNvPr>
            <p:cNvSpPr txBox="1"/>
            <p:nvPr/>
          </p:nvSpPr>
          <p:spPr>
            <a:xfrm>
              <a:off x="131390" y="4634837"/>
              <a:ext cx="1009123" cy="880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2009</a:t>
              </a:r>
            </a:p>
            <a:p>
              <a:pPr defTabSz="914378"/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Start PETRUS-Project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2B8BAA9F-3D6A-4641-A772-E8764729BCAA}"/>
                </a:ext>
              </a:extLst>
            </p:cNvPr>
            <p:cNvSpPr txBox="1"/>
            <p:nvPr/>
          </p:nvSpPr>
          <p:spPr>
            <a:xfrm>
              <a:off x="303107" y="2285868"/>
              <a:ext cx="1634972" cy="127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2010</a:t>
              </a:r>
            </a:p>
            <a:p>
              <a:pPr defTabSz="914378"/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Retirement of intellectual cataloguing of online publications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2483CCF9-E1DD-FE43-8F87-9BCFD2A7EA1A}"/>
                </a:ext>
              </a:extLst>
            </p:cNvPr>
            <p:cNvSpPr txBox="1"/>
            <p:nvPr/>
          </p:nvSpPr>
          <p:spPr>
            <a:xfrm>
              <a:off x="1194587" y="4626167"/>
              <a:ext cx="1418628" cy="1076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since </a:t>
              </a:r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2012</a:t>
              </a:r>
            </a:p>
            <a:p>
              <a:pPr defTabSz="914378"/>
              <a:r>
                <a:rPr lang="en-US" sz="1200" b="1" dirty="0" smtClean="0">
                  <a:solidFill>
                    <a:srgbClr val="C00000"/>
                  </a:solidFill>
                  <a:latin typeface="Verdana"/>
                </a:rPr>
                <a:t>Automatic classification </a:t>
              </a:r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of DDC-subject </a:t>
              </a:r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categories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159AE034-65CB-E74C-841C-069485EDF7B1}"/>
                </a:ext>
              </a:extLst>
            </p:cNvPr>
            <p:cNvSpPr txBox="1"/>
            <p:nvPr/>
          </p:nvSpPr>
          <p:spPr>
            <a:xfrm>
              <a:off x="1805671" y="2294270"/>
              <a:ext cx="1792166" cy="880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dirty="0">
                  <a:solidFill>
                    <a:srgbClr val="000000"/>
                  </a:solidFill>
                  <a:latin typeface="Verdana"/>
                </a:rPr>
                <a:t>s</a:t>
              </a:r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ince </a:t>
              </a:r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2014</a:t>
              </a:r>
            </a:p>
            <a:p>
              <a:pPr defTabSz="914378"/>
              <a:r>
                <a:rPr lang="en-US" sz="1200" b="1" dirty="0" smtClean="0">
                  <a:solidFill>
                    <a:srgbClr val="C00000"/>
                  </a:solidFill>
                  <a:latin typeface="Verdana"/>
                </a:rPr>
                <a:t>Automatic indexing </a:t>
              </a:r>
              <a:r>
                <a:rPr lang="en-US" sz="1200" dirty="0" smtClean="0">
                  <a:latin typeface="Verdana"/>
                </a:rPr>
                <a:t>of GND descriptors</a:t>
              </a:r>
              <a:r>
                <a:rPr lang="en-US" sz="1200" b="1" dirty="0" smtClean="0">
                  <a:solidFill>
                    <a:srgbClr val="C00000"/>
                  </a:solidFill>
                  <a:latin typeface="Verdana"/>
                </a:rPr>
                <a:t> 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D0E6D0A2-B132-6343-96BF-22EBE75F3322}"/>
                </a:ext>
              </a:extLst>
            </p:cNvPr>
            <p:cNvSpPr txBox="1"/>
            <p:nvPr/>
          </p:nvSpPr>
          <p:spPr>
            <a:xfrm>
              <a:off x="2643109" y="4634837"/>
              <a:ext cx="1515497" cy="1076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2015</a:t>
              </a:r>
            </a:p>
            <a:p>
              <a:pPr defTabSz="914378"/>
              <a:r>
                <a:rPr lang="en-US" sz="1200" dirty="0">
                  <a:solidFill>
                    <a:srgbClr val="000000"/>
                  </a:solidFill>
                  <a:latin typeface="Verdana"/>
                </a:rPr>
                <a:t>A</a:t>
              </a:r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utomatic classification of DDC short numbers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5DC93B68-958D-BA47-900D-2138DB7B9220}"/>
                </a:ext>
              </a:extLst>
            </p:cNvPr>
            <p:cNvSpPr txBox="1"/>
            <p:nvPr/>
          </p:nvSpPr>
          <p:spPr>
            <a:xfrm>
              <a:off x="3547435" y="2296697"/>
              <a:ext cx="1663258" cy="1076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2017</a:t>
              </a:r>
            </a:p>
            <a:p>
              <a:pPr defTabSz="914378"/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Automatic indexing of print publications with GND </a:t>
              </a:r>
              <a:r>
                <a:rPr lang="en-US" sz="1200" dirty="0" err="1" smtClean="0">
                  <a:solidFill>
                    <a:srgbClr val="000000"/>
                  </a:solidFill>
                  <a:latin typeface="Verdana"/>
                </a:rPr>
                <a:t>desciptors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94C4F3FE-5FB5-B84E-BDE6-C37B0ED165D6}"/>
                </a:ext>
              </a:extLst>
            </p:cNvPr>
            <p:cNvSpPr txBox="1"/>
            <p:nvPr/>
          </p:nvSpPr>
          <p:spPr>
            <a:xfrm>
              <a:off x="4135262" y="4618617"/>
              <a:ext cx="1743826" cy="14673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2018</a:t>
              </a:r>
            </a:p>
            <a:p>
              <a:pPr defTabSz="914378"/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Automatic indexing of English online publications; automatic language guessing (ISO 639-2/B)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D8DFBF60-01D0-B44A-8268-B1ABB2E7026D}"/>
                </a:ext>
              </a:extLst>
            </p:cNvPr>
            <p:cNvSpPr txBox="1"/>
            <p:nvPr/>
          </p:nvSpPr>
          <p:spPr>
            <a:xfrm>
              <a:off x="5150278" y="2267796"/>
              <a:ext cx="1332087" cy="14673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2019</a:t>
              </a:r>
            </a:p>
            <a:p>
              <a:pPr defTabSz="914378"/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Start Project </a:t>
              </a:r>
              <a:r>
                <a:rPr lang="en-US" sz="1200" dirty="0" err="1" smtClean="0">
                  <a:solidFill>
                    <a:srgbClr val="000000"/>
                  </a:solidFill>
                  <a:latin typeface="Verdana"/>
                </a:rPr>
                <a:t>Erschließungs-maschine</a:t>
              </a:r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 (indexing machine, EMa)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44609EB6-5C66-A347-836A-D1D7F1930560}"/>
                </a:ext>
              </a:extLst>
            </p:cNvPr>
            <p:cNvSpPr txBox="1"/>
            <p:nvPr/>
          </p:nvSpPr>
          <p:spPr>
            <a:xfrm>
              <a:off x="5817321" y="4634836"/>
              <a:ext cx="1455905" cy="127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2020</a:t>
              </a:r>
            </a:p>
            <a:p>
              <a:pPr defTabSz="914378"/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Automatic indexing of children’s and young adult literature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cxnSp>
          <p:nvCxnSpPr>
            <p:cNvPr id="36" name="Gerade Verbindung 19">
              <a:extLst>
                <a:ext uri="{FF2B5EF4-FFF2-40B4-BE49-F238E27FC236}">
                  <a16:creationId xmlns:a16="http://schemas.microsoft.com/office/drawing/2014/main" id="{97E7EA54-CFD3-8F4F-A71C-12298529FAC9}"/>
                </a:ext>
              </a:extLst>
            </p:cNvPr>
            <p:cNvCxnSpPr>
              <a:cxnSpLocks/>
            </p:cNvCxnSpPr>
            <p:nvPr/>
          </p:nvCxnSpPr>
          <p:spPr>
            <a:xfrm>
              <a:off x="8639839" y="3547127"/>
              <a:ext cx="0" cy="493274"/>
            </a:xfrm>
            <a:prstGeom prst="line">
              <a:avLst/>
            </a:prstGeom>
            <a:ln w="25400"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D8DFBF60-01D0-B44A-8268-B1ABB2E7026D}"/>
                </a:ext>
              </a:extLst>
            </p:cNvPr>
            <p:cNvSpPr txBox="1"/>
            <p:nvPr/>
          </p:nvSpPr>
          <p:spPr>
            <a:xfrm>
              <a:off x="7005585" y="4618617"/>
              <a:ext cx="1294287" cy="1076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8"/>
              <a:r>
                <a:rPr lang="en-US" sz="1200" b="1" dirty="0" smtClean="0">
                  <a:solidFill>
                    <a:srgbClr val="000000"/>
                  </a:solidFill>
                  <a:latin typeface="Verdana"/>
                </a:rPr>
                <a:t>2022</a:t>
              </a:r>
            </a:p>
            <a:p>
              <a:pPr defTabSz="914378"/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Project EMa turned into </a:t>
              </a:r>
              <a:r>
                <a:rPr lang="en-US" sz="1200" dirty="0">
                  <a:solidFill>
                    <a:srgbClr val="000000"/>
                  </a:solidFill>
                  <a:latin typeface="Verdana"/>
                </a:rPr>
                <a:t>productive </a:t>
              </a:r>
              <a:r>
                <a:rPr lang="en-US" sz="1200" dirty="0" smtClean="0">
                  <a:solidFill>
                    <a:srgbClr val="000000"/>
                  </a:solidFill>
                  <a:latin typeface="Verdana"/>
                </a:rPr>
                <a:t>use</a:t>
              </a:r>
              <a:endParaRPr lang="en-US" sz="1200" dirty="0">
                <a:solidFill>
                  <a:srgbClr val="000000"/>
                </a:solidFill>
                <a:latin typeface="Verdana"/>
              </a:endParaRPr>
            </a:p>
          </p:txBody>
        </p:sp>
        <p:sp>
          <p:nvSpPr>
            <p:cNvPr id="38" name="Pfeil nach rechts 37">
              <a:extLst>
                <a:ext uri="{FF2B5EF4-FFF2-40B4-BE49-F238E27FC236}">
                  <a16:creationId xmlns:a16="http://schemas.microsoft.com/office/drawing/2014/main" id="{A9EFBE92-A2B4-424B-9C48-CADED310D5AD}"/>
                </a:ext>
              </a:extLst>
            </p:cNvPr>
            <p:cNvSpPr/>
            <p:nvPr/>
          </p:nvSpPr>
          <p:spPr>
            <a:xfrm>
              <a:off x="287248" y="3936484"/>
              <a:ext cx="9029229" cy="389574"/>
            </a:xfrm>
            <a:prstGeom prst="rightArrow">
              <a:avLst/>
            </a:prstGeom>
            <a:solidFill>
              <a:srgbClr val="4C8AE4">
                <a:alpha val="85000"/>
              </a:srgbClr>
            </a:solidFill>
            <a:ln>
              <a:noFill/>
            </a:ln>
            <a:effectLst>
              <a:outerShdw blurRad="50800" dist="38100" dir="8100000" algn="tr" rotWithShape="0">
                <a:schemeClr val="tx1">
                  <a:lumMod val="95000"/>
                  <a:lumOff val="5000"/>
                  <a:alpha val="8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8"/>
              <a:endParaRPr lang="en-US" dirty="0">
                <a:solidFill>
                  <a:srgbClr val="FFFFFF"/>
                </a:solidFill>
                <a:latin typeface="Verdana"/>
                <a:cs typeface="Arial"/>
              </a:endParaRPr>
            </a:p>
          </p:txBody>
        </p:sp>
      </p:grpSp>
      <p:sp>
        <p:nvSpPr>
          <p:cNvPr id="39" name="Textfeld 38">
            <a:extLst>
              <a:ext uri="{FF2B5EF4-FFF2-40B4-BE49-F238E27FC236}">
                <a16:creationId xmlns:a16="http://schemas.microsoft.com/office/drawing/2014/main" id="{D8DFBF60-01D0-B44A-8268-B1ABB2E7026D}"/>
              </a:ext>
            </a:extLst>
          </p:cNvPr>
          <p:cNvSpPr txBox="1"/>
          <p:nvPr/>
        </p:nvSpPr>
        <p:spPr>
          <a:xfrm>
            <a:off x="6205493" y="1272179"/>
            <a:ext cx="1757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/>
            <a:r>
              <a:rPr lang="en-US" sz="1200" b="1" dirty="0" smtClean="0">
                <a:solidFill>
                  <a:srgbClr val="000000"/>
                </a:solidFill>
                <a:latin typeface="Verdana"/>
              </a:rPr>
              <a:t>2021</a:t>
            </a:r>
          </a:p>
          <a:p>
            <a:pPr defTabSz="914378"/>
            <a:r>
              <a:rPr lang="en-US" sz="1200" dirty="0" smtClean="0">
                <a:solidFill>
                  <a:srgbClr val="000000"/>
                </a:solidFill>
                <a:latin typeface="Verdana"/>
              </a:rPr>
              <a:t>Start AI-Project</a:t>
            </a:r>
          </a:p>
          <a:p>
            <a:pPr defTabSz="914378"/>
            <a:endParaRPr lang="en-US" sz="1200" dirty="0">
              <a:solidFill>
                <a:srgbClr val="000000"/>
              </a:solidFill>
              <a:latin typeface="Verdana"/>
            </a:endParaRPr>
          </a:p>
        </p:txBody>
      </p:sp>
      <p:cxnSp>
        <p:nvCxnSpPr>
          <p:cNvPr id="40" name="Gerade Verbindung 19">
            <a:extLst>
              <a:ext uri="{FF2B5EF4-FFF2-40B4-BE49-F238E27FC236}">
                <a16:creationId xmlns:a16="http://schemas.microsoft.com/office/drawing/2014/main" id="{97E7EA54-CFD3-8F4F-A71C-12298529FAC9}"/>
              </a:ext>
            </a:extLst>
          </p:cNvPr>
          <p:cNvCxnSpPr>
            <a:cxnSpLocks/>
          </p:cNvCxnSpPr>
          <p:nvPr/>
        </p:nvCxnSpPr>
        <p:spPr>
          <a:xfrm>
            <a:off x="6557490" y="1797067"/>
            <a:ext cx="15517" cy="1144725"/>
          </a:xfrm>
          <a:prstGeom prst="line">
            <a:avLst/>
          </a:prstGeom>
          <a:ln w="254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13">
            <a:extLst>
              <a:ext uri="{FF2B5EF4-FFF2-40B4-BE49-F238E27FC236}">
                <a16:creationId xmlns:a16="http://schemas.microsoft.com/office/drawing/2014/main" id="{60DF3520-DB87-0B4A-BB45-06286ACF6EBB}"/>
              </a:ext>
            </a:extLst>
          </p:cNvPr>
          <p:cNvCxnSpPr>
            <a:cxnSpLocks/>
          </p:cNvCxnSpPr>
          <p:nvPr/>
        </p:nvCxnSpPr>
        <p:spPr>
          <a:xfrm flipH="1">
            <a:off x="8096660" y="3003826"/>
            <a:ext cx="321" cy="559481"/>
          </a:xfrm>
          <a:prstGeom prst="line">
            <a:avLst/>
          </a:prstGeom>
          <a:ln w="254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>
            <a:extLst>
              <a:ext uri="{FF2B5EF4-FFF2-40B4-BE49-F238E27FC236}">
                <a16:creationId xmlns:a16="http://schemas.microsoft.com/office/drawing/2014/main" id="{D8DFBF60-01D0-B44A-8268-B1ABB2E7026D}"/>
              </a:ext>
            </a:extLst>
          </p:cNvPr>
          <p:cNvSpPr txBox="1"/>
          <p:nvPr/>
        </p:nvSpPr>
        <p:spPr>
          <a:xfrm>
            <a:off x="7962710" y="3520498"/>
            <a:ext cx="1256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/>
            <a:r>
              <a:rPr lang="en-US" sz="1200" b="1" dirty="0" smtClean="0">
                <a:solidFill>
                  <a:srgbClr val="000000"/>
                </a:solidFill>
                <a:latin typeface="Verdana"/>
              </a:rPr>
              <a:t>2023</a:t>
            </a:r>
          </a:p>
          <a:p>
            <a:pPr defTabSz="914378"/>
            <a:r>
              <a:rPr lang="en-US" sz="1200" dirty="0" smtClean="0">
                <a:solidFill>
                  <a:srgbClr val="000000"/>
                </a:solidFill>
                <a:latin typeface="Verdana"/>
              </a:rPr>
              <a:t>Data management with DVC</a:t>
            </a:r>
            <a:endParaRPr lang="en-US" sz="1200" dirty="0">
              <a:solidFill>
                <a:srgbClr val="000000"/>
              </a:solidFill>
              <a:latin typeface="Verdana"/>
            </a:endParaRPr>
          </a:p>
        </p:txBody>
      </p:sp>
      <p:cxnSp>
        <p:nvCxnSpPr>
          <p:cNvPr id="50" name="Gerader Verbinder 49"/>
          <p:cNvCxnSpPr/>
          <p:nvPr/>
        </p:nvCxnSpPr>
        <p:spPr>
          <a:xfrm>
            <a:off x="5148064" y="3071640"/>
            <a:ext cx="216024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/>
          <p:cNvCxnSpPr/>
          <p:nvPr/>
        </p:nvCxnSpPr>
        <p:spPr>
          <a:xfrm>
            <a:off x="6573007" y="2981925"/>
            <a:ext cx="2247465" cy="9509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147" y="1121796"/>
            <a:ext cx="8593071" cy="3485209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632147" y="271688"/>
            <a:ext cx="8155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/>
              <a:t>EMa‘s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productive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environment</a:t>
            </a:r>
            <a:r>
              <a:rPr lang="de-DE" sz="2400" b="1" dirty="0" smtClean="0"/>
              <a:t>: Services</a:t>
            </a:r>
            <a:endParaRPr lang="de-DE" sz="2400" b="1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4901366-3F13-43D2-9BD8-C88395F9D50D}" type="slidenum">
              <a:rPr lang="de-DE" sz="1000" b="1"/>
              <a:pPr algn="ctr"/>
              <a:t>5</a:t>
            </a:fld>
            <a:endParaRPr lang="de-DE" sz="1000" b="1" dirty="0"/>
          </a:p>
        </p:txBody>
      </p:sp>
      <p:pic>
        <p:nvPicPr>
          <p:cNvPr id="2050" name="Picture 2" descr="GitHub - NatLibFi/Annif: Annif is a multi-algorithm automated subject  indexing tool for libraries, archives and museums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83918"/>
            <a:ext cx="1053346" cy="431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feil nach rechts 3"/>
          <p:cNvSpPr/>
          <p:nvPr/>
        </p:nvSpPr>
        <p:spPr>
          <a:xfrm>
            <a:off x="3986411" y="4190986"/>
            <a:ext cx="936104" cy="2880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69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84000" y="267494"/>
            <a:ext cx="8460000" cy="777600"/>
          </a:xfrm>
        </p:spPr>
        <p:txBody>
          <a:bodyPr/>
          <a:lstStyle/>
          <a:p>
            <a:r>
              <a:rPr lang="en-US" sz="2400" dirty="0" smtClean="0"/>
              <a:t>Productive workflow</a:t>
            </a:r>
            <a:br>
              <a:rPr lang="en-US" sz="2400" dirty="0" smtClean="0"/>
            </a:br>
            <a:r>
              <a:rPr lang="en-US" sz="1800" b="0" dirty="0" smtClean="0"/>
              <a:t>#documents</a:t>
            </a:r>
            <a:endParaRPr lang="en-US" sz="2400" b="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873581"/>
              </p:ext>
            </p:extLst>
          </p:nvPr>
        </p:nvGraphicFramePr>
        <p:xfrm>
          <a:off x="298227" y="3219822"/>
          <a:ext cx="8151601" cy="1571064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4892520">
                  <a:extLst>
                    <a:ext uri="{9D8B030D-6E8A-4147-A177-3AD203B41FA5}">
                      <a16:colId xmlns:a16="http://schemas.microsoft.com/office/drawing/2014/main" val="4110550921"/>
                    </a:ext>
                  </a:extLst>
                </a:gridCol>
                <a:gridCol w="1493652">
                  <a:extLst>
                    <a:ext uri="{9D8B030D-6E8A-4147-A177-3AD203B41FA5}">
                      <a16:colId xmlns:a16="http://schemas.microsoft.com/office/drawing/2014/main" val="3965714677"/>
                    </a:ext>
                  </a:extLst>
                </a:gridCol>
                <a:gridCol w="1765429">
                  <a:extLst>
                    <a:ext uri="{9D8B030D-6E8A-4147-A177-3AD203B41FA5}">
                      <a16:colId xmlns:a16="http://schemas.microsoft.com/office/drawing/2014/main" val="3859821386"/>
                    </a:ext>
                  </a:extLst>
                </a:gridCol>
              </a:tblGrid>
              <a:tr h="4296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Automatic indexing with GND descriptors</a:t>
                      </a:r>
                      <a:endParaRPr lang="de-DE" sz="14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2023</a:t>
                      </a:r>
                      <a:endParaRPr lang="de-DE" sz="14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Total </a:t>
                      </a:r>
                      <a:endParaRPr lang="de-DE" sz="14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917938347"/>
                  </a:ext>
                </a:extLst>
              </a:tr>
              <a:tr h="2176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German-language digital publications 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effectLst/>
                        </a:rPr>
                        <a:t>142,792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1,039,305</a:t>
                      </a:r>
                      <a:endParaRPr lang="de-DE" sz="14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328668"/>
                  </a:ext>
                </a:extLst>
              </a:tr>
              <a:tr h="2176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English-language digital theses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10,313</a:t>
                      </a:r>
                      <a:endParaRPr lang="de-DE" sz="14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56,257</a:t>
                      </a:r>
                      <a:endParaRPr lang="de-DE" sz="14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38281"/>
                  </a:ext>
                </a:extLst>
              </a:tr>
              <a:tr h="1939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German-language printed theses 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2,069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effectLst/>
                        </a:rPr>
                        <a:t>23,243</a:t>
                      </a:r>
                      <a:endParaRPr lang="de-DE" sz="1400" b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0803858"/>
                  </a:ext>
                </a:extLst>
              </a:tr>
              <a:tr h="1979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Publications in children's and young adult literature 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12,246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53,452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12452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 err="1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Sum</a:t>
                      </a:r>
                      <a:r>
                        <a:rPr lang="de-DE" sz="14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endParaRPr lang="de-DE" sz="14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167.420</a:t>
                      </a:r>
                      <a:endParaRPr lang="de-DE" sz="14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1.172.257</a:t>
                      </a:r>
                      <a:endParaRPr lang="de-DE" sz="1400" b="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6599153"/>
                  </a:ext>
                </a:extLst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426047"/>
              </p:ext>
            </p:extLst>
          </p:nvPr>
        </p:nvGraphicFramePr>
        <p:xfrm>
          <a:off x="312167" y="1307889"/>
          <a:ext cx="8137661" cy="159798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4825294">
                  <a:extLst>
                    <a:ext uri="{9D8B030D-6E8A-4147-A177-3AD203B41FA5}">
                      <a16:colId xmlns:a16="http://schemas.microsoft.com/office/drawing/2014/main" val="3503823957"/>
                    </a:ext>
                  </a:extLst>
                </a:gridCol>
                <a:gridCol w="1563946">
                  <a:extLst>
                    <a:ext uri="{9D8B030D-6E8A-4147-A177-3AD203B41FA5}">
                      <a16:colId xmlns:a16="http://schemas.microsoft.com/office/drawing/2014/main" val="4219800106"/>
                    </a:ext>
                  </a:extLst>
                </a:gridCol>
                <a:gridCol w="1748421">
                  <a:extLst>
                    <a:ext uri="{9D8B030D-6E8A-4147-A177-3AD203B41FA5}">
                      <a16:colId xmlns:a16="http://schemas.microsoft.com/office/drawing/2014/main" val="3664519491"/>
                    </a:ext>
                  </a:extLst>
                </a:gridCol>
              </a:tblGrid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Automatic classification with DDC Subject </a:t>
                      </a:r>
                      <a:r>
                        <a:rPr lang="en-GB" sz="1400" b="1" dirty="0" smtClean="0">
                          <a:effectLst/>
                        </a:rPr>
                        <a:t>Categories</a:t>
                      </a:r>
                      <a:endParaRPr lang="de-DE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2023</a:t>
                      </a:r>
                      <a:endParaRPr lang="de-DE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Total</a:t>
                      </a:r>
                      <a:endParaRPr lang="de-DE" sz="14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885943864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German-language digital publications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188,057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1,662,355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2204737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English-language digital publications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1,123,751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4,562,769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318432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German-language printed publications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13,115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99,226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485896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English-language printed </a:t>
                      </a:r>
                      <a:r>
                        <a:rPr lang="en-GB" sz="1400" b="0" dirty="0" smtClean="0">
                          <a:effectLst/>
                        </a:rPr>
                        <a:t>publications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3,178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22,457</a:t>
                      </a:r>
                      <a:endParaRPr lang="de-DE" sz="14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292321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Sum</a:t>
                      </a:r>
                      <a:r>
                        <a:rPr lang="de-DE" sz="14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endParaRPr lang="de-DE" sz="1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1.328.101‬</a:t>
                      </a:r>
                      <a:endParaRPr lang="de-DE" sz="1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6.346.807</a:t>
                      </a:r>
                      <a:r>
                        <a:rPr lang="de-DE" sz="14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‬</a:t>
                      </a:r>
                      <a:endParaRPr lang="de-DE" sz="1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9230113"/>
                  </a:ext>
                </a:extLst>
              </a:tr>
            </a:tbl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1F6877A1-CE93-4F03-87E7-6555A3C9C3C2}" type="slidenum">
              <a:rPr lang="de-DE" sz="1000" b="1"/>
              <a:pPr algn="ctr"/>
              <a:t>6</a:t>
            </a:fld>
            <a:endParaRPr lang="de-DE" sz="1000" b="1"/>
          </a:p>
        </p:txBody>
      </p:sp>
    </p:spTree>
    <p:extLst>
      <p:ext uri="{BB962C8B-B14F-4D97-AF65-F5344CB8AC3E}">
        <p14:creationId xmlns:p14="http://schemas.microsoft.com/office/powerpoint/2010/main" val="264827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1F6877A1-CE93-4F03-87E7-6555A3C9C3C2}" type="slidenum">
              <a:rPr lang="de-DE" sz="1000" b="1"/>
              <a:pPr algn="ctr"/>
              <a:t>7</a:t>
            </a:fld>
            <a:endParaRPr lang="de-DE" sz="1000" b="1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683568" y="242385"/>
            <a:ext cx="7056352" cy="41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sz="2200" b="1" kern="0" dirty="0" smtClean="0"/>
              <a:t>Automatic subject cataloguing </a:t>
            </a:r>
            <a:br>
              <a:rPr lang="en-US" sz="2200" b="1" kern="0" dirty="0" smtClean="0"/>
            </a:br>
            <a:r>
              <a:rPr lang="en-US" sz="1800" dirty="0" smtClean="0">
                <a:solidFill>
                  <a:srgbClr val="000000"/>
                </a:solidFill>
              </a:rPr>
              <a:t>of online and selected print publications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281224" y="1232410"/>
            <a:ext cx="846000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ts val="3000"/>
              </a:lnSpc>
              <a:spcBef>
                <a:spcPts val="900"/>
              </a:spcBef>
              <a:spcAft>
                <a:spcPct val="0"/>
              </a:spcAft>
              <a:buFont typeface="Verdana" pitchFamily="34" charset="0"/>
              <a:buChar char="–"/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lnSpc>
                <a:spcPts val="1600"/>
              </a:lnSpc>
              <a:buNone/>
            </a:pPr>
            <a:r>
              <a:rPr lang="en-US" sz="1600" b="1" kern="0" dirty="0" smtClean="0"/>
              <a:t>DDC subject categories</a:t>
            </a:r>
          </a:p>
          <a:p>
            <a:pPr>
              <a:lnSpc>
                <a:spcPts val="1600"/>
              </a:lnSpc>
            </a:pPr>
            <a:r>
              <a:rPr lang="en-US" sz="1600" kern="0" dirty="0" smtClean="0"/>
              <a:t>Machine learning approaches</a:t>
            </a:r>
          </a:p>
          <a:p>
            <a:pPr>
              <a:lnSpc>
                <a:spcPts val="1600"/>
              </a:lnSpc>
            </a:pPr>
            <a:r>
              <a:rPr lang="en-US" sz="1600" kern="0" dirty="0" smtClean="0"/>
              <a:t>Training data for 100 main subject </a:t>
            </a:r>
            <a:r>
              <a:rPr lang="en-US" sz="1600" kern="0" dirty="0" smtClean="0"/>
              <a:t>categories </a:t>
            </a:r>
            <a:r>
              <a:rPr lang="en-US" sz="1600" kern="0" dirty="0" smtClean="0"/>
              <a:t>(German)</a:t>
            </a:r>
          </a:p>
          <a:p>
            <a:pPr lvl="1">
              <a:lnSpc>
                <a:spcPts val="1600"/>
              </a:lnSpc>
            </a:pPr>
            <a:r>
              <a:rPr lang="en-US" sz="1400" kern="0" dirty="0" smtClean="0"/>
              <a:t>Medicine and health: 404,891  | Law: 283,941  | Theology: 176,558</a:t>
            </a:r>
          </a:p>
          <a:p>
            <a:pPr lvl="1">
              <a:lnSpc>
                <a:spcPts val="1600"/>
              </a:lnSpc>
            </a:pPr>
            <a:r>
              <a:rPr lang="en-US" sz="1400" kern="0" dirty="0" smtClean="0"/>
              <a:t>Greek: 753 | History of South America: 717 | History of other regions: 142</a:t>
            </a:r>
          </a:p>
          <a:p>
            <a:pPr lvl="1">
              <a:lnSpc>
                <a:spcPts val="1600"/>
              </a:lnSpc>
            </a:pPr>
            <a:r>
              <a:rPr lang="en-US" sz="1400" kern="0" dirty="0" smtClean="0"/>
              <a:t>Full text: 275,460 | title: 1,995,055 | toc: 998,194</a:t>
            </a:r>
            <a:endParaRPr lang="en-US" sz="1200" kern="0" dirty="0" smtClean="0"/>
          </a:p>
          <a:p>
            <a:pPr marL="0" indent="0">
              <a:lnSpc>
                <a:spcPts val="1800"/>
              </a:lnSpc>
              <a:buFont typeface="Verdana" pitchFamily="34" charset="0"/>
              <a:buNone/>
            </a:pPr>
            <a:endParaRPr lang="en-US" sz="1600" kern="0" dirty="0" smtClean="0"/>
          </a:p>
          <a:p>
            <a:pPr marL="0" indent="0">
              <a:lnSpc>
                <a:spcPts val="1800"/>
              </a:lnSpc>
              <a:buFont typeface="Verdana" pitchFamily="34" charset="0"/>
              <a:buNone/>
            </a:pPr>
            <a:r>
              <a:rPr lang="en-US" sz="1600" kern="0" dirty="0" smtClean="0"/>
              <a:t>Results German literature limit 1 threshold 0.00</a:t>
            </a:r>
          </a:p>
          <a:p>
            <a:pPr marL="0" indent="0">
              <a:lnSpc>
                <a:spcPts val="1800"/>
              </a:lnSpc>
              <a:buFont typeface="Verdana" pitchFamily="34" charset="0"/>
              <a:buNone/>
            </a:pPr>
            <a:endParaRPr lang="en-US" sz="1600" kern="0" dirty="0" smtClean="0"/>
          </a:p>
          <a:p>
            <a:pPr marL="0" indent="0">
              <a:lnSpc>
                <a:spcPts val="1800"/>
              </a:lnSpc>
              <a:buFont typeface="Verdana" pitchFamily="34" charset="0"/>
              <a:buNone/>
            </a:pPr>
            <a:endParaRPr lang="en-US" sz="1600" kern="0" dirty="0" smtClean="0"/>
          </a:p>
          <a:p>
            <a:pPr marL="0" indent="0">
              <a:lnSpc>
                <a:spcPts val="1800"/>
              </a:lnSpc>
              <a:buFont typeface="Verdana" pitchFamily="34" charset="0"/>
              <a:buNone/>
            </a:pPr>
            <a:endParaRPr lang="en-US" sz="1600" b="1" kern="0" dirty="0" smtClean="0"/>
          </a:p>
          <a:p>
            <a:pPr marL="0" indent="0">
              <a:lnSpc>
                <a:spcPts val="1800"/>
              </a:lnSpc>
              <a:buFont typeface="Verdana" pitchFamily="34" charset="0"/>
              <a:buNone/>
            </a:pPr>
            <a:r>
              <a:rPr lang="en-US" sz="1600" b="1" kern="0" dirty="0" smtClean="0"/>
              <a:t>DDC Short Numbers </a:t>
            </a:r>
            <a:r>
              <a:rPr lang="en-US" sz="1600" kern="0" dirty="0" smtClean="0"/>
              <a:t>(for 54 subject categories)</a:t>
            </a:r>
          </a:p>
          <a:p>
            <a:pPr marL="0" indent="0">
              <a:lnSpc>
                <a:spcPts val="1800"/>
              </a:lnSpc>
              <a:buFont typeface="Verdana" pitchFamily="34" charset="0"/>
              <a:buNone/>
            </a:pPr>
            <a:endParaRPr lang="en-US" sz="1800" kern="0" dirty="0" smtClean="0"/>
          </a:p>
          <a:p>
            <a:pPr marL="0" indent="0">
              <a:buFont typeface="Verdana" pitchFamily="34" charset="0"/>
              <a:buNone/>
            </a:pPr>
            <a:endParaRPr lang="en-US" sz="1800" kern="0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776"/>
              </p:ext>
            </p:extLst>
          </p:nvPr>
        </p:nvGraphicFramePr>
        <p:xfrm>
          <a:off x="281224" y="3536429"/>
          <a:ext cx="7704856" cy="662940"/>
        </p:xfrm>
        <a:graphic>
          <a:graphicData uri="http://schemas.openxmlformats.org/drawingml/2006/table">
            <a:tbl>
              <a:tblPr/>
              <a:tblGrid>
                <a:gridCol w="3544234">
                  <a:extLst>
                    <a:ext uri="{9D8B030D-6E8A-4147-A177-3AD203B41FA5}">
                      <a16:colId xmlns:a16="http://schemas.microsoft.com/office/drawing/2014/main" val="2209237398"/>
                    </a:ext>
                  </a:extLst>
                </a:gridCol>
                <a:gridCol w="1232777">
                  <a:extLst>
                    <a:ext uri="{9D8B030D-6E8A-4147-A177-3AD203B41FA5}">
                      <a16:colId xmlns:a16="http://schemas.microsoft.com/office/drawing/2014/main" val="1194768638"/>
                    </a:ext>
                  </a:extLst>
                </a:gridCol>
                <a:gridCol w="839613">
                  <a:extLst>
                    <a:ext uri="{9D8B030D-6E8A-4147-A177-3AD203B41FA5}">
                      <a16:colId xmlns:a16="http://schemas.microsoft.com/office/drawing/2014/main" val="142187543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784187847"/>
                    </a:ext>
                  </a:extLst>
                </a:gridCol>
              </a:tblGrid>
              <a:tr h="19872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Modell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Precision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Recall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F1-Score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7253485"/>
                  </a:ext>
                </a:extLst>
              </a:tr>
              <a:tr h="19872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de-DE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SVC</a:t>
                      </a:r>
                      <a:endParaRPr lang="de-DE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de-DE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0,7917</a:t>
                      </a:r>
                      <a:endParaRPr lang="de-DE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de-DE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0,7871</a:t>
                      </a:r>
                      <a:endParaRPr lang="de-DE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de-DE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0,7886</a:t>
                      </a:r>
                      <a:endParaRPr lang="de-DE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4850168"/>
                  </a:ext>
                </a:extLst>
              </a:tr>
              <a:tr h="1987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Omikuji  </a:t>
                      </a:r>
                      <a:endParaRPr lang="de-DE" sz="14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0,7824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0,7777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</a:rPr>
                        <a:t>0,7793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2289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09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4901366-3F13-43D2-9BD8-C88395F9D50D}" type="slidenum">
              <a:rPr lang="de-DE" sz="1000" b="1"/>
              <a:pPr algn="ctr"/>
              <a:t>8</a:t>
            </a:fld>
            <a:endParaRPr lang="de-DE" sz="1000" b="1" dirty="0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683568" y="310252"/>
            <a:ext cx="7416392" cy="41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en-US" sz="2200" b="1" kern="0" dirty="0" smtClean="0"/>
              <a:t>Trend analysis </a:t>
            </a:r>
            <a:r>
              <a:rPr lang="en-US" sz="2400" b="1" kern="0" dirty="0" smtClean="0"/>
              <a:t>DDC subject categories</a:t>
            </a:r>
          </a:p>
          <a:p>
            <a:endParaRPr lang="de-DE" sz="2200" b="1" kern="0" dirty="0"/>
          </a:p>
        </p:txBody>
      </p:sp>
      <p:graphicFrame>
        <p:nvGraphicFramePr>
          <p:cNvPr id="15" name="Diagramm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1789194"/>
              </p:ext>
            </p:extLst>
          </p:nvPr>
        </p:nvGraphicFramePr>
        <p:xfrm>
          <a:off x="287338" y="1399769"/>
          <a:ext cx="8730743" cy="2540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Gerade Verbindung mit Pfeil 5"/>
          <p:cNvCxnSpPr/>
          <p:nvPr/>
        </p:nvCxnSpPr>
        <p:spPr>
          <a:xfrm>
            <a:off x="8316416" y="1107427"/>
            <a:ext cx="0" cy="4463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6948264" y="1179359"/>
            <a:ext cx="1249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productive</a:t>
            </a:r>
            <a:endParaRPr lang="en-GB" sz="1400" dirty="0"/>
          </a:p>
        </p:txBody>
      </p:sp>
      <p:sp>
        <p:nvSpPr>
          <p:cNvPr id="4" name="Rechteck 3"/>
          <p:cNvSpPr/>
          <p:nvPr/>
        </p:nvSpPr>
        <p:spPr>
          <a:xfrm>
            <a:off x="303971" y="4160313"/>
            <a:ext cx="7016274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2200"/>
              </a:lnSpc>
              <a:buFont typeface="Arial" panose="020B0604020202020204" pitchFamily="34" charset="0"/>
              <a:buChar char="•"/>
            </a:pPr>
            <a:r>
              <a:rPr lang="en-GB" dirty="0"/>
              <a:t>Growing experiences in training and testing</a:t>
            </a:r>
          </a:p>
          <a:p>
            <a:pPr marL="285750" indent="-28575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Introduction </a:t>
            </a:r>
            <a:r>
              <a:rPr lang="en-GB" dirty="0"/>
              <a:t>of data management tools, …</a:t>
            </a:r>
          </a:p>
        </p:txBody>
      </p:sp>
    </p:spTree>
    <p:extLst>
      <p:ext uri="{BB962C8B-B14F-4D97-AF65-F5344CB8AC3E}">
        <p14:creationId xmlns:p14="http://schemas.microsoft.com/office/powerpoint/2010/main" val="370681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896400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tIns="72000" rIns="0" bIns="0" anchor="ctr" anchorCtr="1"/>
          <a:lstStyle/>
          <a:p>
            <a:pPr algn="ctr"/>
            <a:fld id="{54901366-3F13-43D2-9BD8-C88395F9D50D}" type="slidenum">
              <a:rPr lang="de-DE" sz="1000" b="1"/>
              <a:pPr algn="ctr"/>
              <a:t>9</a:t>
            </a:fld>
            <a:endParaRPr lang="de-DE" sz="1000" b="1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683568" y="262117"/>
            <a:ext cx="7056352" cy="41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lnSpc>
                <a:spcPts val="2600"/>
              </a:lnSpc>
            </a:pPr>
            <a:r>
              <a:rPr lang="en-US" sz="2200" b="1" kern="0" dirty="0" smtClean="0"/>
              <a:t>Automatic subject indexing with GND</a:t>
            </a:r>
          </a:p>
          <a:p>
            <a:pPr>
              <a:lnSpc>
                <a:spcPts val="2600"/>
              </a:lnSpc>
            </a:pPr>
            <a:r>
              <a:rPr lang="en-US" sz="1800" dirty="0" smtClean="0">
                <a:solidFill>
                  <a:srgbClr val="000000"/>
                </a:solidFill>
              </a:rPr>
              <a:t>of online and selected print publications</a:t>
            </a:r>
            <a:endParaRPr lang="en-US" sz="1800" b="1" kern="0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287338" y="1347614"/>
            <a:ext cx="84600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ts val="3000"/>
              </a:lnSpc>
              <a:spcBef>
                <a:spcPts val="900"/>
              </a:spcBef>
              <a:spcAft>
                <a:spcPct val="0"/>
              </a:spcAft>
              <a:buFont typeface="Verdana" pitchFamily="34" charset="0"/>
              <a:buChar char="–"/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lang="de-DE" sz="1600" dirty="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en-US" sz="1600" kern="0" dirty="0" smtClean="0"/>
              <a:t>XLMC problem</a:t>
            </a:r>
          </a:p>
          <a:p>
            <a:pPr>
              <a:lnSpc>
                <a:spcPts val="1500"/>
              </a:lnSpc>
            </a:pPr>
            <a:r>
              <a:rPr lang="en-US" sz="1600" kern="0" dirty="0" smtClean="0"/>
              <a:t>GND Vocabulary: All available descriptors: 1,402,967</a:t>
            </a:r>
          </a:p>
          <a:p>
            <a:pPr>
              <a:lnSpc>
                <a:spcPts val="1500"/>
              </a:lnSpc>
            </a:pPr>
            <a:r>
              <a:rPr lang="en-US" sz="1600" kern="0" dirty="0" smtClean="0"/>
              <a:t>GND descriptors with training data: 221,924 (16%, long tail problem with zero shots)</a:t>
            </a:r>
          </a:p>
          <a:p>
            <a:pPr>
              <a:lnSpc>
                <a:spcPts val="1500"/>
              </a:lnSpc>
            </a:pPr>
            <a:r>
              <a:rPr lang="en-US" sz="1600" kern="0" dirty="0" smtClean="0"/>
              <a:t>Machine learning approaches, lexical approaches</a:t>
            </a:r>
          </a:p>
          <a:p>
            <a:pPr marL="0" indent="0">
              <a:lnSpc>
                <a:spcPts val="1500"/>
              </a:lnSpc>
              <a:buNone/>
            </a:pPr>
            <a:endParaRPr lang="en-GB" sz="1600" kern="0" dirty="0" smtClean="0"/>
          </a:p>
          <a:p>
            <a:pPr marL="0" indent="0">
              <a:lnSpc>
                <a:spcPts val="1500"/>
              </a:lnSpc>
              <a:buNone/>
            </a:pPr>
            <a:r>
              <a:rPr lang="en-GB" sz="1600" kern="0" dirty="0" smtClean="0"/>
              <a:t/>
            </a:r>
            <a:br>
              <a:rPr lang="en-GB" sz="1600" kern="0" dirty="0" smtClean="0"/>
            </a:br>
            <a:r>
              <a:rPr lang="en-GB" sz="1600" kern="0" dirty="0" smtClean="0"/>
              <a:t>Results </a:t>
            </a:r>
            <a:r>
              <a:rPr lang="en-GB" sz="1600" kern="0" dirty="0"/>
              <a:t>limit 7 threshold </a:t>
            </a:r>
            <a:r>
              <a:rPr lang="en-GB" sz="1600" kern="0" dirty="0" smtClean="0"/>
              <a:t>0.04 (</a:t>
            </a:r>
            <a:r>
              <a:rPr lang="en-GB" sz="1600" kern="0" dirty="0" err="1" smtClean="0"/>
              <a:t>lang</a:t>
            </a:r>
            <a:r>
              <a:rPr lang="en-GB" sz="1600" kern="0" dirty="0" smtClean="0"/>
              <a:t> </a:t>
            </a:r>
            <a:r>
              <a:rPr lang="en-GB" sz="1600" kern="0" dirty="0" err="1" smtClean="0"/>
              <a:t>ger</a:t>
            </a:r>
            <a:r>
              <a:rPr lang="en-GB" sz="1600" kern="0" dirty="0" smtClean="0"/>
              <a:t>)</a:t>
            </a:r>
            <a:endParaRPr lang="en-GB" sz="1600" kern="0" dirty="0"/>
          </a:p>
          <a:p>
            <a:pPr marL="0" indent="0">
              <a:lnSpc>
                <a:spcPts val="1500"/>
              </a:lnSpc>
              <a:buNone/>
            </a:pPr>
            <a:endParaRPr lang="en-GB" sz="1600" kern="0" dirty="0"/>
          </a:p>
          <a:p>
            <a:pPr marL="0" indent="0">
              <a:lnSpc>
                <a:spcPts val="2500"/>
              </a:lnSpc>
              <a:buNone/>
            </a:pPr>
            <a:endParaRPr lang="en-GB" sz="1800" kern="0" dirty="0" smtClean="0"/>
          </a:p>
          <a:p>
            <a:pPr>
              <a:lnSpc>
                <a:spcPts val="2500"/>
              </a:lnSpc>
              <a:buFontTx/>
              <a:buChar char="-"/>
            </a:pPr>
            <a:endParaRPr lang="en-GB" sz="1800" kern="0" dirty="0" smtClean="0"/>
          </a:p>
          <a:p>
            <a:pPr marL="0" indent="0">
              <a:buFont typeface="Verdana" pitchFamily="34" charset="0"/>
              <a:buNone/>
            </a:pPr>
            <a:endParaRPr lang="en-GB" sz="1800" kern="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634762"/>
              </p:ext>
            </p:extLst>
          </p:nvPr>
        </p:nvGraphicFramePr>
        <p:xfrm>
          <a:off x="295577" y="3507854"/>
          <a:ext cx="7308998" cy="1325880"/>
        </p:xfrm>
        <a:graphic>
          <a:graphicData uri="http://schemas.openxmlformats.org/drawingml/2006/table">
            <a:tbl>
              <a:tblPr/>
              <a:tblGrid>
                <a:gridCol w="2196430">
                  <a:extLst>
                    <a:ext uri="{9D8B030D-6E8A-4147-A177-3AD203B41FA5}">
                      <a16:colId xmlns:a16="http://schemas.microsoft.com/office/drawing/2014/main" val="220923739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98619445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194768638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42187543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784187847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388102089"/>
                    </a:ext>
                  </a:extLst>
                </a:gridCol>
              </a:tblGrid>
              <a:tr h="2209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Model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#</a:t>
                      </a:r>
                      <a:r>
                        <a:rPr lang="de-DE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training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Precision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Recall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F1-Score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NDCG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7253485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mllm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5,000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0,1899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0,4259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0,2402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0,3971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4850168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omikuji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toc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724,038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0,3904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0,4573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0,3573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0,4632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8305447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omikuji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ft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0" dirty="0" smtClean="0"/>
                        <a:t>196,538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0,3929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0,5118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0,3902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0,5137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1587943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omikuji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title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0" dirty="0" smtClean="0"/>
                        <a:t>1,414,972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0,4423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0,4941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0,4142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0,5025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1090444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ensemble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0,4550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0,6124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0,4738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0,6093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17416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69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-Variante_16x9 Folienmaster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PPT-Vorlage-Variante_16x9</Template>
  <TotalTime>0</TotalTime>
  <Words>713</Words>
  <Application>Microsoft Office PowerPoint</Application>
  <PresentationFormat>Bildschirmpräsentation (16:9)</PresentationFormat>
  <Paragraphs>219</Paragraphs>
  <Slides>13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0" baseType="lpstr">
      <vt:lpstr>Arial</vt:lpstr>
      <vt:lpstr>Bahnschrift SemiBold</vt:lpstr>
      <vt:lpstr>Calibri</vt:lpstr>
      <vt:lpstr>Times New Roman</vt:lpstr>
      <vt:lpstr>Verdana</vt:lpstr>
      <vt:lpstr>Wingdings</vt:lpstr>
      <vt:lpstr>PPT-Vorlage-Variante_16x9 Folienmaster</vt:lpstr>
      <vt:lpstr>Automatic subject cataloguing at the DNB  Christoph Poley, DNB </vt:lpstr>
      <vt:lpstr>PowerPoint-Präsentation</vt:lpstr>
      <vt:lpstr>A Challenge of mass</vt:lpstr>
      <vt:lpstr>PowerPoint-Präsentation</vt:lpstr>
      <vt:lpstr>PowerPoint-Präsentation</vt:lpstr>
      <vt:lpstr>Productive workflow #documents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Main questions</vt:lpstr>
      <vt:lpstr>Thank you for your attention!</vt:lpstr>
    </vt:vector>
  </TitlesOfParts>
  <Company>Deutsche Nationalbibliothek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Poley, Christoph</dc:creator>
  <cp:lastModifiedBy>Poley, Christoph</cp:lastModifiedBy>
  <cp:revision>122</cp:revision>
  <cp:lastPrinted>2014-07-03T12:54:28Z</cp:lastPrinted>
  <dcterms:created xsi:type="dcterms:W3CDTF">2024-07-15T08:04:07Z</dcterms:created>
  <dcterms:modified xsi:type="dcterms:W3CDTF">2024-09-30T08:08:35Z</dcterms:modified>
</cp:coreProperties>
</file>