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361" r:id="rId4"/>
    <p:sldId id="263" r:id="rId5"/>
    <p:sldId id="288" r:id="rId6"/>
    <p:sldId id="357" r:id="rId7"/>
    <p:sldId id="258" r:id="rId8"/>
    <p:sldId id="259" r:id="rId9"/>
    <p:sldId id="358" r:id="rId10"/>
    <p:sldId id="289" r:id="rId11"/>
    <p:sldId id="360" r:id="rId12"/>
    <p:sldId id="362" r:id="rId13"/>
    <p:sldId id="290" r:id="rId14"/>
    <p:sldId id="287" r:id="rId15"/>
  </p:sldIdLst>
  <p:sldSz cx="9144000" cy="5143500" type="screen16x9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76">
          <p15:clr>
            <a:srgbClr val="A4A3A4"/>
          </p15:clr>
        </p15:guide>
        <p15:guide id="2" orient="horz" pos="1280">
          <p15:clr>
            <a:srgbClr val="A4A3A4"/>
          </p15:clr>
        </p15:guide>
        <p15:guide id="3" pos="18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ähler, Maximilian" initials="KM" lastIdx="1" clrIdx="0">
    <p:extLst>
      <p:ext uri="{19B8F6BF-5375-455C-9EA6-DF929625EA0E}">
        <p15:presenceInfo xmlns:p15="http://schemas.microsoft.com/office/powerpoint/2012/main" userId="S-1-5-21-4090422829-317704102-417619242-232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7950" autoAdjust="0"/>
  </p:normalViewPr>
  <p:slideViewPr>
    <p:cSldViewPr>
      <p:cViewPr varScale="1">
        <p:scale>
          <a:sx n="135" d="100"/>
          <a:sy n="135" d="100"/>
        </p:scale>
        <p:origin x="960" y="114"/>
      </p:cViewPr>
      <p:guideLst>
        <p:guide orient="horz" pos="776"/>
        <p:guide orient="horz" pos="1280"/>
        <p:guide pos="1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70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noProof="0" dirty="0" smtClean="0"/>
              <a:t>Some</a:t>
            </a:r>
            <a:r>
              <a:rPr lang="en-GB" b="1" baseline="0" noProof="0" dirty="0" smtClean="0"/>
              <a:t> Info on the project: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Funded by Germanys National AI Strategy we have been working on automated subject indexing since 10/2021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The project aims to increase quality of subject indexing at DNB by employing novel NLP techniques and help fortify data science and machine learning competence at DNB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noProof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4098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</a:t>
            </a:r>
            <a:r>
              <a:rPr lang="de-DE" dirty="0" err="1" smtClean="0"/>
              <a:t>Vector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storage</a:t>
            </a:r>
            <a:r>
              <a:rPr lang="de-DE" baseline="0" dirty="0" smtClean="0"/>
              <a:t> and TEI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hosted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almost</a:t>
            </a:r>
            <a:r>
              <a:rPr lang="de-DE" baseline="0" dirty="0" smtClean="0"/>
              <a:t> off-</a:t>
            </a:r>
            <a:r>
              <a:rPr lang="de-DE" baseline="0" dirty="0" err="1" smtClean="0"/>
              <a:t>shelf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containers</a:t>
            </a:r>
            <a:r>
              <a:rPr lang="de-DE" baseline="0" dirty="0" smtClean="0"/>
              <a:t> and </a:t>
            </a:r>
            <a:r>
              <a:rPr lang="de-DE" baseline="0" dirty="0" err="1" smtClean="0"/>
              <a:t>support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many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embedding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models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baseline="0" dirty="0" smtClean="0"/>
              <a:t> XMLC-</a:t>
            </a:r>
            <a:r>
              <a:rPr lang="de-DE" baseline="0" dirty="0" err="1" smtClean="0"/>
              <a:t>Perpective</a:t>
            </a:r>
            <a:r>
              <a:rPr lang="de-DE" baseline="0" dirty="0" smtClean="0"/>
              <a:t>: Embedding </a:t>
            </a:r>
            <a:r>
              <a:rPr lang="de-DE" baseline="0" dirty="0" err="1" smtClean="0"/>
              <a:t>based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matching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an </a:t>
            </a:r>
            <a:r>
              <a:rPr lang="de-DE" baseline="0" dirty="0" err="1" smtClean="0"/>
              <a:t>untrained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OvA-Classifier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where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embedding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each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label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serves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weights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a linear </a:t>
            </a:r>
            <a:r>
              <a:rPr lang="de-DE" baseline="0" dirty="0" err="1" smtClean="0"/>
              <a:t>decision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function</a:t>
            </a:r>
            <a:r>
              <a:rPr lang="de-DE" baseline="0" dirty="0" smtClean="0"/>
              <a:t>. Fine-Tuning </a:t>
            </a:r>
            <a:r>
              <a:rPr lang="de-DE" baseline="0" dirty="0" err="1" smtClean="0"/>
              <a:t>methods</a:t>
            </a:r>
            <a:r>
              <a:rPr lang="de-DE" baseline="0" dirty="0" smtClean="0"/>
              <a:t> must </a:t>
            </a:r>
            <a:r>
              <a:rPr lang="de-DE" baseline="0" dirty="0" err="1" smtClean="0"/>
              <a:t>improve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that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Lisa will </a:t>
            </a:r>
            <a:r>
              <a:rPr lang="de-DE" baseline="0" dirty="0" err="1" smtClean="0"/>
              <a:t>talk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about</a:t>
            </a:r>
            <a:r>
              <a:rPr lang="de-DE" baseline="0" dirty="0" smtClean="0"/>
              <a:t> Open-Source-LLMs.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same </a:t>
            </a:r>
            <a:r>
              <a:rPr lang="de-DE" baseline="0" dirty="0" err="1" smtClean="0"/>
              <a:t>infrastructure</a:t>
            </a:r>
            <a:r>
              <a:rPr lang="de-DE" baseline="0" dirty="0" smtClean="0"/>
              <a:t> +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containers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serving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LLMs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884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 smtClean="0"/>
              <a:t>We</a:t>
            </a:r>
            <a:r>
              <a:rPr lang="de-DE" dirty="0" smtClean="0"/>
              <a:t> do not </a:t>
            </a:r>
            <a:r>
              <a:rPr lang="de-DE" dirty="0" err="1" smtClean="0"/>
              <a:t>cover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save time, but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added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final </a:t>
            </a:r>
            <a:r>
              <a:rPr lang="de-DE" baseline="0" dirty="0" err="1" smtClean="0"/>
              <a:t>workshop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slides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131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Beside</a:t>
            </a:r>
            <a:r>
              <a:rPr lang="de-DE" dirty="0" smtClean="0"/>
              <a:t> </a:t>
            </a:r>
            <a:r>
              <a:rPr lang="de-DE" dirty="0" err="1" smtClean="0"/>
              <a:t>creating</a:t>
            </a:r>
            <a:r>
              <a:rPr lang="de-DE" dirty="0" smtClean="0"/>
              <a:t> </a:t>
            </a:r>
            <a:r>
              <a:rPr lang="de-DE" dirty="0" err="1" smtClean="0"/>
              <a:t>tools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baseline="0" dirty="0" smtClean="0"/>
              <a:t> internal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management</a:t>
            </a:r>
            <a:r>
              <a:rPr lang="de-DE" baseline="0" dirty="0" smtClean="0"/>
              <a:t> and </a:t>
            </a:r>
            <a:r>
              <a:rPr lang="de-DE" baseline="0" dirty="0" err="1" smtClean="0"/>
              <a:t>evaluation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automatet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subject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indexing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project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two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lines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research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569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515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evaluate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methods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two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tasks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Indexing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book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titles</a:t>
            </a:r>
            <a:r>
              <a:rPr lang="de-DE" baseline="0" dirty="0" smtClean="0"/>
              <a:t> and </a:t>
            </a:r>
            <a:r>
              <a:rPr lang="de-DE" baseline="0" dirty="0" err="1" smtClean="0"/>
              <a:t>indexing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fully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text</a:t>
            </a:r>
            <a:endParaRPr lang="de-DE" baseline="0" dirty="0" smtClean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look</a:t>
            </a:r>
            <a:r>
              <a:rPr lang="de-DE" baseline="0" dirty="0" smtClean="0"/>
              <a:t> at </a:t>
            </a:r>
            <a:r>
              <a:rPr lang="de-DE" baseline="0" dirty="0" err="1" smtClean="0"/>
              <a:t>results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far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detail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, but </a:t>
            </a:r>
            <a:r>
              <a:rPr lang="de-DE" baseline="0" dirty="0" err="1" smtClean="0"/>
              <a:t>there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no</a:t>
            </a:r>
            <a:r>
              <a:rPr lang="de-DE" baseline="0" dirty="0" smtClean="0"/>
              <a:t> time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now</a:t>
            </a:r>
            <a:endParaRPr lang="de-DE" dirty="0" smtClean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 err="1" smtClean="0"/>
              <a:t>Hyperopt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XR-</a:t>
            </a:r>
            <a:r>
              <a:rPr lang="de-DE" dirty="0" err="1" smtClean="0"/>
              <a:t>Transforer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very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complex</a:t>
            </a:r>
            <a:r>
              <a:rPr lang="de-DE" baseline="0" dirty="0" smtClean="0"/>
              <a:t>.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week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ago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thought</a:t>
            </a:r>
            <a:r>
              <a:rPr lang="de-DE" baseline="0" dirty="0" smtClean="0"/>
              <a:t> XR-Transformer </a:t>
            </a:r>
            <a:r>
              <a:rPr lang="de-DE" baseline="0" dirty="0" err="1" smtClean="0"/>
              <a:t>would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work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</a:t>
            </a:r>
            <a:r>
              <a:rPr lang="de-DE" baseline="0" dirty="0" smtClean="0"/>
              <a:t>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 smtClean="0"/>
              <a:t>More on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 smtClean="0"/>
              <a:t>xtransformer</a:t>
            </a:r>
            <a:r>
              <a:rPr lang="de-DE" dirty="0" smtClean="0"/>
              <a:t>, </a:t>
            </a:r>
            <a:r>
              <a:rPr lang="de-DE" dirty="0" err="1" smtClean="0"/>
              <a:t>attentionxml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deep-learning</a:t>
            </a:r>
            <a:r>
              <a:rPr lang="de-DE" dirty="0" smtClean="0"/>
              <a:t> </a:t>
            </a:r>
            <a:r>
              <a:rPr lang="de-DE" dirty="0" err="1" smtClean="0"/>
              <a:t>approaches</a:t>
            </a:r>
            <a:endParaRPr lang="de-DE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 smtClean="0"/>
              <a:t>Dismec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OneVsAll</a:t>
            </a:r>
            <a:r>
              <a:rPr lang="de-DE" dirty="0" smtClean="0"/>
              <a:t> </a:t>
            </a:r>
            <a:r>
              <a:rPr lang="de-DE" dirty="0" err="1" smtClean="0"/>
              <a:t>classifier</a:t>
            </a:r>
            <a:endParaRPr lang="de-DE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 smtClean="0"/>
              <a:t>Omikuji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uses</a:t>
            </a:r>
            <a:r>
              <a:rPr lang="de-DE" baseline="0" dirty="0" smtClean="0"/>
              <a:t> </a:t>
            </a:r>
            <a:r>
              <a:rPr lang="de-DE" dirty="0" err="1" smtClean="0"/>
              <a:t>partitioned</a:t>
            </a:r>
            <a:r>
              <a:rPr lang="de-DE" dirty="0" smtClean="0"/>
              <a:t> </a:t>
            </a:r>
            <a:r>
              <a:rPr lang="de-DE" dirty="0" err="1" smtClean="0"/>
              <a:t>label</a:t>
            </a:r>
            <a:r>
              <a:rPr lang="de-DE" dirty="0" smtClean="0"/>
              <a:t> </a:t>
            </a:r>
            <a:r>
              <a:rPr lang="de-DE" dirty="0" err="1" smtClean="0"/>
              <a:t>trees</a:t>
            </a:r>
            <a:r>
              <a:rPr lang="de-DE" dirty="0" smtClean="0"/>
              <a:t> (</a:t>
            </a:r>
            <a:r>
              <a:rPr lang="de-DE" dirty="0" err="1" smtClean="0"/>
              <a:t>known</a:t>
            </a:r>
            <a:r>
              <a:rPr lang="de-DE" dirty="0" smtClean="0"/>
              <a:t> in </a:t>
            </a:r>
            <a:r>
              <a:rPr lang="de-DE" dirty="0" err="1" smtClean="0"/>
              <a:t>Annif</a:t>
            </a:r>
            <a:r>
              <a:rPr lang="de-DE" dirty="0" smtClean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 smtClean="0"/>
              <a:t>ZestXML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only</a:t>
            </a:r>
            <a:r>
              <a:rPr lang="de-DE" baseline="0" dirty="0" smtClean="0"/>
              <a:t> XMLC-</a:t>
            </a:r>
            <a:r>
              <a:rPr lang="de-DE" baseline="0" dirty="0" err="1" smtClean="0"/>
              <a:t>Method</a:t>
            </a:r>
            <a:r>
              <a:rPr lang="de-DE" baseline="0" dirty="0" smtClean="0"/>
              <a:t> so </a:t>
            </a:r>
            <a:r>
              <a:rPr lang="de-DE" baseline="0" dirty="0" err="1" smtClean="0"/>
              <a:t>far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employ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label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features</a:t>
            </a:r>
            <a:r>
              <a:rPr lang="de-DE" baseline="0" dirty="0" smtClean="0"/>
              <a:t> and </a:t>
            </a:r>
            <a:r>
              <a:rPr lang="de-DE" baseline="0" dirty="0" err="1" smtClean="0"/>
              <a:t>shows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weak</a:t>
            </a:r>
            <a:r>
              <a:rPr lang="de-DE" baseline="0" dirty="0" smtClean="0"/>
              <a:t>) </a:t>
            </a:r>
            <a:r>
              <a:rPr lang="de-DE" baseline="0" dirty="0" err="1" smtClean="0"/>
              <a:t>zero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shot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learning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capabilities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562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Qualitative </a:t>
            </a:r>
            <a:r>
              <a:rPr lang="de-DE" dirty="0" err="1" smtClean="0"/>
              <a:t>rating</a:t>
            </a:r>
            <a:r>
              <a:rPr lang="de-DE" dirty="0" smtClean="0"/>
              <a:t> will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us</a:t>
            </a:r>
            <a:r>
              <a:rPr lang="de-DE" dirty="0" smtClean="0"/>
              <a:t> an </a:t>
            </a:r>
            <a:r>
              <a:rPr lang="de-DE" dirty="0" err="1" smtClean="0"/>
              <a:t>impression</a:t>
            </a:r>
            <a:r>
              <a:rPr lang="de-DE" dirty="0" smtClean="0"/>
              <a:t> </a:t>
            </a:r>
            <a:r>
              <a:rPr lang="de-DE" dirty="0" err="1" smtClean="0"/>
              <a:t>beyond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binary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relevance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metrics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how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useful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suggestions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even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they</a:t>
            </a:r>
            <a:r>
              <a:rPr lang="de-DE" baseline="0" dirty="0" smtClean="0"/>
              <a:t> do not </a:t>
            </a:r>
            <a:r>
              <a:rPr lang="de-DE" baseline="0" dirty="0" err="1" smtClean="0"/>
              <a:t>hit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gold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standard</a:t>
            </a:r>
            <a:r>
              <a:rPr lang="de-DE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Most XMLC-</a:t>
            </a:r>
            <a:r>
              <a:rPr lang="de-DE" baseline="0" dirty="0" err="1" smtClean="0"/>
              <a:t>methods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treat</a:t>
            </a:r>
            <a:r>
              <a:rPr lang="de-DE" baseline="0" dirty="0" smtClean="0"/>
              <a:t> Labels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abstract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identifiers</a:t>
            </a:r>
            <a:r>
              <a:rPr lang="de-DE" baseline="0" dirty="0" smtClean="0"/>
              <a:t> and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effectifely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leverage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label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features</a:t>
            </a:r>
            <a:r>
              <a:rPr lang="de-DE" baseline="0" dirty="0" smtClean="0"/>
              <a:t>, s.a. </a:t>
            </a:r>
            <a:r>
              <a:rPr lang="de-DE" baseline="0" dirty="0" err="1" smtClean="0"/>
              <a:t>prefLabels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As a </a:t>
            </a:r>
            <a:r>
              <a:rPr lang="de-DE" baseline="0" dirty="0" err="1" smtClean="0"/>
              <a:t>single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approach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methods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weak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preformance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terms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F1-Score, but </a:t>
            </a:r>
            <a:r>
              <a:rPr lang="de-DE" baseline="0" dirty="0" err="1" smtClean="0"/>
              <a:t>yet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„</a:t>
            </a:r>
            <a:r>
              <a:rPr lang="de-DE" baseline="0" dirty="0" err="1" smtClean="0"/>
              <a:t>hidden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strength</a:t>
            </a:r>
            <a:r>
              <a:rPr lang="de-DE" baseline="0" dirty="0" smtClean="0"/>
              <a:t>“ in partial </a:t>
            </a:r>
            <a:r>
              <a:rPr lang="de-DE" baseline="0" dirty="0" err="1" smtClean="0"/>
              <a:t>domains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vocabulary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document-categories</a:t>
            </a:r>
            <a:endParaRPr lang="de-D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Even a </a:t>
            </a:r>
            <a:r>
              <a:rPr lang="de-DE" baseline="0" dirty="0" err="1" smtClean="0"/>
              <a:t>method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outperforming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Omikuji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might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add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little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existing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production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ensemble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MLLM and </a:t>
            </a:r>
            <a:r>
              <a:rPr lang="de-DE" baseline="0" dirty="0" err="1" smtClean="0"/>
              <a:t>Omikuji</a:t>
            </a:r>
            <a:r>
              <a:rPr lang="de-DE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Evaluating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heterogeneity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result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will </a:t>
            </a:r>
            <a:r>
              <a:rPr lang="de-DE" baseline="0" dirty="0" err="1" smtClean="0"/>
              <a:t>move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focus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later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stage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now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collected</a:t>
            </a:r>
            <a:r>
              <a:rPr lang="de-DE" baseline="0" dirty="0" smtClean="0"/>
              <a:t> so </a:t>
            </a:r>
            <a:r>
              <a:rPr lang="de-DE" baseline="0" dirty="0" err="1" smtClean="0"/>
              <a:t>many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result</a:t>
            </a:r>
            <a:r>
              <a:rPr lang="de-DE" baseline="0" dirty="0" smtClean="0"/>
              <a:t>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366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second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r>
              <a:rPr lang="de-DE" dirty="0" smtClean="0"/>
              <a:t> I </a:t>
            </a:r>
            <a:r>
              <a:rPr lang="de-DE" dirty="0" err="1" smtClean="0"/>
              <a:t>would</a:t>
            </a:r>
            <a:r>
              <a:rPr lang="de-DE" dirty="0" smtClean="0"/>
              <a:t> like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about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self-designed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apporach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does</a:t>
            </a:r>
            <a:r>
              <a:rPr lang="de-DE" baseline="0" dirty="0" smtClean="0"/>
              <a:t> not fit </a:t>
            </a:r>
            <a:r>
              <a:rPr lang="de-DE" baseline="0" dirty="0" err="1" smtClean="0"/>
              <a:t>into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XMLC </a:t>
            </a:r>
            <a:r>
              <a:rPr lang="de-DE" baseline="0" dirty="0" err="1" smtClean="0"/>
              <a:t>paradigm</a:t>
            </a:r>
            <a:r>
              <a:rPr lang="de-DE" baseline="0" dirty="0" smtClean="0"/>
              <a:t>, but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rather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close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lexical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matching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1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type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r>
              <a:rPr lang="de-DE" dirty="0" smtClean="0"/>
              <a:t> </a:t>
            </a:r>
            <a:r>
              <a:rPr lang="de-DE" dirty="0" err="1" smtClean="0"/>
              <a:t>search</a:t>
            </a:r>
            <a:r>
              <a:rPr lang="de-DE" dirty="0" smtClean="0"/>
              <a:t> </a:t>
            </a:r>
            <a:r>
              <a:rPr lang="de-DE" dirty="0" err="1" smtClean="0"/>
              <a:t>semantic</a:t>
            </a:r>
            <a:r>
              <a:rPr lang="de-DE" dirty="0" smtClean="0"/>
              <a:t> </a:t>
            </a:r>
            <a:r>
              <a:rPr lang="de-DE" dirty="0" err="1" smtClean="0"/>
              <a:t>search</a:t>
            </a:r>
            <a:r>
              <a:rPr lang="de-DE" dirty="0" smtClean="0"/>
              <a:t>,</a:t>
            </a:r>
            <a:r>
              <a:rPr lang="de-DE" baseline="0" dirty="0" smtClean="0"/>
              <a:t> due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ist </a:t>
            </a:r>
            <a:r>
              <a:rPr lang="de-DE" baseline="0" dirty="0" err="1" smtClean="0"/>
              <a:t>ability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concepts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regions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space</a:t>
            </a:r>
            <a:endParaRPr lang="de-DE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 smtClean="0"/>
              <a:t>Vector</a:t>
            </a:r>
            <a:r>
              <a:rPr lang="de-DE" dirty="0" smtClean="0"/>
              <a:t> Search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would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normally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require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</a:t>
            </a:r>
            <a:r>
              <a:rPr lang="de-DE" dirty="0" err="1" smtClean="0"/>
              <a:t>alculating</a:t>
            </a:r>
            <a:r>
              <a:rPr lang="de-DE" dirty="0" smtClean="0"/>
              <a:t> </a:t>
            </a:r>
            <a:r>
              <a:rPr lang="de-DE" dirty="0" err="1" smtClean="0"/>
              <a:t>dot-products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item in a large </a:t>
            </a:r>
            <a:r>
              <a:rPr lang="de-DE" dirty="0" err="1" smtClean="0"/>
              <a:t>vocabulary</a:t>
            </a:r>
            <a:r>
              <a:rPr lang="de-DE" dirty="0" smtClean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Most modern </a:t>
            </a:r>
            <a:r>
              <a:rPr lang="de-DE" dirty="0" err="1" smtClean="0"/>
              <a:t>Vector</a:t>
            </a:r>
            <a:r>
              <a:rPr lang="de-DE" dirty="0" smtClean="0"/>
              <a:t> Storages </a:t>
            </a:r>
            <a:r>
              <a:rPr lang="de-DE" dirty="0" err="1" smtClean="0"/>
              <a:t>implement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optimised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search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547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 smtClean="0"/>
              <a:t>Longer</a:t>
            </a:r>
            <a:r>
              <a:rPr lang="de-DE" dirty="0" smtClean="0"/>
              <a:t> Text Inputs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chunked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pieces</a:t>
            </a:r>
            <a:r>
              <a:rPr lang="de-DE" dirty="0" smtClean="0"/>
              <a:t>,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sentence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tokenizer</a:t>
            </a:r>
            <a:r>
              <a:rPr lang="de-DE" baseline="0" dirty="0" smtClean="0"/>
              <a:t> like MLLM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Vector</a:t>
            </a:r>
            <a:r>
              <a:rPr lang="de-DE" baseline="0" dirty="0" smtClean="0"/>
              <a:t> Storage </a:t>
            </a:r>
            <a:r>
              <a:rPr lang="de-DE" baseline="0" dirty="0" err="1" smtClean="0"/>
              <a:t>may</a:t>
            </a:r>
            <a:r>
              <a:rPr lang="de-DE" baseline="0" dirty="0" smtClean="0"/>
              <a:t> hold </a:t>
            </a:r>
            <a:r>
              <a:rPr lang="de-DE" baseline="0" dirty="0" err="1" smtClean="0"/>
              <a:t>representation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alt-Labels and </a:t>
            </a:r>
            <a:r>
              <a:rPr lang="de-DE" baseline="0" dirty="0" err="1" smtClean="0"/>
              <a:t>hidden</a:t>
            </a:r>
            <a:r>
              <a:rPr lang="de-DE" baseline="0" dirty="0" smtClean="0"/>
              <a:t>-labels.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230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 smtClean="0"/>
              <a:t>Looking</a:t>
            </a:r>
            <a:r>
              <a:rPr lang="de-DE" dirty="0" smtClean="0"/>
              <a:t> at bare f-</a:t>
            </a:r>
            <a:r>
              <a:rPr lang="de-DE" dirty="0" err="1" smtClean="0"/>
              <a:t>scores</a:t>
            </a:r>
            <a:r>
              <a:rPr lang="de-DE" dirty="0" smtClean="0"/>
              <a:t> MLLM and </a:t>
            </a:r>
            <a:r>
              <a:rPr lang="de-DE" dirty="0" err="1" smtClean="0"/>
              <a:t>Emb</a:t>
            </a:r>
            <a:r>
              <a:rPr lang="de-DE" dirty="0" smtClean="0"/>
              <a:t>.-</a:t>
            </a:r>
            <a:r>
              <a:rPr lang="de-DE" dirty="0" err="1" smtClean="0"/>
              <a:t>Based</a:t>
            </a:r>
            <a:r>
              <a:rPr lang="de-DE" dirty="0" smtClean="0"/>
              <a:t>-</a:t>
            </a:r>
            <a:r>
              <a:rPr lang="de-DE" dirty="0" err="1" smtClean="0"/>
              <a:t>Matching</a:t>
            </a:r>
            <a:r>
              <a:rPr lang="de-DE" dirty="0" smtClean="0"/>
              <a:t> end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similar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- Precision </a:t>
            </a:r>
            <a:r>
              <a:rPr lang="de-DE" dirty="0" err="1" smtClean="0"/>
              <a:t>for</a:t>
            </a:r>
            <a:r>
              <a:rPr lang="de-DE" dirty="0" smtClean="0"/>
              <a:t> bare </a:t>
            </a:r>
            <a:r>
              <a:rPr lang="de-DE" dirty="0" err="1" smtClean="0"/>
              <a:t>book</a:t>
            </a:r>
            <a:r>
              <a:rPr lang="de-DE" dirty="0" smtClean="0"/>
              <a:t> </a:t>
            </a:r>
            <a:r>
              <a:rPr lang="de-DE" dirty="0" err="1" smtClean="0"/>
              <a:t>titles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Emb</a:t>
            </a:r>
            <a:r>
              <a:rPr lang="de-DE" dirty="0" smtClean="0"/>
              <a:t>.-</a:t>
            </a:r>
            <a:r>
              <a:rPr lang="de-DE" dirty="0" err="1" smtClean="0"/>
              <a:t>Based</a:t>
            </a:r>
            <a:r>
              <a:rPr lang="de-DE" dirty="0" smtClean="0"/>
              <a:t>-</a:t>
            </a:r>
            <a:r>
              <a:rPr lang="de-DE" dirty="0" err="1" smtClean="0"/>
              <a:t>Matching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smtClean="0"/>
              <a:t>MLLM </a:t>
            </a:r>
            <a:r>
              <a:rPr lang="de-DE" dirty="0" err="1" smtClean="0"/>
              <a:t>slightly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better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full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texts</a:t>
            </a:r>
            <a:r>
              <a:rPr lang="de-DE" baseline="0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However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Results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very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!!!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6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87766" y="2498400"/>
            <a:ext cx="7593012" cy="12960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87766" y="2041200"/>
            <a:ext cx="7593012" cy="385200"/>
          </a:xfrm>
        </p:spPr>
        <p:txBody>
          <a:bodyPr/>
          <a:lstStyle>
            <a:lvl1pPr marL="0" indent="0">
              <a:spcBef>
                <a:spcPts val="0"/>
              </a:spcBef>
              <a:buFont typeface="Verdana" pitchFamily="34" charset="0"/>
              <a:buNone/>
              <a:defRPr sz="2000" baseline="0"/>
            </a:lvl1pPr>
          </a:lstStyle>
          <a:p>
            <a:r>
              <a:rPr lang="de-DE" dirty="0" smtClean="0"/>
              <a:t>Namen durch Klicken und Überschreiben hinzufügen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7020000" cy="1538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88000" y="1218086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 marL="514350" indent="-514350">
              <a:lnSpc>
                <a:spcPts val="3000"/>
              </a:lnSpc>
              <a:spcBef>
                <a:spcPts val="1680"/>
              </a:spcBef>
              <a:buFont typeface="+mj-lt"/>
              <a:buAutoNum type="arabicPeriod"/>
              <a:defRPr sz="2600" b="1"/>
            </a:lvl1pPr>
            <a:lvl2pPr marL="1179512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2pPr>
            <a:lvl3pPr marL="1533525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3pPr>
            <a:lvl4pPr marL="179863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4pPr>
            <a:lvl5pPr marL="207168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defRPr lang="de-DE" dirty="0" smtClean="0"/>
            </a:lvl1pPr>
            <a:lvl2pPr>
              <a:lnSpc>
                <a:spcPts val="2000"/>
              </a:lnSpc>
              <a:spcBef>
                <a:spcPts val="300"/>
              </a:spcBef>
              <a:defRPr lang="de-DE" sz="1600" dirty="0" smtClean="0"/>
            </a:lvl2pPr>
            <a:lvl3pPr>
              <a:lnSpc>
                <a:spcPts val="2000"/>
              </a:lnSpc>
              <a:spcBef>
                <a:spcPts val="300"/>
              </a:spcBef>
              <a:defRPr lang="de-DE" sz="1600" dirty="0" smtClean="0"/>
            </a:lvl3pPr>
            <a:lvl4pPr>
              <a:lnSpc>
                <a:spcPts val="2000"/>
              </a:lnSpc>
              <a:spcBef>
                <a:spcPts val="300"/>
              </a:spcBef>
              <a:defRPr lang="de-DE" sz="1600" dirty="0" smtClean="0"/>
            </a:lvl4pPr>
            <a:lvl5pPr>
              <a:lnSpc>
                <a:spcPts val="2000"/>
              </a:lnSpc>
              <a:spcBef>
                <a:spcPts val="300"/>
              </a:spcBef>
              <a:defRPr lang="de-DE" sz="1600" dirty="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mi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3787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dnb_RGB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88000" y="1080000"/>
            <a:ext cx="8460000" cy="77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000" y="2016000"/>
            <a:ext cx="8460000" cy="27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2800" y="410400"/>
            <a:ext cx="70200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43" r:id="rId6"/>
    <p:sldLayoutId id="2147483738" r:id="rId7"/>
    <p:sldLayoutId id="2147483739" r:id="rId8"/>
    <p:sldLayoutId id="2147483740" r:id="rId9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3000"/>
        </a:lnSpc>
        <a:spcBef>
          <a:spcPts val="9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nb.de/ki-projekt" TargetMode="External"/><Relationship Id="rId2" Type="http://schemas.openxmlformats.org/officeDocument/2006/relationships/hyperlink" Target="mailto:m.kaehler@dnb.de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blog.dnb.de/texte-erschliessen-mit-ki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305.12349" TargetMode="External"/><Relationship Id="rId3" Type="http://schemas.openxmlformats.org/officeDocument/2006/relationships/hyperlink" Target="https://doi.org/10.48550/arxiv.2109.13122" TargetMode="External"/><Relationship Id="rId7" Type="http://schemas.openxmlformats.org/officeDocument/2006/relationships/hyperlink" Target="https://doi.org/10.1145/3437963.3441807" TargetMode="External"/><Relationship Id="rId2" Type="http://schemas.openxmlformats.org/officeDocument/2006/relationships/hyperlink" Target="https://doi.org/10.5555/3454287.345481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145/3447548.3467426" TargetMode="External"/><Relationship Id="rId5" Type="http://schemas.openxmlformats.org/officeDocument/2006/relationships/hyperlink" Target="https://arxiv.org/abs/2110.00685v2" TargetMode="External"/><Relationship Id="rId4" Type="http://schemas.openxmlformats.org/officeDocument/2006/relationships/hyperlink" Target="https://github.com/tomtung/omikuji" TargetMode="External"/><Relationship Id="rId9" Type="http://schemas.openxmlformats.org/officeDocument/2006/relationships/hyperlink" Target="https://doi.org/10.1109/TPAMI.2018.2889473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Some Lessons Learned in DNB’s AI Project: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Evaluation</a:t>
            </a:r>
            <a:r>
              <a:rPr lang="en-US" sz="2400" dirty="0"/>
              <a:t>, Existing Methods, New Methods</a:t>
            </a:r>
            <a:endParaRPr lang="de-DE" sz="2400" dirty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pPr>
              <a:spcBef>
                <a:spcPts val="0"/>
              </a:spcBef>
            </a:pPr>
            <a:r>
              <a:rPr lang="de-DE" dirty="0" smtClean="0"/>
              <a:t>Maximilian Kähler</a:t>
            </a:r>
            <a:endParaRPr lang="de-DE" dirty="0"/>
          </a:p>
        </p:txBody>
      </p:sp>
      <p:sp>
        <p:nvSpPr>
          <p:cNvPr id="3074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11      | Update DNB AI Project | 2024-09-27</a:t>
            </a:r>
            <a:endParaRPr lang="de-DE" dirty="0" smtClean="0">
              <a:solidFill>
                <a:schemeClr val="bg2"/>
              </a:solidFill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8000" y="1"/>
            <a:ext cx="215900" cy="897564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F6877A1-CE93-4F03-87E7-6555A3C9C3C2}" type="slidenum">
              <a:rPr lang="de-DE" sz="1000" b="1"/>
              <a:pPr algn="ctr"/>
              <a:t>10</a:t>
            </a:fld>
            <a:endParaRPr lang="de-DE" sz="1000" b="1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11      | Update DNB AI Project | 2024-09-27</a:t>
            </a:r>
            <a:endParaRPr 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8000" y="1707654"/>
            <a:ext cx="8460000" cy="2754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Infrastructural requirements: Vector Storage for Vocab, Text Embedding Interface (GPU-Acceleration useful) 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Many similarities to lexical matching, including strong zero-shot capabilities. But: non-similar suggestions!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There might be possibilities for improvement in advanced chunking or embedding strategies, developed in current RAG-Research (e.g. </a:t>
            </a:r>
            <a:r>
              <a:rPr lang="en-GB" dirty="0" err="1" smtClean="0"/>
              <a:t>ColBERT</a:t>
            </a:r>
            <a:r>
              <a:rPr lang="en-GB" dirty="0" smtClean="0"/>
              <a:t>-Embeddings or Late chunking)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Interesting baseline for a) LLM-based approaches b) fine-tuned transformers 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Summary: Embedding </a:t>
            </a:r>
            <a:r>
              <a:rPr lang="de-DE" dirty="0" err="1"/>
              <a:t>B</a:t>
            </a:r>
            <a:r>
              <a:rPr lang="de-DE" dirty="0" err="1" smtClean="0"/>
              <a:t>ased</a:t>
            </a:r>
            <a:r>
              <a:rPr lang="de-DE" dirty="0" smtClean="0"/>
              <a:t> </a:t>
            </a:r>
            <a:r>
              <a:rPr lang="de-DE" dirty="0" err="1"/>
              <a:t>M</a:t>
            </a:r>
            <a:r>
              <a:rPr lang="de-DE" dirty="0" err="1" smtClean="0"/>
              <a:t>atching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394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FB9A5C09-60F7-4597-AA13-EB7B3B3D1FF2}" type="slidenum">
              <a:rPr lang="de-DE" sz="1000" b="1"/>
              <a:pPr algn="ctr"/>
              <a:t>11</a:t>
            </a:fld>
            <a:endParaRPr lang="de-DE" sz="1000" b="1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7338" y="1635646"/>
            <a:ext cx="8460000" cy="27540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Project-Team: </a:t>
            </a:r>
            <a:r>
              <a:rPr lang="en-GB" dirty="0" smtClean="0">
                <a:solidFill>
                  <a:schemeClr val="bg2"/>
                </a:solidFill>
              </a:rPr>
              <a:t>Lisa Kluge, Katja Konermann, Nico Wagner, Markus Schumacher</a:t>
            </a:r>
          </a:p>
          <a:p>
            <a:pPr marL="0" indent="0">
              <a:buNone/>
            </a:pPr>
            <a:r>
              <a:rPr lang="en-GB" dirty="0" smtClean="0"/>
              <a:t>Please get in touch for further questions and discussion: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Maximilian Kähler</a:t>
            </a:r>
          </a:p>
          <a:p>
            <a:pPr marL="400050" lvl="1" indent="0">
              <a:lnSpc>
                <a:spcPct val="100000"/>
              </a:lnSpc>
              <a:buNone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m.kaehler@dnb.de</a:t>
            </a: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Our </a:t>
            </a:r>
            <a:r>
              <a:rPr lang="en-GB" b="1" dirty="0" err="1" smtClean="0">
                <a:solidFill>
                  <a:schemeClr val="bg1">
                    <a:lumMod val="50000"/>
                  </a:schemeClr>
                </a:solidFill>
              </a:rPr>
              <a:t>Project@DNB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</a:p>
          <a:p>
            <a:pPr marL="400050" lvl="1" indent="0">
              <a:lnSpc>
                <a:spcPct val="100000"/>
              </a:lnSpc>
              <a:buNone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https://www.dnb.de/ki-projekt</a:t>
            </a: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00050" lvl="1" indent="0">
              <a:lnSpc>
                <a:spcPct val="100000"/>
              </a:lnSpc>
              <a:buNone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  <a:hlinkClick r:id="rId4"/>
              </a:rPr>
              <a:t>https://blog.dnb.de/texte-erschliessen-mit-ki/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| 11      | Update DNB AI Project | 2024-09-27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48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88000" y="2182950"/>
            <a:ext cx="2123760" cy="777600"/>
          </a:xfrm>
        </p:spPr>
        <p:txBody>
          <a:bodyPr/>
          <a:lstStyle/>
          <a:p>
            <a:r>
              <a:rPr lang="de-DE" dirty="0" smtClean="0"/>
              <a:t>Appendix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11      | Update DNB AI Project | 2024-09-27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86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FB9A5C09-60F7-4597-AA13-EB7B3B3D1FF2}" type="slidenum">
              <a:rPr lang="de-DE" sz="1000" b="1"/>
              <a:pPr algn="ctr"/>
              <a:t>13</a:t>
            </a:fld>
            <a:endParaRPr lang="de-DE" sz="1000" b="1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11      | Update DNB AI Project | 2024-09-27</a:t>
            </a:r>
            <a:endParaRPr 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8000" y="1563638"/>
            <a:ext cx="8460000" cy="27540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000" dirty="0" smtClean="0"/>
              <a:t>You </a:t>
            </a:r>
            <a:r>
              <a:rPr lang="en-GB" sz="1000" dirty="0" err="1" smtClean="0"/>
              <a:t>etal</a:t>
            </a:r>
            <a:r>
              <a:rPr lang="en-GB" sz="1000" dirty="0" smtClean="0"/>
              <a:t>. (2019). </a:t>
            </a:r>
            <a:r>
              <a:rPr lang="en-GB" sz="1000" dirty="0" err="1" smtClean="0"/>
              <a:t>AttentionXML</a:t>
            </a:r>
            <a:r>
              <a:rPr lang="en-GB" sz="1000" dirty="0" smtClean="0"/>
              <a:t>: Label Tree-based Attention-Aware Deep Model for High-Performance Extreme Multi-Label Text Classification. </a:t>
            </a:r>
            <a:r>
              <a:rPr lang="en-GB" sz="1000" i="1" dirty="0" smtClean="0"/>
              <a:t>NIPS’19: Proceedings of the 33rd International Conference on Neural Information Processing Systems</a:t>
            </a:r>
            <a:r>
              <a:rPr lang="en-GB" sz="1000" dirty="0" smtClean="0"/>
              <a:t>. </a:t>
            </a:r>
            <a:r>
              <a:rPr lang="en-GB" sz="1000" dirty="0" smtClean="0">
                <a:hlinkClick r:id="rId2"/>
              </a:rPr>
              <a:t>https://doi.org/10.5555/3454287.3454810</a:t>
            </a:r>
            <a:endParaRPr lang="en-GB" sz="10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000" dirty="0" err="1" smtClean="0"/>
              <a:t>Schultheis</a:t>
            </a:r>
            <a:r>
              <a:rPr lang="en-GB" sz="1000" dirty="0" smtClean="0"/>
              <a:t>, E., &amp; </a:t>
            </a:r>
            <a:r>
              <a:rPr lang="en-GB" sz="1000" dirty="0" err="1" smtClean="0"/>
              <a:t>Babbar</a:t>
            </a:r>
            <a:r>
              <a:rPr lang="en-GB" sz="1000" dirty="0" smtClean="0"/>
              <a:t>, R. (2021). </a:t>
            </a:r>
            <a:r>
              <a:rPr lang="en-GB" sz="1000" i="1" dirty="0" smtClean="0"/>
              <a:t>Speeding-up One-vs-All Training for Extreme Classification via Smart Initialization</a:t>
            </a:r>
            <a:r>
              <a:rPr lang="en-GB" sz="1000" dirty="0" smtClean="0"/>
              <a:t>. </a:t>
            </a:r>
            <a:r>
              <a:rPr lang="en-GB" sz="1000" dirty="0" smtClean="0">
                <a:hlinkClick r:id="rId3"/>
              </a:rPr>
              <a:t>https://doi.org/10.48550/arxiv.2109.13122</a:t>
            </a:r>
            <a:endParaRPr lang="en-GB" sz="10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000" dirty="0" err="1" smtClean="0"/>
              <a:t>Omikuji</a:t>
            </a:r>
            <a:r>
              <a:rPr lang="en-GB" sz="1000" dirty="0" smtClean="0"/>
              <a:t>: An efficient implementation of Partitioned Label Trees (</a:t>
            </a:r>
            <a:r>
              <a:rPr lang="en-GB" sz="1000" dirty="0" err="1" smtClean="0"/>
              <a:t>Prabhu</a:t>
            </a:r>
            <a:r>
              <a:rPr lang="en-GB" sz="1000" dirty="0" smtClean="0"/>
              <a:t> et al., 2018) and its variations for extreme multi-label classification, written in Rust. </a:t>
            </a:r>
            <a:r>
              <a:rPr lang="en-GB" sz="1000" dirty="0" smtClean="0">
                <a:hlinkClick r:id="rId4"/>
              </a:rPr>
              <a:t>https://github.com/tomtung/omikuji</a:t>
            </a:r>
            <a:endParaRPr lang="en-GB" sz="10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000" dirty="0" smtClean="0"/>
              <a:t>Zhang </a:t>
            </a:r>
            <a:r>
              <a:rPr lang="en-GB" sz="1000" dirty="0" err="1" smtClean="0"/>
              <a:t>etal</a:t>
            </a:r>
            <a:r>
              <a:rPr lang="en-GB" sz="1000" dirty="0" smtClean="0"/>
              <a:t>. (2021). </a:t>
            </a:r>
            <a:r>
              <a:rPr lang="en-GB" sz="1000" i="1" dirty="0" smtClean="0"/>
              <a:t>Fast Multi-Resolution Transformer Fine-tuning for Extreme Multi-label Text Classification</a:t>
            </a:r>
            <a:r>
              <a:rPr lang="en-GB" sz="1000" dirty="0" smtClean="0"/>
              <a:t>. </a:t>
            </a:r>
            <a:r>
              <a:rPr lang="en-GB" sz="1000" dirty="0" smtClean="0">
                <a:hlinkClick r:id="rId5"/>
              </a:rPr>
              <a:t>https://arxiv.org/abs/2110.00685v2</a:t>
            </a:r>
            <a:endParaRPr lang="en-GB" sz="10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000" dirty="0" smtClean="0"/>
              <a:t>Gupta </a:t>
            </a:r>
            <a:r>
              <a:rPr lang="en-GB" sz="1000" dirty="0" err="1" smtClean="0"/>
              <a:t>etal</a:t>
            </a:r>
            <a:r>
              <a:rPr lang="en-GB" sz="1000" dirty="0" smtClean="0"/>
              <a:t>. (2021). Generalized Zero-Shot Extreme Multi-label Learning. </a:t>
            </a:r>
            <a:r>
              <a:rPr lang="en-GB" sz="1000" i="1" dirty="0" smtClean="0"/>
              <a:t>Proceedings of the ACM SIGKDD International Conference on Knowledge Discovery and Data Mining</a:t>
            </a:r>
            <a:r>
              <a:rPr lang="en-GB" sz="1000" dirty="0" smtClean="0"/>
              <a:t>, 527–535. </a:t>
            </a:r>
            <a:r>
              <a:rPr lang="en-GB" sz="1000" dirty="0" smtClean="0">
                <a:hlinkClick r:id="rId6"/>
              </a:rPr>
              <a:t>https://doi.org/10.1145/3447548.3467426</a:t>
            </a:r>
            <a:endParaRPr lang="en-GB" sz="10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000" dirty="0" smtClean="0"/>
              <a:t>Mittal </a:t>
            </a:r>
            <a:r>
              <a:rPr lang="en-GB" sz="1000" dirty="0" err="1" smtClean="0"/>
              <a:t>etal</a:t>
            </a:r>
            <a:r>
              <a:rPr lang="en-GB" sz="1000" dirty="0" smtClean="0"/>
              <a:t>. (2021). DECAF: Deep Extreme Classification with Label Features. </a:t>
            </a:r>
            <a:r>
              <a:rPr lang="en-GB" sz="1000" i="1" dirty="0" smtClean="0"/>
              <a:t>Proceedings of the 14th ACM International Conference on Web Search and Data Mining</a:t>
            </a:r>
            <a:r>
              <a:rPr lang="en-GB" sz="1000" dirty="0" smtClean="0"/>
              <a:t>, 49–57. </a:t>
            </a:r>
            <a:r>
              <a:rPr lang="en-GB" sz="1000" dirty="0" smtClean="0">
                <a:hlinkClick r:id="rId7"/>
              </a:rPr>
              <a:t>https://doi.org/10.1145/3437963.3441807</a:t>
            </a:r>
            <a:endParaRPr lang="en-GB" sz="10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000" dirty="0" err="1" smtClean="0"/>
              <a:t>Chien</a:t>
            </a:r>
            <a:r>
              <a:rPr lang="en-GB" sz="1000" dirty="0" smtClean="0"/>
              <a:t> </a:t>
            </a:r>
            <a:r>
              <a:rPr lang="en-GB" sz="1000" dirty="0" err="1" smtClean="0"/>
              <a:t>etal</a:t>
            </a:r>
            <a:r>
              <a:rPr lang="en-GB" sz="1000" dirty="0" smtClean="0"/>
              <a:t>. (2023). PINA: Leveraging Side Information in </a:t>
            </a:r>
            <a:r>
              <a:rPr lang="en-GB" sz="1000" dirty="0" err="1" smtClean="0"/>
              <a:t>eXtreme</a:t>
            </a:r>
            <a:r>
              <a:rPr lang="en-GB" sz="1000" dirty="0" smtClean="0"/>
              <a:t> Multi-label Classification via Predicted Instance </a:t>
            </a:r>
            <a:r>
              <a:rPr lang="en-GB" sz="1000" dirty="0" err="1" smtClean="0"/>
              <a:t>Neighborhood</a:t>
            </a:r>
            <a:r>
              <a:rPr lang="en-GB" sz="1000" dirty="0" smtClean="0"/>
              <a:t> Aggregation. </a:t>
            </a:r>
            <a:r>
              <a:rPr lang="en-GB" sz="1000" i="1" dirty="0" smtClean="0"/>
              <a:t>Proceedings of Machine Learning Research</a:t>
            </a:r>
            <a:r>
              <a:rPr lang="en-GB" sz="1000" dirty="0" smtClean="0"/>
              <a:t>, </a:t>
            </a:r>
            <a:r>
              <a:rPr lang="en-GB" sz="1000" i="1" dirty="0" smtClean="0"/>
              <a:t>202</a:t>
            </a:r>
            <a:r>
              <a:rPr lang="en-GB" sz="1000" dirty="0" smtClean="0"/>
              <a:t>, 5616–5630. </a:t>
            </a:r>
            <a:r>
              <a:rPr lang="en-GB" sz="1000" dirty="0" smtClean="0">
                <a:hlinkClick r:id="rId8"/>
              </a:rPr>
              <a:t>https://arxiv.org/abs/2305.12349</a:t>
            </a:r>
            <a:endParaRPr lang="en-GB" sz="10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000" dirty="0" err="1" smtClean="0"/>
              <a:t>Malkov</a:t>
            </a:r>
            <a:r>
              <a:rPr lang="en-GB" sz="1000" dirty="0" smtClean="0"/>
              <a:t> &amp; </a:t>
            </a:r>
            <a:r>
              <a:rPr lang="en-GB" sz="1000" dirty="0" err="1" smtClean="0"/>
              <a:t>Yashunin</a:t>
            </a:r>
            <a:r>
              <a:rPr lang="en-GB" sz="1000" dirty="0" smtClean="0"/>
              <a:t> (2016). Efficient and robust approximate nearest </a:t>
            </a:r>
            <a:r>
              <a:rPr lang="en-GB" sz="1000" dirty="0" err="1" smtClean="0"/>
              <a:t>neighbor</a:t>
            </a:r>
            <a:r>
              <a:rPr lang="en-GB" sz="1000" dirty="0" smtClean="0"/>
              <a:t> search using Hierarchical Navigable Small World graphs. </a:t>
            </a:r>
            <a:r>
              <a:rPr lang="en-GB" sz="1000" i="1" dirty="0" smtClean="0"/>
              <a:t>IEEE Transactions on Pattern Analysis and Machine Intelligence</a:t>
            </a:r>
            <a:r>
              <a:rPr lang="en-GB" sz="1000" dirty="0" smtClean="0"/>
              <a:t>, </a:t>
            </a:r>
            <a:r>
              <a:rPr lang="en-GB" sz="1000" i="1" dirty="0" smtClean="0"/>
              <a:t>42</a:t>
            </a:r>
            <a:r>
              <a:rPr lang="en-GB" sz="1000" dirty="0" smtClean="0"/>
              <a:t>(4), 824–836. </a:t>
            </a:r>
            <a:r>
              <a:rPr lang="en-GB" sz="1000" dirty="0" smtClean="0">
                <a:hlinkClick r:id="rId9"/>
              </a:rPr>
              <a:t>https://doi.org/10.1109/TPAMI.2018.2889473</a:t>
            </a:r>
            <a:endParaRPr lang="en-GB" sz="10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GB" sz="11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GB" sz="1100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GB" sz="11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66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11      | Update DNB AI Project | 2024-09-27</a:t>
            </a:r>
            <a:endParaRPr lang="de-DE" dirty="0" smtClean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760390"/>
              </p:ext>
            </p:extLst>
          </p:nvPr>
        </p:nvGraphicFramePr>
        <p:xfrm>
          <a:off x="271463" y="1635125"/>
          <a:ext cx="8461376" cy="31445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230688">
                  <a:extLst>
                    <a:ext uri="{9D8B030D-6E8A-4147-A177-3AD203B41FA5}">
                      <a16:colId xmlns:a16="http://schemas.microsoft.com/office/drawing/2014/main" val="3969844598"/>
                    </a:ext>
                  </a:extLst>
                </a:gridCol>
                <a:gridCol w="4230688">
                  <a:extLst>
                    <a:ext uri="{9D8B030D-6E8A-4147-A177-3AD203B41FA5}">
                      <a16:colId xmlns:a16="http://schemas.microsoft.com/office/drawing/2014/main" val="2789286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noProof="0" dirty="0" smtClean="0"/>
                        <a:t>Pros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noProof="0" dirty="0" smtClean="0"/>
                        <a:t>Cons</a:t>
                      </a:r>
                      <a:endParaRPr lang="en-GB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587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Verdana" panose="020B0604030504040204" pitchFamily="34" charset="0"/>
                        <a:buChar char="+"/>
                        <a:tabLst/>
                        <a:defRPr/>
                      </a:pPr>
                      <a:r>
                        <a:rPr lang="en-GB" sz="1600" noProof="0" dirty="0" smtClean="0"/>
                        <a:t>Deep-Learning approaches do not solely rely on statistical features (</a:t>
                      </a:r>
                      <a:r>
                        <a:rPr lang="en-GB" sz="1600" noProof="0" dirty="0" err="1" smtClean="0"/>
                        <a:t>s.a.</a:t>
                      </a:r>
                      <a:r>
                        <a:rPr lang="en-GB" sz="1600" noProof="0" dirty="0" smtClean="0"/>
                        <a:t> </a:t>
                      </a:r>
                      <a:r>
                        <a:rPr lang="en-GB" sz="1600" noProof="0" dirty="0" err="1" smtClean="0"/>
                        <a:t>tfidf</a:t>
                      </a:r>
                      <a:r>
                        <a:rPr lang="en-GB" sz="1600" noProof="0" dirty="0" smtClean="0"/>
                        <a:t>) with bag-of-words assumption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Verdana" panose="020B0604030504040204" pitchFamily="34" charset="0"/>
                        <a:buChar char="+"/>
                        <a:tabLst/>
                        <a:defRPr/>
                      </a:pPr>
                      <a:r>
                        <a:rPr lang="en-GB" sz="1600" noProof="0" dirty="0" smtClean="0"/>
                        <a:t>Feature-Representations are fine-tuned to Label-Classification-Problem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Verdana" panose="020B0604030504040204" pitchFamily="34" charset="0"/>
                        <a:buChar char="+"/>
                        <a:tabLst/>
                        <a:defRPr/>
                      </a:pPr>
                      <a:r>
                        <a:rPr lang="en-GB" sz="1600" noProof="0" dirty="0" smtClean="0"/>
                        <a:t>Offer highest Performance w.r.t.</a:t>
                      </a:r>
                      <a:r>
                        <a:rPr lang="en-GB" sz="1600" baseline="0" noProof="0" dirty="0" smtClean="0"/>
                        <a:t> retrieval metrics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Verdana" panose="020B0604030504040204" pitchFamily="34" charset="0"/>
                        <a:buChar char="+"/>
                        <a:tabLst/>
                        <a:defRPr/>
                      </a:pPr>
                      <a:r>
                        <a:rPr lang="en-GB" sz="1600" baseline="0" noProof="0" dirty="0" smtClean="0"/>
                        <a:t>Can built on pre-trained embeddings </a:t>
                      </a:r>
                      <a:endParaRPr lang="en-GB" sz="1600" noProof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en-GB" sz="1600" noProof="0" dirty="0" smtClean="0"/>
                        <a:t>high Resource-Consumption; GPU capabilities are must have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en-GB" sz="1600" noProof="0" dirty="0" smtClean="0"/>
                        <a:t>trouble processing longer input-text</a:t>
                      </a:r>
                      <a:r>
                        <a:rPr lang="en-GB" sz="1600" baseline="30000" noProof="0" dirty="0" smtClean="0"/>
                        <a:t>*</a:t>
                      </a:r>
                      <a:r>
                        <a:rPr lang="en-GB" sz="1600" noProof="0" dirty="0" smtClean="0"/>
                        <a:t> 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en-GB" sz="1600" noProof="0" dirty="0" smtClean="0"/>
                        <a:t>Large Training-Corpora required</a:t>
                      </a:r>
                      <a:endParaRPr lang="en-GB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391948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964520" cy="1059702"/>
          </a:xfrm>
        </p:spPr>
        <p:txBody>
          <a:bodyPr/>
          <a:lstStyle/>
          <a:p>
            <a:r>
              <a:rPr lang="de-DE" dirty="0" smtClean="0"/>
              <a:t>Pros and </a:t>
            </a:r>
            <a:r>
              <a:rPr lang="de-DE" dirty="0" err="1" smtClean="0"/>
              <a:t>Cons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Deep</a:t>
            </a:r>
            <a:r>
              <a:rPr lang="de-DE" dirty="0" smtClean="0"/>
              <a:t>-Learning </a:t>
            </a:r>
            <a:r>
              <a:rPr lang="de-DE" dirty="0" err="1" smtClean="0"/>
              <a:t>Approaches</a:t>
            </a:r>
            <a:endParaRPr lang="de-DE" dirty="0"/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E15879C-1943-4F80-9F3A-2F272C09993A}" type="slidenum">
              <a:rPr lang="de-DE" sz="1000" b="1"/>
              <a:pPr algn="ctr"/>
              <a:t>14</a:t>
            </a:fld>
            <a:endParaRPr lang="de-DE" sz="1000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5147778" y="4866501"/>
            <a:ext cx="3996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30000" dirty="0" smtClean="0">
                <a:solidFill>
                  <a:schemeClr val="bg1">
                    <a:lumMod val="65000"/>
                  </a:schemeClr>
                </a:solidFill>
              </a:rPr>
              <a:t>*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XR-Transformer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can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learn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from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tfidf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too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though</a:t>
            </a:r>
            <a:endParaRPr lang="de-DE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C9B14742-FF91-4173-BD01-398BF8230A4C}" type="slidenum">
              <a:rPr lang="de-DE" sz="1000" b="1"/>
              <a:pPr algn="ctr"/>
              <a:t>2</a:t>
            </a:fld>
            <a:endParaRPr lang="de-DE" sz="1000" b="1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11      | Update DNB AI Project | 2024-09-27</a:t>
            </a:r>
            <a:endParaRPr lang="de-DE" dirty="0" smtClean="0">
              <a:solidFill>
                <a:schemeClr val="bg2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b="0" dirty="0" smtClean="0"/>
              <a:t>Table </a:t>
            </a:r>
            <a:r>
              <a:rPr lang="de-DE" b="0" dirty="0" err="1" smtClean="0"/>
              <a:t>of</a:t>
            </a:r>
            <a:r>
              <a:rPr lang="de-DE" b="0" dirty="0" smtClean="0"/>
              <a:t> Contents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542925" indent="-542925" eaLnBrk="1" hangingPunct="1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en-GB" dirty="0" smtClean="0"/>
              <a:t>Benchmarking XMLC-</a:t>
            </a:r>
            <a:r>
              <a:rPr lang="en-GB" sz="2600" b="1" dirty="0" smtClean="0"/>
              <a:t>Methods on </a:t>
            </a:r>
            <a:r>
              <a:rPr lang="en-GB" dirty="0" smtClean="0"/>
              <a:t>G</a:t>
            </a:r>
            <a:r>
              <a:rPr lang="en-GB" sz="2600" b="1" dirty="0" smtClean="0"/>
              <a:t>erman </a:t>
            </a:r>
            <a:r>
              <a:rPr lang="en-GB" dirty="0" smtClean="0"/>
              <a:t>S</a:t>
            </a:r>
            <a:r>
              <a:rPr lang="en-GB" sz="2600" b="1" dirty="0" smtClean="0"/>
              <a:t>cientific </a:t>
            </a:r>
            <a:r>
              <a:rPr lang="en-GB" dirty="0" smtClean="0"/>
              <a:t>L</a:t>
            </a:r>
            <a:r>
              <a:rPr lang="en-GB" sz="2600" b="1" dirty="0" smtClean="0"/>
              <a:t>iterature</a:t>
            </a:r>
          </a:p>
          <a:p>
            <a:pPr marL="542925" indent="-542925" eaLnBrk="1" hangingPunct="1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en-GB" sz="2600" b="1" dirty="0" smtClean="0"/>
              <a:t>Research on our Own Methods</a:t>
            </a:r>
          </a:p>
          <a:p>
            <a:pPr marL="1208087" lvl="1" indent="-542925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en-GB" dirty="0" smtClean="0"/>
              <a:t>Embedding Based Matching</a:t>
            </a:r>
          </a:p>
          <a:p>
            <a:pPr marL="1208087" lvl="1" indent="-542925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en-GB" dirty="0" smtClean="0"/>
              <a:t>Few-Shot Prompting LLMs (</a:t>
            </a:r>
            <a:r>
              <a:rPr lang="en-GB" dirty="0" smtClean="0">
                <a:sym typeface="Wingdings" panose="05000000000000000000" pitchFamily="2" charset="2"/>
              </a:rPr>
              <a:t> Lisa‘s Talk)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75494" y="1923750"/>
            <a:ext cx="7593012" cy="1296000"/>
          </a:xfrm>
        </p:spPr>
        <p:txBody>
          <a:bodyPr/>
          <a:lstStyle/>
          <a:p>
            <a:r>
              <a:rPr lang="de-DE" dirty="0" smtClean="0"/>
              <a:t>1. </a:t>
            </a:r>
            <a:r>
              <a:rPr lang="en-US" dirty="0"/>
              <a:t>Benchmarking </a:t>
            </a:r>
            <a:r>
              <a:rPr lang="en-US" dirty="0" smtClean="0"/>
              <a:t>XMLC-Methods </a:t>
            </a:r>
            <a:r>
              <a:rPr lang="en-US" dirty="0"/>
              <a:t>on German Scientific Literature</a:t>
            </a:r>
          </a:p>
        </p:txBody>
      </p:sp>
    </p:spTree>
    <p:extLst>
      <p:ext uri="{BB962C8B-B14F-4D97-AF65-F5344CB8AC3E}">
        <p14:creationId xmlns:p14="http://schemas.microsoft.com/office/powerpoint/2010/main" val="204826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F6877A1-CE93-4F03-87E7-6555A3C9C3C2}" type="slidenum">
              <a:rPr lang="de-DE" sz="1000" b="1"/>
              <a:pPr algn="ctr"/>
              <a:t>4</a:t>
            </a:fld>
            <a:endParaRPr lang="de-DE" sz="1000" b="1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11      | Update DNB AI Project | 2024-09-27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Benchmarking XMLC-</a:t>
            </a:r>
            <a:r>
              <a:rPr lang="de-DE" dirty="0" err="1" smtClean="0"/>
              <a:t>Methods</a:t>
            </a:r>
            <a:r>
              <a:rPr lang="de-DE" baseline="30000" dirty="0" smtClean="0"/>
              <a:t>*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sz="2000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8" y="1491630"/>
            <a:ext cx="6948958" cy="277437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 flipH="1">
            <a:off x="7164288" y="2096461"/>
            <a:ext cx="1872208" cy="12772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100" dirty="0" smtClean="0"/>
              <a:t>Note: </a:t>
            </a:r>
            <a:r>
              <a:rPr lang="en-GB" sz="1100" dirty="0" err="1" smtClean="0"/>
              <a:t>AttentionXML</a:t>
            </a:r>
            <a:r>
              <a:rPr lang="en-GB" sz="1100" dirty="0" smtClean="0"/>
              <a:t> and </a:t>
            </a:r>
            <a:r>
              <a:rPr lang="en-GB" sz="1100" dirty="0" err="1" smtClean="0"/>
              <a:t>Omikuji</a:t>
            </a:r>
            <a:r>
              <a:rPr lang="en-GB" sz="1100" dirty="0" smtClean="0"/>
              <a:t> are </a:t>
            </a:r>
            <a:r>
              <a:rPr lang="en-GB" sz="1100" dirty="0" err="1" smtClean="0"/>
              <a:t>ensembled</a:t>
            </a:r>
            <a:r>
              <a:rPr lang="en-GB" sz="1100" dirty="0" smtClean="0"/>
              <a:t> with multiple instances. XR-Transformer is not (yet). </a:t>
            </a:r>
            <a:r>
              <a:rPr lang="en-GB" sz="1100" dirty="0" err="1" smtClean="0"/>
              <a:t>Hyperopt</a:t>
            </a:r>
            <a:r>
              <a:rPr lang="en-GB" sz="1100" dirty="0" smtClean="0"/>
              <a:t> for XR-Transformer is not yet completed</a:t>
            </a:r>
            <a:endParaRPr lang="en-GB" sz="1100" dirty="0"/>
          </a:p>
        </p:txBody>
      </p:sp>
      <p:sp>
        <p:nvSpPr>
          <p:cNvPr id="3" name="Textfeld 2"/>
          <p:cNvSpPr txBox="1"/>
          <p:nvPr/>
        </p:nvSpPr>
        <p:spPr>
          <a:xfrm>
            <a:off x="5436096" y="4652423"/>
            <a:ext cx="3750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30000" dirty="0" smtClean="0">
                <a:solidFill>
                  <a:schemeClr val="bg1">
                    <a:lumMod val="65000"/>
                  </a:schemeClr>
                </a:solidFill>
              </a:rPr>
              <a:t>1,2,3,4,5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Resources: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see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 last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slide</a:t>
            </a:r>
            <a:endParaRPr lang="de-DE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sz="1200" baseline="30000" dirty="0" smtClean="0">
                <a:solidFill>
                  <a:schemeClr val="bg1">
                    <a:lumMod val="65000"/>
                  </a:schemeClr>
                </a:solidFill>
              </a:rPr>
              <a:t>*</a:t>
            </a:r>
            <a:r>
              <a:rPr lang="de-DE" sz="1200" b="1" dirty="0">
                <a:solidFill>
                  <a:schemeClr val="bg1">
                    <a:lumMod val="65000"/>
                  </a:schemeClr>
                </a:solidFill>
              </a:rPr>
              <a:t>Intermediate</a:t>
            </a:r>
            <a:r>
              <a:rPr lang="de-DE" sz="1200" dirty="0">
                <a:solidFill>
                  <a:schemeClr val="bg1">
                    <a:lumMod val="65000"/>
                  </a:schemeClr>
                </a:solidFill>
              </a:rPr>
              <a:t> Project-</a:t>
            </a:r>
            <a:r>
              <a:rPr lang="de-DE" sz="1200" dirty="0" err="1">
                <a:solidFill>
                  <a:schemeClr val="bg1">
                    <a:lumMod val="65000"/>
                  </a:schemeClr>
                </a:solidFill>
              </a:rPr>
              <a:t>Results</a:t>
            </a:r>
            <a:r>
              <a:rPr lang="de-DE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bg1">
                    <a:lumMod val="65000"/>
                  </a:schemeClr>
                </a:solidFill>
              </a:rPr>
              <a:t>as</a:t>
            </a:r>
            <a:r>
              <a:rPr lang="de-DE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sz="1200" dirty="0">
                <a:solidFill>
                  <a:schemeClr val="bg1">
                    <a:lumMod val="65000"/>
                  </a:schemeClr>
                </a:solidFill>
              </a:rPr>
              <a:t> 09/2024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87338" y="4306255"/>
            <a:ext cx="5076750" cy="738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1" dirty="0" smtClean="0"/>
              <a:t>Test-Set: </a:t>
            </a:r>
            <a:r>
              <a:rPr lang="en-GB" sz="1400" dirty="0" smtClean="0"/>
              <a:t>Methods are evaluated on a test-set of 8415 German scientific text books, equally spread across 18 different subject categories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5</a:t>
            </a:fld>
            <a:endParaRPr lang="de-DE" sz="1000" b="1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11      | Update DNB AI Project | 2024-09-27</a:t>
            </a:r>
            <a:endParaRPr 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8000" y="1635646"/>
            <a:ext cx="8460000" cy="2754000"/>
          </a:xfrm>
        </p:spPr>
        <p:txBody>
          <a:bodyPr/>
          <a:lstStyle/>
          <a:p>
            <a:r>
              <a:rPr lang="en-GB" sz="1700" dirty="0" smtClean="0"/>
              <a:t>All methods undergo a </a:t>
            </a:r>
            <a:r>
              <a:rPr lang="en-GB" sz="1700" b="1" dirty="0" smtClean="0">
                <a:solidFill>
                  <a:srgbClr val="C00000"/>
                </a:solidFill>
              </a:rPr>
              <a:t>qualitative rating </a:t>
            </a:r>
            <a:r>
              <a:rPr lang="en-GB" sz="1700" dirty="0" smtClean="0"/>
              <a:t>by our subject experts (which will give us an interesting point of comparison beyond F1-Score)</a:t>
            </a:r>
          </a:p>
          <a:p>
            <a:r>
              <a:rPr lang="en-GB" sz="1700" dirty="0" smtClean="0"/>
              <a:t>We are still looking for methods that might successfully </a:t>
            </a:r>
            <a:r>
              <a:rPr lang="en-GB" sz="1700" b="1" dirty="0" smtClean="0">
                <a:solidFill>
                  <a:srgbClr val="C00000"/>
                </a:solidFill>
              </a:rPr>
              <a:t>combine label features and efficient learning algorithms</a:t>
            </a:r>
            <a:r>
              <a:rPr lang="en-GB" sz="1700" baseline="30000" dirty="0" smtClean="0"/>
              <a:t>*</a:t>
            </a:r>
            <a:r>
              <a:rPr lang="en-GB" sz="1700" dirty="0" smtClean="0"/>
              <a:t>(e.g. DECAF</a:t>
            </a:r>
            <a:r>
              <a:rPr lang="en-GB" sz="1700" baseline="30000" dirty="0" smtClean="0"/>
              <a:t>6</a:t>
            </a:r>
            <a:r>
              <a:rPr lang="en-GB" sz="1700" dirty="0" smtClean="0"/>
              <a:t>, PINA</a:t>
            </a:r>
            <a:r>
              <a:rPr lang="en-GB" sz="1700" baseline="30000" dirty="0" smtClean="0"/>
              <a:t>7</a:t>
            </a:r>
            <a:r>
              <a:rPr lang="en-GB" sz="1700" dirty="0" smtClean="0"/>
              <a:t>)</a:t>
            </a:r>
          </a:p>
          <a:p>
            <a:r>
              <a:rPr lang="en-GB" sz="1700" baseline="30000" dirty="0" smtClean="0"/>
              <a:t> </a:t>
            </a:r>
            <a:r>
              <a:rPr lang="en-GB" sz="1700" dirty="0" smtClean="0"/>
              <a:t>Evaluate contribution of individual methods to a potential heterogeneous </a:t>
            </a:r>
            <a:r>
              <a:rPr lang="en-GB" sz="1700" b="1" dirty="0" smtClean="0">
                <a:solidFill>
                  <a:srgbClr val="C00000"/>
                </a:solidFill>
              </a:rPr>
              <a:t>ensemble of methods</a:t>
            </a:r>
            <a:endParaRPr lang="en-GB" sz="1700" b="1" dirty="0">
              <a:solidFill>
                <a:srgbClr val="C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 Benchmarking: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497727" y="4465017"/>
            <a:ext cx="471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aseline="30000" dirty="0" smtClean="0">
                <a:solidFill>
                  <a:schemeClr val="bg1">
                    <a:lumMod val="65000"/>
                  </a:schemeClr>
                </a:solidFill>
              </a:rPr>
              <a:t>*</a:t>
            </a: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so far </a:t>
            </a:r>
            <a:r>
              <a:rPr lang="en-GB" sz="1200" dirty="0" err="1" smtClean="0">
                <a:solidFill>
                  <a:schemeClr val="bg1">
                    <a:lumMod val="65000"/>
                  </a:schemeClr>
                </a:solidFill>
              </a:rPr>
              <a:t>ZestXML</a:t>
            </a: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 is the only approach in our comparison to integrate label features into the classifier learning</a:t>
            </a:r>
          </a:p>
          <a:p>
            <a:r>
              <a:rPr lang="en-GB" sz="1200" baseline="30000" dirty="0" smtClean="0">
                <a:solidFill>
                  <a:schemeClr val="bg1">
                    <a:lumMod val="65000"/>
                  </a:schemeClr>
                </a:solidFill>
              </a:rPr>
              <a:t>6,7</a:t>
            </a: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see last slide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1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75494" y="1923750"/>
            <a:ext cx="7593012" cy="1296000"/>
          </a:xfrm>
        </p:spPr>
        <p:txBody>
          <a:bodyPr/>
          <a:lstStyle/>
          <a:p>
            <a:r>
              <a:rPr lang="de-DE" dirty="0"/>
              <a:t>2</a:t>
            </a:r>
            <a:r>
              <a:rPr lang="de-DE" dirty="0" smtClean="0"/>
              <a:t>. Research on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: </a:t>
            </a:r>
            <a:r>
              <a:rPr lang="de-DE" sz="2800" dirty="0" smtClean="0"/>
              <a:t>Embedding </a:t>
            </a:r>
            <a:r>
              <a:rPr lang="de-DE" sz="2800" dirty="0" err="1"/>
              <a:t>B</a:t>
            </a:r>
            <a:r>
              <a:rPr lang="de-DE" sz="2800" dirty="0" err="1" smtClean="0"/>
              <a:t>ased</a:t>
            </a:r>
            <a:r>
              <a:rPr lang="de-DE" sz="2800" dirty="0" smtClean="0"/>
              <a:t> </a:t>
            </a:r>
            <a:r>
              <a:rPr lang="de-DE" sz="2800" dirty="0" err="1"/>
              <a:t>M</a:t>
            </a:r>
            <a:r>
              <a:rPr lang="de-DE" sz="2800" dirty="0" err="1" smtClean="0"/>
              <a:t>atching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1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1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1DD5E45-7A98-4147-A7E0-A8DC2A41740A}" type="slidenum">
              <a:rPr lang="de-DE" sz="1000" b="1" smtClean="0"/>
              <a:pPr algn="ctr"/>
              <a:t>7</a:t>
            </a:fld>
            <a:endParaRPr lang="de-DE" sz="1000" b="1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11      | Update DNB AI Project | 2024-09-27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411630"/>
          </a:xfrm>
        </p:spPr>
        <p:txBody>
          <a:bodyPr/>
          <a:lstStyle/>
          <a:p>
            <a:r>
              <a:rPr lang="de-DE" sz="2000" dirty="0" err="1" smtClean="0"/>
              <a:t>Idea</a:t>
            </a:r>
            <a:r>
              <a:rPr lang="de-DE" sz="2000" dirty="0" smtClean="0"/>
              <a:t>: </a:t>
            </a:r>
            <a:r>
              <a:rPr lang="de-DE" sz="2000" dirty="0" err="1" smtClean="0"/>
              <a:t>Represent</a:t>
            </a:r>
            <a:r>
              <a:rPr lang="de-DE" sz="2000" dirty="0" smtClean="0"/>
              <a:t> Labels </a:t>
            </a:r>
            <a:r>
              <a:rPr lang="de-DE" sz="2000" dirty="0" err="1" smtClean="0"/>
              <a:t>with</a:t>
            </a:r>
            <a:r>
              <a:rPr lang="de-DE" sz="2000" dirty="0" smtClean="0"/>
              <a:t> Text-Embeddings</a:t>
            </a:r>
            <a:endParaRPr lang="de-DE" sz="2000" dirty="0"/>
          </a:p>
        </p:txBody>
      </p:sp>
      <p:sp>
        <p:nvSpPr>
          <p:cNvPr id="5" name="Textfeld 4"/>
          <p:cNvSpPr txBox="1"/>
          <p:nvPr/>
        </p:nvSpPr>
        <p:spPr>
          <a:xfrm>
            <a:off x="286625" y="3715175"/>
            <a:ext cx="84251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Saving embeddings for large vocabulary in vector storage along with text representation enables </a:t>
            </a:r>
            <a:r>
              <a:rPr lang="en-GB" sz="1600" b="1" dirty="0" smtClean="0"/>
              <a:t>hybrid search</a:t>
            </a:r>
            <a:r>
              <a:rPr lang="en-GB" sz="16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Search for similar embeddings (using optimised HNSW-Graph-Search</a:t>
            </a:r>
            <a:r>
              <a:rPr lang="en-GB" sz="1600" baseline="30000" dirty="0" smtClean="0"/>
              <a:t>8</a:t>
            </a:r>
            <a:r>
              <a:rPr lang="en-GB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Search for similar texts (using BM25)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7312" y="1563638"/>
            <a:ext cx="8461375" cy="207952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618822" y="4895179"/>
            <a:ext cx="262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30000" dirty="0" smtClean="0">
                <a:solidFill>
                  <a:schemeClr val="bg1">
                    <a:lumMod val="65000"/>
                  </a:schemeClr>
                </a:solidFill>
              </a:rPr>
              <a:t>*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embeddings on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slide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are</a:t>
            </a:r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faked</a:t>
            </a:r>
            <a:endParaRPr lang="de-DE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09DEF66-784C-4ABA-A954-EA29E77B5B61}" type="slidenum">
              <a:rPr lang="de-DE" sz="1000" b="1"/>
              <a:pPr algn="ctr"/>
              <a:t>8</a:t>
            </a:fld>
            <a:endParaRPr lang="de-DE" sz="1000" b="1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11      | Update DNB AI Project | 2024-09-27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Workflow: Embedding </a:t>
            </a:r>
            <a:r>
              <a:rPr lang="de-DE" dirty="0" err="1" smtClean="0"/>
              <a:t>based</a:t>
            </a:r>
            <a:r>
              <a:rPr lang="de-DE" dirty="0" smtClean="0"/>
              <a:t> </a:t>
            </a:r>
            <a:r>
              <a:rPr lang="de-DE" dirty="0" err="1" smtClean="0"/>
              <a:t>matching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7338" y="1635646"/>
            <a:ext cx="8674589" cy="3430390"/>
          </a:xfrm>
          <a:prstGeom prst="rect">
            <a:avLst/>
          </a:prstGeom>
        </p:spPr>
      </p:pic>
      <p:sp>
        <p:nvSpPr>
          <p:cNvPr id="5" name="Rechteckige Legende 4"/>
          <p:cNvSpPr/>
          <p:nvPr/>
        </p:nvSpPr>
        <p:spPr>
          <a:xfrm>
            <a:off x="0" y="4495428"/>
            <a:ext cx="1872208" cy="648072"/>
          </a:xfrm>
          <a:prstGeom prst="wedgeRectCallout">
            <a:avLst>
              <a:gd name="adj1" fmla="val 3770"/>
              <a:gd name="adj2" fmla="val -29286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Optional: </a:t>
            </a:r>
            <a:r>
              <a:rPr lang="de-DE" sz="1200" dirty="0" err="1" smtClean="0"/>
              <a:t>Chunk</a:t>
            </a:r>
            <a:r>
              <a:rPr lang="de-DE" sz="1200" dirty="0" smtClean="0"/>
              <a:t> </a:t>
            </a:r>
            <a:r>
              <a:rPr lang="de-DE" sz="1200" dirty="0" err="1" smtClean="0"/>
              <a:t>longer</a:t>
            </a:r>
            <a:r>
              <a:rPr lang="de-DE" sz="1200" dirty="0" smtClean="0"/>
              <a:t> Input-Texts </a:t>
            </a:r>
            <a:r>
              <a:rPr lang="de-DE" sz="1200" dirty="0" err="1" smtClean="0"/>
              <a:t>into</a:t>
            </a:r>
            <a:r>
              <a:rPr lang="de-DE" sz="1200" dirty="0" smtClean="0"/>
              <a:t> </a:t>
            </a:r>
            <a:r>
              <a:rPr lang="de-DE" sz="1200" dirty="0" err="1" smtClean="0"/>
              <a:t>many</a:t>
            </a:r>
            <a:r>
              <a:rPr lang="de-DE" sz="1200" dirty="0" smtClean="0"/>
              <a:t> </a:t>
            </a:r>
            <a:r>
              <a:rPr lang="de-DE" sz="1200" dirty="0" err="1" smtClean="0"/>
              <a:t>queries</a:t>
            </a:r>
            <a:r>
              <a:rPr lang="de-DE" sz="1200" dirty="0" smtClean="0"/>
              <a:t> </a:t>
            </a:r>
            <a:endParaRPr lang="de-DE" sz="1200" dirty="0"/>
          </a:p>
        </p:txBody>
      </p:sp>
      <p:sp>
        <p:nvSpPr>
          <p:cNvPr id="9" name="Rechteckige Legende 8"/>
          <p:cNvSpPr/>
          <p:nvPr/>
        </p:nvSpPr>
        <p:spPr>
          <a:xfrm>
            <a:off x="4042800" y="1216853"/>
            <a:ext cx="1681328" cy="1512169"/>
          </a:xfrm>
          <a:prstGeom prst="wedgeRectCallout">
            <a:avLst>
              <a:gd name="adj1" fmla="val 1309"/>
              <a:gd name="adj2" fmla="val 11946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Database </a:t>
            </a:r>
            <a:r>
              <a:rPr lang="de-DE" sz="1200" dirty="0" err="1" smtClean="0"/>
              <a:t>may</a:t>
            </a:r>
            <a:r>
              <a:rPr lang="de-DE" sz="1200" dirty="0" smtClean="0"/>
              <a:t> </a:t>
            </a:r>
            <a:r>
              <a:rPr lang="de-DE" sz="1200" dirty="0" err="1" smtClean="0"/>
              <a:t>store</a:t>
            </a:r>
            <a:r>
              <a:rPr lang="de-DE" sz="1200" dirty="0" smtClean="0"/>
              <a:t> </a:t>
            </a:r>
            <a:r>
              <a:rPr lang="de-DE" sz="1200" dirty="0" err="1" smtClean="0"/>
              <a:t>more</a:t>
            </a:r>
            <a:r>
              <a:rPr lang="de-DE" sz="1200" dirty="0" smtClean="0"/>
              <a:t> </a:t>
            </a:r>
            <a:r>
              <a:rPr lang="de-DE" sz="1200" dirty="0" err="1" smtClean="0"/>
              <a:t>label</a:t>
            </a:r>
            <a:r>
              <a:rPr lang="de-DE" sz="1200" dirty="0" smtClean="0"/>
              <a:t>-meta-</a:t>
            </a:r>
            <a:r>
              <a:rPr lang="de-DE" sz="1200" dirty="0" err="1" smtClean="0"/>
              <a:t>data</a:t>
            </a:r>
            <a:r>
              <a:rPr lang="de-DE" sz="1200" dirty="0" smtClean="0"/>
              <a:t>, e.g. alt </a:t>
            </a:r>
            <a:r>
              <a:rPr lang="de-DE" sz="1200" dirty="0" err="1" smtClean="0"/>
              <a:t>or</a:t>
            </a:r>
            <a:r>
              <a:rPr lang="de-DE" sz="1200" dirty="0" smtClean="0"/>
              <a:t> </a:t>
            </a:r>
            <a:r>
              <a:rPr lang="de-DE" sz="1200" dirty="0" err="1" smtClean="0"/>
              <a:t>hidden</a:t>
            </a:r>
            <a:r>
              <a:rPr lang="de-DE" sz="1200" dirty="0" smtClean="0"/>
              <a:t>-labels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: MLLM vs. </a:t>
            </a:r>
            <a:r>
              <a:rPr lang="de-DE" dirty="0" err="1" smtClean="0"/>
              <a:t>Emb</a:t>
            </a:r>
            <a:r>
              <a:rPr lang="de-DE" dirty="0" smtClean="0"/>
              <a:t>.-</a:t>
            </a:r>
            <a:r>
              <a:rPr lang="de-DE" dirty="0" err="1" smtClean="0"/>
              <a:t>Based</a:t>
            </a:r>
            <a:r>
              <a:rPr lang="de-DE" dirty="0" smtClean="0"/>
              <a:t>-</a:t>
            </a:r>
            <a:r>
              <a:rPr lang="de-DE" dirty="0" err="1" smtClean="0"/>
              <a:t>Matching</a:t>
            </a:r>
            <a:endParaRPr lang="de-DE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| 11      | Update DNB AI Project | 2024-09-27</a:t>
            </a:r>
            <a:endParaRPr lang="de-DE" dirty="0" smtClean="0"/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E15879C-1943-4F80-9F3A-2F272C09993A}" type="slidenum">
              <a:rPr lang="de-DE" sz="1000" b="1"/>
              <a:pPr algn="ctr"/>
              <a:t>9</a:t>
            </a:fld>
            <a:endParaRPr lang="de-DE" sz="10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5796136" y="1563420"/>
            <a:ext cx="3289072" cy="353943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u="sng" dirty="0" err="1" smtClean="0"/>
              <a:t>Intersection</a:t>
            </a:r>
            <a:r>
              <a:rPr lang="de-DE" sz="1400" u="sng" dirty="0" smtClean="0"/>
              <a:t> </a:t>
            </a:r>
            <a:r>
              <a:rPr lang="de-DE" sz="1400" u="sng" dirty="0" err="1" smtClean="0"/>
              <a:t>of</a:t>
            </a:r>
            <a:r>
              <a:rPr lang="de-DE" sz="1400" u="sng" dirty="0" smtClean="0"/>
              <a:t> </a:t>
            </a:r>
            <a:r>
              <a:rPr lang="de-DE" sz="1400" u="sng" dirty="0" err="1" smtClean="0"/>
              <a:t>Results</a:t>
            </a:r>
            <a:r>
              <a:rPr lang="de-DE" sz="1400" u="sng" dirty="0" smtClean="0"/>
              <a:t> Lists </a:t>
            </a:r>
            <a:r>
              <a:rPr lang="de-DE" sz="1400" dirty="0" smtClean="0"/>
              <a:t>(</a:t>
            </a:r>
            <a:r>
              <a:rPr lang="de-DE" sz="1400" dirty="0" err="1" smtClean="0"/>
              <a:t>fullttext</a:t>
            </a:r>
            <a:r>
              <a:rPr lang="de-DE" sz="1400" dirty="0"/>
              <a:t> </a:t>
            </a:r>
            <a:r>
              <a:rPr lang="de-DE" sz="1400" dirty="0" err="1" smtClean="0"/>
              <a:t>models</a:t>
            </a:r>
            <a:r>
              <a:rPr lang="de-DE" sz="1400" dirty="0" smtClean="0"/>
              <a:t>)</a:t>
            </a:r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287338" y="1563420"/>
            <a:ext cx="5436790" cy="353943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u="sng" dirty="0" smtClean="0"/>
              <a:t>Precision-Recall-</a:t>
            </a:r>
            <a:r>
              <a:rPr lang="de-DE" sz="1400" u="sng" dirty="0" err="1" smtClean="0"/>
              <a:t>Curves</a:t>
            </a:r>
            <a:endParaRPr lang="de-DE" sz="1400" u="sng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44848" y="1903140"/>
            <a:ext cx="3240360" cy="324036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1829005"/>
            <a:ext cx="5216800" cy="321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-Variante_16x9 Folienmaster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PPT-Vorlage-Variante_16x9</Template>
  <TotalTime>0</TotalTime>
  <Words>1373</Words>
  <Application>Microsoft Office PowerPoint</Application>
  <PresentationFormat>Bildschirmpräsentation (16:9)</PresentationFormat>
  <Paragraphs>156</Paragraphs>
  <Slides>14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Symbol</vt:lpstr>
      <vt:lpstr>Verdana</vt:lpstr>
      <vt:lpstr>Wingdings</vt:lpstr>
      <vt:lpstr>PPT-Vorlage-Variante_16x9 Folienmaster</vt:lpstr>
      <vt:lpstr>Some Lessons Learned in DNB’s AI Project:  Evaluation, Existing Methods, New Methods</vt:lpstr>
      <vt:lpstr>Table of Contents</vt:lpstr>
      <vt:lpstr>1. Benchmarking XMLC-Methods on German Scientific Literature</vt:lpstr>
      <vt:lpstr>Benchmarking XMLC-Methods* </vt:lpstr>
      <vt:lpstr>Outlook Benchmarking:</vt:lpstr>
      <vt:lpstr>2. Research on our Own Methods: Embedding Based Matching</vt:lpstr>
      <vt:lpstr>Idea: Represent Labels with Text-Embeddings</vt:lpstr>
      <vt:lpstr>Workflow: Embedding based matching</vt:lpstr>
      <vt:lpstr>Results: MLLM vs. Emb.-Based-Matching</vt:lpstr>
      <vt:lpstr>Summary: Embedding Based Matching</vt:lpstr>
      <vt:lpstr>Thank you!</vt:lpstr>
      <vt:lpstr>Appendix</vt:lpstr>
      <vt:lpstr>Resources</vt:lpstr>
      <vt:lpstr>Pros and Cons of Deep-Learning Approaches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Lessons Learned in DNB’s AI Project:  Evaluation, Existing Methods, New Methods</dc:title>
  <dc:creator>Kähler, Maximilian</dc:creator>
  <cp:lastModifiedBy>Kähler, Maximilian</cp:lastModifiedBy>
  <cp:revision>48</cp:revision>
  <cp:lastPrinted>2014-07-03T12:54:28Z</cp:lastPrinted>
  <dcterms:created xsi:type="dcterms:W3CDTF">2024-09-25T08:24:42Z</dcterms:created>
  <dcterms:modified xsi:type="dcterms:W3CDTF">2024-09-27T07:23:45Z</dcterms:modified>
</cp:coreProperties>
</file>