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2"/>
  </p:notesMasterIdLst>
  <p:handoutMasterIdLst>
    <p:handoutMasterId r:id="rId153"/>
  </p:handoutMasterIdLst>
  <p:sldIdLst>
    <p:sldId id="285" r:id="rId2"/>
    <p:sldId id="259" r:id="rId3"/>
    <p:sldId id="421" r:id="rId4"/>
    <p:sldId id="422" r:id="rId5"/>
    <p:sldId id="423" r:id="rId6"/>
    <p:sldId id="424" r:id="rId7"/>
    <p:sldId id="425" r:id="rId8"/>
    <p:sldId id="426" r:id="rId9"/>
    <p:sldId id="427" r:id="rId10"/>
    <p:sldId id="428" r:id="rId11"/>
    <p:sldId id="429" r:id="rId12"/>
    <p:sldId id="430" r:id="rId13"/>
    <p:sldId id="431" r:id="rId14"/>
    <p:sldId id="432" r:id="rId15"/>
    <p:sldId id="433" r:id="rId16"/>
    <p:sldId id="448" r:id="rId17"/>
    <p:sldId id="449" r:id="rId18"/>
    <p:sldId id="450" r:id="rId19"/>
    <p:sldId id="434" r:id="rId20"/>
    <p:sldId id="435" r:id="rId21"/>
    <p:sldId id="436" r:id="rId22"/>
    <p:sldId id="437" r:id="rId23"/>
    <p:sldId id="438" r:id="rId24"/>
    <p:sldId id="439" r:id="rId25"/>
    <p:sldId id="440" r:id="rId26"/>
    <p:sldId id="441" r:id="rId27"/>
    <p:sldId id="442" r:id="rId28"/>
    <p:sldId id="443" r:id="rId29"/>
    <p:sldId id="444" r:id="rId30"/>
    <p:sldId id="445" r:id="rId31"/>
    <p:sldId id="446" r:id="rId32"/>
    <p:sldId id="447" r:id="rId33"/>
    <p:sldId id="402" r:id="rId34"/>
    <p:sldId id="403" r:id="rId35"/>
    <p:sldId id="404" r:id="rId36"/>
    <p:sldId id="405" r:id="rId37"/>
    <p:sldId id="406" r:id="rId38"/>
    <p:sldId id="407" r:id="rId39"/>
    <p:sldId id="408" r:id="rId40"/>
    <p:sldId id="409" r:id="rId41"/>
    <p:sldId id="410" r:id="rId42"/>
    <p:sldId id="411" r:id="rId43"/>
    <p:sldId id="412" r:id="rId44"/>
    <p:sldId id="413" r:id="rId45"/>
    <p:sldId id="414" r:id="rId46"/>
    <p:sldId id="415" r:id="rId47"/>
    <p:sldId id="416" r:id="rId48"/>
    <p:sldId id="417" r:id="rId49"/>
    <p:sldId id="418" r:id="rId50"/>
    <p:sldId id="419" r:id="rId51"/>
    <p:sldId id="420" r:id="rId52"/>
    <p:sldId id="286" r:id="rId53"/>
    <p:sldId id="287" r:id="rId54"/>
    <p:sldId id="288" r:id="rId55"/>
    <p:sldId id="289" r:id="rId56"/>
    <p:sldId id="290" r:id="rId57"/>
    <p:sldId id="452" r:id="rId58"/>
    <p:sldId id="451" r:id="rId59"/>
    <p:sldId id="291" r:id="rId60"/>
    <p:sldId id="292" r:id="rId61"/>
    <p:sldId id="293" r:id="rId62"/>
    <p:sldId id="294" r:id="rId63"/>
    <p:sldId id="295" r:id="rId64"/>
    <p:sldId id="296" r:id="rId65"/>
    <p:sldId id="314" r:id="rId66"/>
    <p:sldId id="315" r:id="rId67"/>
    <p:sldId id="316" r:id="rId68"/>
    <p:sldId id="317" r:id="rId69"/>
    <p:sldId id="456" r:id="rId70"/>
    <p:sldId id="457" r:id="rId71"/>
    <p:sldId id="320" r:id="rId72"/>
    <p:sldId id="321" r:id="rId73"/>
    <p:sldId id="322" r:id="rId74"/>
    <p:sldId id="323" r:id="rId75"/>
    <p:sldId id="324" r:id="rId76"/>
    <p:sldId id="325" r:id="rId77"/>
    <p:sldId id="326" r:id="rId78"/>
    <p:sldId id="327" r:id="rId79"/>
    <p:sldId id="328" r:id="rId80"/>
    <p:sldId id="329" r:id="rId81"/>
    <p:sldId id="330" r:id="rId82"/>
    <p:sldId id="331" r:id="rId83"/>
    <p:sldId id="466" r:id="rId84"/>
    <p:sldId id="467" r:id="rId85"/>
    <p:sldId id="333" r:id="rId86"/>
    <p:sldId id="337" r:id="rId87"/>
    <p:sldId id="338" r:id="rId88"/>
    <p:sldId id="459" r:id="rId89"/>
    <p:sldId id="460" r:id="rId90"/>
    <p:sldId id="461" r:id="rId91"/>
    <p:sldId id="462" r:id="rId92"/>
    <p:sldId id="340" r:id="rId93"/>
    <p:sldId id="341" r:id="rId94"/>
    <p:sldId id="342" r:id="rId95"/>
    <p:sldId id="343" r:id="rId96"/>
    <p:sldId id="344" r:id="rId97"/>
    <p:sldId id="468" r:id="rId98"/>
    <p:sldId id="469" r:id="rId99"/>
    <p:sldId id="470" r:id="rId100"/>
    <p:sldId id="471" r:id="rId101"/>
    <p:sldId id="472" r:id="rId102"/>
    <p:sldId id="458" r:id="rId103"/>
    <p:sldId id="473" r:id="rId104"/>
    <p:sldId id="474" r:id="rId105"/>
    <p:sldId id="348" r:id="rId106"/>
    <p:sldId id="349" r:id="rId107"/>
    <p:sldId id="350" r:id="rId108"/>
    <p:sldId id="351" r:id="rId109"/>
    <p:sldId id="352" r:id="rId110"/>
    <p:sldId id="353" r:id="rId111"/>
    <p:sldId id="354" r:id="rId112"/>
    <p:sldId id="355" r:id="rId113"/>
    <p:sldId id="356" r:id="rId114"/>
    <p:sldId id="357" r:id="rId115"/>
    <p:sldId id="358" r:id="rId116"/>
    <p:sldId id="359" r:id="rId117"/>
    <p:sldId id="360" r:id="rId118"/>
    <p:sldId id="361" r:id="rId119"/>
    <p:sldId id="362" r:id="rId120"/>
    <p:sldId id="363" r:id="rId121"/>
    <p:sldId id="364" r:id="rId122"/>
    <p:sldId id="365" r:id="rId123"/>
    <p:sldId id="366" r:id="rId124"/>
    <p:sldId id="463" r:id="rId125"/>
    <p:sldId id="464" r:id="rId126"/>
    <p:sldId id="368" r:id="rId127"/>
    <p:sldId id="369" r:id="rId128"/>
    <p:sldId id="370" r:id="rId129"/>
    <p:sldId id="371" r:id="rId130"/>
    <p:sldId id="372" r:id="rId131"/>
    <p:sldId id="394" r:id="rId132"/>
    <p:sldId id="465" r:id="rId133"/>
    <p:sldId id="395" r:id="rId134"/>
    <p:sldId id="396" r:id="rId135"/>
    <p:sldId id="397" r:id="rId136"/>
    <p:sldId id="453" r:id="rId137"/>
    <p:sldId id="398" r:id="rId138"/>
    <p:sldId id="399" r:id="rId139"/>
    <p:sldId id="400" r:id="rId140"/>
    <p:sldId id="401" r:id="rId141"/>
    <p:sldId id="381" r:id="rId142"/>
    <p:sldId id="382" r:id="rId143"/>
    <p:sldId id="383" r:id="rId144"/>
    <p:sldId id="384" r:id="rId145"/>
    <p:sldId id="385" r:id="rId146"/>
    <p:sldId id="386" r:id="rId147"/>
    <p:sldId id="387" r:id="rId148"/>
    <p:sldId id="388" r:id="rId149"/>
    <p:sldId id="389" r:id="rId150"/>
    <p:sldId id="390" r:id="rId151"/>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366" autoAdjust="0"/>
    <p:restoredTop sz="83926" autoAdjust="0"/>
  </p:normalViewPr>
  <p:slideViewPr>
    <p:cSldViewPr>
      <p:cViewPr varScale="1">
        <p:scale>
          <a:sx n="72" d="100"/>
          <a:sy n="72" d="100"/>
        </p:scale>
        <p:origin x="-1406"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presProps" Target="pres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viewProps" Target="viewProps.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slide" Target="slides/slide144.xml"/><Relationship Id="rId153"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01.02.2017</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01.02.2017</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Verdana" pitchFamily="34" charset="0"/>
            </a:endParaRPr>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dirty="0">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Hinweis: Die </a:t>
            </a:r>
            <a:r>
              <a:rPr lang="de-DE" dirty="0" err="1" smtClean="0"/>
              <a:t>Tyen</a:t>
            </a:r>
            <a:r>
              <a:rPr lang="de-DE" baseline="0" dirty="0" smtClean="0"/>
              <a:t> 4 bis 8 werden nicht in der Folienversion vorgestellt. In der Textfassung der Schulungsunterlage gibt es jedoch kurze Hinweise dazu.</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2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26</a:t>
            </a:fld>
            <a:endParaRPr lang="de-DE"/>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27</a:t>
            </a:fld>
            <a:endParaRPr lang="de-DE"/>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28</a:t>
            </a:fld>
            <a:endParaRPr lang="de-DE"/>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29</a:t>
            </a:fld>
            <a:endParaRPr lang="de-DE"/>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30</a:t>
            </a:fld>
            <a:endParaRPr lang="de-DE"/>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31</a:t>
            </a:fld>
            <a:endParaRPr lang="de-DE"/>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32</a:t>
            </a:fld>
            <a:endParaRPr lang="de-DE"/>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33</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de-DE" altLang="de-DE" smtClean="0">
              <a:latin typeface="Arial" charset="0"/>
              <a:cs typeface="Arial" charset="0"/>
            </a:endParaRPr>
          </a:p>
        </p:txBody>
      </p:sp>
      <p:sp>
        <p:nvSpPr>
          <p:cNvPr id="17412" name="Foliennummernplatzhalt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3DB00FDB-733B-4947-893D-1401C70349AC}" type="slidenum">
              <a:rPr lang="de-DE" altLang="de-DE" smtClean="0"/>
              <a:pPr fontAlgn="base">
                <a:spcBef>
                  <a:spcPct val="0"/>
                </a:spcBef>
                <a:spcAft>
                  <a:spcPct val="0"/>
                </a:spcAft>
                <a:defRPr/>
              </a:pPr>
              <a:t>52</a:t>
            </a:fld>
            <a:endParaRPr lang="de-DE" altLang="de-DE"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dirty="0" smtClean="0"/>
              <a:t>Ausnahme: Wenn die Ressourcen Eigenschaften von fortlaufenden Ressourcen aufweisen, werden sie z. B. bei Newslettern zu Ereignissen fortlaufend behandelt.</a:t>
            </a:r>
          </a:p>
          <a:p>
            <a:endParaRPr lang="de-DE" altLang="de-DE" dirty="0" smtClean="0"/>
          </a:p>
        </p:txBody>
      </p:sp>
      <p:sp>
        <p:nvSpPr>
          <p:cNvPr id="4" name="Foliennummernplatzhalter 3"/>
          <p:cNvSpPr>
            <a:spLocks noGrp="1"/>
          </p:cNvSpPr>
          <p:nvPr>
            <p:ph type="sldNum" sz="quarter" idx="5"/>
          </p:nvPr>
        </p:nvSpPr>
        <p:spPr/>
        <p:txBody>
          <a:bodyPr/>
          <a:lstStyle/>
          <a:p>
            <a:pPr>
              <a:defRPr/>
            </a:pPr>
            <a:fld id="{08EB73BF-6003-41CC-BBE0-EDA528F5E528}" type="slidenum">
              <a:rPr lang="de-DE" smtClean="0"/>
              <a:pPr>
                <a:defRPr/>
              </a:pPr>
              <a:t>55</a:t>
            </a:fld>
            <a:endParaRPr lang="de-DE"/>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65</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Hinweis: RDA hat das „First“-Prinzip, deshalb gibt es viele AWR zum</a:t>
            </a:r>
            <a:r>
              <a:rPr lang="de-DE" baseline="0" dirty="0" smtClean="0"/>
              <a:t> </a:t>
            </a:r>
            <a:r>
              <a:rPr lang="de-DE" baseline="0" dirty="0" err="1" smtClean="0"/>
              <a:t>Latest</a:t>
            </a:r>
            <a:r>
              <a:rPr lang="de-DE" baseline="0" dirty="0" smtClean="0"/>
              <a:t>-Prinzip</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t>First: zuerst vorliegender Haupttitel wird nie aktualisiert, geringfügige Änderungen werden als weitere Sucheinstiege verankert. </a:t>
            </a: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t>Beispiel:</a:t>
            </a: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t>4000 </a:t>
            </a:r>
            <a:r>
              <a:rPr lang="de-DE" baseline="0" dirty="0" err="1" smtClean="0"/>
              <a:t>Landwir</a:t>
            </a:r>
            <a:r>
              <a:rPr lang="de-DE" baseline="0" dirty="0" err="1" smtClean="0">
                <a:solidFill>
                  <a:srgbClr val="FF0000"/>
                </a:solidFill>
              </a:rPr>
              <a:t>th</a:t>
            </a:r>
            <a:r>
              <a:rPr lang="de-DE" baseline="0" dirty="0" err="1" smtClean="0"/>
              <a:t>schaftliche</a:t>
            </a:r>
            <a:r>
              <a:rPr lang="de-DE" baseline="0" dirty="0" smtClean="0"/>
              <a:t> Rundschau</a:t>
            </a: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t>4213 Landwirtschaftliche Rundschau</a:t>
            </a: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dirty="0" err="1" smtClean="0"/>
              <a:t>Latest</a:t>
            </a:r>
            <a:r>
              <a:rPr lang="de-DE" dirty="0" smtClean="0"/>
              <a:t> (verkürzt)</a:t>
            </a: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p>
          <a:p>
            <a:pPr>
              <a:defRPr/>
            </a:pPr>
            <a:r>
              <a:rPr lang="de-DE" dirty="0" smtClean="0"/>
              <a:t>4000 Landwirtschaftliche Rundschau</a:t>
            </a:r>
          </a:p>
          <a:p>
            <a:pPr>
              <a:defRPr/>
            </a:pPr>
            <a:r>
              <a:rPr lang="de-DE" dirty="0" smtClean="0"/>
              <a:t>4213 </a:t>
            </a:r>
            <a:r>
              <a:rPr lang="de-DE" dirty="0" err="1" smtClean="0"/>
              <a:t>Landwir</a:t>
            </a:r>
            <a:r>
              <a:rPr lang="de-DE" dirty="0" err="1" smtClean="0">
                <a:solidFill>
                  <a:srgbClr val="FF0000"/>
                </a:solidFill>
              </a:rPr>
              <a:t>th</a:t>
            </a:r>
            <a:r>
              <a:rPr lang="de-DE" dirty="0" err="1" smtClean="0"/>
              <a:t>schaftliche</a:t>
            </a:r>
            <a:r>
              <a:rPr lang="de-DE" dirty="0" smtClean="0"/>
              <a:t> Rundschau</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66</a:t>
            </a:fld>
            <a:endParaRPr lang="de-DE"/>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67</a:t>
            </a:fld>
            <a:endParaRPr lang="de-DE"/>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69</a:t>
            </a:fld>
            <a:endParaRPr lang="de-DE"/>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70</a:t>
            </a:fld>
            <a:endParaRPr lang="de-DE"/>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71</a:t>
            </a:fld>
            <a:endParaRPr lang="de-DE"/>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73</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Der Begriff „Reproduktionen“ wird im RDA-Glossar folgendermaßen definiert: „Eine exakte Kopie des Inhalts einer Ressource, die mit mechanischen oder elektronischen Mitteln erstellt ist.“ Eine Reproduktion kann in gedruckter Form, als Mikroform oder elektronischer Form vorliegen. (RDA ERL 1.11)</a:t>
            </a:r>
          </a:p>
          <a:p>
            <a:r>
              <a:rPr lang="de-DE" sz="1200" kern="1200" dirty="0" smtClean="0">
                <a:solidFill>
                  <a:schemeClr val="tx1"/>
                </a:solidFill>
                <a:latin typeface="+mn-lt"/>
                <a:ea typeface="+mn-ea"/>
                <a:cs typeface="+mn-cs"/>
              </a:rPr>
              <a:t>Unter die Regelungen für „Reproduktionen“ fällt auch die Behandlung von „Faksimiles“: „Eine Reproduktion, die die physische Erscheinung des Originals nachempfindet und dabei seinen Inhalt exakt reproduziert.“ (RDA Glossar)</a:t>
            </a:r>
            <a:br>
              <a:rPr lang="de-DE" sz="1200" kern="1200" dirty="0" smtClean="0">
                <a:solidFill>
                  <a:schemeClr val="tx1"/>
                </a:solidFill>
                <a:latin typeface="+mn-lt"/>
                <a:ea typeface="+mn-ea"/>
                <a:cs typeface="+mn-cs"/>
              </a:rPr>
            </a:br>
            <a:r>
              <a:rPr lang="de-DE" sz="1200" kern="1200" dirty="0" smtClean="0">
                <a:solidFill>
                  <a:schemeClr val="tx1"/>
                </a:solidFill>
                <a:latin typeface="+mn-lt"/>
                <a:ea typeface="+mn-ea"/>
                <a:cs typeface="+mn-cs"/>
              </a:rPr>
              <a:t>Bei einem Faksimile handelt es sich also immer um eine Reproduktion, während nicht jede Reproduktion ein Faksimile ist.</a:t>
            </a:r>
          </a:p>
          <a:p>
            <a:r>
              <a:rPr lang="de-DE" sz="1200" kern="1200" dirty="0" smtClean="0">
                <a:solidFill>
                  <a:schemeClr val="tx1"/>
                </a:solidFill>
                <a:latin typeface="+mn-lt"/>
                <a:ea typeface="+mn-ea"/>
                <a:cs typeface="+mn-cs"/>
              </a:rPr>
              <a:t>Bei Reproduktionen handelt es sich nicht nur um exakte Kopien einer anderen Manifestation. Eine Reproduktion kann z. B. über andere Manifestationstitel und/oder eigene Gesamttitel verfügen. Sie kann auch über eine unterschiedliche Typographie und eine unterschiedliche Seitenzählung aufweisen, der Inhalt muss aber identisch sein.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76</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77</a:t>
            </a:fld>
            <a:endParaRPr lang="de-DE"/>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78</a:t>
            </a:fld>
            <a:endParaRPr lang="de-DE"/>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79</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Bei Titeln des Teils, der Untergliederung oder Beilage (RDA 2.3.1.7 D-A-CH) beginnt das Auszählen der Wörter mit dem gemeinsamen Titel. Zu beachten ist, dass die Angaben aus dem Element für den Haupttitel und dem Element für den Titel von Unterreihen gemeinsam zu betrachten sind</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82</a:t>
            </a:fld>
            <a:endParaRPr lang="de-DE"/>
          </a:p>
        </p:txBody>
      </p:sp>
    </p:spTree>
    <p:extLst>
      <p:ext uri="{BB962C8B-B14F-4D97-AF65-F5344CB8AC3E}">
        <p14:creationId xmlns:p14="http://schemas.microsoft.com/office/powerpoint/2010/main" val="241784300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83</a:t>
            </a:fld>
            <a:endParaRPr lang="de-DE"/>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84</a:t>
            </a:fld>
            <a:endParaRPr lang="de-DE"/>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86</a:t>
            </a:fld>
            <a:endParaRPr lang="de-DE" dirty="0"/>
          </a:p>
        </p:txBody>
      </p:sp>
    </p:spTree>
    <p:extLst>
      <p:ext uri="{BB962C8B-B14F-4D97-AF65-F5344CB8AC3E}">
        <p14:creationId xmlns:p14="http://schemas.microsoft.com/office/powerpoint/2010/main" val="26446418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87</a:t>
            </a:fld>
            <a:endParaRPr lang="de-DE"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88</a:t>
            </a:fld>
            <a:endParaRPr lang="de-DE"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Sind in der Ressource sowohl Informationsquellen für die Reproduktion als auch für das Original vorhanden, so wird die Informationsquelle für die Reproduktion als bevorzugte Informationsquelle behandelt (RDA 2.2.3.3).</a:t>
            </a:r>
          </a:p>
          <a:p>
            <a:r>
              <a:rPr lang="de-DE" sz="1200" kern="1200" dirty="0" smtClean="0">
                <a:solidFill>
                  <a:schemeClr val="tx1"/>
                </a:solidFill>
                <a:latin typeface="+mn-lt"/>
                <a:ea typeface="+mn-ea"/>
                <a:cs typeface="+mn-cs"/>
              </a:rPr>
              <a:t>Sind bei einer Reproduktion sowohl Angaben zur Reproduktion vorhanden als auch Angaben zur Originalmanifestation, so werden grundsätzlich die Angaben zur Reproduktion berücksichtigt. Die Angaben des Originals können als in Beziehung stehende Manifestation berücksichtigt werden. (s. unten)</a:t>
            </a:r>
          </a:p>
          <a:p>
            <a:r>
              <a:rPr lang="de-DE" sz="1200" kern="1200" dirty="0" smtClean="0">
                <a:solidFill>
                  <a:schemeClr val="tx1"/>
                </a:solidFill>
                <a:latin typeface="+mn-lt"/>
                <a:ea typeface="+mn-ea"/>
                <a:cs typeface="+mn-cs"/>
              </a:rPr>
              <a:t>D.h. wenn der Haupttitel der Reproduktion sich vom Titel der Originalmanifestation unterscheidet, wird der Titel der Reproduktion als Haupttitel erfasst (RDA 2.3.2.3). Die gleichen Regeln gelten analog für alle Elemente von Kapitel 2 (z. B. Angabe der Ausgabezeichnung, Erscheinungsort, Gesamttitelangabe usw.) Es werden in den jeweiligen Elementen immer die Angaben zur Reproduktion berücksichtigt. </a:t>
            </a:r>
          </a:p>
          <a:p>
            <a:r>
              <a:rPr lang="de-DE" sz="1200" kern="1200" dirty="0" smtClean="0">
                <a:solidFill>
                  <a:schemeClr val="tx1"/>
                </a:solidFill>
                <a:latin typeface="+mn-lt"/>
                <a:ea typeface="+mn-ea"/>
                <a:cs typeface="+mn-cs"/>
              </a:rPr>
              <a:t>So wird auch im Ausgabevermerk nur die Information berücksichtigt, die sich auf die Reproduktion selbst bezieht und explizit in der Manifestation genannt ist. Ein Hinweis auf die „Originalausgabe“ (z. B. Reprint der 2. Auflage 1882) erfolgt nur, wenn dies so in der Vorlage genannt ist. Ansonsten wird die Ausgabebezeichnung des Originals bei der in Beziehung stehenden Manifestation angegeben.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89</a:t>
            </a:fld>
            <a:endParaRPr lang="de-DE"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90</a:t>
            </a:fld>
            <a:endParaRPr lang="de-DE"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91</a:t>
            </a:fld>
            <a:endParaRPr lang="de-DE"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92</a:t>
            </a:fld>
            <a:endParaRPr lang="de-DE"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93</a:t>
            </a:fld>
            <a:endParaRPr lang="de-DE"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94</a:t>
            </a:fld>
            <a:endParaRPr lang="de-DE" dirty="0"/>
          </a:p>
        </p:txBody>
      </p:sp>
    </p:spTree>
    <p:extLst>
      <p:ext uri="{BB962C8B-B14F-4D97-AF65-F5344CB8AC3E}">
        <p14:creationId xmlns:p14="http://schemas.microsoft.com/office/powerpoint/2010/main" val="26446418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95</a:t>
            </a:fld>
            <a:endParaRPr lang="de-DE" dirty="0"/>
          </a:p>
        </p:txBody>
      </p:sp>
    </p:spTree>
    <p:extLst>
      <p:ext uri="{BB962C8B-B14F-4D97-AF65-F5344CB8AC3E}">
        <p14:creationId xmlns:p14="http://schemas.microsoft.com/office/powerpoint/2010/main" val="30758997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96</a:t>
            </a:fld>
            <a:endParaRPr lang="de-DE" dirty="0"/>
          </a:p>
        </p:txBody>
      </p:sp>
    </p:spTree>
    <p:extLst>
      <p:ext uri="{BB962C8B-B14F-4D97-AF65-F5344CB8AC3E}">
        <p14:creationId xmlns:p14="http://schemas.microsoft.com/office/powerpoint/2010/main" val="357862540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97</a:t>
            </a:fld>
            <a:endParaRPr lang="de-DE" dirty="0"/>
          </a:p>
        </p:txBody>
      </p:sp>
    </p:spTree>
    <p:extLst>
      <p:ext uri="{BB962C8B-B14F-4D97-AF65-F5344CB8AC3E}">
        <p14:creationId xmlns:p14="http://schemas.microsoft.com/office/powerpoint/2010/main" val="83211623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98</a:t>
            </a:fld>
            <a:endParaRPr lang="de-DE" dirty="0"/>
          </a:p>
        </p:txBody>
      </p:sp>
    </p:spTree>
    <p:extLst>
      <p:ext uri="{BB962C8B-B14F-4D97-AF65-F5344CB8AC3E}">
        <p14:creationId xmlns:p14="http://schemas.microsoft.com/office/powerpoint/2010/main" val="31223053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sz="1200" kern="1200" dirty="0" smtClean="0">
              <a:solidFill>
                <a:schemeClr val="tx1"/>
              </a:solidFill>
              <a:latin typeface="+mn-lt"/>
              <a:ea typeface="+mn-ea"/>
              <a:cs typeface="+mn-cs"/>
            </a:endParaRPr>
          </a:p>
          <a:p>
            <a:r>
              <a:rPr lang="de-DE" sz="1200" kern="1200" dirty="0" smtClean="0">
                <a:solidFill>
                  <a:schemeClr val="tx1"/>
                </a:solidFill>
                <a:latin typeface="+mn-lt"/>
                <a:ea typeface="+mn-ea"/>
                <a:cs typeface="+mn-cs"/>
              </a:rPr>
              <a:t>Beim Haupttitel gilt folgende Ausnahmeregelung: </a:t>
            </a:r>
          </a:p>
          <a:p>
            <a:r>
              <a:rPr lang="de-DE" sz="1200" kern="1200" dirty="0" smtClean="0">
                <a:solidFill>
                  <a:schemeClr val="tx1"/>
                </a:solidFill>
                <a:latin typeface="+mn-lt"/>
                <a:ea typeface="+mn-ea"/>
                <a:cs typeface="+mn-cs"/>
              </a:rPr>
              <a:t>Wenn der Titel der Originalmanifestation in derselben Informationsquelle erscheint wie der Titel der Reproduktion, dann wird der Haupttitel des Originals entweder </a:t>
            </a:r>
          </a:p>
          <a:p>
            <a:pPr lvl="0"/>
            <a:r>
              <a:rPr lang="de-DE" sz="1200" kern="1200" dirty="0" smtClean="0">
                <a:solidFill>
                  <a:schemeClr val="tx1"/>
                </a:solidFill>
                <a:latin typeface="+mn-lt"/>
                <a:ea typeface="+mn-ea"/>
                <a:cs typeface="+mn-cs"/>
              </a:rPr>
              <a:t>Als Paralleltitel erfasst (wenn er in Sprache oder Schrift vom Titel des Faksimiles abweicht )</a:t>
            </a:r>
          </a:p>
          <a:p>
            <a:pPr lvl="0"/>
            <a:r>
              <a:rPr lang="de-DE" sz="1200" kern="1200" dirty="0" smtClean="0">
                <a:solidFill>
                  <a:schemeClr val="tx1"/>
                </a:solidFill>
                <a:latin typeface="+mn-lt"/>
                <a:ea typeface="+mn-ea"/>
                <a:cs typeface="+mn-cs"/>
              </a:rPr>
              <a:t>oder als Titelzusatz erfasst</a:t>
            </a:r>
          </a:p>
          <a:p>
            <a:pPr lvl="0"/>
            <a:r>
              <a:rPr lang="de-DE" sz="1200" kern="1200" dirty="0" smtClean="0">
                <a:solidFill>
                  <a:schemeClr val="tx1"/>
                </a:solidFill>
                <a:latin typeface="+mn-lt"/>
                <a:ea typeface="+mn-ea"/>
                <a:cs typeface="+mn-cs"/>
              </a:rPr>
              <a:t>oder als Titel einer in Beziehung stehenden Manifestation</a:t>
            </a:r>
          </a:p>
          <a:p>
            <a:r>
              <a:rPr lang="de-DE" sz="1200" kern="1200" dirty="0" smtClean="0">
                <a:solidFill>
                  <a:schemeClr val="tx1"/>
                </a:solidFill>
                <a:latin typeface="+mn-lt"/>
                <a:ea typeface="+mn-ea"/>
                <a:cs typeface="+mn-cs"/>
              </a:rPr>
              <a:t>Wenn der Titel der Originalmanifestation allerdings an anderer Stelle der Ressource erscheint, wird er immer nur als Titel einer in Beziehung stehenden Manifestation berücksichtigt (Details/Bedingungen s. unten ).</a:t>
            </a:r>
          </a:p>
          <a:p>
            <a:r>
              <a:rPr lang="de-DE" sz="1200" kern="1200" dirty="0" smtClean="0">
                <a:solidFill>
                  <a:schemeClr val="tx1"/>
                </a:solidFill>
                <a:latin typeface="+mn-lt"/>
                <a:ea typeface="+mn-ea"/>
                <a:cs typeface="+mn-cs"/>
              </a:rPr>
              <a:t>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i="1" baseline="0" dirty="0" smtClean="0">
              <a:solidFill>
                <a:srgbClr val="FF0000"/>
              </a:solidFill>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99</a:t>
            </a:fld>
            <a:endParaRPr lang="de-DE" dirty="0"/>
          </a:p>
        </p:txBody>
      </p:sp>
    </p:spTree>
    <p:extLst>
      <p:ext uri="{BB962C8B-B14F-4D97-AF65-F5344CB8AC3E}">
        <p14:creationId xmlns:p14="http://schemas.microsoft.com/office/powerpoint/2010/main" val="123496857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100</a:t>
            </a:fld>
            <a:endParaRPr lang="de-DE" dirty="0"/>
          </a:p>
        </p:txBody>
      </p:sp>
    </p:spTree>
    <p:extLst>
      <p:ext uri="{BB962C8B-B14F-4D97-AF65-F5344CB8AC3E}">
        <p14:creationId xmlns:p14="http://schemas.microsoft.com/office/powerpoint/2010/main" val="123496857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101</a:t>
            </a:fld>
            <a:endParaRPr lang="de-DE" dirty="0"/>
          </a:p>
        </p:txBody>
      </p:sp>
    </p:spTree>
    <p:extLst>
      <p:ext uri="{BB962C8B-B14F-4D97-AF65-F5344CB8AC3E}">
        <p14:creationId xmlns:p14="http://schemas.microsoft.com/office/powerpoint/2010/main" val="117070777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102</a:t>
            </a:fld>
            <a:endParaRPr lang="de-DE" dirty="0"/>
          </a:p>
        </p:txBody>
      </p:sp>
    </p:spTree>
    <p:extLst>
      <p:ext uri="{BB962C8B-B14F-4D97-AF65-F5344CB8AC3E}">
        <p14:creationId xmlns:p14="http://schemas.microsoft.com/office/powerpoint/2010/main" val="4062390157"/>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103</a:t>
            </a:fld>
            <a:endParaRPr lang="de-DE" dirty="0"/>
          </a:p>
        </p:txBody>
      </p:sp>
    </p:spTree>
    <p:extLst>
      <p:ext uri="{BB962C8B-B14F-4D97-AF65-F5344CB8AC3E}">
        <p14:creationId xmlns:p14="http://schemas.microsoft.com/office/powerpoint/2010/main" val="169391520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104</a:t>
            </a:fld>
            <a:endParaRPr lang="de-DE" dirty="0"/>
          </a:p>
        </p:txBody>
      </p:sp>
    </p:spTree>
    <p:extLst>
      <p:ext uri="{BB962C8B-B14F-4D97-AF65-F5344CB8AC3E}">
        <p14:creationId xmlns:p14="http://schemas.microsoft.com/office/powerpoint/2010/main" val="1693915205"/>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105</a:t>
            </a:fld>
            <a:endParaRPr lang="de-DE" dirty="0"/>
          </a:p>
        </p:txBody>
      </p:sp>
    </p:spTree>
    <p:extLst>
      <p:ext uri="{BB962C8B-B14F-4D97-AF65-F5344CB8AC3E}">
        <p14:creationId xmlns:p14="http://schemas.microsoft.com/office/powerpoint/2010/main" val="4243994193"/>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106</a:t>
            </a:fld>
            <a:endParaRPr lang="de-DE" dirty="0"/>
          </a:p>
        </p:txBody>
      </p:sp>
    </p:spTree>
    <p:extLst>
      <p:ext uri="{BB962C8B-B14F-4D97-AF65-F5344CB8AC3E}">
        <p14:creationId xmlns:p14="http://schemas.microsoft.com/office/powerpoint/2010/main" val="4243994193"/>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107</a:t>
            </a:fld>
            <a:endParaRPr lang="de-DE" dirty="0"/>
          </a:p>
        </p:txBody>
      </p:sp>
    </p:spTree>
    <p:extLst>
      <p:ext uri="{BB962C8B-B14F-4D97-AF65-F5344CB8AC3E}">
        <p14:creationId xmlns:p14="http://schemas.microsoft.com/office/powerpoint/2010/main" val="2117766122"/>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108</a:t>
            </a:fld>
            <a:endParaRPr lang="de-DE" dirty="0"/>
          </a:p>
        </p:txBody>
      </p:sp>
    </p:spTree>
    <p:extLst>
      <p:ext uri="{BB962C8B-B14F-4D97-AF65-F5344CB8AC3E}">
        <p14:creationId xmlns:p14="http://schemas.microsoft.com/office/powerpoint/2010/main" val="33314956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lnSpcReduction="10000"/>
          </a:bodyPr>
          <a:lstStyle/>
          <a:p>
            <a:r>
              <a:rPr lang="de-DE" sz="1200" kern="1200" dirty="0" smtClean="0">
                <a:solidFill>
                  <a:schemeClr val="tx1"/>
                </a:solidFill>
                <a:latin typeface="+mn-lt"/>
                <a:ea typeface="+mn-ea"/>
                <a:cs typeface="+mn-cs"/>
              </a:rPr>
              <a:t>Oftmals verfügen Reproduktionen nicht über ein Erscheinungsdatum. In diesen Fällen wird anhand der in RDA 2.8.6.6 D-A-CH aufgeführten Kriterien bestimmt, welche Jahresangabe als ermitteltes Erscheinungsdatum angegeben werden kann:</a:t>
            </a:r>
          </a:p>
          <a:p>
            <a:pPr lvl="0">
              <a:buFont typeface="Arial" pitchFamily="34" charset="0"/>
              <a:buChar char="•"/>
            </a:pPr>
            <a:r>
              <a:rPr lang="de-DE" sz="1200" kern="1200" dirty="0" smtClean="0">
                <a:solidFill>
                  <a:schemeClr val="tx1"/>
                </a:solidFill>
                <a:latin typeface="+mn-lt"/>
                <a:ea typeface="+mn-ea"/>
                <a:cs typeface="+mn-cs"/>
              </a:rPr>
              <a:t>Copyright-Jahr: Bei der Auswertung der Copyright-Jahre muss darauf geachtet werden, dass dieses sich auch wirklich auf die Reproduktion bezieht und nicht auf die Originalmanifestation.</a:t>
            </a:r>
          </a:p>
          <a:p>
            <a:pPr lvl="0">
              <a:buFont typeface="Arial" pitchFamily="34" charset="0"/>
              <a:buChar char="•"/>
            </a:pPr>
            <a:r>
              <a:rPr lang="de-DE" sz="1200" kern="1200" dirty="0" smtClean="0">
                <a:solidFill>
                  <a:schemeClr val="tx1"/>
                </a:solidFill>
                <a:latin typeface="+mn-lt"/>
                <a:ea typeface="+mn-ea"/>
                <a:cs typeface="+mn-cs"/>
              </a:rPr>
              <a:t>Vertriebsjahr: kann als ermitteltes Erscheinungsdatum angegeben werden, wenn es kein auf die Reproduktion bezogenes Copyright-Jahr gibt.</a:t>
            </a:r>
          </a:p>
          <a:p>
            <a:pPr lvl="0">
              <a:buFont typeface="Arial" pitchFamily="34" charset="0"/>
              <a:buChar char="•"/>
            </a:pPr>
            <a:r>
              <a:rPr lang="de-DE" sz="1200" kern="1200" dirty="0" smtClean="0">
                <a:solidFill>
                  <a:schemeClr val="tx1"/>
                </a:solidFill>
                <a:latin typeface="+mn-lt"/>
                <a:ea typeface="+mn-ea"/>
                <a:cs typeface="+mn-cs"/>
              </a:rPr>
              <a:t>Herstellungsjahr: kann als ermitteltes Erscheinungsdatum angegeben werden, wenn es kein auf die Reproduktion bezogenes Copyright-Jahr und kein Vertriebsjahr für die Reproduktion gibt.</a:t>
            </a:r>
          </a:p>
          <a:p>
            <a:pPr lvl="0"/>
            <a:endParaRPr lang="de-DE" sz="1200" kern="1200" dirty="0" smtClean="0">
              <a:solidFill>
                <a:schemeClr val="tx1"/>
              </a:solidFill>
              <a:latin typeface="+mn-lt"/>
              <a:ea typeface="+mn-ea"/>
              <a:cs typeface="+mn-cs"/>
            </a:endParaRPr>
          </a:p>
          <a:p>
            <a:pPr lvl="0"/>
            <a:r>
              <a:rPr lang="de-DE" sz="1200" kern="1200" dirty="0" smtClean="0">
                <a:solidFill>
                  <a:schemeClr val="tx1"/>
                </a:solidFill>
                <a:latin typeface="+mn-lt"/>
                <a:ea typeface="+mn-ea"/>
                <a:cs typeface="+mn-cs"/>
              </a:rPr>
              <a:t>Liegen diese Angaben alle nicht vor, wird ein Erscheinungsdatum ermittelt. Es können auch Quellen außerhalb der Vorlage herangezogen werden.</a:t>
            </a:r>
            <a:endParaRPr lang="de-DE"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109</a:t>
            </a:fld>
            <a:endParaRPr lang="de-DE" dirty="0"/>
          </a:p>
        </p:txBody>
      </p:sp>
    </p:spTree>
    <p:extLst>
      <p:ext uri="{BB962C8B-B14F-4D97-AF65-F5344CB8AC3E}">
        <p14:creationId xmlns:p14="http://schemas.microsoft.com/office/powerpoint/2010/main" val="3331495694"/>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110</a:t>
            </a:fld>
            <a:endParaRPr lang="de-DE" dirty="0"/>
          </a:p>
        </p:txBody>
      </p:sp>
    </p:spTree>
    <p:extLst>
      <p:ext uri="{BB962C8B-B14F-4D97-AF65-F5344CB8AC3E}">
        <p14:creationId xmlns:p14="http://schemas.microsoft.com/office/powerpoint/2010/main" val="26446418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113</a:t>
            </a:fld>
            <a:endParaRPr lang="de-DE"/>
          </a:p>
        </p:txBody>
      </p:sp>
    </p:spTree>
    <p:extLst>
      <p:ext uri="{BB962C8B-B14F-4D97-AF65-F5344CB8AC3E}">
        <p14:creationId xmlns:p14="http://schemas.microsoft.com/office/powerpoint/2010/main" val="347918906"/>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120</a:t>
            </a:fld>
            <a:endParaRPr lang="de-DE"/>
          </a:p>
        </p:txBody>
      </p:sp>
    </p:spTree>
    <p:extLst>
      <p:ext uri="{BB962C8B-B14F-4D97-AF65-F5344CB8AC3E}">
        <p14:creationId xmlns:p14="http://schemas.microsoft.com/office/powerpoint/2010/main" val="274700309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123</a:t>
            </a:fld>
            <a:endParaRPr lang="de-DE"/>
          </a:p>
        </p:txBody>
      </p:sp>
    </p:spTree>
    <p:extLst>
      <p:ext uri="{BB962C8B-B14F-4D97-AF65-F5344CB8AC3E}">
        <p14:creationId xmlns:p14="http://schemas.microsoft.com/office/powerpoint/2010/main" val="1800000005"/>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126</a:t>
            </a:fld>
            <a:endParaRPr lang="de-DE"/>
          </a:p>
        </p:txBody>
      </p:sp>
    </p:spTree>
    <p:extLst>
      <p:ext uri="{BB962C8B-B14F-4D97-AF65-F5344CB8AC3E}">
        <p14:creationId xmlns:p14="http://schemas.microsoft.com/office/powerpoint/2010/main" val="4250795190"/>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128</a:t>
            </a:fld>
            <a:endParaRPr lang="de-DE"/>
          </a:p>
        </p:txBody>
      </p:sp>
    </p:spTree>
    <p:extLst>
      <p:ext uri="{BB962C8B-B14F-4D97-AF65-F5344CB8AC3E}">
        <p14:creationId xmlns:p14="http://schemas.microsoft.com/office/powerpoint/2010/main" val="748289412"/>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129</a:t>
            </a:fld>
            <a:endParaRPr lang="de-DE"/>
          </a:p>
        </p:txBody>
      </p:sp>
    </p:spTree>
    <p:extLst>
      <p:ext uri="{BB962C8B-B14F-4D97-AF65-F5344CB8AC3E}">
        <p14:creationId xmlns:p14="http://schemas.microsoft.com/office/powerpoint/2010/main" val="3004927612"/>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130</a:t>
            </a:fld>
            <a:endParaRPr lang="de-DE"/>
          </a:p>
        </p:txBody>
      </p:sp>
    </p:spTree>
    <p:extLst>
      <p:ext uri="{BB962C8B-B14F-4D97-AF65-F5344CB8AC3E}">
        <p14:creationId xmlns:p14="http://schemas.microsoft.com/office/powerpoint/2010/main" val="2218098225"/>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131</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bei Reproduktionen kann die Beschreibung der Reproduktion mit der Beschreibung der Originalmanifestation in Beziehung gesetzt werden (und umgekehrt) (RDA 27.1). Diese Beziehung ist als Zusatzelement definiert, wenn eine Reproduktion in einer anderen physischen Form vorliegt (RDA 27.1 D-A-CH). Die dabei zu verwendeten Beziehungskennzeichnungen befinden sich im Anhang J.4.2.</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000" dirty="0" smtClean="0">
                <a:latin typeface="Verdana" panose="020B0604030504040204" pitchFamily="34" charset="0"/>
                <a:ea typeface="Verdana" panose="020B0604030504040204" pitchFamily="34" charset="0"/>
                <a:cs typeface="Verdana" panose="020B0604030504040204" pitchFamily="34" charset="0"/>
              </a:rPr>
              <a:t>In den RDA-Kapitel</a:t>
            </a:r>
            <a:r>
              <a:rPr lang="de-DE" sz="1000" baseline="0" dirty="0" smtClean="0">
                <a:latin typeface="Verdana" panose="020B0604030504040204" pitchFamily="34" charset="0"/>
                <a:ea typeface="Verdana" panose="020B0604030504040204" pitchFamily="34" charset="0"/>
                <a:cs typeface="Verdana" panose="020B0604030504040204" pitchFamily="34" charset="0"/>
              </a:rPr>
              <a:t> 24 – 27 werden die Beziehungen Werk zu Werk, Expression zu Expression, Manifestation zu Manifestation geregelt.</a:t>
            </a:r>
          </a:p>
          <a:p>
            <a:endParaRPr lang="de-DE" sz="1000" baseline="0" dirty="0" smtClean="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000" baseline="0" dirty="0" smtClean="0">
                <a:latin typeface="Verdana" panose="020B0604030504040204" pitchFamily="34" charset="0"/>
                <a:ea typeface="Verdana" panose="020B0604030504040204" pitchFamily="34" charset="0"/>
                <a:cs typeface="Verdana" panose="020B0604030504040204" pitchFamily="34" charset="0"/>
              </a:rPr>
              <a:t>Im Anhang J werden die zu verwendenden Beziehungskennzeichnungen gelistet, also z. B. Fortgesetzt von / Fortsetzung von</a:t>
            </a:r>
          </a:p>
          <a:p>
            <a:endParaRPr lang="de-DE" sz="1000" baseline="0" dirty="0" smtClean="0">
              <a:latin typeface="Verdana" panose="020B0604030504040204" pitchFamily="34" charset="0"/>
              <a:ea typeface="Verdana" panose="020B0604030504040204" pitchFamily="34" charset="0"/>
              <a:cs typeface="Verdana" panose="020B0604030504040204" pitchFamily="34" charset="0"/>
            </a:endParaRPr>
          </a:p>
          <a:p>
            <a:r>
              <a:rPr lang="de-DE" sz="1000" dirty="0" smtClean="0">
                <a:latin typeface="Verdana" panose="020B0604030504040204" pitchFamily="34" charset="0"/>
                <a:ea typeface="Verdana" panose="020B0604030504040204" pitchFamily="34" charset="0"/>
                <a:cs typeface="Verdana" panose="020B0604030504040204" pitchFamily="34" charset="0"/>
              </a:rPr>
              <a:t>Eine</a:t>
            </a:r>
            <a:r>
              <a:rPr lang="de-DE" sz="1000" baseline="0" dirty="0" smtClean="0">
                <a:latin typeface="Verdana" panose="020B0604030504040204" pitchFamily="34" charset="0"/>
                <a:ea typeface="Verdana" panose="020B0604030504040204" pitchFamily="34" charset="0"/>
                <a:cs typeface="Verdana" panose="020B0604030504040204" pitchFamily="34" charset="0"/>
              </a:rPr>
              <a:t> Beziehungskennzeichnung wird in der ZDB mit der IDN des</a:t>
            </a:r>
            <a:r>
              <a:rPr lang="de-DE" sz="1000" dirty="0" smtClean="0">
                <a:latin typeface="Verdana" panose="020B0604030504040204" pitchFamily="34" charset="0"/>
                <a:ea typeface="Verdana" panose="020B0604030504040204" pitchFamily="34" charset="0"/>
                <a:cs typeface="Verdana" panose="020B0604030504040204" pitchFamily="34" charset="0"/>
              </a:rPr>
              <a:t> in Beziehung stehendes Werks, der in Beziehung stehenden Expression oder Manifestation erfasst.</a:t>
            </a:r>
          </a:p>
          <a:p>
            <a:endParaRPr lang="de-DE" sz="1000" baseline="0" dirty="0" smtClean="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000" dirty="0" smtClean="0">
                <a:latin typeface="Verdana" panose="020B0604030504040204" pitchFamily="34" charset="0"/>
                <a:ea typeface="Verdana" panose="020B0604030504040204" pitchFamily="34" charset="0"/>
                <a:cs typeface="Verdana" panose="020B0604030504040204" pitchFamily="34" charset="0"/>
              </a:rPr>
              <a:t>In der UAG-</a:t>
            </a:r>
            <a:r>
              <a:rPr lang="de-DE" sz="1000" dirty="0" err="1" smtClean="0">
                <a:latin typeface="Verdana" panose="020B0604030504040204" pitchFamily="34" charset="0"/>
                <a:ea typeface="Verdana" panose="020B0604030504040204" pitchFamily="34" charset="0"/>
                <a:cs typeface="Verdana" panose="020B0604030504040204" pitchFamily="34" charset="0"/>
              </a:rPr>
              <a:t>fS</a:t>
            </a:r>
            <a:r>
              <a:rPr lang="de-DE" sz="1000" dirty="0" smtClean="0">
                <a:latin typeface="Verdana" panose="020B0604030504040204" pitchFamily="34" charset="0"/>
                <a:ea typeface="Verdana" panose="020B0604030504040204" pitchFamily="34" charset="0"/>
                <a:cs typeface="Verdana" panose="020B0604030504040204" pitchFamily="34" charset="0"/>
              </a:rPr>
              <a:t> wurde für fortlaufende Ressourcen</a:t>
            </a:r>
            <a:r>
              <a:rPr lang="de-DE" sz="1000" baseline="0" dirty="0" smtClean="0">
                <a:latin typeface="Verdana" panose="020B0604030504040204" pitchFamily="34" charset="0"/>
                <a:ea typeface="Verdana" panose="020B0604030504040204" pitchFamily="34" charset="0"/>
                <a:cs typeface="Verdana" panose="020B0604030504040204" pitchFamily="34" charset="0"/>
              </a:rPr>
              <a:t> ein Kanon von zu verwendenden spezifischen Beziehungskennzeichnungen im RDA Anhang J erarbeitet. Die für die Arbeit mit fortlaufenden Ressourcen verbindlichen Beziehungskennzeichnungen finden Sie in der Schulungsunterlage Modul 5B Beziehungskennzeichnungen nach Anhang J.</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000" baseline="0" dirty="0" smtClean="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000" dirty="0" smtClean="0">
                <a:latin typeface="Verdana" panose="020B0604030504040204" pitchFamily="34" charset="0"/>
                <a:ea typeface="Verdana" panose="020B0604030504040204" pitchFamily="34" charset="0"/>
                <a:cs typeface="Verdana" panose="020B0604030504040204" pitchFamily="34" charset="0"/>
              </a:rPr>
              <a:t>Selbst geprägte Beziehungskennzeichnungen sind nicht zulässig</a:t>
            </a:r>
          </a:p>
          <a:p>
            <a:endParaRPr lang="de-DE" sz="1000" baseline="0" dirty="0" smtClean="0">
              <a:latin typeface="Verdana" panose="020B0604030504040204" pitchFamily="34" charset="0"/>
              <a:ea typeface="Verdana" panose="020B0604030504040204" pitchFamily="34" charset="0"/>
              <a:cs typeface="Verdana" panose="020B0604030504040204" pitchFamily="34" charset="0"/>
            </a:endParaRPr>
          </a:p>
          <a:p>
            <a:endParaRPr lang="de-DE" sz="1000" baseline="0" dirty="0" smtClean="0">
              <a:latin typeface="Verdana" panose="020B0604030504040204" pitchFamily="34" charset="0"/>
              <a:ea typeface="Verdana" panose="020B0604030504040204" pitchFamily="34" charset="0"/>
              <a:cs typeface="Verdana" panose="020B0604030504040204" pitchFamily="34" charset="0"/>
            </a:endParaRPr>
          </a:p>
          <a:p>
            <a:r>
              <a:rPr lang="de-DE" sz="1000" baseline="0" dirty="0" smtClean="0">
                <a:latin typeface="Verdana" panose="020B0604030504040204" pitchFamily="34" charset="0"/>
                <a:ea typeface="Verdana" panose="020B0604030504040204" pitchFamily="34" charset="0"/>
                <a:cs typeface="Verdana" panose="020B0604030504040204" pitchFamily="34" charset="0"/>
              </a:rPr>
              <a:t>Kap. 24 RDA</a:t>
            </a:r>
          </a:p>
          <a:p>
            <a:r>
              <a:rPr lang="de-DE" sz="1000" dirty="0" smtClean="0">
                <a:latin typeface="Verdana" panose="020B0604030504040204" pitchFamily="34" charset="0"/>
                <a:ea typeface="Verdana" panose="020B0604030504040204" pitchFamily="34" charset="0"/>
                <a:cs typeface="Verdana" panose="020B0604030504040204" pitchFamily="34" charset="0"/>
              </a:rPr>
              <a:t>Eine Beziehungskennzeichnung wird erfasst mit dem normierten Sucheinstieg, dem </a:t>
            </a:r>
            <a:r>
              <a:rPr lang="de-DE" sz="1000" dirty="0" err="1" smtClean="0">
                <a:latin typeface="Verdana" panose="020B0604030504040204" pitchFamily="34" charset="0"/>
                <a:ea typeface="Verdana" panose="020B0604030504040204" pitchFamily="34" charset="0"/>
                <a:cs typeface="Verdana" panose="020B0604030504040204" pitchFamily="34" charset="0"/>
              </a:rPr>
              <a:t>Identifikator</a:t>
            </a:r>
            <a:r>
              <a:rPr lang="de-DE" sz="1000" dirty="0" smtClean="0">
                <a:latin typeface="Verdana" panose="020B0604030504040204" pitchFamily="34" charset="0"/>
                <a:ea typeface="Verdana" panose="020B0604030504040204" pitchFamily="34" charset="0"/>
                <a:cs typeface="Verdana" panose="020B0604030504040204" pitchFamily="34" charset="0"/>
              </a:rPr>
              <a:t> und/oder der Beschreibung, die/der das in Beziehung stehende Werk, die in Beziehung stehende Expression oder Manifestation oder das in Beziehung stehende Exemplar repräsentiert.</a:t>
            </a:r>
          </a:p>
          <a:p>
            <a:r>
              <a:rPr lang="de-DE" sz="1000" baseline="0" dirty="0" smtClean="0">
                <a:latin typeface="Verdana" panose="020B0604030504040204" pitchFamily="34" charset="0"/>
                <a:ea typeface="Verdana" panose="020B0604030504040204" pitchFamily="34" charset="0"/>
                <a:cs typeface="Verdana" panose="020B0604030504040204" pitchFamily="34" charset="0"/>
              </a:rPr>
              <a:t>Werk – Werk, Expression – Expression, Manifestation – Manifestation anzugeben.</a:t>
            </a:r>
            <a:endParaRPr lang="de-DE" sz="1000" dirty="0" smtClean="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132</a:t>
            </a:fld>
            <a:endParaRPr lang="de-DE"/>
          </a:p>
        </p:txBody>
      </p:sp>
    </p:spTree>
    <p:extLst>
      <p:ext uri="{BB962C8B-B14F-4D97-AF65-F5344CB8AC3E}">
        <p14:creationId xmlns:p14="http://schemas.microsoft.com/office/powerpoint/2010/main" val="110513951"/>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latin typeface="Verdana" panose="020B0604030504040204" pitchFamily="34" charset="0"/>
                <a:ea typeface="Verdana" panose="020B0604030504040204" pitchFamily="34" charset="0"/>
                <a:cs typeface="Verdana" panose="020B0604030504040204" pitchFamily="34" charset="0"/>
              </a:rPr>
              <a:t>Verwenden Sie die Beziehungskennzeichnung „Reihe enthält</a:t>
            </a:r>
            <a:r>
              <a:rPr lang="de-DE" sz="1200" baseline="0" dirty="0" smtClean="0">
                <a:latin typeface="Verdana" panose="020B0604030504040204" pitchFamily="34" charset="0"/>
                <a:ea typeface="Verdana" panose="020B0604030504040204" pitchFamily="34" charset="0"/>
                <a:cs typeface="Verdana" panose="020B0604030504040204" pitchFamily="34" charset="0"/>
              </a:rPr>
              <a:t> / In der Reihe“ um die Beziehung zwischen einer „Zeitschrift“ und einer monografischen Reihe zu beschreiben.</a:t>
            </a:r>
          </a:p>
          <a:p>
            <a:r>
              <a:rPr lang="de-DE" sz="1200" baseline="0" dirty="0" smtClean="0">
                <a:latin typeface="Verdana" panose="020B0604030504040204" pitchFamily="34" charset="0"/>
                <a:ea typeface="Verdana" panose="020B0604030504040204" pitchFamily="34" charset="0"/>
                <a:cs typeface="Verdana" panose="020B0604030504040204" pitchFamily="34" charset="0"/>
              </a:rPr>
              <a:t>Verwenden Sie „Enthält / Enthalten in“ um die Beziehung zwischen zwei oder mehr fortlaufenden Ressourcen zu beschreiben, wobei die eine Ressource als Teil der übergeordneten Ressource erscheint.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133</a:t>
            </a:fld>
            <a:endParaRPr lang="de-DE"/>
          </a:p>
        </p:txBody>
      </p:sp>
    </p:spTree>
    <p:extLst>
      <p:ext uri="{BB962C8B-B14F-4D97-AF65-F5344CB8AC3E}">
        <p14:creationId xmlns:p14="http://schemas.microsoft.com/office/powerpoint/2010/main" val="4085886900"/>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Beziehungen zwischen einer fortlaufenden Ressource und einer monographischen Reihe (Fall „Zeitschrift in monografischer Reihe“),</a:t>
            </a:r>
            <a:r>
              <a:rPr lang="de-DE" sz="120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werden nur noch in einer </a:t>
            </a:r>
            <a:r>
              <a:rPr lang="de-DE" sz="1200" u="sng"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allgemeinen Anmerkung in unstrukturierter Form </a:t>
            </a:r>
            <a:r>
              <a:rPr lang="de-DE" sz="120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hergestellt.</a:t>
            </a:r>
          </a:p>
          <a:p>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Das gleiche gilt für die Beziehung zwischen einer fortlaufenden Ressource und einer weiteren fortlaufenden Ressource, die vollständig oder teilweise parallel zueinander erscheinen (Fall „Zeitschrift in Zeitschrift“). </a:t>
            </a:r>
            <a:endParaRPr lang="de-DE" sz="120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Empfohlen wird die Formulierung:</a:t>
            </a:r>
          </a:p>
          <a:p>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„Einzelne Bände zugleich Bände von: (Haupttitel der in Beziehung stehenden Ressource)“</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134</a:t>
            </a:fld>
            <a:endParaRPr lang="de-DE"/>
          </a:p>
        </p:txBody>
      </p:sp>
    </p:spTree>
    <p:extLst>
      <p:ext uri="{BB962C8B-B14F-4D97-AF65-F5344CB8AC3E}">
        <p14:creationId xmlns:p14="http://schemas.microsoft.com/office/powerpoint/2010/main" val="2822001162"/>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135</a:t>
            </a:fld>
            <a:endParaRPr lang="de-DE"/>
          </a:p>
        </p:txBody>
      </p:sp>
    </p:spTree>
    <p:extLst>
      <p:ext uri="{BB962C8B-B14F-4D97-AF65-F5344CB8AC3E}">
        <p14:creationId xmlns:p14="http://schemas.microsoft.com/office/powerpoint/2010/main" val="1129746841"/>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136</a:t>
            </a:fld>
            <a:endParaRPr lang="de-DE"/>
          </a:p>
        </p:txBody>
      </p:sp>
    </p:spTree>
    <p:extLst>
      <p:ext uri="{BB962C8B-B14F-4D97-AF65-F5344CB8AC3E}">
        <p14:creationId xmlns:p14="http://schemas.microsoft.com/office/powerpoint/2010/main" val="4022468842"/>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anose="020B0604030504040204" pitchFamily="34" charset="0"/>
                <a:ea typeface="Verdana" panose="020B0604030504040204" pitchFamily="34" charset="0"/>
                <a:cs typeface="Verdana" panose="020B0604030504040204" pitchFamily="34" charset="0"/>
              </a:rPr>
              <a:t>Standardfall ist</a:t>
            </a:r>
            <a:r>
              <a:rPr lang="de-DE" sz="1200" baseline="0" dirty="0" smtClean="0">
                <a:latin typeface="Verdana" panose="020B0604030504040204" pitchFamily="34" charset="0"/>
                <a:ea typeface="Verdana" panose="020B0604030504040204" pitchFamily="34" charset="0"/>
                <a:cs typeface="Verdana" panose="020B0604030504040204" pitchFamily="34" charset="0"/>
              </a:rPr>
              <a:t> die Parallele Sprachausgabe, eine echte Übersetzung kommt bei fortlaufenden Ressourcen so gut wie nie vor</a:t>
            </a:r>
            <a:endParaRPr lang="de-DE" sz="1200" dirty="0" smtClean="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137</a:t>
            </a:fld>
            <a:endParaRPr lang="de-DE"/>
          </a:p>
        </p:txBody>
      </p:sp>
    </p:spTree>
    <p:extLst>
      <p:ext uri="{BB962C8B-B14F-4D97-AF65-F5344CB8AC3E}">
        <p14:creationId xmlns:p14="http://schemas.microsoft.com/office/powerpoint/2010/main" val="335344911"/>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000" dirty="0" smtClean="0">
                <a:latin typeface="Verdana" panose="020B0604030504040204" pitchFamily="34" charset="0"/>
                <a:ea typeface="Verdana" panose="020B0604030504040204" pitchFamily="34" charset="0"/>
                <a:cs typeface="Verdana" panose="020B0604030504040204" pitchFamily="34" charset="0"/>
              </a:rPr>
              <a:t>Liegen</a:t>
            </a:r>
            <a:r>
              <a:rPr lang="de-DE" sz="1000" baseline="0" dirty="0" smtClean="0">
                <a:latin typeface="Verdana" panose="020B0604030504040204" pitchFamily="34" charset="0"/>
                <a:ea typeface="Verdana" panose="020B0604030504040204" pitchFamily="34" charset="0"/>
                <a:cs typeface="Verdana" panose="020B0604030504040204" pitchFamily="34" charset="0"/>
              </a:rPr>
              <a:t> Expressionen in unterschiedlichen Sprachen parallel zueinander vor, und die Originalsprache kann nicht bestimmt werden,</a:t>
            </a:r>
          </a:p>
          <a:p>
            <a:r>
              <a:rPr lang="de-DE" sz="1000" baseline="0" dirty="0" smtClean="0">
                <a:latin typeface="Verdana" panose="020B0604030504040204" pitchFamily="34" charset="0"/>
                <a:ea typeface="Verdana" panose="020B0604030504040204" pitchFamily="34" charset="0"/>
                <a:cs typeface="Verdana" panose="020B0604030504040204" pitchFamily="34" charset="0"/>
              </a:rPr>
              <a:t>wird die Beziehungskennzeichnung „Parallele Sprachausgabe / Parallele Sprachausgabe“ verwendet. In einem</a:t>
            </a:r>
          </a:p>
          <a:p>
            <a:r>
              <a:rPr lang="de-DE" sz="1000" baseline="0" dirty="0" smtClean="0">
                <a:latin typeface="Verdana" panose="020B0604030504040204" pitchFamily="34" charset="0"/>
                <a:ea typeface="Verdana" panose="020B0604030504040204" pitchFamily="34" charset="0"/>
                <a:cs typeface="Verdana" panose="020B0604030504040204" pitchFamily="34" charset="0"/>
              </a:rPr>
              <a:t>eigenen Element nach der Beziehungskennzeichnung wird die Sprache erfasst. </a:t>
            </a:r>
          </a:p>
          <a:p>
            <a:r>
              <a:rPr lang="de-DE" sz="1000" baseline="0" dirty="0" smtClean="0">
                <a:latin typeface="Verdana" panose="020B0604030504040204" pitchFamily="34" charset="0"/>
                <a:ea typeface="Verdana" panose="020B0604030504040204" pitchFamily="34" charset="0"/>
                <a:cs typeface="Verdana" panose="020B0604030504040204" pitchFamily="34" charset="0"/>
              </a:rPr>
              <a:t>Parallele Sprachausgaben liegen im Allgemeinen bei Veröffentlichungen der EU vor und bei Veröffentlichungen aus der Schweiz.</a:t>
            </a:r>
          </a:p>
          <a:p>
            <a:r>
              <a:rPr lang="de-DE" sz="1000" baseline="0" dirty="0" smtClean="0">
                <a:latin typeface="Verdana" panose="020B0604030504040204" pitchFamily="34" charset="0"/>
                <a:ea typeface="Verdana" panose="020B0604030504040204" pitchFamily="34" charset="0"/>
                <a:cs typeface="Verdana" panose="020B0604030504040204" pitchFamily="34" charset="0"/>
              </a:rPr>
              <a:t>Sowohl bei der EU als auch in der Schweiz sind alle Sprachfassungen als gleichwertig anzusehen, und die Originalsprache kann nicht bestimmt werden.</a:t>
            </a:r>
          </a:p>
          <a:p>
            <a:r>
              <a:rPr lang="de-DE" sz="1000" baseline="0" dirty="0" smtClean="0">
                <a:latin typeface="Verdana" panose="020B0604030504040204" pitchFamily="34" charset="0"/>
                <a:ea typeface="Verdana" panose="020B0604030504040204" pitchFamily="34" charset="0"/>
                <a:cs typeface="Verdana" panose="020B0604030504040204" pitchFamily="34" charset="0"/>
              </a:rPr>
              <a:t>In allen anderen Fällen liegt die Beziehungskennzeichnung im Zweifelsfall im Ermessen des Katalogisierenden.</a:t>
            </a:r>
            <a:endParaRPr lang="de-DE" sz="10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138</a:t>
            </a:fld>
            <a:endParaRPr lang="de-DE"/>
          </a:p>
        </p:txBody>
      </p:sp>
    </p:spTree>
    <p:extLst>
      <p:ext uri="{BB962C8B-B14F-4D97-AF65-F5344CB8AC3E}">
        <p14:creationId xmlns:p14="http://schemas.microsoft.com/office/powerpoint/2010/main" val="1837791815"/>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de-DE" sz="1000" dirty="0" smtClean="0">
                <a:latin typeface="Verdana" panose="020B0604030504040204" pitchFamily="34" charset="0"/>
                <a:ea typeface="Verdana" panose="020B0604030504040204" pitchFamily="34" charset="0"/>
                <a:cs typeface="Verdana" panose="020B0604030504040204" pitchFamily="34" charset="0"/>
              </a:rPr>
              <a:t>zu der</a:t>
            </a:r>
            <a:r>
              <a:rPr lang="de-DE" sz="1000" baseline="0" dirty="0" smtClean="0">
                <a:latin typeface="Verdana" panose="020B0604030504040204" pitchFamily="34" charset="0"/>
                <a:ea typeface="Verdana" panose="020B0604030504040204" pitchFamily="34" charset="0"/>
                <a:cs typeface="Verdana" panose="020B0604030504040204" pitchFamily="34" charset="0"/>
              </a:rPr>
              <a:t> Beziehungskennzeichnung „Erscheint auch als“ – auf der nächsten Folie</a:t>
            </a:r>
            <a:endParaRPr lang="de-DE" sz="1000" dirty="0" smtClean="0">
              <a:latin typeface="Verdana" panose="020B0604030504040204" pitchFamily="34" charset="0"/>
              <a:ea typeface="Verdana" panose="020B0604030504040204" pitchFamily="34" charset="0"/>
              <a:cs typeface="Verdana" panose="020B0604030504040204" pitchFamily="34" charset="0"/>
            </a:endParaRPr>
          </a:p>
          <a:p>
            <a:pPr marL="0" marR="0" lvl="1" indent="0" algn="l" defTabSz="914400" rtl="0" eaLnBrk="1" fontAlgn="auto" latinLnBrk="0" hangingPunct="1">
              <a:lnSpc>
                <a:spcPct val="100000"/>
              </a:lnSpc>
              <a:spcBef>
                <a:spcPts val="0"/>
              </a:spcBef>
              <a:spcAft>
                <a:spcPts val="0"/>
              </a:spcAft>
              <a:buClrTx/>
              <a:buSzTx/>
              <a:buFontTx/>
              <a:buNone/>
              <a:tabLst/>
              <a:defRPr/>
            </a:pPr>
            <a:endParaRPr lang="de-DE" sz="1000" dirty="0" smtClean="0">
              <a:latin typeface="Verdana" panose="020B0604030504040204" pitchFamily="34" charset="0"/>
              <a:ea typeface="Verdana" panose="020B0604030504040204" pitchFamily="34" charset="0"/>
              <a:cs typeface="Verdana" panose="020B0604030504040204" pitchFamily="34" charset="0"/>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de-DE" sz="1000" dirty="0" smtClean="0">
                <a:latin typeface="Verdana" panose="020B0604030504040204" pitchFamily="34" charset="0"/>
                <a:ea typeface="Verdana" panose="020B0604030504040204" pitchFamily="34" charset="0"/>
                <a:cs typeface="Verdana" panose="020B0604030504040204" pitchFamily="34" charset="0"/>
              </a:rPr>
              <a:t>Reproduktionen und veränderte Nachdrucke: s. RDA 2.1 D-A-CH </a:t>
            </a:r>
          </a:p>
          <a:p>
            <a:pPr marL="0" marR="0" indent="0" algn="l" defTabSz="914400" rtl="0" eaLnBrk="1" fontAlgn="auto" latinLnBrk="0" hangingPunct="1">
              <a:lnSpc>
                <a:spcPct val="100000"/>
              </a:lnSpc>
              <a:spcBef>
                <a:spcPts val="0"/>
              </a:spcBef>
              <a:spcAft>
                <a:spcPts val="0"/>
              </a:spcAft>
              <a:buClrTx/>
              <a:buSzTx/>
              <a:buFontTx/>
              <a:buNone/>
              <a:tabLst/>
              <a:defRPr/>
            </a:pPr>
            <a:r>
              <a:rPr lang="de-DE" sz="1000" dirty="0" smtClean="0">
                <a:latin typeface="Verdana" panose="020B0604030504040204" pitchFamily="34" charset="0"/>
                <a:ea typeface="Verdana" panose="020B0604030504040204" pitchFamily="34" charset="0"/>
                <a:cs typeface="Verdana" panose="020B0604030504040204" pitchFamily="34" charset="0"/>
              </a:rPr>
              <a:t>Faksimiles:</a:t>
            </a:r>
            <a:r>
              <a:rPr lang="de-DE" sz="1000" baseline="0" dirty="0" smtClean="0">
                <a:latin typeface="Verdana" panose="020B0604030504040204" pitchFamily="34" charset="0"/>
                <a:ea typeface="Verdana" panose="020B0604030504040204" pitchFamily="34" charset="0"/>
                <a:cs typeface="Verdana" panose="020B0604030504040204" pitchFamily="34" charset="0"/>
              </a:rPr>
              <a:t> </a:t>
            </a:r>
            <a:r>
              <a:rPr lang="de-DE" sz="1000" dirty="0" smtClean="0">
                <a:latin typeface="Verdana" panose="020B0604030504040204" pitchFamily="34" charset="0"/>
                <a:ea typeface="Verdana" panose="020B0604030504040204" pitchFamily="34" charset="0"/>
                <a:cs typeface="Verdana" panose="020B0604030504040204" pitchFamily="34" charset="0"/>
              </a:rPr>
              <a:t>dürften im Bereich</a:t>
            </a:r>
            <a:r>
              <a:rPr lang="de-DE" sz="1000" baseline="0" dirty="0" smtClean="0">
                <a:latin typeface="Verdana" panose="020B0604030504040204" pitchFamily="34" charset="0"/>
                <a:ea typeface="Verdana" panose="020B0604030504040204" pitchFamily="34" charset="0"/>
                <a:cs typeface="Verdana" panose="020B0604030504040204" pitchFamily="34" charset="0"/>
              </a:rPr>
              <a:t> der fortlaufenden Ressourcen eher selten vorkommen, werden hier der Vollständigkeit halber aufgelistet.</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000" baseline="0" dirty="0" smtClean="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000" i="1" baseline="0" dirty="0" smtClean="0">
                <a:latin typeface="Verdana" panose="020B0604030504040204" pitchFamily="34" charset="0"/>
                <a:ea typeface="Verdana" panose="020B0604030504040204" pitchFamily="34" charset="0"/>
                <a:cs typeface="Verdana" panose="020B0604030504040204" pitchFamily="34" charset="0"/>
              </a:rPr>
              <a:t>Nachdruck von/Nachgedruckt als </a:t>
            </a:r>
            <a:r>
              <a:rPr lang="de-DE" sz="1000" baseline="0" dirty="0" smtClean="0">
                <a:latin typeface="Verdana" panose="020B0604030504040204" pitchFamily="34" charset="0"/>
                <a:ea typeface="Verdana" panose="020B0604030504040204" pitchFamily="34" charset="0"/>
                <a:cs typeface="Verdana" panose="020B0604030504040204" pitchFamily="34" charset="0"/>
              </a:rPr>
              <a:t>wird verwendet bei gleicher physischer Form – Faksimile von Druckausgabe</a:t>
            </a:r>
            <a:endParaRPr lang="de-DE" sz="1000" dirty="0" smtClean="0">
              <a:latin typeface="Verdana" panose="020B0604030504040204" pitchFamily="34" charset="0"/>
              <a:ea typeface="Verdana" panose="020B0604030504040204" pitchFamily="34" charset="0"/>
              <a:cs typeface="Verdana" panose="020B0604030504040204" pitchFamily="34" charset="0"/>
            </a:endParaRPr>
          </a:p>
          <a:p>
            <a:endParaRPr lang="de-DE" sz="1000" dirty="0" smtClean="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000" i="1" baseline="0" dirty="0" smtClean="0">
                <a:latin typeface="Verdana" panose="020B0604030504040204" pitchFamily="34" charset="0"/>
                <a:ea typeface="Verdana" panose="020B0604030504040204" pitchFamily="34" charset="0"/>
                <a:cs typeface="Verdana" panose="020B0604030504040204" pitchFamily="34" charset="0"/>
              </a:rPr>
              <a:t>Reproduziert als/Reproduktion von </a:t>
            </a:r>
            <a:r>
              <a:rPr lang="de-DE" sz="1000" baseline="0" dirty="0" smtClean="0">
                <a:latin typeface="Verdana" panose="020B0604030504040204" pitchFamily="34" charset="0"/>
                <a:ea typeface="Verdana" panose="020B0604030504040204" pitchFamily="34" charset="0"/>
                <a:cs typeface="Verdana" panose="020B0604030504040204" pitchFamily="34" charset="0"/>
              </a:rPr>
              <a:t>wird verwendet bei unterschiedlichen physischen Formen – Nachdruck einer Online-Ausgabe</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139</a:t>
            </a:fld>
            <a:endParaRPr lang="de-DE"/>
          </a:p>
        </p:txBody>
      </p:sp>
    </p:spTree>
    <p:extLst>
      <p:ext uri="{BB962C8B-B14F-4D97-AF65-F5344CB8AC3E}">
        <p14:creationId xmlns:p14="http://schemas.microsoft.com/office/powerpoint/2010/main" val="2518516673"/>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0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CD-Ausgabe</a:t>
            </a:r>
            <a:br>
              <a:rPr lang="de-DE" sz="10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br>
            <a:r>
              <a:rPr lang="de-DE" sz="10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CD-ROM-Ausgabe</a:t>
            </a:r>
            <a:br>
              <a:rPr lang="de-DE" sz="10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br>
            <a:r>
              <a:rPr lang="de-DE" sz="10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Disketten-Ausgabe</a:t>
            </a:r>
            <a:br>
              <a:rPr lang="de-DE" sz="10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br>
            <a:r>
              <a:rPr lang="de-DE" sz="10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DVD-Audio-Ausgabe</a:t>
            </a:r>
            <a:br>
              <a:rPr lang="de-DE" sz="10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br>
            <a:r>
              <a:rPr lang="de-DE" sz="10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DVD-ROM-Ausgabe</a:t>
            </a:r>
            <a:br>
              <a:rPr lang="de-DE" sz="10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br>
            <a:r>
              <a:rPr lang="de-DE" sz="10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DVD-Video-Ausgabe</a:t>
            </a:r>
            <a:br>
              <a:rPr lang="de-DE" sz="10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br>
            <a:r>
              <a:rPr lang="de-DE" sz="10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Druck-Ausgabe</a:t>
            </a:r>
            <a:br>
              <a:rPr lang="de-DE" sz="10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br>
            <a:r>
              <a:rPr lang="de-DE" sz="10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E-Paper-Ausgabe</a:t>
            </a:r>
            <a:br>
              <a:rPr lang="de-DE" sz="10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br>
            <a:r>
              <a:rPr lang="de-DE" sz="10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Mikroform-Ausgabe</a:t>
            </a:r>
            <a:br>
              <a:rPr lang="de-DE" sz="10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br>
            <a:r>
              <a:rPr lang="de-DE" sz="10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Online-Ausgabe</a:t>
            </a:r>
            <a:br>
              <a:rPr lang="de-DE" sz="10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br>
            <a:r>
              <a:rPr lang="de-DE" sz="10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Schallplatten-Ausgabe</a:t>
            </a:r>
            <a:br>
              <a:rPr lang="de-DE" sz="10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br>
            <a:r>
              <a:rPr lang="de-DE" sz="10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USB-Stick-Ausgabe</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0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endParaRPr lang="de-DE" sz="1200" dirty="0" smtClean="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140</a:t>
            </a:fld>
            <a:endParaRPr lang="de-DE"/>
          </a:p>
        </p:txBody>
      </p:sp>
    </p:spTree>
    <p:extLst>
      <p:ext uri="{BB962C8B-B14F-4D97-AF65-F5344CB8AC3E}">
        <p14:creationId xmlns:p14="http://schemas.microsoft.com/office/powerpoint/2010/main" val="3520038625"/>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141</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a:solidFill>
                <a:srgbClr val="FF0000"/>
              </a:solidFill>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143</a:t>
            </a:fld>
            <a:endParaRPr lang="de-DE"/>
          </a:p>
        </p:txBody>
      </p:sp>
    </p:spTree>
    <p:extLst>
      <p:ext uri="{BB962C8B-B14F-4D97-AF65-F5344CB8AC3E}">
        <p14:creationId xmlns:p14="http://schemas.microsoft.com/office/powerpoint/2010/main" val="283143538"/>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Die unterscheidenden Merkmale zum Werktitel werden in RDA 6.3 – 6.6 aufgeführt. </a:t>
            </a:r>
            <a:r>
              <a:rPr lang="de-DE" sz="1200" kern="1200" smtClean="0">
                <a:solidFill>
                  <a:schemeClr val="tx1"/>
                </a:solidFill>
                <a:effectLst/>
                <a:latin typeface="+mn-lt"/>
                <a:ea typeface="+mn-ea"/>
                <a:cs typeface="+mn-cs"/>
              </a:rPr>
              <a:t>Bei </a:t>
            </a:r>
            <a:r>
              <a:rPr lang="de-DE" sz="1200" u="sng" kern="1200" smtClean="0">
                <a:solidFill>
                  <a:schemeClr val="tx1"/>
                </a:solidFill>
                <a:effectLst/>
                <a:latin typeface="+mn-lt"/>
                <a:ea typeface="+mn-ea"/>
                <a:cs typeface="+mn-cs"/>
              </a:rPr>
              <a:t>fortlaufenden Ressourcen</a:t>
            </a:r>
            <a:r>
              <a:rPr lang="de-DE" sz="1200" kern="1200" smtClean="0">
                <a:solidFill>
                  <a:schemeClr val="tx1"/>
                </a:solidFill>
                <a:effectLst/>
                <a:latin typeface="+mn-lt"/>
                <a:ea typeface="+mn-ea"/>
                <a:cs typeface="+mn-cs"/>
              </a:rPr>
              <a:t> bietet RDA 6.27.1.9 D-A-CH die Richtschnur, auf welcher Basis die unterscheidenden Merkmale gewählt und in welcher Form sie erfasst werden. </a:t>
            </a:r>
          </a:p>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144</a:t>
            </a:fld>
            <a:endParaRPr lang="de-DE"/>
          </a:p>
        </p:txBody>
      </p:sp>
    </p:spTree>
    <p:extLst>
      <p:ext uri="{BB962C8B-B14F-4D97-AF65-F5344CB8AC3E}">
        <p14:creationId xmlns:p14="http://schemas.microsoft.com/office/powerpoint/2010/main" val="3672461665"/>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145</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146</a:t>
            </a:fld>
            <a:endParaRPr lang="de-DE"/>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147</a:t>
            </a:fld>
            <a:endParaRPr lang="de-DE"/>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148</a:t>
            </a:fld>
            <a:endParaRPr lang="de-DE"/>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149</a:t>
            </a:fld>
            <a:endParaRPr lang="de-DE"/>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150</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RDA kompakt | Stand:  30.11.2016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1.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1.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1.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1.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1.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1.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1.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1.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1.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1.xml"/></Relationships>
</file>

<file path=ppt/slides/_rels/slide144.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1.xml"/></Relationships>
</file>

<file path=ppt/slides/_rels/slide145.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1.xml"/></Relationships>
</file>

<file path=ppt/slides/_rels/slide146.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1.xml"/></Relationships>
</file>

<file path=ppt/slides/_rels/slide147.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1.xml"/></Relationships>
</file>

<file path=ppt/slides/_rels/slide148.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1.xml"/></Relationships>
</file>

<file path=ppt/slides/_rels/slide149.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50.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9.tmp"/><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0.tmp"/><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microsoft.com/office/2007/relationships/hdphoto" Target="../media/hdphoto1.wdp"/></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8.xml"/><Relationship Id="rId1" Type="http://schemas.openxmlformats.org/officeDocument/2006/relationships/slideLayout" Target="../slideLayouts/slideLayout1.xml"/><Relationship Id="rId6" Type="http://schemas.microsoft.com/office/2007/relationships/hdphoto" Target="../media/hdphoto3.wdp"/><Relationship Id="rId5" Type="http://schemas.openxmlformats.org/officeDocument/2006/relationships/image" Target="../media/image25.png"/><Relationship Id="rId4" Type="http://schemas.microsoft.com/office/2007/relationships/hdphoto" Target="../media/hdphoto2.wdp"/></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dirty="0">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Werktitel</a:t>
            </a:r>
            <a:endParaRPr lang="de-DE" dirty="0"/>
          </a:p>
        </p:txBody>
      </p:sp>
      <p:sp>
        <p:nvSpPr>
          <p:cNvPr id="3" name="Textplatzhalter 2"/>
          <p:cNvSpPr>
            <a:spLocks noGrp="1"/>
          </p:cNvSpPr>
          <p:nvPr>
            <p:ph type="body" sz="quarter" idx="13"/>
          </p:nvPr>
        </p:nvSpPr>
        <p:spPr/>
        <p:txBody>
          <a:bodyPr wrap="square"/>
          <a:lstStyle/>
          <a:p>
            <a:r>
              <a:rPr lang="de-DE" dirty="0" smtClean="0"/>
              <a:t>Reproduktion und Originalmanifestation haben den gleichen Werktitel</a:t>
            </a:r>
          </a:p>
          <a:p>
            <a:endParaRPr lang="de-DE" sz="1800" dirty="0" smtClean="0"/>
          </a:p>
          <a:p>
            <a:r>
              <a:rPr lang="de-DE" dirty="0" smtClean="0"/>
              <a:t>Dies gilt auch bei abweichenden Manifestationstiteln</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pic>
        <p:nvPicPr>
          <p:cNvPr id="6" name="Grafik 5" descr="Diebessprache_Reprint_1.jpg"/>
          <p:cNvPicPr>
            <a:picLocks noChangeAspect="1"/>
          </p:cNvPicPr>
          <p:nvPr/>
        </p:nvPicPr>
        <p:blipFill>
          <a:blip r:embed="rId2" cstate="print"/>
          <a:srcRect l="52530" t="6951" r="2775" b="51312"/>
          <a:stretch>
            <a:fillRect/>
          </a:stretch>
        </p:blipFill>
        <p:spPr>
          <a:xfrm>
            <a:off x="1475656" y="2564904"/>
            <a:ext cx="2304256" cy="1728192"/>
          </a:xfrm>
          <a:prstGeom prst="rect">
            <a:avLst/>
          </a:prstGeom>
          <a:ln>
            <a:solidFill>
              <a:schemeClr val="tx1"/>
            </a:solidFill>
          </a:ln>
        </p:spPr>
      </p:pic>
      <p:pic>
        <p:nvPicPr>
          <p:cNvPr id="7" name="Grafik 6" descr="Diebessprache_Reprint_2.jpg"/>
          <p:cNvPicPr>
            <a:picLocks noChangeAspect="1"/>
          </p:cNvPicPr>
          <p:nvPr/>
        </p:nvPicPr>
        <p:blipFill>
          <a:blip r:embed="rId3" cstate="print"/>
          <a:srcRect l="52497" t="3801" r="884" b="45285"/>
          <a:stretch>
            <a:fillRect/>
          </a:stretch>
        </p:blipFill>
        <p:spPr>
          <a:xfrm>
            <a:off x="4846940" y="2492896"/>
            <a:ext cx="2245340" cy="1944216"/>
          </a:xfrm>
          <a:prstGeom prst="rect">
            <a:avLst/>
          </a:prstGeom>
          <a:ln>
            <a:solidFill>
              <a:schemeClr val="tx1"/>
            </a:solidFill>
          </a:ln>
        </p:spPr>
      </p:pic>
      <p:graphicFrame>
        <p:nvGraphicFramePr>
          <p:cNvPr id="8" name="Tabelle 7"/>
          <p:cNvGraphicFramePr>
            <a:graphicFrameLocks noGrp="1"/>
          </p:cNvGraphicFramePr>
          <p:nvPr>
            <p:extLst>
              <p:ext uri="{D42A27DB-BD31-4B8C-83A1-F6EECF244321}">
                <p14:modId xmlns:p14="http://schemas.microsoft.com/office/powerpoint/2010/main" val="2861055981"/>
              </p:ext>
            </p:extLst>
          </p:nvPr>
        </p:nvGraphicFramePr>
        <p:xfrm>
          <a:off x="755577" y="4581128"/>
          <a:ext cx="7848870" cy="1701562"/>
        </p:xfrm>
        <a:graphic>
          <a:graphicData uri="http://schemas.openxmlformats.org/drawingml/2006/table">
            <a:tbl>
              <a:tblPr firstRow="1" bandRow="1">
                <a:tableStyleId>{5C22544A-7EE6-4342-B048-85BDC9FD1C3A}</a:tableStyleId>
              </a:tblPr>
              <a:tblGrid>
                <a:gridCol w="1052897"/>
                <a:gridCol w="2680102"/>
                <a:gridCol w="4115871"/>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70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algn="l" defTabSz="914400" rtl="0" eaLnBrk="1" latinLnBrk="0" hangingPunct="1">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Wörterbuch der Gauner- und Diebessprache</a:t>
                      </a:r>
                      <a:endParaRPr lang="de-DE" sz="1800" kern="1200" dirty="0">
                        <a:solidFill>
                          <a:schemeClr val="dk1"/>
                        </a:solidFill>
                        <a:latin typeface="Verdana" pitchFamily="34" charset="0"/>
                        <a:ea typeface="Verdana" pitchFamily="34" charset="0"/>
                        <a:cs typeface="Verdana" pitchFamily="34" charset="0"/>
                      </a:endParaRPr>
                    </a:p>
                  </a:txBody>
                  <a:tcPr marL="68580" marR="68580" marT="0" marB="0"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Bevorzugter</a:t>
                      </a:r>
                      <a:r>
                        <a:rPr lang="de-DE" b="1" baseline="0" dirty="0" smtClean="0">
                          <a:latin typeface="Verdana" panose="020B0604030504040204" pitchFamily="34" charset="0"/>
                          <a:ea typeface="Verdana" panose="020B0604030504040204" pitchFamily="34" charset="0"/>
                          <a:cs typeface="Verdana" panose="020B0604030504040204" pitchFamily="34" charset="0"/>
                        </a:rPr>
                        <a:t> Titel des Werks</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300"/>
                        </a:lnSpc>
                        <a:spcAft>
                          <a:spcPts val="600"/>
                        </a:spcAft>
                      </a:pPr>
                      <a:endParaRPr lang="de-DE" sz="1800" dirty="0" smtClean="0">
                        <a:latin typeface="Verdana"/>
                        <a:ea typeface="Times New Roman"/>
                        <a:cs typeface="Times New Roman"/>
                      </a:endParaRPr>
                    </a:p>
                    <a:p>
                      <a:pPr>
                        <a:lnSpc>
                          <a:spcPts val="1300"/>
                        </a:lnSpc>
                        <a:spcAft>
                          <a:spcPts val="600"/>
                        </a:spcAft>
                      </a:pPr>
                      <a:r>
                        <a:rPr lang="de-DE" sz="1800" dirty="0" err="1" smtClean="0">
                          <a:latin typeface="Verdana"/>
                          <a:ea typeface="Times New Roman"/>
                          <a:cs typeface="Times New Roman"/>
                        </a:rPr>
                        <a:t>Chochemer</a:t>
                      </a:r>
                      <a:r>
                        <a:rPr lang="de-DE" sz="1800" dirty="0" smtClean="0">
                          <a:latin typeface="Verdana"/>
                          <a:ea typeface="Times New Roman"/>
                          <a:cs typeface="Times New Roman"/>
                        </a:rPr>
                        <a:t> Loschen </a:t>
                      </a:r>
                      <a:endParaRPr lang="de-DE" sz="1800" dirty="0">
                        <a:latin typeface="Verdana"/>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630605871"/>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Erfassung </a:t>
            </a:r>
            <a:r>
              <a:rPr lang="de-DE" dirty="0">
                <a:latin typeface="Verdana" pitchFamily="34" charset="0"/>
                <a:ea typeface="Verdana" pitchFamily="34" charset="0"/>
                <a:cs typeface="Verdana" pitchFamily="34" charset="0"/>
              </a:rPr>
              <a:t>Unterreihen			</a:t>
            </a:r>
          </a:p>
        </p:txBody>
      </p:sp>
      <p:sp>
        <p:nvSpPr>
          <p:cNvPr id="3" name="Textplatzhalter 2"/>
          <p:cNvSpPr>
            <a:spLocks noGrp="1"/>
          </p:cNvSpPr>
          <p:nvPr>
            <p:ph type="body" sz="quarter" idx="13"/>
          </p:nvPr>
        </p:nvSpPr>
        <p:spPr/>
        <p:txBody>
          <a:bodyPr wrap="square"/>
          <a:lstStyle/>
          <a:p>
            <a:pPr marL="0" indent="0">
              <a:buNone/>
            </a:pPr>
            <a:endParaRPr lang="de-DE" sz="2400" dirty="0"/>
          </a:p>
          <a:p>
            <a:pPr marL="0" indent="0">
              <a:buNone/>
            </a:pPr>
            <a:endParaRPr lang="de-DE" sz="2400" dirty="0" smtClean="0"/>
          </a:p>
          <a:p>
            <a:pPr marL="0" indent="0">
              <a:buNone/>
            </a:pPr>
            <a:endParaRPr lang="de-DE" sz="2400" dirty="0" smtClean="0"/>
          </a:p>
          <a:p>
            <a:pPr marL="0" indent="0">
              <a:buNone/>
            </a:pPr>
            <a:endParaRPr lang="de-DE" sz="1600" dirty="0" smtClean="0">
              <a:latin typeface="Verdana"/>
              <a:ea typeface="Calibri"/>
              <a:cs typeface="Times New Roman"/>
            </a:endParaRPr>
          </a:p>
          <a:p>
            <a:pPr marL="0" indent="0">
              <a:buNone/>
            </a:pPr>
            <a:r>
              <a:rPr lang="de-DE" sz="1600" dirty="0" smtClean="0">
                <a:latin typeface="Verdana"/>
                <a:ea typeface="Calibri"/>
                <a:cs typeface="Times New Roman"/>
              </a:rPr>
              <a:t>Gemeinsame </a:t>
            </a:r>
            <a:r>
              <a:rPr lang="de-DE" sz="1600" dirty="0">
                <a:latin typeface="Verdana"/>
                <a:ea typeface="Calibri"/>
                <a:cs typeface="Times New Roman"/>
              </a:rPr>
              <a:t>Angabe von Haupttitel und Untergliederung(en):</a:t>
            </a:r>
          </a:p>
          <a:p>
            <a:pPr marL="0" indent="0">
              <a:buNone/>
            </a:pPr>
            <a:r>
              <a:rPr lang="de-DE" sz="1600" dirty="0">
                <a:latin typeface="Verdana"/>
                <a:ea typeface="Calibri"/>
                <a:cs typeface="Times New Roman"/>
              </a:rPr>
              <a:t>Meine Familie &amp; ich. Kreativ-Küche</a:t>
            </a:r>
          </a:p>
          <a:p>
            <a:pPr marL="0" indent="0">
              <a:buNone/>
            </a:pPr>
            <a:r>
              <a:rPr lang="de-DE" sz="1600" dirty="0">
                <a:latin typeface="Verdana"/>
                <a:ea typeface="Calibri"/>
                <a:cs typeface="Times New Roman"/>
              </a:rPr>
              <a:t>Meine Familie &amp; ich. Einfach gut </a:t>
            </a:r>
            <a:r>
              <a:rPr lang="de-DE" sz="1600" dirty="0" smtClean="0">
                <a:latin typeface="Verdana"/>
                <a:ea typeface="Calibri"/>
                <a:cs typeface="Times New Roman"/>
              </a:rPr>
              <a:t>kochen</a:t>
            </a:r>
          </a:p>
          <a:p>
            <a:pPr marL="0" indent="0">
              <a:buNone/>
            </a:pPr>
            <a:endParaRPr lang="de-DE" sz="1600" dirty="0">
              <a:latin typeface="Verdana"/>
              <a:ea typeface="Calibri"/>
              <a:cs typeface="Times New Roman"/>
            </a:endParaRPr>
          </a:p>
          <a:p>
            <a:pPr marL="0" indent="0">
              <a:buNone/>
            </a:pPr>
            <a:endParaRPr lang="de-DE" sz="1600" dirty="0" smtClean="0">
              <a:latin typeface="Verdana"/>
              <a:ea typeface="Calibri"/>
              <a:cs typeface="Times New Roman"/>
            </a:endParaRPr>
          </a:p>
          <a:p>
            <a:pPr marL="0" indent="0">
              <a:buNone/>
            </a:pPr>
            <a:endParaRPr lang="de-DE" sz="1600" dirty="0">
              <a:latin typeface="Verdana"/>
              <a:ea typeface="Calibri"/>
              <a:cs typeface="Times New Roman"/>
            </a:endParaRPr>
          </a:p>
          <a:p>
            <a:pPr marL="0" indent="0">
              <a:buNone/>
            </a:pPr>
            <a:endParaRPr lang="de-DE" sz="1600" dirty="0" smtClean="0">
              <a:latin typeface="Verdana"/>
              <a:ea typeface="Calibri"/>
              <a:cs typeface="Times New Roman"/>
            </a:endParaRPr>
          </a:p>
          <a:p>
            <a:pPr marL="0" indent="0">
              <a:buNone/>
            </a:pPr>
            <a:endParaRPr lang="de-DE" sz="1600" dirty="0">
              <a:latin typeface="Verdana"/>
              <a:ea typeface="Calibri"/>
              <a:cs typeface="Times New Roman"/>
            </a:endParaRPr>
          </a:p>
          <a:p>
            <a:pPr marL="0" indent="0">
              <a:buNone/>
            </a:pPr>
            <a:endParaRPr lang="de-DE" sz="1600" dirty="0" smtClean="0">
              <a:latin typeface="Verdana"/>
              <a:ea typeface="Calibri"/>
              <a:cs typeface="Times New Roman"/>
            </a:endParaRPr>
          </a:p>
          <a:p>
            <a:pPr marL="0" indent="0">
              <a:buNone/>
            </a:pPr>
            <a:endParaRPr lang="de-DE" sz="1600" dirty="0" smtClean="0">
              <a:latin typeface="Verdana"/>
              <a:ea typeface="Calibri"/>
              <a:cs typeface="Times New Roman"/>
            </a:endParaRPr>
          </a:p>
          <a:p>
            <a:pPr marL="0" indent="0">
              <a:buNone/>
            </a:pPr>
            <a:r>
              <a:rPr lang="de-DE" sz="1600" dirty="0" smtClean="0">
                <a:latin typeface="Verdana"/>
                <a:ea typeface="Calibri"/>
                <a:cs typeface="Times New Roman"/>
              </a:rPr>
              <a:t>Gemeinsame Angabe von Haupttitel und Untergliederung(en):</a:t>
            </a:r>
          </a:p>
          <a:p>
            <a:pPr marL="0" indent="0">
              <a:buNone/>
            </a:pPr>
            <a:r>
              <a:rPr lang="de-DE" sz="1600" dirty="0" smtClean="0">
                <a:latin typeface="Verdana"/>
                <a:ea typeface="Calibri"/>
                <a:cs typeface="Times New Roman"/>
              </a:rPr>
              <a:t>Haus &amp; Markt</a:t>
            </a:r>
            <a:r>
              <a:rPr lang="de-DE" sz="1600" dirty="0">
                <a:latin typeface="Verdana"/>
                <a:ea typeface="Calibri"/>
                <a:cs typeface="Times New Roman"/>
              </a:rPr>
              <a:t>. </a:t>
            </a:r>
            <a:r>
              <a:rPr lang="de-DE" sz="1600" dirty="0" smtClean="0">
                <a:latin typeface="Verdana"/>
                <a:ea typeface="Calibri"/>
                <a:cs typeface="Times New Roman"/>
              </a:rPr>
              <a:t>Reihenhäuser</a:t>
            </a:r>
            <a:endParaRPr lang="de-DE" sz="1600" dirty="0">
              <a:latin typeface="Verdana"/>
              <a:ea typeface="Calibri"/>
              <a:cs typeface="Times New Roman"/>
            </a:endParaRPr>
          </a:p>
          <a:p>
            <a:endParaRPr lang="de-DE" sz="1600" dirty="0" smtClean="0">
              <a:solidFill>
                <a:srgbClr val="FF0000"/>
              </a:solidFill>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100</a:t>
            </a:fld>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716504912"/>
              </p:ext>
            </p:extLst>
          </p:nvPr>
        </p:nvGraphicFramePr>
        <p:xfrm>
          <a:off x="251520" y="1052736"/>
          <a:ext cx="8496944" cy="1370443"/>
        </p:xfrm>
        <a:graphic>
          <a:graphicData uri="http://schemas.openxmlformats.org/drawingml/2006/table">
            <a:tbl>
              <a:tblPr firstRow="1" bandRow="1">
                <a:tableStyleId>{5C22544A-7EE6-4342-B048-85BDC9FD1C3A}</a:tableStyleId>
              </a:tblPr>
              <a:tblGrid>
                <a:gridCol w="1126677"/>
                <a:gridCol w="2178242"/>
                <a:gridCol w="2455721"/>
                <a:gridCol w="2736304"/>
              </a:tblGrid>
              <a:tr h="389089">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 Titel 1</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 Titel 2</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61902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Meine Familie &amp; ich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Meine Familie &amp; ich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6233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2.3.1.7</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Untergliederung</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Kreativ-Küche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Einfach gut kochen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graphicFrame>
        <p:nvGraphicFramePr>
          <p:cNvPr id="6" name="Tabelle 5"/>
          <p:cNvGraphicFramePr>
            <a:graphicFrameLocks noGrp="1"/>
          </p:cNvGraphicFramePr>
          <p:nvPr>
            <p:extLst>
              <p:ext uri="{D42A27DB-BD31-4B8C-83A1-F6EECF244321}">
                <p14:modId xmlns:p14="http://schemas.microsoft.com/office/powerpoint/2010/main" val="867133700"/>
              </p:ext>
            </p:extLst>
          </p:nvPr>
        </p:nvGraphicFramePr>
        <p:xfrm>
          <a:off x="251520" y="3573016"/>
          <a:ext cx="8496944" cy="1470660"/>
        </p:xfrm>
        <a:graphic>
          <a:graphicData uri="http://schemas.openxmlformats.org/drawingml/2006/table">
            <a:tbl>
              <a:tblPr firstRow="1" bandRow="1">
                <a:tableStyleId>{5C22544A-7EE6-4342-B048-85BDC9FD1C3A}</a:tableStyleId>
              </a:tblPr>
              <a:tblGrid>
                <a:gridCol w="1117374"/>
                <a:gridCol w="3275114"/>
                <a:gridCol w="4104456"/>
              </a:tblGrid>
              <a:tr h="370840">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5791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Haus &amp; Markt </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40000"/>
                        <a:lumOff val="60000"/>
                      </a:schemeClr>
                    </a:solidFill>
                  </a:tcPr>
                </a:tc>
              </a:tr>
              <a:tr h="5207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2.3.1.7</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Untergliederung</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Reihenhäuser</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r>
            </a:tbl>
          </a:graphicData>
        </a:graphic>
      </p:graphicFrame>
      <p:sp>
        <p:nvSpPr>
          <p:cNvPr id="8" name="Fußzeilenplatzhalter 3"/>
          <p:cNvSpPr>
            <a:spLocks noGrp="1"/>
          </p:cNvSpPr>
          <p:nvPr>
            <p:ph type="ftr" sz="quarter" idx="14"/>
          </p:nvPr>
        </p:nvSpPr>
        <p:spPr>
          <a:xfrm>
            <a:off x="467544" y="6376243"/>
            <a:ext cx="7632848" cy="365125"/>
          </a:xfrm>
        </p:spPr>
        <p:txBody>
          <a:bodyPr/>
          <a:lstStyle/>
          <a:p>
            <a:r>
              <a:rPr lang="de-DE" dirty="0" smtClean="0"/>
              <a:t>AG RDA Schulungsunterlagen | RDA kompakt | Stand:  30.11.2016  | CC BY-NC-SA</a:t>
            </a:r>
            <a:endParaRPr lang="de-DE" dirty="0"/>
          </a:p>
        </p:txBody>
      </p:sp>
    </p:spTree>
    <p:extLst>
      <p:ext uri="{BB962C8B-B14F-4D97-AF65-F5344CB8AC3E}">
        <p14:creationId xmlns:p14="http://schemas.microsoft.com/office/powerpoint/2010/main" val="3602024608"/>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noAutofit/>
          </a:bodyPr>
          <a:lstStyle/>
          <a:p>
            <a:r>
              <a:rPr lang="de-DE" dirty="0" smtClean="0">
                <a:latin typeface="Verdana" pitchFamily="34" charset="0"/>
                <a:ea typeface="Verdana" pitchFamily="34" charset="0"/>
                <a:cs typeface="Verdana" pitchFamily="34" charset="0"/>
              </a:rPr>
              <a:t>Erfassung </a:t>
            </a:r>
            <a:r>
              <a:rPr lang="de-DE" dirty="0">
                <a:latin typeface="Verdana" pitchFamily="34" charset="0"/>
                <a:ea typeface="Verdana" pitchFamily="34" charset="0"/>
                <a:cs typeface="Verdana" pitchFamily="34" charset="0"/>
              </a:rPr>
              <a:t>Unterreihen			</a:t>
            </a:r>
          </a:p>
        </p:txBody>
      </p:sp>
      <p:sp>
        <p:nvSpPr>
          <p:cNvPr id="3" name="Textplatzhalter 2"/>
          <p:cNvSpPr>
            <a:spLocks noGrp="1"/>
          </p:cNvSpPr>
          <p:nvPr>
            <p:ph type="body" sz="quarter" idx="13"/>
          </p:nvPr>
        </p:nvSpPr>
        <p:spPr/>
        <p:txBody>
          <a:bodyPr wrap="square"/>
          <a:lstStyle/>
          <a:p>
            <a:pPr marL="0" indent="0">
              <a:buNone/>
            </a:pPr>
            <a:r>
              <a:rPr lang="de-DE" sz="2400" dirty="0" smtClean="0">
                <a:latin typeface="Verdana" pitchFamily="34" charset="0"/>
                <a:ea typeface="Verdana" pitchFamily="34" charset="0"/>
                <a:cs typeface="Verdana" pitchFamily="34" charset="0"/>
              </a:rPr>
              <a:t>Mehrere Untergliederungen</a:t>
            </a:r>
          </a:p>
          <a:p>
            <a:pPr marL="0" indent="0">
              <a:buNone/>
            </a:pPr>
            <a:endParaRPr lang="de-DE" sz="2400" dirty="0" smtClean="0">
              <a:latin typeface="Verdana" pitchFamily="34" charset="0"/>
              <a:ea typeface="Verdana" pitchFamily="34" charset="0"/>
              <a:cs typeface="Verdana"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101</a:t>
            </a:fld>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3205102863"/>
              </p:ext>
            </p:extLst>
          </p:nvPr>
        </p:nvGraphicFramePr>
        <p:xfrm>
          <a:off x="333872" y="1412775"/>
          <a:ext cx="8486600" cy="3579336"/>
        </p:xfrm>
        <a:graphic>
          <a:graphicData uri="http://schemas.openxmlformats.org/drawingml/2006/table">
            <a:tbl>
              <a:tblPr firstRow="1" bandRow="1">
                <a:tableStyleId>{5C22544A-7EE6-4342-B048-85BDC9FD1C3A}</a:tableStyleId>
              </a:tblPr>
              <a:tblGrid>
                <a:gridCol w="1080120"/>
                <a:gridCol w="2592288"/>
                <a:gridCol w="4814192"/>
              </a:tblGrid>
              <a:tr h="48596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5965">
                <a:tc>
                  <a:txBody>
                    <a:bodyPr/>
                    <a:lstStyle/>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2.3.6.3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Abweichender</a:t>
                      </a:r>
                      <a:r>
                        <a:rPr lang="de-DE" b="1"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Titel</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Bodennutzung und Viehhaltung</a:t>
                      </a:r>
                    </a:p>
                    <a:p>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r h="485965">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Statistischer Bericht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5965">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2.3.1.7</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u="none" dirty="0" smtClean="0">
                          <a:latin typeface="Verdana" panose="020B0604030504040204" pitchFamily="34" charset="0"/>
                          <a:ea typeface="Verdana" panose="020B0604030504040204" pitchFamily="34" charset="0"/>
                          <a:cs typeface="Verdana" panose="020B0604030504040204" pitchFamily="34" charset="0"/>
                        </a:rPr>
                        <a:t>Untergliederung</a:t>
                      </a:r>
                      <a:endParaRPr lang="de-DE" b="1" u="non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C,</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anose="020B0604030504040204" pitchFamily="34" charset="0"/>
                          <a:ea typeface="Verdana" panose="020B0604030504040204" pitchFamily="34" charset="0"/>
                          <a:cs typeface="Verdana" panose="020B0604030504040204" pitchFamily="34" charset="0"/>
                        </a:rPr>
                        <a:t>Land- und Forstwirtschaft, Fischerei</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6696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2.3.1.7</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Untergliederung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IV,</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anose="020B0604030504040204" pitchFamily="34" charset="0"/>
                          <a:ea typeface="Verdana" panose="020B0604030504040204" pitchFamily="34" charset="0"/>
                          <a:cs typeface="Verdana" panose="020B0604030504040204" pitchFamily="34" charset="0"/>
                        </a:rPr>
                        <a:t>Agrarstrukturerhebung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289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2.3.1.7</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Untergliederung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Teil 4,</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anose="020B0604030504040204" pitchFamily="34" charset="0"/>
                          <a:ea typeface="Verdana" panose="020B0604030504040204" pitchFamily="34" charset="0"/>
                          <a:cs typeface="Verdana" panose="020B0604030504040204" pitchFamily="34" charset="0"/>
                        </a:rPr>
                        <a:t>Betriebswirtschaftliche Ausrichtung </a:t>
                      </a: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 Bodennutzung und Viehhaltung</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4352982"/>
              </p:ext>
            </p:extLst>
          </p:nvPr>
        </p:nvGraphicFramePr>
        <p:xfrm>
          <a:off x="395536" y="5301208"/>
          <a:ext cx="8208912" cy="894968"/>
        </p:xfrm>
        <a:graphic>
          <a:graphicData uri="http://schemas.openxmlformats.org/drawingml/2006/table">
            <a:tbl>
              <a:tblPr>
                <a:tableStyleId>{5C22544A-7EE6-4342-B048-85BDC9FD1C3A}</a:tableStyleId>
              </a:tblPr>
              <a:tblGrid>
                <a:gridCol w="8208912"/>
              </a:tblGrid>
              <a:tr h="894968">
                <a:tc>
                  <a:txBody>
                    <a:bodyPr/>
                    <a:lstStyle/>
                    <a:p>
                      <a:pPr algn="l">
                        <a:spcAft>
                          <a:spcPts val="0"/>
                        </a:spcAft>
                      </a:pPr>
                      <a:r>
                        <a:rPr lang="de-DE" sz="1800" dirty="0">
                          <a:effectLst/>
                          <a:latin typeface="Verdana" panose="020B0604030504040204" pitchFamily="34" charset="0"/>
                          <a:ea typeface="Verdana" panose="020B0604030504040204" pitchFamily="34" charset="0"/>
                          <a:cs typeface="Verdana" panose="020B0604030504040204" pitchFamily="34" charset="0"/>
                        </a:rPr>
                        <a:t>Gemeinsame Angabe von Haupttitel und Untergliederung(en):</a:t>
                      </a:r>
                    </a:p>
                    <a:p>
                      <a:pPr algn="l">
                        <a:spcAft>
                          <a:spcPts val="0"/>
                        </a:spcAft>
                      </a:pPr>
                      <a:r>
                        <a:rPr lang="de-DE" sz="1800" dirty="0" smtClean="0">
                          <a:effectLst/>
                          <a:latin typeface="Verdana" panose="020B0604030504040204" pitchFamily="34" charset="0"/>
                          <a:ea typeface="Verdana" panose="020B0604030504040204" pitchFamily="34" charset="0"/>
                          <a:cs typeface="Verdana" panose="020B0604030504040204" pitchFamily="34" charset="0"/>
                        </a:rPr>
                        <a:t>Statistischer Bericht. </a:t>
                      </a:r>
                      <a:r>
                        <a:rPr lang="de-DE" sz="1800" dirty="0">
                          <a:effectLst/>
                          <a:latin typeface="Verdana" panose="020B0604030504040204" pitchFamily="34" charset="0"/>
                          <a:ea typeface="Verdana" panose="020B0604030504040204" pitchFamily="34" charset="0"/>
                          <a:cs typeface="Verdana" panose="020B0604030504040204" pitchFamily="34" charset="0"/>
                        </a:rPr>
                        <a:t>C, Land- und Forstwirtschaft, Fischerei. IV, Agrarstrukturerhebung. Teil 4, Betriebswirtschaftliche Ausrichtung</a:t>
                      </a:r>
                    </a:p>
                  </a:txBody>
                  <a:tcPr marL="89535" marR="89535" marT="0" marB="0">
                    <a:noFill/>
                  </a:tcPr>
                </a:tc>
              </a:tr>
            </a:tbl>
          </a:graphicData>
        </a:graphic>
      </p:graphicFrame>
      <p:sp>
        <p:nvSpPr>
          <p:cNvPr id="8" name="Fußzeilenplatzhalter 3"/>
          <p:cNvSpPr>
            <a:spLocks noGrp="1"/>
          </p:cNvSpPr>
          <p:nvPr>
            <p:ph type="ftr" sz="quarter" idx="14"/>
          </p:nvPr>
        </p:nvSpPr>
        <p:spPr>
          <a:xfrm>
            <a:off x="467544" y="6376243"/>
            <a:ext cx="7632848" cy="365125"/>
          </a:xfrm>
        </p:spPr>
        <p:txBody>
          <a:bodyPr/>
          <a:lstStyle/>
          <a:p>
            <a:r>
              <a:rPr lang="de-DE" dirty="0" smtClean="0"/>
              <a:t>AG RDA Schulungsunterlagen | RDA kompakt | Stand:  30.11.2016  | CC BY-NC-SA</a:t>
            </a:r>
            <a:endParaRPr lang="de-DE" dirty="0"/>
          </a:p>
        </p:txBody>
      </p:sp>
    </p:spTree>
    <p:extLst>
      <p:ext uri="{BB962C8B-B14F-4D97-AF65-F5344CB8AC3E}">
        <p14:creationId xmlns:p14="http://schemas.microsoft.com/office/powerpoint/2010/main" val="2455398765"/>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508918"/>
          </a:xfrm>
        </p:spPr>
        <p:txBody>
          <a:bodyPr>
            <a:noAutofit/>
          </a:bodyPr>
          <a:lstStyle/>
          <a:p>
            <a:r>
              <a:rPr lang="de-DE" dirty="0" smtClean="0">
                <a:latin typeface="Verdana" pitchFamily="34" charset="0"/>
                <a:ea typeface="Verdana" pitchFamily="34" charset="0"/>
                <a:cs typeface="Verdana" pitchFamily="34" charset="0"/>
              </a:rPr>
              <a:t>Erfassung Beilagen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908720"/>
            <a:ext cx="8640960" cy="5400600"/>
          </a:xfrm>
        </p:spPr>
        <p:txBody>
          <a:bodyPr/>
          <a:lstStyle/>
          <a:p>
            <a:pPr marL="0" indent="0">
              <a:buNone/>
            </a:pPr>
            <a:r>
              <a:rPr lang="de-DE" sz="2400" dirty="0">
                <a:latin typeface="Verdana" panose="020B0604030504040204" pitchFamily="34" charset="0"/>
                <a:ea typeface="Verdana" panose="020B0604030504040204" pitchFamily="34" charset="0"/>
                <a:cs typeface="Verdana" panose="020B0604030504040204" pitchFamily="34" charset="0"/>
              </a:rPr>
              <a:t>2.1 Allgemein</a:t>
            </a:r>
          </a:p>
          <a:p>
            <a:r>
              <a:rPr lang="de-DE" sz="2400" dirty="0">
                <a:latin typeface="Verdana" panose="020B0604030504040204" pitchFamily="34" charset="0"/>
                <a:ea typeface="Verdana" panose="020B0604030504040204" pitchFamily="34" charset="0"/>
                <a:cs typeface="Verdana" panose="020B0604030504040204" pitchFamily="34" charset="0"/>
              </a:rPr>
              <a:t>Erfassung gemäß RDA 2.3.1.7</a:t>
            </a:r>
          </a:p>
          <a:p>
            <a:r>
              <a:rPr lang="de-DE" sz="2400" dirty="0">
                <a:latin typeface="Verdana" panose="020B0604030504040204" pitchFamily="34" charset="0"/>
                <a:ea typeface="Verdana" panose="020B0604030504040204" pitchFamily="34" charset="0"/>
                <a:cs typeface="Verdana" panose="020B0604030504040204" pitchFamily="34" charset="0"/>
              </a:rPr>
              <a:t>Erfassung als eigene Beschreibung, wenn Beilage  eigene Zählung sowie eigenen Titel bzw.  Zugehörigkeitsbegriff besitzt</a:t>
            </a:r>
          </a:p>
          <a:p>
            <a:r>
              <a:rPr lang="de-DE" sz="2400" dirty="0">
                <a:latin typeface="Verdana" panose="020B0604030504040204" pitchFamily="34" charset="0"/>
                <a:ea typeface="Verdana" panose="020B0604030504040204" pitchFamily="34" charset="0"/>
                <a:cs typeface="Verdana" panose="020B0604030504040204" pitchFamily="34" charset="0"/>
              </a:rPr>
              <a:t>eigene Zählung: kann mit der Zählung der Hauptzeitschrift identisch sein</a:t>
            </a:r>
          </a:p>
          <a:p>
            <a:r>
              <a:rPr lang="de-DE" sz="2400" dirty="0">
                <a:latin typeface="Verdana" panose="020B0604030504040204" pitchFamily="34" charset="0"/>
                <a:ea typeface="Verdana" panose="020B0604030504040204" pitchFamily="34" charset="0"/>
                <a:cs typeface="Verdana" panose="020B0604030504040204" pitchFamily="34" charset="0"/>
              </a:rPr>
              <a:t>springende Zählung gilt als eigene Zählung</a:t>
            </a:r>
          </a:p>
          <a:p>
            <a:r>
              <a:rPr lang="de-DE" sz="2400" dirty="0">
                <a:latin typeface="Verdana" panose="020B0604030504040204" pitchFamily="34" charset="0"/>
                <a:ea typeface="Verdana" panose="020B0604030504040204" pitchFamily="34" charset="0"/>
                <a:cs typeface="Verdana" panose="020B0604030504040204" pitchFamily="34" charset="0"/>
              </a:rPr>
              <a:t>Bloße Zuordnungen werden nicht als eigene Zählung angesehen</a:t>
            </a:r>
          </a:p>
          <a:p>
            <a:r>
              <a:rPr lang="de-DE" sz="2400" dirty="0">
                <a:latin typeface="Verdana" panose="020B0604030504040204" pitchFamily="34" charset="0"/>
                <a:ea typeface="Verdana" panose="020B0604030504040204" pitchFamily="34" charset="0"/>
                <a:cs typeface="Verdana" panose="020B0604030504040204" pitchFamily="34" charset="0"/>
              </a:rPr>
              <a:t>Zugehörigkeitsbegriff nur in Verbindung mit Zählung </a:t>
            </a:r>
            <a:r>
              <a:rPr lang="de-DE" sz="24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a:t>
            </a:r>
            <a:r>
              <a:rPr lang="de-DE" sz="2400" dirty="0">
                <a:latin typeface="Verdana" panose="020B0604030504040204" pitchFamily="34" charset="0"/>
                <a:ea typeface="Verdana" panose="020B0604030504040204" pitchFamily="34" charset="0"/>
                <a:cs typeface="Verdana" panose="020B0604030504040204" pitchFamily="34" charset="0"/>
              </a:rPr>
              <a:t>nicht Titel der Beilage, sondern gemäß RDA 2.6  Bestandteil der Zählung. </a:t>
            </a: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endParaRPr lang="de-DE" sz="2400" dirty="0">
              <a:latin typeface="Verdana" panose="020B0604030504040204" pitchFamily="34" charset="0"/>
              <a:ea typeface="Verdana" panose="020B0604030504040204" pitchFamily="34" charset="0"/>
              <a:cs typeface="Verdana" panose="020B0604030504040204" pitchFamily="34" charset="0"/>
            </a:endParaRP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endParaRPr lang="de-DE" sz="2400" dirty="0">
              <a:latin typeface="Verdana" panose="020B0604030504040204" pitchFamily="34" charset="0"/>
              <a:ea typeface="Verdana" panose="020B0604030504040204" pitchFamily="34" charset="0"/>
              <a:cs typeface="Verdana" panose="020B0604030504040204" pitchFamily="34" charset="0"/>
            </a:endParaRP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102</a:t>
            </a:fld>
            <a:endParaRPr lang="de-DE" dirty="0"/>
          </a:p>
        </p:txBody>
      </p:sp>
      <p:sp>
        <p:nvSpPr>
          <p:cNvPr id="6" name="Fußzeilenplatzhalter 3"/>
          <p:cNvSpPr>
            <a:spLocks noGrp="1"/>
          </p:cNvSpPr>
          <p:nvPr>
            <p:ph type="ftr" sz="quarter" idx="14"/>
          </p:nvPr>
        </p:nvSpPr>
        <p:spPr>
          <a:xfrm>
            <a:off x="467544" y="6376243"/>
            <a:ext cx="7632848" cy="365125"/>
          </a:xfrm>
        </p:spPr>
        <p:txBody>
          <a:bodyPr/>
          <a:lstStyle/>
          <a:p>
            <a:r>
              <a:rPr lang="de-DE" dirty="0" smtClean="0"/>
              <a:t>AG RDA Schulungsunterlagen | RDA kompakt | Stand:  30.11.2016  | CC BY-NC-SA</a:t>
            </a:r>
            <a:endParaRPr lang="de-DE" dirty="0"/>
          </a:p>
        </p:txBody>
      </p:sp>
    </p:spTree>
    <p:extLst>
      <p:ext uri="{BB962C8B-B14F-4D97-AF65-F5344CB8AC3E}">
        <p14:creationId xmlns:p14="http://schemas.microsoft.com/office/powerpoint/2010/main" val="3861470495"/>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179512" y="908720"/>
            <a:ext cx="8640960" cy="5400600"/>
          </a:xfrm>
        </p:spPr>
        <p:txBody>
          <a:bodyPr/>
          <a:lstStyle/>
          <a:p>
            <a:pPr marL="0" indent="0">
              <a:buNone/>
            </a:pPr>
            <a:r>
              <a:rPr lang="de-DE" sz="2400" dirty="0">
                <a:latin typeface="Verdana" panose="020B0604030504040204" pitchFamily="34" charset="0"/>
                <a:ea typeface="Verdana" panose="020B0604030504040204" pitchFamily="34" charset="0"/>
                <a:cs typeface="Verdana" panose="020B0604030504040204" pitchFamily="34" charset="0"/>
              </a:rPr>
              <a:t>2.1.1 Beilagen mit eigenem aussagefähigem Titel</a:t>
            </a:r>
          </a:p>
          <a:p>
            <a:pPr marL="0" indent="0">
              <a:buNone/>
            </a:pPr>
            <a:r>
              <a:rPr lang="de-DE" sz="2400" dirty="0">
                <a:latin typeface="Verdana" panose="020B0604030504040204" pitchFamily="34" charset="0"/>
                <a:ea typeface="Verdana" panose="020B0604030504040204" pitchFamily="34" charset="0"/>
                <a:cs typeface="Verdana" panose="020B0604030504040204" pitchFamily="34" charset="0"/>
              </a:rPr>
              <a:t>a. Titel der Hauptressource und Titel der Beilage nicht    zusammen in derselben Informationsquelle</a:t>
            </a:r>
          </a:p>
          <a:p>
            <a:pPr mar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a:p>
            <a:endParaRPr lang="de-DE" sz="2400" dirty="0">
              <a:latin typeface="Verdana" panose="020B0604030504040204" pitchFamily="34" charset="0"/>
              <a:ea typeface="Verdana" panose="020B0604030504040204" pitchFamily="34" charset="0"/>
              <a:cs typeface="Verdana" panose="020B0604030504040204" pitchFamily="34" charset="0"/>
            </a:endParaRP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endParaRPr lang="de-DE" sz="2400"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a:t>
            </a:r>
            <a:r>
              <a:rPr lang="de-DE" sz="2400" dirty="0" smtClean="0">
                <a:latin typeface="Verdana" panose="020B0604030504040204" pitchFamily="34" charset="0"/>
                <a:ea typeface="Verdana" panose="020B0604030504040204" pitchFamily="34" charset="0"/>
                <a:cs typeface="Verdana" panose="020B0604030504040204" pitchFamily="34" charset="0"/>
              </a:rPr>
              <a:t> Haupttitel der Beilage: Grüne Seiten</a:t>
            </a: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103</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4291911133"/>
              </p:ext>
            </p:extLst>
          </p:nvPr>
        </p:nvGraphicFramePr>
        <p:xfrm>
          <a:off x="251520" y="2420888"/>
          <a:ext cx="8568952" cy="1008112"/>
        </p:xfrm>
        <a:graphic>
          <a:graphicData uri="http://schemas.openxmlformats.org/drawingml/2006/table">
            <a:tbl>
              <a:tblPr firstRow="1" bandRow="1">
                <a:tableStyleId>{5C22544A-7EE6-4342-B048-85BDC9FD1C3A}</a:tableStyleId>
              </a:tblPr>
              <a:tblGrid>
                <a:gridCol w="4019066"/>
                <a:gridCol w="4549886"/>
              </a:tblGrid>
              <a:tr h="5479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 der Hauptressource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 der Beilage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16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Rundbrief Geographie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Grüne Seiten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9" name="Titel 1"/>
          <p:cNvSpPr>
            <a:spLocks noGrp="1"/>
          </p:cNvSpPr>
          <p:nvPr>
            <p:ph type="title"/>
          </p:nvPr>
        </p:nvSpPr>
        <p:spPr>
          <a:xfrm>
            <a:off x="251520" y="188640"/>
            <a:ext cx="8640960" cy="508918"/>
          </a:xfrm>
        </p:spPr>
        <p:txBody>
          <a:bodyPr>
            <a:noAutofit/>
          </a:bodyPr>
          <a:lstStyle/>
          <a:p>
            <a:r>
              <a:rPr lang="de-DE" dirty="0" smtClean="0">
                <a:latin typeface="Verdana" pitchFamily="34" charset="0"/>
                <a:ea typeface="Verdana" pitchFamily="34" charset="0"/>
                <a:cs typeface="Verdana" pitchFamily="34" charset="0"/>
              </a:rPr>
              <a:t>Erfassung Beilagen			</a:t>
            </a:r>
            <a:endParaRPr lang="de-DE" dirty="0">
              <a:latin typeface="Verdana" pitchFamily="34" charset="0"/>
              <a:ea typeface="Verdana" pitchFamily="34" charset="0"/>
              <a:cs typeface="Verdana" pitchFamily="34" charset="0"/>
            </a:endParaRPr>
          </a:p>
        </p:txBody>
      </p:sp>
      <p:sp>
        <p:nvSpPr>
          <p:cNvPr id="7" name="Fußzeilenplatzhalter 3"/>
          <p:cNvSpPr>
            <a:spLocks noGrp="1"/>
          </p:cNvSpPr>
          <p:nvPr>
            <p:ph type="ftr" sz="quarter" idx="14"/>
          </p:nvPr>
        </p:nvSpPr>
        <p:spPr>
          <a:xfrm>
            <a:off x="467544" y="6376243"/>
            <a:ext cx="7632848" cy="365125"/>
          </a:xfrm>
        </p:spPr>
        <p:txBody>
          <a:bodyPr/>
          <a:lstStyle/>
          <a:p>
            <a:r>
              <a:rPr lang="de-DE" dirty="0" smtClean="0"/>
              <a:t>AG RDA Schulungsunterlagen | RDA kompakt | Stand:  30.11.2016  | CC BY-NC-SA</a:t>
            </a:r>
            <a:endParaRPr lang="de-DE" dirty="0"/>
          </a:p>
        </p:txBody>
      </p:sp>
    </p:spTree>
    <p:extLst>
      <p:ext uri="{BB962C8B-B14F-4D97-AF65-F5344CB8AC3E}">
        <p14:creationId xmlns:p14="http://schemas.microsoft.com/office/powerpoint/2010/main" val="1441108781"/>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179512" y="908720"/>
            <a:ext cx="8640960" cy="5400600"/>
          </a:xfrm>
        </p:spPr>
        <p:txBody>
          <a:bodyPr/>
          <a:lstStyle/>
          <a:p>
            <a:pPr marL="0" indent="0">
              <a:buNone/>
            </a:pPr>
            <a:r>
              <a:rPr lang="de-DE" sz="2400" dirty="0">
                <a:latin typeface="Verdana" panose="020B0604030504040204" pitchFamily="34" charset="0"/>
                <a:ea typeface="Verdana" panose="020B0604030504040204" pitchFamily="34" charset="0"/>
                <a:cs typeface="Verdana" panose="020B0604030504040204" pitchFamily="34" charset="0"/>
              </a:rPr>
              <a:t>b. Titel der Hauptressource und Titel der Beilage     zusammen in derselben Informationsquelle </a:t>
            </a:r>
          </a:p>
          <a:p>
            <a:pPr marL="0" indent="0">
              <a:buNone/>
            </a:pPr>
            <a:r>
              <a:rPr lang="de-DE" sz="2400" dirty="0">
                <a:latin typeface="Verdana" panose="020B0604030504040204" pitchFamily="34" charset="0"/>
                <a:ea typeface="Verdana" panose="020B0604030504040204" pitchFamily="34" charset="0"/>
                <a:cs typeface="Verdana" panose="020B0604030504040204" pitchFamily="34" charset="0"/>
              </a:rPr>
              <a:t>Fall 1:</a:t>
            </a:r>
          </a:p>
          <a:p>
            <a:pPr marL="0" indent="0">
              <a:buNone/>
            </a:pPr>
            <a:r>
              <a:rPr lang="de-DE" sz="2400" dirty="0">
                <a:latin typeface="Verdana" panose="020B0604030504040204" pitchFamily="34" charset="0"/>
                <a:ea typeface="Verdana" panose="020B0604030504040204" pitchFamily="34" charset="0"/>
                <a:cs typeface="Verdana" panose="020B0604030504040204" pitchFamily="34" charset="0"/>
              </a:rPr>
              <a:t>Titel der Beilage und der Titel der Hauptressource sind grammatisch miteinander verbunden</a:t>
            </a:r>
          </a:p>
          <a:p>
            <a:pPr mar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a:p>
            <a:endParaRPr lang="de-DE" sz="2400" dirty="0">
              <a:latin typeface="Verdana" panose="020B0604030504040204" pitchFamily="34" charset="0"/>
              <a:ea typeface="Verdana" panose="020B0604030504040204" pitchFamily="34" charset="0"/>
              <a:cs typeface="Verdana" panose="020B0604030504040204" pitchFamily="34" charset="0"/>
            </a:endParaRP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endParaRPr lang="de-DE" sz="2400" dirty="0">
              <a:latin typeface="Verdana" panose="020B0604030504040204" pitchFamily="34" charset="0"/>
              <a:ea typeface="Verdana" panose="020B0604030504040204" pitchFamily="34" charset="0"/>
              <a:cs typeface="Verdana" panose="020B0604030504040204" pitchFamily="34" charset="0"/>
            </a:endParaRPr>
          </a:p>
          <a:p>
            <a:pPr>
              <a:buFont typeface="Wingdings"/>
              <a:buChar char="à"/>
            </a:pPr>
            <a:r>
              <a:rPr lang="de-DE" sz="24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Haupttitel </a:t>
            </a:r>
            <a:r>
              <a:rPr lang="de-DE" sz="24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der Beilage: Beihefte zum </a:t>
            </a:r>
            <a:r>
              <a:rPr lang="de-DE" sz="24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Preußischen</a:t>
            </a:r>
          </a:p>
          <a:p>
            <a:pPr marL="0" indent="0">
              <a:buNone/>
            </a:pPr>
            <a:r>
              <a:rPr lang="de-DE" sz="24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a:t>
            </a:r>
            <a:r>
              <a:rPr lang="de-DE" sz="24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a:t>
            </a:r>
            <a:r>
              <a:rPr lang="de-DE" sz="24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Urkundenbuch</a:t>
            </a:r>
          </a:p>
          <a:p>
            <a:pPr mar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104</a:t>
            </a:fld>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1676782588"/>
              </p:ext>
            </p:extLst>
          </p:nvPr>
        </p:nvGraphicFramePr>
        <p:xfrm>
          <a:off x="179512" y="3140968"/>
          <a:ext cx="8712968" cy="1296144"/>
        </p:xfrm>
        <a:graphic>
          <a:graphicData uri="http://schemas.openxmlformats.org/drawingml/2006/table">
            <a:tbl>
              <a:tblPr firstRow="1" bandRow="1">
                <a:tableStyleId>{5C22544A-7EE6-4342-B048-85BDC9FD1C3A}</a:tableStyleId>
              </a:tblPr>
              <a:tblGrid>
                <a:gridCol w="4051564"/>
                <a:gridCol w="4661404"/>
              </a:tblGrid>
              <a:tr h="57606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 der Hauptressource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 der Beilage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2008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Preußisches Urkundenbuch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Beihefte zum</a:t>
                      </a:r>
                      <a:r>
                        <a:rPr lang="de-DE" baseline="0" dirty="0" smtClean="0">
                          <a:latin typeface="Verdana" panose="020B0604030504040204" pitchFamily="34" charset="0"/>
                          <a:ea typeface="Verdana" panose="020B0604030504040204" pitchFamily="34" charset="0"/>
                          <a:cs typeface="Verdana" panose="020B0604030504040204" pitchFamily="34" charset="0"/>
                        </a:rPr>
                        <a:t> Preußischen Urkundenbuch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8" name="Titel 1"/>
          <p:cNvSpPr>
            <a:spLocks noGrp="1"/>
          </p:cNvSpPr>
          <p:nvPr>
            <p:ph type="title"/>
          </p:nvPr>
        </p:nvSpPr>
        <p:spPr>
          <a:xfrm>
            <a:off x="251520" y="188640"/>
            <a:ext cx="8640960" cy="508918"/>
          </a:xfrm>
        </p:spPr>
        <p:txBody>
          <a:bodyPr>
            <a:noAutofit/>
          </a:bodyPr>
          <a:lstStyle/>
          <a:p>
            <a:r>
              <a:rPr lang="de-DE" dirty="0" smtClean="0">
                <a:latin typeface="Verdana" pitchFamily="34" charset="0"/>
                <a:ea typeface="Verdana" pitchFamily="34" charset="0"/>
                <a:cs typeface="Verdana" pitchFamily="34" charset="0"/>
              </a:rPr>
              <a:t>Erfassung Beilagen			</a:t>
            </a:r>
            <a:endParaRPr lang="de-DE" dirty="0">
              <a:latin typeface="Verdana" pitchFamily="34" charset="0"/>
              <a:ea typeface="Verdana" pitchFamily="34" charset="0"/>
              <a:cs typeface="Verdana" pitchFamily="34" charset="0"/>
            </a:endParaRPr>
          </a:p>
        </p:txBody>
      </p:sp>
      <p:sp>
        <p:nvSpPr>
          <p:cNvPr id="7" name="Fußzeilenplatzhalter 3"/>
          <p:cNvSpPr>
            <a:spLocks noGrp="1"/>
          </p:cNvSpPr>
          <p:nvPr>
            <p:ph type="ftr" sz="quarter" idx="14"/>
          </p:nvPr>
        </p:nvSpPr>
        <p:spPr>
          <a:xfrm>
            <a:off x="467544" y="6376243"/>
            <a:ext cx="7632848" cy="365125"/>
          </a:xfrm>
        </p:spPr>
        <p:txBody>
          <a:bodyPr/>
          <a:lstStyle/>
          <a:p>
            <a:r>
              <a:rPr lang="de-DE" dirty="0" smtClean="0"/>
              <a:t>AG RDA Schulungsunterlagen | RDA kompakt | Stand:  30.11.2016  | CC BY-NC-SA</a:t>
            </a:r>
            <a:endParaRPr lang="de-DE" dirty="0"/>
          </a:p>
        </p:txBody>
      </p:sp>
    </p:spTree>
    <p:extLst>
      <p:ext uri="{BB962C8B-B14F-4D97-AF65-F5344CB8AC3E}">
        <p14:creationId xmlns:p14="http://schemas.microsoft.com/office/powerpoint/2010/main" val="825374730"/>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noAutofit/>
          </a:bodyPr>
          <a:lstStyle/>
          <a:p>
            <a:r>
              <a:rPr lang="de-DE" dirty="0" smtClean="0">
                <a:latin typeface="Verdana" pitchFamily="34" charset="0"/>
                <a:ea typeface="Verdana" pitchFamily="34" charset="0"/>
                <a:cs typeface="Verdana" pitchFamily="34" charset="0"/>
              </a:rPr>
              <a:t>Erfassung Beilagen                              </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105</a:t>
            </a:fld>
            <a:endParaRPr lang="de-DE" dirty="0"/>
          </a:p>
        </p:txBody>
      </p:sp>
      <p:sp>
        <p:nvSpPr>
          <p:cNvPr id="7" name="Textplatzhalter 2"/>
          <p:cNvSpPr>
            <a:spLocks noGrp="1"/>
          </p:cNvSpPr>
          <p:nvPr>
            <p:ph type="body" sz="quarter" idx="13"/>
          </p:nvPr>
        </p:nvSpPr>
        <p:spPr>
          <a:xfrm>
            <a:off x="323528" y="908720"/>
            <a:ext cx="8640960" cy="4752528"/>
          </a:xfrm>
        </p:spPr>
        <p:txBody>
          <a:bodyPr wrap="square"/>
          <a:lstStyle/>
          <a:p>
            <a:pPr>
              <a:buNone/>
            </a:pPr>
            <a:r>
              <a:rPr lang="de-DE" sz="2400" dirty="0" smtClean="0">
                <a:latin typeface="Verdana" pitchFamily="34" charset="0"/>
                <a:ea typeface="Verdana" pitchFamily="34" charset="0"/>
                <a:cs typeface="Verdana" pitchFamily="34" charset="0"/>
              </a:rPr>
              <a:t>2.1.2 Beilage erhält eine Beschreibung als Unterreihe wenn sie</a:t>
            </a:r>
          </a:p>
          <a:p>
            <a:r>
              <a:rPr lang="de-DE" sz="2400" dirty="0" smtClean="0">
                <a:latin typeface="Verdana" pitchFamily="34" charset="0"/>
                <a:ea typeface="Verdana" pitchFamily="34" charset="0"/>
                <a:cs typeface="Verdana" pitchFamily="34" charset="0"/>
              </a:rPr>
              <a:t>keinen </a:t>
            </a:r>
            <a:r>
              <a:rPr lang="de-DE" sz="2400" dirty="0">
                <a:latin typeface="Verdana" panose="020B0604030504040204" pitchFamily="34" charset="0"/>
                <a:ea typeface="Verdana" panose="020B0604030504040204" pitchFamily="34" charset="0"/>
                <a:cs typeface="Verdana" panose="020B0604030504040204" pitchFamily="34" charset="0"/>
              </a:rPr>
              <a:t>eigenen, aussagefähigen </a:t>
            </a:r>
            <a:r>
              <a:rPr lang="de-DE" sz="2400" dirty="0" smtClean="0">
                <a:latin typeface="Verdana" panose="020B0604030504040204" pitchFamily="34" charset="0"/>
                <a:ea typeface="Verdana" panose="020B0604030504040204" pitchFamily="34" charset="0"/>
                <a:cs typeface="Verdana" panose="020B0604030504040204" pitchFamily="34" charset="0"/>
              </a:rPr>
              <a:t>Titel hat </a:t>
            </a:r>
          </a:p>
          <a:p>
            <a:r>
              <a:rPr lang="de-DE" sz="2400" dirty="0" smtClean="0">
                <a:latin typeface="Verdana" panose="020B0604030504040204" pitchFamily="34" charset="0"/>
                <a:ea typeface="Verdana" panose="020B0604030504040204" pitchFamily="34" charset="0"/>
                <a:cs typeface="Verdana" panose="020B0604030504040204" pitchFamily="34" charset="0"/>
              </a:rPr>
              <a:t>der Titel nur aus einem Beilagenbegriff, z. B. Beiheft besteht oder ein Begriff aus der Liste der Gattungsbegriffe, z. B. Ergänzungsheft ist</a:t>
            </a:r>
          </a:p>
          <a:p>
            <a:r>
              <a:rPr lang="de-DE" sz="2400" dirty="0" smtClean="0">
                <a:latin typeface="Verdana" panose="020B0604030504040204" pitchFamily="34" charset="0"/>
                <a:ea typeface="Verdana" panose="020B0604030504040204" pitchFamily="34" charset="0"/>
                <a:cs typeface="Verdana" panose="020B0604030504040204" pitchFamily="34" charset="0"/>
              </a:rPr>
              <a:t>einen </a:t>
            </a:r>
            <a:r>
              <a:rPr lang="de-DE" sz="2400" dirty="0">
                <a:latin typeface="Verdana" panose="020B0604030504040204" pitchFamily="34" charset="0"/>
                <a:ea typeface="Verdana" panose="020B0604030504040204" pitchFamily="34" charset="0"/>
                <a:cs typeface="Verdana" panose="020B0604030504040204" pitchFamily="34" charset="0"/>
              </a:rPr>
              <a:t>aussagefähigen Titel </a:t>
            </a:r>
            <a:r>
              <a:rPr lang="de-DE" sz="2400" dirty="0" smtClean="0">
                <a:latin typeface="Verdana" panose="020B0604030504040204" pitchFamily="34" charset="0"/>
                <a:ea typeface="Verdana" panose="020B0604030504040204" pitchFamily="34" charset="0"/>
                <a:cs typeface="Verdana" panose="020B0604030504040204" pitchFamily="34" charset="0"/>
              </a:rPr>
              <a:t>hat, sofern dieser </a:t>
            </a:r>
            <a:r>
              <a:rPr lang="de-DE" sz="2400" dirty="0">
                <a:latin typeface="Verdana" panose="020B0604030504040204" pitchFamily="34" charset="0"/>
                <a:ea typeface="Verdana" panose="020B0604030504040204" pitchFamily="34" charset="0"/>
                <a:cs typeface="Verdana" panose="020B0604030504040204" pitchFamily="34" charset="0"/>
              </a:rPr>
              <a:t>zusammen mit dem Titel der Hauptressource in derselben Informationsquelle </a:t>
            </a:r>
            <a:r>
              <a:rPr lang="de-DE" sz="2400" dirty="0" smtClean="0">
                <a:latin typeface="Verdana" panose="020B0604030504040204" pitchFamily="34" charset="0"/>
                <a:ea typeface="Verdana" panose="020B0604030504040204" pitchFamily="34" charset="0"/>
                <a:cs typeface="Verdana" panose="020B0604030504040204" pitchFamily="34" charset="0"/>
              </a:rPr>
              <a:t>erscheint</a:t>
            </a:r>
          </a:p>
          <a:p>
            <a:pPr marL="0" indent="0">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i="1"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535782610"/>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noAutofit/>
          </a:bodyPr>
          <a:lstStyle/>
          <a:p>
            <a:r>
              <a:rPr lang="de-DE" dirty="0" smtClean="0">
                <a:latin typeface="Verdana" pitchFamily="34" charset="0"/>
                <a:ea typeface="Verdana" pitchFamily="34" charset="0"/>
                <a:cs typeface="Verdana" pitchFamily="34" charset="0"/>
              </a:rPr>
              <a:t>Erfassung Beilagen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323528" y="980728"/>
            <a:ext cx="8640960" cy="5616624"/>
          </a:xfrm>
        </p:spPr>
        <p:txBody>
          <a:bodyPr wrap="square"/>
          <a:lstStyle/>
          <a:p>
            <a:pPr marL="0" indent="0">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1800" dirty="0" smtClean="0">
                <a:latin typeface="Verdana" pitchFamily="34" charset="0"/>
                <a:ea typeface="Verdana" pitchFamily="34" charset="0"/>
                <a:cs typeface="Verdana" pitchFamily="34" charset="0"/>
              </a:rPr>
              <a:t>Gemeinsame Angabe von Haupttitel und Untergliederung(en):</a:t>
            </a:r>
          </a:p>
          <a:p>
            <a:pPr marL="0" indent="0">
              <a:buNone/>
            </a:pPr>
            <a:r>
              <a:rPr lang="de-DE" sz="1800" dirty="0" smtClean="0">
                <a:latin typeface="Verdana" pitchFamily="34" charset="0"/>
                <a:ea typeface="Verdana" pitchFamily="34" charset="0"/>
                <a:cs typeface="Verdana" pitchFamily="34" charset="0"/>
              </a:rPr>
              <a:t>Home </a:t>
            </a:r>
            <a:r>
              <a:rPr lang="de-DE" sz="1800" dirty="0" err="1" smtClean="0">
                <a:latin typeface="Verdana" pitchFamily="34" charset="0"/>
                <a:ea typeface="Verdana" pitchFamily="34" charset="0"/>
                <a:cs typeface="Verdana" pitchFamily="34" charset="0"/>
              </a:rPr>
              <a:t>electronics</a:t>
            </a:r>
            <a:r>
              <a:rPr lang="de-DE" sz="1800" dirty="0" smtClean="0">
                <a:latin typeface="Verdana" pitchFamily="34" charset="0"/>
                <a:ea typeface="Verdana" pitchFamily="34" charset="0"/>
                <a:cs typeface="Verdana" pitchFamily="34" charset="0"/>
              </a:rPr>
              <a:t>. Extra</a:t>
            </a:r>
          </a:p>
          <a:p>
            <a:pPr marL="0" indent="0">
              <a:buNone/>
            </a:pPr>
            <a:r>
              <a:rPr lang="de-DE" sz="1800" dirty="0" smtClean="0">
                <a:latin typeface="Verdana" pitchFamily="34" charset="0"/>
                <a:ea typeface="Verdana" pitchFamily="34" charset="0"/>
                <a:cs typeface="Verdana" pitchFamily="34" charset="0"/>
              </a:rPr>
              <a:t>Home </a:t>
            </a:r>
            <a:r>
              <a:rPr lang="de-DE" sz="1800" dirty="0" err="1" smtClean="0">
                <a:latin typeface="Verdana" pitchFamily="34" charset="0"/>
                <a:ea typeface="Verdana" pitchFamily="34" charset="0"/>
                <a:cs typeface="Verdana" pitchFamily="34" charset="0"/>
              </a:rPr>
              <a:t>electronics</a:t>
            </a:r>
            <a:r>
              <a:rPr lang="de-DE" sz="1800" dirty="0" smtClean="0">
                <a:latin typeface="Verdana" pitchFamily="34" charset="0"/>
                <a:ea typeface="Verdana" pitchFamily="34" charset="0"/>
                <a:cs typeface="Verdana" pitchFamily="34" charset="0"/>
              </a:rPr>
              <a:t>. Spezial</a:t>
            </a:r>
          </a:p>
          <a:p>
            <a:pPr marL="0" indent="0">
              <a:buNone/>
            </a:pPr>
            <a:endParaRPr lang="de-DE" sz="1800" dirty="0">
              <a:latin typeface="Verdana" pitchFamily="34" charset="0"/>
              <a:ea typeface="Verdana" pitchFamily="34" charset="0"/>
              <a:cs typeface="Verdana" pitchFamily="34" charset="0"/>
            </a:endParaRPr>
          </a:p>
          <a:p>
            <a:pPr marL="0" indent="0">
              <a:buNone/>
            </a:pPr>
            <a:endParaRPr lang="de-DE" sz="1800" dirty="0" smtClean="0">
              <a:latin typeface="Verdana" pitchFamily="34" charset="0"/>
              <a:ea typeface="Verdana" pitchFamily="34" charset="0"/>
              <a:cs typeface="Verdana" pitchFamily="34" charset="0"/>
            </a:endParaRPr>
          </a:p>
          <a:p>
            <a:pPr marL="0" indent="0">
              <a:buNone/>
            </a:pPr>
            <a:endParaRPr lang="de-DE" sz="1800" dirty="0">
              <a:latin typeface="Verdana" pitchFamily="34" charset="0"/>
              <a:ea typeface="Verdana" pitchFamily="34" charset="0"/>
              <a:cs typeface="Verdana" pitchFamily="34" charset="0"/>
            </a:endParaRPr>
          </a:p>
          <a:p>
            <a:pPr marL="0" indent="0">
              <a:buNone/>
            </a:pPr>
            <a:endParaRPr lang="de-DE" sz="1800" dirty="0" smtClean="0">
              <a:latin typeface="Verdana" pitchFamily="34" charset="0"/>
              <a:ea typeface="Verdana" pitchFamily="34" charset="0"/>
              <a:cs typeface="Verdana" pitchFamily="34" charset="0"/>
            </a:endParaRPr>
          </a:p>
          <a:p>
            <a:pPr marL="0" indent="0">
              <a:buNone/>
            </a:pPr>
            <a:endParaRPr lang="de-DE" sz="1800" dirty="0">
              <a:latin typeface="Verdana" pitchFamily="34" charset="0"/>
              <a:ea typeface="Verdana" pitchFamily="34" charset="0"/>
              <a:cs typeface="Verdana" pitchFamily="34" charset="0"/>
            </a:endParaRPr>
          </a:p>
          <a:p>
            <a:pPr marL="0" indent="0">
              <a:buNone/>
            </a:pPr>
            <a:r>
              <a:rPr lang="de-DE" sz="1800" dirty="0" smtClean="0">
                <a:latin typeface="Verdana" pitchFamily="34" charset="0"/>
                <a:ea typeface="Verdana" pitchFamily="34" charset="0"/>
                <a:cs typeface="Verdana" pitchFamily="34" charset="0"/>
              </a:rPr>
              <a:t>Gemeinsame Angabe von Haupttitel und Untergliederung(en):</a:t>
            </a:r>
          </a:p>
          <a:p>
            <a:pPr marL="0" indent="0">
              <a:buNone/>
            </a:pPr>
            <a:r>
              <a:rPr lang="de-DE" sz="1800" dirty="0" smtClean="0">
                <a:latin typeface="Verdana" pitchFamily="34" charset="0"/>
                <a:ea typeface="Verdana" pitchFamily="34" charset="0"/>
                <a:cs typeface="Verdana" pitchFamily="34" charset="0"/>
              </a:rPr>
              <a:t>Computerwelt. IT-Atlas</a:t>
            </a:r>
          </a:p>
          <a:p>
            <a:pPr marL="0" indent="0">
              <a:buNone/>
            </a:pPr>
            <a:r>
              <a:rPr lang="de-DE" sz="1800" dirty="0" smtClean="0">
                <a:latin typeface="Verdana" pitchFamily="34" charset="0"/>
                <a:ea typeface="Verdana" pitchFamily="34" charset="0"/>
                <a:cs typeface="Verdana" pitchFamily="34" charset="0"/>
              </a:rPr>
              <a:t>Computerwelt. PC-Test</a:t>
            </a:r>
          </a:p>
          <a:p>
            <a:pPr>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106</a:t>
            </a:fld>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3612885767"/>
              </p:ext>
            </p:extLst>
          </p:nvPr>
        </p:nvGraphicFramePr>
        <p:xfrm>
          <a:off x="323528" y="1052736"/>
          <a:ext cx="8568952" cy="1229856"/>
        </p:xfrm>
        <a:graphic>
          <a:graphicData uri="http://schemas.openxmlformats.org/drawingml/2006/table">
            <a:tbl>
              <a:tblPr firstRow="1" bandRow="1">
                <a:tableStyleId>{5C22544A-7EE6-4342-B048-85BDC9FD1C3A}</a:tableStyleId>
              </a:tblPr>
              <a:tblGrid>
                <a:gridCol w="1296144"/>
                <a:gridCol w="2376264"/>
                <a:gridCol w="2448272"/>
                <a:gridCol w="2448272"/>
              </a:tblGrid>
              <a:tr h="27448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Titel 1</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Titel 2</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98336">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dirty="0">
                          <a:effectLst/>
                          <a:latin typeface="Verdana"/>
                          <a:ea typeface="Times New Roman"/>
                        </a:rPr>
                        <a:t>Home electronics</a:t>
                      </a:r>
                    </a:p>
                  </a:txBody>
                  <a:tcPr marL="68580" marR="68580" marT="0" marB="0"/>
                </a:tc>
                <a:tc>
                  <a:txBody>
                    <a:bodyPr/>
                    <a:lstStyle/>
                    <a:p>
                      <a:pPr>
                        <a:spcAft>
                          <a:spcPts val="0"/>
                        </a:spcAft>
                      </a:pPr>
                      <a:r>
                        <a:rPr lang="de-DE" sz="1800" dirty="0">
                          <a:effectLst/>
                          <a:latin typeface="Verdana"/>
                          <a:ea typeface="Calibri"/>
                          <a:cs typeface="Times New Roman"/>
                        </a:rPr>
                        <a:t>Home electronics</a:t>
                      </a:r>
                    </a:p>
                  </a:txBody>
                  <a:tcPr marL="68580" marR="68580" marT="0" marB="0"/>
                </a:tc>
              </a:tr>
              <a:tr h="309737">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2.3.1.7</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Untergliederung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a:effectLst/>
                          <a:latin typeface="Verdana"/>
                          <a:ea typeface="Times New Roman"/>
                        </a:rPr>
                        <a:t>Extra</a:t>
                      </a:r>
                    </a:p>
                  </a:txBody>
                  <a:tcPr marL="68580" marR="68580" marT="0" marB="0" anchor="ctr"/>
                </a:tc>
                <a:tc>
                  <a:txBody>
                    <a:bodyPr/>
                    <a:lstStyle/>
                    <a:p>
                      <a:pPr>
                        <a:spcAft>
                          <a:spcPts val="0"/>
                        </a:spcAft>
                      </a:pPr>
                      <a:r>
                        <a:rPr lang="de-DE" sz="1800" dirty="0">
                          <a:effectLst/>
                          <a:latin typeface="Verdana"/>
                          <a:ea typeface="Calibri"/>
                          <a:cs typeface="Times New Roman"/>
                        </a:rPr>
                        <a:t>Spezial</a:t>
                      </a:r>
                    </a:p>
                  </a:txBody>
                  <a:tcPr marL="68580" marR="68580" marT="0" marB="0" anchor="ctr"/>
                </a:tc>
              </a:tr>
            </a:tbl>
          </a:graphicData>
        </a:graphic>
      </p:graphicFrame>
      <p:graphicFrame>
        <p:nvGraphicFramePr>
          <p:cNvPr id="6" name="Tabelle 5"/>
          <p:cNvGraphicFramePr>
            <a:graphicFrameLocks noGrp="1"/>
          </p:cNvGraphicFramePr>
          <p:nvPr>
            <p:extLst>
              <p:ext uri="{D42A27DB-BD31-4B8C-83A1-F6EECF244321}">
                <p14:modId xmlns:p14="http://schemas.microsoft.com/office/powerpoint/2010/main" val="4066267117"/>
              </p:ext>
            </p:extLst>
          </p:nvPr>
        </p:nvGraphicFramePr>
        <p:xfrm>
          <a:off x="323528" y="3789040"/>
          <a:ext cx="8568952" cy="1112520"/>
        </p:xfrm>
        <a:graphic>
          <a:graphicData uri="http://schemas.openxmlformats.org/drawingml/2006/table">
            <a:tbl>
              <a:tblPr firstRow="1" bandRow="1">
                <a:tableStyleId>{5C22544A-7EE6-4342-B048-85BDC9FD1C3A}</a:tableStyleId>
              </a:tblPr>
              <a:tblGrid>
                <a:gridCol w="1368152"/>
                <a:gridCol w="2304256"/>
                <a:gridCol w="2520280"/>
                <a:gridCol w="2376264"/>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Titel 1</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Titel 2</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Computerwelt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Computerwelt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2.3.1.7</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Untergliederung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IT-Atlas</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PC-Test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439998742"/>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noAutofit/>
          </a:bodyPr>
          <a:lstStyle/>
          <a:p>
            <a:r>
              <a:rPr lang="de-DE" dirty="0" smtClean="0">
                <a:latin typeface="Verdana" pitchFamily="34" charset="0"/>
                <a:ea typeface="Verdana" pitchFamily="34" charset="0"/>
                <a:cs typeface="Verdana" pitchFamily="34" charset="0"/>
              </a:rPr>
              <a:t>Erfassung Beilagen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323528" y="908720"/>
            <a:ext cx="8640960" cy="5328592"/>
          </a:xfrm>
        </p:spPr>
        <p:txBody>
          <a:bodyPr wrap="square"/>
          <a:lstStyle/>
          <a:p>
            <a:pPr>
              <a:buNone/>
            </a:pPr>
            <a:endParaRPr lang="de-DE" sz="2400" dirty="0" smtClean="0">
              <a:latin typeface="Verdana" pitchFamily="34" charset="0"/>
              <a:ea typeface="Verdana" pitchFamily="34" charset="0"/>
              <a:cs typeface="Verdana" pitchFamily="34" charset="0"/>
            </a:endParaRPr>
          </a:p>
          <a:p>
            <a:pPr>
              <a:buNone/>
            </a:pPr>
            <a:r>
              <a:rPr lang="de-DE" dirty="0">
                <a:ea typeface="Verdana" pitchFamily="34" charset="0"/>
                <a:cs typeface="Verdana" pitchFamily="34" charset="0"/>
              </a:rPr>
              <a:t>2.1.3 Beilagen, die eine Beschreibung als Ausgabe</a:t>
            </a:r>
          </a:p>
          <a:p>
            <a:pPr>
              <a:buNone/>
            </a:pPr>
            <a:r>
              <a:rPr lang="de-DE" dirty="0">
                <a:ea typeface="Verdana" pitchFamily="34" charset="0"/>
                <a:cs typeface="Verdana" pitchFamily="34" charset="0"/>
              </a:rPr>
              <a:t>         erhalten</a:t>
            </a:r>
          </a:p>
          <a:p>
            <a:r>
              <a:rPr lang="de-DE" dirty="0">
                <a:ea typeface="Verdana" pitchFamily="34" charset="0"/>
                <a:cs typeface="Verdana" pitchFamily="34" charset="0"/>
              </a:rPr>
              <a:t>enthält die fortlaufende Beilage eine Bezeichnung, die einen Ausgabevermerk darstellt, erfolgt die Erfassung gemäß RDA 2.5.2.1 und RDA 2.5.2.1 </a:t>
            </a:r>
          </a:p>
          <a:p>
            <a:pPr marL="0" indent="0">
              <a:buNone/>
            </a:pPr>
            <a:r>
              <a:rPr lang="de-DE" dirty="0">
                <a:ea typeface="Verdana" pitchFamily="34" charset="0"/>
                <a:cs typeface="Verdana" pitchFamily="34" charset="0"/>
              </a:rPr>
              <a:t>   D-A-CH als Ausgabevermerk</a:t>
            </a: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marL="0" indent="0">
              <a:buNone/>
            </a:pPr>
            <a:endParaRPr lang="de-DE" sz="2400" dirty="0" smtClean="0">
              <a:latin typeface="Verdana" pitchFamily="34" charset="0"/>
              <a:ea typeface="Verdana" pitchFamily="34" charset="0"/>
              <a:cs typeface="Verdana" pitchFamily="34" charset="0"/>
            </a:endParaRPr>
          </a:p>
          <a:p>
            <a:pPr marL="0" indent="0">
              <a:buNone/>
            </a:pPr>
            <a:endParaRPr lang="de-DE" sz="2400" i="1" dirty="0">
              <a:latin typeface="Verdana" pitchFamily="34" charset="0"/>
              <a:ea typeface="Verdana" pitchFamily="34" charset="0"/>
              <a:cs typeface="Verdana" pitchFamily="34" charset="0"/>
            </a:endParaRPr>
          </a:p>
          <a:p>
            <a:endParaRPr lang="de-DE" sz="2400" i="1"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107</a:t>
            </a:fld>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3612611815"/>
              </p:ext>
            </p:extLst>
          </p:nvPr>
        </p:nvGraphicFramePr>
        <p:xfrm>
          <a:off x="179512" y="4149080"/>
          <a:ext cx="8640960" cy="1296144"/>
        </p:xfrm>
        <a:graphic>
          <a:graphicData uri="http://schemas.openxmlformats.org/drawingml/2006/table">
            <a:tbl>
              <a:tblPr firstRow="1" bandRow="1">
                <a:tableStyleId>{5C22544A-7EE6-4342-B048-85BDC9FD1C3A}</a:tableStyleId>
              </a:tblPr>
              <a:tblGrid>
                <a:gridCol w="1368152"/>
                <a:gridCol w="2952328"/>
                <a:gridCol w="4320480"/>
              </a:tblGrid>
              <a:tr h="42808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3403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Die Weinwissenschaft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3403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2.5.2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Ausgabebezeichnung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Sonderausgabe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2130064307"/>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noAutofit/>
          </a:bodyPr>
          <a:lstStyle/>
          <a:p>
            <a:r>
              <a:rPr lang="de-DE" dirty="0" smtClean="0">
                <a:latin typeface="Verdana" pitchFamily="34" charset="0"/>
                <a:ea typeface="Verdana" pitchFamily="34" charset="0"/>
                <a:cs typeface="Verdana" pitchFamily="34" charset="0"/>
              </a:rPr>
              <a:t>Beziehungen bei Beilagen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323528" y="908720"/>
            <a:ext cx="8640960" cy="5328592"/>
          </a:xfrm>
        </p:spPr>
        <p:txBody>
          <a:bodyPr wrap="square"/>
          <a:lstStyle/>
          <a:p>
            <a:pPr marL="0" indent="0">
              <a:buNone/>
            </a:pPr>
            <a:r>
              <a:rPr lang="de-DE" sz="2400" dirty="0" smtClean="0">
                <a:latin typeface="Verdana" pitchFamily="34" charset="0"/>
                <a:ea typeface="Verdana" pitchFamily="34" charset="0"/>
                <a:cs typeface="Verdana" pitchFamily="34" charset="0"/>
              </a:rPr>
              <a:t>2.3 Beziehungen</a:t>
            </a:r>
            <a:endParaRPr lang="de-DE" sz="2400" dirty="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Hauptressource und Beilage werden miteinander in Beziehung gesetzt (Werk-zu-Werk-Beziehung)</a:t>
            </a:r>
          </a:p>
          <a:p>
            <a:r>
              <a:rPr lang="de-DE" sz="2400" dirty="0" smtClean="0">
                <a:latin typeface="Verdana" pitchFamily="34" charset="0"/>
                <a:ea typeface="Verdana" pitchFamily="34" charset="0"/>
                <a:cs typeface="Verdana" pitchFamily="34" charset="0"/>
              </a:rPr>
              <a:t>Beziehungskennzeichnung gemäß Anhang J.2.5 </a:t>
            </a:r>
            <a:r>
              <a:rPr lang="de-DE" sz="2400" i="1" dirty="0" smtClean="0">
                <a:latin typeface="Verdana" pitchFamily="34" charset="0"/>
                <a:ea typeface="Verdana" pitchFamily="34" charset="0"/>
                <a:cs typeface="Verdana" pitchFamily="34" charset="0"/>
              </a:rPr>
              <a:t>Supplement/Supplement zu</a:t>
            </a:r>
          </a:p>
          <a:p>
            <a:r>
              <a:rPr lang="de-DE" sz="2400" dirty="0" smtClean="0">
                <a:latin typeface="Verdana" pitchFamily="34" charset="0"/>
                <a:ea typeface="Verdana" pitchFamily="34" charset="0"/>
                <a:cs typeface="Verdana" pitchFamily="34" charset="0"/>
              </a:rPr>
              <a:t>Angabe einer zeitlichen Dauer </a:t>
            </a:r>
            <a:r>
              <a:rPr lang="de-DE" dirty="0">
                <a:ea typeface="Verdana" pitchFamily="34" charset="0"/>
                <a:cs typeface="Verdana" pitchFamily="34" charset="0"/>
              </a:rPr>
              <a:t>möglich, diese kann auch einseitig </a:t>
            </a:r>
            <a:r>
              <a:rPr lang="de-DE" dirty="0" smtClean="0">
                <a:ea typeface="Verdana" pitchFamily="34" charset="0"/>
                <a:cs typeface="Verdana" pitchFamily="34" charset="0"/>
              </a:rPr>
              <a:t>sein</a:t>
            </a:r>
            <a:endParaRPr lang="de-DE" sz="24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Angabe mehrerer Beziehungen möglich</a:t>
            </a: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marL="0" indent="0">
              <a:buNone/>
            </a:pPr>
            <a:endParaRPr lang="de-DE" sz="2400" i="1" dirty="0">
              <a:latin typeface="Verdana" pitchFamily="34" charset="0"/>
              <a:ea typeface="Verdana" pitchFamily="34" charset="0"/>
              <a:cs typeface="Verdana" pitchFamily="34" charset="0"/>
            </a:endParaRPr>
          </a:p>
          <a:p>
            <a:endParaRPr lang="de-DE" sz="2400" i="1"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108</a:t>
            </a:fld>
            <a:endParaRPr lang="de-DE" dirty="0"/>
          </a:p>
        </p:txBody>
      </p:sp>
    </p:spTree>
    <p:extLst>
      <p:ext uri="{BB962C8B-B14F-4D97-AF65-F5344CB8AC3E}">
        <p14:creationId xmlns:p14="http://schemas.microsoft.com/office/powerpoint/2010/main" val="933089492"/>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noAutofit/>
          </a:bodyPr>
          <a:lstStyle/>
          <a:p>
            <a:r>
              <a:rPr lang="de-DE" dirty="0" smtClean="0">
                <a:latin typeface="Verdana" pitchFamily="34" charset="0"/>
                <a:ea typeface="Verdana" pitchFamily="34" charset="0"/>
                <a:cs typeface="Verdana" pitchFamily="34" charset="0"/>
              </a:rPr>
              <a:t>Beziehungen bei Beilagen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323528" y="908720"/>
            <a:ext cx="8640960" cy="5328592"/>
          </a:xfrm>
        </p:spPr>
        <p:txBody>
          <a:bodyPr wrap="square"/>
          <a:lstStyle/>
          <a:p>
            <a:pPr marL="0" indent="0">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marL="0" indent="0">
              <a:buNone/>
            </a:pPr>
            <a:endParaRPr lang="de-DE" sz="2400" i="1" dirty="0">
              <a:latin typeface="Verdana" pitchFamily="34" charset="0"/>
              <a:ea typeface="Verdana" pitchFamily="34" charset="0"/>
              <a:cs typeface="Verdana" pitchFamily="34" charset="0"/>
            </a:endParaRPr>
          </a:p>
          <a:p>
            <a:endParaRPr lang="de-DE" sz="2400" i="1"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109</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459694723"/>
              </p:ext>
            </p:extLst>
          </p:nvPr>
        </p:nvGraphicFramePr>
        <p:xfrm>
          <a:off x="395536" y="1124744"/>
          <a:ext cx="8280920" cy="4175320"/>
        </p:xfrm>
        <a:graphic>
          <a:graphicData uri="http://schemas.openxmlformats.org/drawingml/2006/table">
            <a:tbl>
              <a:tblPr firstRow="1" bandRow="1">
                <a:tableStyleId>{5C22544A-7EE6-4342-B048-85BDC9FD1C3A}</a:tableStyleId>
              </a:tblPr>
              <a:tblGrid>
                <a:gridCol w="864096"/>
                <a:gridCol w="1944216"/>
                <a:gridCol w="2736304"/>
                <a:gridCol w="2736304"/>
              </a:tblGrid>
              <a:tr h="418129">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r>
                        <a:rPr lang="de-DE" baseline="0" dirty="0" smtClean="0">
                          <a:latin typeface="Verdana" panose="020B0604030504040204" pitchFamily="34" charset="0"/>
                          <a:ea typeface="Verdana" panose="020B0604030504040204" pitchFamily="34" charset="0"/>
                          <a:cs typeface="Verdana" panose="020B0604030504040204" pitchFamily="34" charset="0"/>
                        </a:rPr>
                        <a:t> Hauptressource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Beilage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1812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Plus-Magazin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Geld &amp; Recht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45972">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24.5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lnB w="12700" cap="flat" cmpd="sng" algn="ctr">
                      <a:solidFill>
                        <a:schemeClr val="bg1"/>
                      </a:solidFill>
                      <a:prstDash val="solid"/>
                      <a:round/>
                      <a:headEnd type="none" w="med" len="med"/>
                      <a:tailEnd type="none" w="med" len="med"/>
                    </a:lnB>
                    <a:solidFill>
                      <a:schemeClr val="accent1">
                        <a:lumMod val="20000"/>
                        <a:lumOff val="80000"/>
                      </a:schemeClr>
                    </a:solidFill>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i="1" dirty="0" smtClean="0">
                          <a:latin typeface="Verdana" panose="020B0604030504040204" pitchFamily="34" charset="0"/>
                          <a:ea typeface="Verdana" panose="020B0604030504040204" pitchFamily="34" charset="0"/>
                          <a:cs typeface="Verdana" panose="020B0604030504040204" pitchFamily="34" charset="0"/>
                        </a:rPr>
                        <a:t>Supplement</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anose="020B0604030504040204" pitchFamily="34" charset="0"/>
                          <a:ea typeface="Verdana" panose="020B0604030504040204" pitchFamily="34" charset="0"/>
                          <a:cs typeface="Verdana" panose="020B0604030504040204" pitchFamily="34" charset="0"/>
                        </a:rPr>
                        <a:t>Geld &amp; Recht</a:t>
                      </a:r>
                    </a:p>
                  </a:txBody>
                  <a:tcPr>
                    <a:solidFill>
                      <a:schemeClr val="accent1">
                        <a:lumMod val="20000"/>
                        <a:lumOff val="80000"/>
                      </a:schemeClr>
                    </a:solidFill>
                  </a:tcPr>
                </a:tc>
                <a:tc rowSpan="2">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r>
              <a:tr h="817068">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25.1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In</a:t>
                      </a:r>
                      <a:r>
                        <a:rPr lang="de-DE" b="0" baseline="0" dirty="0" smtClean="0">
                          <a:latin typeface="Verdana" panose="020B0604030504040204" pitchFamily="34" charset="0"/>
                          <a:ea typeface="Verdana" panose="020B0604030504040204" pitchFamily="34" charset="0"/>
                          <a:cs typeface="Verdana" panose="020B0604030504040204" pitchFamily="34" charset="0"/>
                        </a:rPr>
                        <a:t> Beziehung stehendes Werk</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1">
                        <a:lumMod val="20000"/>
                        <a:lumOff val="80000"/>
                      </a:schemeClr>
                    </a:solidFill>
                  </a:tcPr>
                </a:tc>
                <a:tc vMerge="1">
                  <a:txBody>
                    <a:bodyPr/>
                    <a:lstStyle/>
                    <a:p>
                      <a:endParaRPr lang="de-DE"/>
                    </a:p>
                  </a:txBody>
                  <a:tcPr/>
                </a:tc>
                <a:tc vMerge="1">
                  <a:txBody>
                    <a:bodyPr/>
                    <a:lstStyle/>
                    <a:p>
                      <a:endParaRPr lang="de-DE"/>
                    </a:p>
                  </a:txBody>
                  <a:tcPr/>
                </a:tc>
              </a:tr>
              <a:tr h="642339">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24.5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lnB w="12700" cap="flat" cmpd="sng" algn="ctr">
                      <a:solidFill>
                        <a:schemeClr val="bg1"/>
                      </a:solidFill>
                      <a:prstDash val="solid"/>
                      <a:round/>
                      <a:headEnd type="none" w="med" len="med"/>
                      <a:tailEnd type="none" w="med" len="med"/>
                    </a:lnB>
                    <a:solidFill>
                      <a:schemeClr val="accent1">
                        <a:lumMod val="20000"/>
                        <a:lumOff val="80000"/>
                      </a:schemeClr>
                    </a:solidFill>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i="1" dirty="0" smtClean="0">
                          <a:latin typeface="Verdana" panose="020B0604030504040204" pitchFamily="34" charset="0"/>
                          <a:ea typeface="Verdana" panose="020B0604030504040204" pitchFamily="34" charset="0"/>
                          <a:cs typeface="Verdana" panose="020B0604030504040204" pitchFamily="34" charset="0"/>
                        </a:rPr>
                        <a:t>Supplement zu </a:t>
                      </a:r>
                      <a:r>
                        <a:rPr lang="de-DE" dirty="0" smtClean="0">
                          <a:latin typeface="Verdana" panose="020B0604030504040204" pitchFamily="34" charset="0"/>
                          <a:ea typeface="Verdana" panose="020B0604030504040204" pitchFamily="34" charset="0"/>
                          <a:cs typeface="Verdana" panose="020B0604030504040204" pitchFamily="34" charset="0"/>
                        </a:rPr>
                        <a:t>Plus-Magazin</a:t>
                      </a:r>
                    </a:p>
                    <a:p>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r>
              <a:tr h="820701">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25.1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1">
                        <a:lumMod val="20000"/>
                        <a:lumOff val="80000"/>
                      </a:schemeClr>
                    </a:solidFill>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In Beziehung stehendes Werk</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1">
                        <a:lumMod val="20000"/>
                        <a:lumOff val="80000"/>
                      </a:schemeClr>
                    </a:solidFill>
                  </a:tcPr>
                </a:tc>
                <a:tc vMerge="1">
                  <a:txBody>
                    <a:bodyPr/>
                    <a:lstStyle/>
                    <a:p>
                      <a:endParaRPr lang="de-DE"/>
                    </a:p>
                  </a:txBody>
                  <a:tcPr/>
                </a:tc>
                <a:tc vMerge="1">
                  <a:txBody>
                    <a:bodyPr/>
                    <a:lstStyle/>
                    <a:p>
                      <a:endParaRPr lang="de-DE"/>
                    </a:p>
                  </a:txBody>
                  <a:tcPr/>
                </a:tc>
              </a:tr>
            </a:tbl>
          </a:graphicData>
        </a:graphic>
      </p:graphicFrame>
    </p:spTree>
    <p:extLst>
      <p:ext uri="{BB962C8B-B14F-4D97-AF65-F5344CB8AC3E}">
        <p14:creationId xmlns:p14="http://schemas.microsoft.com/office/powerpoint/2010/main" val="15381364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 Beziehung stehende Manifestation</a:t>
            </a:r>
            <a:endParaRPr lang="de-DE" dirty="0"/>
          </a:p>
        </p:txBody>
      </p:sp>
      <p:sp>
        <p:nvSpPr>
          <p:cNvPr id="3" name="Textplatzhalter 2"/>
          <p:cNvSpPr>
            <a:spLocks noGrp="1"/>
          </p:cNvSpPr>
          <p:nvPr>
            <p:ph type="body" sz="quarter" idx="13"/>
          </p:nvPr>
        </p:nvSpPr>
        <p:spPr/>
        <p:txBody>
          <a:bodyPr wrap="square"/>
          <a:lstStyle/>
          <a:p>
            <a:r>
              <a:rPr lang="de-DE" dirty="0" smtClean="0"/>
              <a:t>Reproduktion und Originalmanifestation können miteinander in Beziehung gesetzt werden (RDA 27.1)</a:t>
            </a:r>
          </a:p>
          <a:p>
            <a:endParaRPr lang="de-DE" sz="1400" dirty="0"/>
          </a:p>
          <a:p>
            <a:pPr>
              <a:buNone/>
            </a:pPr>
            <a:r>
              <a:rPr lang="de-DE" dirty="0" smtClean="0">
                <a:sym typeface="Wingdings" pitchFamily="2" charset="2"/>
              </a:rPr>
              <a:t>	 Zusatzelement bei Reproduktionen in einer anderen physischen Form</a:t>
            </a:r>
          </a:p>
          <a:p>
            <a:pPr>
              <a:buFont typeface="Wingdings"/>
              <a:buChar char="à"/>
            </a:pPr>
            <a:endParaRPr lang="de-DE" dirty="0" smtClean="0">
              <a:sym typeface="Wingdings" pitchFamily="2" charset="2"/>
            </a:endParaRPr>
          </a:p>
          <a:p>
            <a:pPr>
              <a:buNone/>
            </a:pPr>
            <a:r>
              <a:rPr lang="de-DE" dirty="0" smtClean="0">
                <a:sym typeface="Wingdings" pitchFamily="2" charset="2"/>
              </a:rPr>
              <a:t>		Beziehungskennzeichnung Anhang J.4.2</a:t>
            </a:r>
            <a:endParaRPr lang="de-DE" dirty="0" smtClean="0"/>
          </a:p>
        </p:txBody>
      </p:sp>
      <p:sp>
        <p:nvSpPr>
          <p:cNvPr id="4" name="Fußzeilenplatzhalter 3"/>
          <p:cNvSpPr>
            <a:spLocks noGrp="1"/>
          </p:cNvSpPr>
          <p:nvPr>
            <p:ph type="ftr" sz="quarter" idx="14"/>
          </p:nvPr>
        </p:nvSpPr>
        <p:spPr>
          <a:xfrm>
            <a:off x="467544" y="6376243"/>
            <a:ext cx="6768752"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spTree>
    <p:extLst>
      <p:ext uri="{BB962C8B-B14F-4D97-AF65-F5344CB8AC3E}">
        <p14:creationId xmlns:p14="http://schemas.microsoft.com/office/powerpoint/2010/main" val="3727731893"/>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Zählung von fortlaufenden Ressourcen</a:t>
            </a:r>
            <a:br>
              <a:rPr lang="de-DE" sz="2800" dirty="0" smtClean="0"/>
            </a:br>
            <a:r>
              <a:rPr lang="de-DE" dirty="0" smtClean="0"/>
              <a:t>(RDA 2.6)</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5B.06</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110</a:t>
            </a:fld>
            <a:endParaRPr lang="de-DE" dirty="0"/>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76774939"/>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Definitionen </a:t>
            </a:r>
            <a:endParaRPr lang="de-DE" dirty="0"/>
          </a:p>
        </p:txBody>
      </p:sp>
      <p:sp>
        <p:nvSpPr>
          <p:cNvPr id="3" name="Textplatzhalter 2"/>
          <p:cNvSpPr>
            <a:spLocks noGrp="1"/>
          </p:cNvSpPr>
          <p:nvPr>
            <p:ph type="body" sz="quarter" idx="13"/>
          </p:nvPr>
        </p:nvSpPr>
        <p:spPr/>
        <p:txBody>
          <a:bodyPr wrap="square"/>
          <a:lstStyle/>
          <a:p>
            <a:pPr marL="57150" indent="0">
              <a:buNone/>
            </a:pPr>
            <a:r>
              <a:rPr lang="de-DE" dirty="0" smtClean="0"/>
              <a:t>Zählung besteht entweder aus:</a:t>
            </a:r>
          </a:p>
          <a:p>
            <a:pPr marL="57150" indent="0">
              <a:buNone/>
            </a:pPr>
            <a:r>
              <a:rPr lang="de-DE" b="1" dirty="0" smtClean="0">
                <a:solidFill>
                  <a:srgbClr val="0070C0"/>
                </a:solidFill>
              </a:rPr>
              <a:t>Alphanumerischer Bezeichnung</a:t>
            </a:r>
          </a:p>
          <a:p>
            <a:pPr marL="57150" indent="0">
              <a:buNone/>
            </a:pPr>
            <a:r>
              <a:rPr lang="de-DE" dirty="0" smtClean="0">
                <a:solidFill>
                  <a:srgbClr val="0070C0"/>
                </a:solidFill>
              </a:rPr>
              <a:t>= Ziffer, Buchstabe usw. mit/ohne </a:t>
            </a:r>
            <a:r>
              <a:rPr lang="de-DE" dirty="0">
                <a:solidFill>
                  <a:srgbClr val="0070C0"/>
                </a:solidFill>
              </a:rPr>
              <a:t>Bandbezeichnung</a:t>
            </a:r>
          </a:p>
          <a:p>
            <a:pPr marL="57150" indent="0">
              <a:buNone/>
            </a:pPr>
            <a:r>
              <a:rPr lang="de-DE" dirty="0" smtClean="0">
                <a:solidFill>
                  <a:srgbClr val="0070C0"/>
                </a:solidFill>
              </a:rPr>
              <a:t>Volume 1</a:t>
            </a:r>
            <a:endParaRPr lang="de-DE" dirty="0" smtClean="0"/>
          </a:p>
          <a:p>
            <a:pPr marL="57150" indent="0">
              <a:buNone/>
            </a:pPr>
            <a:r>
              <a:rPr lang="de-DE" dirty="0" smtClean="0">
                <a:solidFill>
                  <a:srgbClr val="0070C0"/>
                </a:solidFill>
              </a:rPr>
              <a:t>Nummer 1</a:t>
            </a:r>
            <a:endParaRPr lang="de-DE" dirty="0" smtClean="0"/>
          </a:p>
          <a:p>
            <a:pPr marL="57150" indent="0">
              <a:buNone/>
            </a:pPr>
            <a:r>
              <a:rPr lang="de-DE" dirty="0" smtClean="0">
                <a:solidFill>
                  <a:srgbClr val="0070C0"/>
                </a:solidFill>
              </a:rPr>
              <a:t>Ausgabe A</a:t>
            </a:r>
            <a:endParaRPr lang="de-DE" dirty="0" smtClean="0"/>
          </a:p>
          <a:p>
            <a:pPr marL="57150" indent="0">
              <a:buNone/>
            </a:pPr>
            <a:r>
              <a:rPr lang="de-DE" dirty="0" smtClean="0"/>
              <a:t>oder:</a:t>
            </a:r>
            <a:endParaRPr lang="de-DE" dirty="0"/>
          </a:p>
          <a:p>
            <a:pPr marL="57150" indent="0">
              <a:buNone/>
            </a:pPr>
            <a:r>
              <a:rPr lang="de-DE" b="1" dirty="0" smtClean="0">
                <a:solidFill>
                  <a:srgbClr val="7030A0"/>
                </a:solidFill>
              </a:rPr>
              <a:t>Chronologischer Bezeichnung</a:t>
            </a:r>
          </a:p>
          <a:p>
            <a:pPr marL="57150" indent="0">
              <a:buNone/>
            </a:pPr>
            <a:r>
              <a:rPr lang="de-DE" dirty="0" smtClean="0">
                <a:solidFill>
                  <a:srgbClr val="7030A0"/>
                </a:solidFill>
              </a:rPr>
              <a:t>= Jahr, Jahr und Monat usw.</a:t>
            </a:r>
          </a:p>
          <a:p>
            <a:pPr marL="57150" indent="0">
              <a:buNone/>
            </a:pPr>
            <a:r>
              <a:rPr lang="de-DE" dirty="0">
                <a:solidFill>
                  <a:srgbClr val="7030A0"/>
                </a:solidFill>
              </a:rPr>
              <a:t> </a:t>
            </a:r>
            <a:r>
              <a:rPr lang="de-DE" dirty="0" smtClean="0">
                <a:solidFill>
                  <a:srgbClr val="7030A0"/>
                </a:solidFill>
              </a:rPr>
              <a:t>   2008</a:t>
            </a:r>
            <a:endParaRPr lang="de-DE" dirty="0" smtClean="0"/>
          </a:p>
          <a:p>
            <a:pPr marL="57150" indent="0">
              <a:buNone/>
            </a:pPr>
            <a:r>
              <a:rPr lang="de-DE" dirty="0">
                <a:solidFill>
                  <a:srgbClr val="7030A0"/>
                </a:solidFill>
              </a:rPr>
              <a:t> </a:t>
            </a:r>
            <a:r>
              <a:rPr lang="de-DE" dirty="0" smtClean="0">
                <a:solidFill>
                  <a:srgbClr val="7030A0"/>
                </a:solidFill>
              </a:rPr>
              <a:t>   März/April 2010</a:t>
            </a:r>
            <a:endParaRPr lang="de-DE" dirty="0" smtClean="0"/>
          </a:p>
          <a:p>
            <a:pPr marL="57150" indent="0">
              <a:buNone/>
            </a:pPr>
            <a:r>
              <a:rPr lang="de-DE" dirty="0">
                <a:solidFill>
                  <a:srgbClr val="7030A0"/>
                </a:solidFill>
              </a:rPr>
              <a:t> </a:t>
            </a:r>
            <a:r>
              <a:rPr lang="de-DE" dirty="0" smtClean="0">
                <a:solidFill>
                  <a:srgbClr val="7030A0"/>
                </a:solidFill>
              </a:rPr>
              <a:t>   12. Oktober 2001</a:t>
            </a:r>
            <a:endParaRPr lang="de-DE" dirty="0" smtClean="0"/>
          </a:p>
          <a:p>
            <a:pPr marL="57150" indent="0">
              <a:buNone/>
            </a:pPr>
            <a:endParaRPr lang="de-DE" dirty="0">
              <a:solidFill>
                <a:srgbClr val="00B050"/>
              </a:solidFill>
            </a:endParaRPr>
          </a:p>
        </p:txBody>
      </p:sp>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111</a:t>
            </a:fld>
            <a:endParaRPr lang="de-DE" dirty="0"/>
          </a:p>
        </p:txBody>
      </p:sp>
    </p:spTree>
    <p:extLst>
      <p:ext uri="{BB962C8B-B14F-4D97-AF65-F5344CB8AC3E}">
        <p14:creationId xmlns:p14="http://schemas.microsoft.com/office/powerpoint/2010/main" val="398553116"/>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Definitionen </a:t>
            </a:r>
            <a:endParaRPr lang="de-DE" dirty="0"/>
          </a:p>
        </p:txBody>
      </p:sp>
      <p:sp>
        <p:nvSpPr>
          <p:cNvPr id="3" name="Textplatzhalter 2"/>
          <p:cNvSpPr>
            <a:spLocks noGrp="1"/>
          </p:cNvSpPr>
          <p:nvPr>
            <p:ph type="body" sz="quarter" idx="13"/>
          </p:nvPr>
        </p:nvSpPr>
        <p:spPr>
          <a:ln>
            <a:noFill/>
          </a:ln>
        </p:spPr>
        <p:txBody>
          <a:bodyPr wrap="square"/>
          <a:lstStyle/>
          <a:p>
            <a:pPr marL="57150" indent="0">
              <a:buNone/>
            </a:pPr>
            <a:r>
              <a:rPr lang="de-DE" dirty="0" smtClean="0"/>
              <a:t>oder der Kombination aus:</a:t>
            </a:r>
          </a:p>
          <a:p>
            <a:pPr marL="57150" indent="0">
              <a:buNone/>
            </a:pPr>
            <a:endParaRPr lang="de-DE" sz="2000" dirty="0" smtClean="0"/>
          </a:p>
          <a:p>
            <a:pPr marL="57150" indent="0">
              <a:buNone/>
            </a:pPr>
            <a:r>
              <a:rPr lang="de-DE" dirty="0" smtClean="0">
                <a:solidFill>
                  <a:srgbClr val="0070C0"/>
                </a:solidFill>
              </a:rPr>
              <a:t>Alphanumerischer Bezeichnung </a:t>
            </a:r>
            <a:r>
              <a:rPr lang="de-DE" sz="1600" dirty="0" smtClean="0"/>
              <a:t>(der </a:t>
            </a:r>
            <a:r>
              <a:rPr lang="de-DE" sz="1600" dirty="0"/>
              <a:t>ersten/letzten </a:t>
            </a:r>
            <a:r>
              <a:rPr lang="de-DE" sz="1600" dirty="0" smtClean="0"/>
              <a:t>Ausgabe)</a:t>
            </a:r>
          </a:p>
          <a:p>
            <a:pPr marL="57150" indent="0">
              <a:buNone/>
            </a:pPr>
            <a:r>
              <a:rPr lang="de-DE" sz="2400" dirty="0" smtClean="0">
                <a:solidFill>
                  <a:srgbClr val="0070C0"/>
                </a:solidFill>
              </a:rPr>
              <a:t>                                     </a:t>
            </a:r>
            <a:r>
              <a:rPr lang="de-DE" sz="1600" dirty="0" smtClean="0"/>
              <a:t>und</a:t>
            </a:r>
            <a:endParaRPr lang="de-DE" sz="2400" dirty="0"/>
          </a:p>
          <a:p>
            <a:pPr marL="57150" indent="0">
              <a:buNone/>
            </a:pPr>
            <a:r>
              <a:rPr lang="de-DE" dirty="0" smtClean="0">
                <a:solidFill>
                  <a:srgbClr val="0070C0"/>
                </a:solidFill>
              </a:rPr>
              <a:t>                                   </a:t>
            </a:r>
            <a:r>
              <a:rPr lang="de-DE" dirty="0" smtClean="0">
                <a:solidFill>
                  <a:srgbClr val="7030A0"/>
                </a:solidFill>
              </a:rPr>
              <a:t>chronologischer Bezeichnung</a:t>
            </a:r>
            <a:endParaRPr lang="de-DE" sz="1800" dirty="0" smtClean="0">
              <a:solidFill>
                <a:srgbClr val="7030A0"/>
              </a:solidFill>
            </a:endParaRPr>
          </a:p>
          <a:p>
            <a:pPr marL="57150" indent="0">
              <a:buNone/>
            </a:pPr>
            <a:r>
              <a:rPr lang="de-DE" sz="1800" dirty="0">
                <a:solidFill>
                  <a:srgbClr val="7030A0"/>
                </a:solidFill>
              </a:rPr>
              <a:t> </a:t>
            </a:r>
            <a:r>
              <a:rPr lang="de-DE" sz="1800" dirty="0" smtClean="0">
                <a:solidFill>
                  <a:srgbClr val="7030A0"/>
                </a:solidFill>
              </a:rPr>
              <a:t>                                                 </a:t>
            </a:r>
            <a:r>
              <a:rPr lang="de-DE" sz="1600" dirty="0" smtClean="0"/>
              <a:t>(der </a:t>
            </a:r>
            <a:r>
              <a:rPr lang="de-DE" sz="1600" dirty="0"/>
              <a:t>ersten/letzten </a:t>
            </a:r>
            <a:r>
              <a:rPr lang="de-DE" sz="1600" dirty="0" smtClean="0"/>
              <a:t>Ausgabe)</a:t>
            </a:r>
          </a:p>
          <a:p>
            <a:pPr marL="57150" indent="0">
              <a:buNone/>
            </a:pPr>
            <a:endParaRPr lang="de-DE" sz="2400" dirty="0" smtClean="0">
              <a:solidFill>
                <a:srgbClr val="00B050"/>
              </a:solidFill>
            </a:endParaRPr>
          </a:p>
          <a:p>
            <a:pPr marL="457200" lvl="1" indent="0">
              <a:buNone/>
            </a:pPr>
            <a:r>
              <a:rPr lang="de-DE" sz="2400" dirty="0" smtClean="0">
                <a:solidFill>
                  <a:srgbClr val="0070C0"/>
                </a:solidFill>
              </a:rPr>
              <a:t>      </a:t>
            </a:r>
          </a:p>
          <a:p>
            <a:pPr marL="457200" lvl="1" indent="0">
              <a:buNone/>
            </a:pPr>
            <a:r>
              <a:rPr lang="de-DE" sz="2400" dirty="0">
                <a:solidFill>
                  <a:srgbClr val="0070C0"/>
                </a:solidFill>
              </a:rPr>
              <a:t> </a:t>
            </a:r>
            <a:r>
              <a:rPr lang="de-DE" sz="2400" dirty="0" smtClean="0">
                <a:solidFill>
                  <a:srgbClr val="0070C0"/>
                </a:solidFill>
              </a:rPr>
              <a:t>                   </a:t>
            </a:r>
            <a:r>
              <a:rPr lang="de-DE" sz="2400" dirty="0">
                <a:solidFill>
                  <a:srgbClr val="0070C0"/>
                </a:solidFill>
              </a:rPr>
              <a:t> Nr. 1 </a:t>
            </a:r>
            <a:r>
              <a:rPr lang="de-DE" sz="2400" dirty="0"/>
              <a:t>|</a:t>
            </a:r>
            <a:r>
              <a:rPr lang="de-DE" sz="2400" dirty="0">
                <a:solidFill>
                  <a:srgbClr val="0070C0"/>
                </a:solidFill>
              </a:rPr>
              <a:t> </a:t>
            </a:r>
            <a:r>
              <a:rPr lang="de-DE" sz="2400" dirty="0">
                <a:solidFill>
                  <a:srgbClr val="7030A0"/>
                </a:solidFill>
              </a:rPr>
              <a:t>Mai 1999</a:t>
            </a:r>
            <a:endParaRPr lang="de-DE" sz="2400" dirty="0"/>
          </a:p>
          <a:p>
            <a:pPr marL="457200" lvl="1" indent="0">
              <a:buNone/>
            </a:pPr>
            <a:r>
              <a:rPr lang="de-DE" sz="2400" dirty="0">
                <a:solidFill>
                  <a:srgbClr val="00B050"/>
                </a:solidFill>
              </a:rPr>
              <a:t>                   </a:t>
            </a:r>
            <a:r>
              <a:rPr lang="de-DE" sz="2400" dirty="0">
                <a:solidFill>
                  <a:srgbClr val="0070C0"/>
                </a:solidFill>
              </a:rPr>
              <a:t>Ausgabe A   </a:t>
            </a:r>
            <a:r>
              <a:rPr lang="de-DE" sz="2400" dirty="0">
                <a:solidFill>
                  <a:srgbClr val="7030A0"/>
                </a:solidFill>
              </a:rPr>
              <a:t>1979</a:t>
            </a:r>
            <a:r>
              <a:rPr lang="de-DE" sz="2400" dirty="0">
                <a:solidFill>
                  <a:srgbClr val="00B050"/>
                </a:solidFill>
              </a:rPr>
              <a:t>                  </a:t>
            </a:r>
            <a:endParaRPr lang="de-DE" sz="2400" dirty="0"/>
          </a:p>
          <a:p>
            <a:pPr marL="457200" lvl="1" indent="0">
              <a:buNone/>
            </a:pPr>
            <a:r>
              <a:rPr lang="de-DE" sz="2400" dirty="0">
                <a:solidFill>
                  <a:srgbClr val="0070C0"/>
                </a:solidFill>
              </a:rPr>
              <a:t>           Jahrgang 1  Heft 1  </a:t>
            </a:r>
            <a:r>
              <a:rPr lang="de-DE" sz="2400" dirty="0">
                <a:solidFill>
                  <a:srgbClr val="7030A0"/>
                </a:solidFill>
              </a:rPr>
              <a:t>Januar 2011</a:t>
            </a:r>
            <a:endParaRPr lang="de-DE" sz="2400" dirty="0">
              <a:solidFill>
                <a:srgbClr val="00B050"/>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112</a:t>
            </a:fld>
            <a:endParaRPr lang="de-DE" dirty="0"/>
          </a:p>
        </p:txBody>
      </p:sp>
      <p:cxnSp>
        <p:nvCxnSpPr>
          <p:cNvPr id="7" name="Gerade Verbindung mit Pfeil 6"/>
          <p:cNvCxnSpPr/>
          <p:nvPr/>
        </p:nvCxnSpPr>
        <p:spPr>
          <a:xfrm>
            <a:off x="2051720" y="2132856"/>
            <a:ext cx="1224136" cy="2016224"/>
          </a:xfrm>
          <a:prstGeom prst="straightConnector1">
            <a:avLst/>
          </a:prstGeom>
          <a:ln>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9" name="Gerade Verbindung mit Pfeil 8"/>
          <p:cNvCxnSpPr/>
          <p:nvPr/>
        </p:nvCxnSpPr>
        <p:spPr>
          <a:xfrm flipH="1">
            <a:off x="5508104" y="3284984"/>
            <a:ext cx="576064" cy="864096"/>
          </a:xfrm>
          <a:prstGeom prst="straightConnector1">
            <a:avLst/>
          </a:prstGeom>
          <a:ln>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10"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2437905605"/>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allgemein</a:t>
            </a:r>
            <a:endParaRPr lang="de-DE" dirty="0"/>
          </a:p>
        </p:txBody>
      </p:sp>
      <p:sp>
        <p:nvSpPr>
          <p:cNvPr id="3" name="Textplatzhalter 2"/>
          <p:cNvSpPr>
            <a:spLocks noGrp="1"/>
          </p:cNvSpPr>
          <p:nvPr>
            <p:ph type="body" sz="quarter" idx="13"/>
          </p:nvPr>
        </p:nvSpPr>
        <p:spPr>
          <a:xfrm>
            <a:off x="251520" y="620688"/>
            <a:ext cx="8640960" cy="5472608"/>
          </a:xfrm>
        </p:spPr>
        <p:txBody>
          <a:bodyPr wrap="square"/>
          <a:lstStyle/>
          <a:p>
            <a:pPr marL="400050"/>
            <a:r>
              <a:rPr lang="de-DE" dirty="0"/>
              <a:t>RDA 1.7, RDA 1.8, RDA Anhang A.6 u. D 1.2, Grundregeln RDA 2.6.1, Duden</a:t>
            </a:r>
          </a:p>
          <a:p>
            <a:pPr marL="57150" indent="0">
              <a:buNone/>
            </a:pPr>
            <a:endParaRPr lang="de-DE" sz="900" dirty="0" smtClean="0"/>
          </a:p>
          <a:p>
            <a:pPr marL="400050"/>
            <a:r>
              <a:rPr lang="de-DE" dirty="0"/>
              <a:t>Bandbezeichnungen (z. B. Band, Jahrgang, Volume usw.) aus Informationsquelle übertragen</a:t>
            </a:r>
          </a:p>
          <a:p>
            <a:pPr marL="400050"/>
            <a:r>
              <a:rPr lang="de-DE" dirty="0" smtClean="0"/>
              <a:t>je nach Angabe in ausgeschriebener oder abgekürzter Form</a:t>
            </a:r>
          </a:p>
          <a:p>
            <a:pPr marL="400050"/>
            <a:r>
              <a:rPr lang="de-DE" dirty="0"/>
              <a:t>e</a:t>
            </a:r>
            <a:r>
              <a:rPr lang="de-DE" dirty="0" smtClean="0"/>
              <a:t>rstes Wort/erste Abkürzung der Zählfolge immer groß schreiben</a:t>
            </a:r>
          </a:p>
          <a:p>
            <a:pPr marL="400050"/>
            <a:endParaRPr lang="de-DE" sz="1600" dirty="0" smtClean="0"/>
          </a:p>
          <a:p>
            <a:pPr marL="57150" indent="0">
              <a:buNone/>
            </a:pPr>
            <a:r>
              <a:rPr lang="de-DE" sz="1600" dirty="0" smtClean="0"/>
              <a:t>Vorlage: Volume 1     No. 1     </a:t>
            </a:r>
            <a:r>
              <a:rPr lang="de-DE" sz="1600" spc="-300" dirty="0" smtClean="0"/>
              <a:t>  </a:t>
            </a:r>
            <a:r>
              <a:rPr lang="de-DE" sz="1600" dirty="0" smtClean="0"/>
              <a:t>Jan.   1976</a:t>
            </a:r>
          </a:p>
          <a:p>
            <a:pPr marL="57150" indent="0">
              <a:buNone/>
            </a:pPr>
            <a:r>
              <a:rPr lang="de-DE" sz="1600" dirty="0"/>
              <a:t> </a:t>
            </a:r>
            <a:r>
              <a:rPr lang="de-DE" sz="1600" dirty="0" smtClean="0"/>
              <a:t>            Volume 10   No. 12    Dec. </a:t>
            </a:r>
            <a:r>
              <a:rPr lang="de-DE" sz="1600" spc="-300" dirty="0" smtClean="0"/>
              <a:t>    </a:t>
            </a:r>
            <a:r>
              <a:rPr lang="de-DE" sz="1600" dirty="0" smtClean="0"/>
              <a:t>1985</a:t>
            </a:r>
          </a:p>
          <a:p>
            <a:pPr marL="57150" indent="0">
              <a:buNone/>
            </a:pPr>
            <a:endParaRPr lang="de-DE" sz="1600" dirty="0"/>
          </a:p>
          <a:p>
            <a:pPr marL="57150" indent="0">
              <a:buNone/>
            </a:pPr>
            <a:endParaRPr lang="de-DE" sz="2000" dirty="0">
              <a:solidFill>
                <a:srgbClr val="0070C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113</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443130617"/>
              </p:ext>
            </p:extLst>
          </p:nvPr>
        </p:nvGraphicFramePr>
        <p:xfrm>
          <a:off x="179512" y="4998876"/>
          <a:ext cx="8712968" cy="1310444"/>
        </p:xfrm>
        <a:graphic>
          <a:graphicData uri="http://schemas.openxmlformats.org/drawingml/2006/table">
            <a:tbl>
              <a:tblPr firstRow="1" bandRow="1">
                <a:tableStyleId>{5C22544A-7EE6-4342-B048-85BDC9FD1C3A}</a:tableStyleId>
              </a:tblPr>
              <a:tblGrid>
                <a:gridCol w="792088"/>
                <a:gridCol w="3234914"/>
                <a:gridCol w="4685966"/>
              </a:tblGrid>
              <a:tr h="3960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9604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Zählung von fortlaufenden Ressourcen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Volume 1, no. 1 (Jan. 1976)-volume</a:t>
                      </a:r>
                      <a:r>
                        <a:rPr lang="de-DE" b="0" baseline="0" dirty="0" smtClean="0">
                          <a:latin typeface="Verdana" panose="020B0604030504040204" pitchFamily="34" charset="0"/>
                          <a:ea typeface="Verdana" panose="020B0604030504040204" pitchFamily="34" charset="0"/>
                          <a:cs typeface="Verdana" panose="020B0604030504040204" pitchFamily="34" charset="0"/>
                        </a:rPr>
                        <a:t> 10</a:t>
                      </a:r>
                      <a:r>
                        <a:rPr lang="de-DE" b="0" dirty="0" smtClean="0">
                          <a:latin typeface="Verdana" panose="020B0604030504040204" pitchFamily="34" charset="0"/>
                          <a:ea typeface="Verdana" panose="020B0604030504040204" pitchFamily="34" charset="0"/>
                          <a:cs typeface="Verdana" panose="020B0604030504040204" pitchFamily="34" charset="0"/>
                        </a:rPr>
                        <a:t>, no. 12 (Dec. 1985)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980026123"/>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Angabe einer Jahreszahl</a:t>
            </a:r>
            <a:endParaRPr lang="de-DE" dirty="0"/>
          </a:p>
        </p:txBody>
      </p:sp>
      <p:sp>
        <p:nvSpPr>
          <p:cNvPr id="3" name="Textplatzhalter 2"/>
          <p:cNvSpPr>
            <a:spLocks noGrp="1"/>
          </p:cNvSpPr>
          <p:nvPr>
            <p:ph type="body" sz="quarter" idx="13"/>
          </p:nvPr>
        </p:nvSpPr>
        <p:spPr>
          <a:xfrm>
            <a:off x="179512" y="836712"/>
            <a:ext cx="8928992" cy="5472608"/>
          </a:xfrm>
        </p:spPr>
        <p:txBody>
          <a:bodyPr wrap="square"/>
          <a:lstStyle/>
          <a:p>
            <a:pPr marL="400050"/>
            <a:r>
              <a:rPr lang="de-DE" dirty="0" smtClean="0"/>
              <a:t>Jahreszahl im Allgemeinen wie in der    Informationsquelle angegeben erfassen</a:t>
            </a:r>
          </a:p>
          <a:p>
            <a:pPr marL="57150" indent="0">
              <a:buNone/>
            </a:pPr>
            <a:r>
              <a:rPr lang="de-DE" sz="1800" u="sng" dirty="0" smtClean="0"/>
              <a:t>Beispiel</a:t>
            </a:r>
            <a:r>
              <a:rPr lang="de-DE" sz="1800" u="sng" dirty="0"/>
              <a:t>:</a:t>
            </a:r>
          </a:p>
          <a:p>
            <a:pPr marL="57150" indent="0">
              <a:buNone/>
            </a:pPr>
            <a:r>
              <a:rPr lang="de-DE" sz="1800" dirty="0"/>
              <a:t>In der Informationsquelle: 88, 1</a:t>
            </a:r>
          </a:p>
          <a:p>
            <a:pPr marL="57150" indent="0">
              <a:buNone/>
            </a:pPr>
            <a:endParaRPr lang="de-DE" dirty="0"/>
          </a:p>
          <a:p>
            <a:pPr marL="57150" indent="0">
              <a:buNone/>
            </a:pPr>
            <a:endParaRPr lang="de-DE" dirty="0"/>
          </a:p>
          <a:p>
            <a:pPr marL="57150" indent="0">
              <a:buNone/>
            </a:pPr>
            <a:endParaRPr lang="de-DE" sz="1200" dirty="0" smtClean="0"/>
          </a:p>
          <a:p>
            <a:pPr marL="400050"/>
            <a:r>
              <a:rPr lang="de-DE" dirty="0" smtClean="0"/>
              <a:t> zusammenfassende Angaben von Daten nach </a:t>
            </a:r>
          </a:p>
          <a:p>
            <a:pPr marL="57150" indent="0">
              <a:buNone/>
            </a:pPr>
            <a:r>
              <a:rPr lang="de-DE" dirty="0"/>
              <a:t> </a:t>
            </a:r>
            <a:r>
              <a:rPr lang="de-DE" dirty="0" smtClean="0"/>
              <a:t>   RDA 1.8.4 </a:t>
            </a:r>
            <a:r>
              <a:rPr lang="de-DE" dirty="0" smtClean="0">
                <a:sym typeface="Wingdings" panose="05000000000000000000" pitchFamily="2" charset="2"/>
              </a:rPr>
              <a:t> </a:t>
            </a:r>
            <a:r>
              <a:rPr lang="de-DE" dirty="0" smtClean="0"/>
              <a:t>erste und letzte Zahl vollständig ohne</a:t>
            </a:r>
          </a:p>
          <a:p>
            <a:pPr marL="57150" indent="0">
              <a:buNone/>
            </a:pPr>
            <a:r>
              <a:rPr lang="de-DE" dirty="0"/>
              <a:t> </a:t>
            </a:r>
            <a:r>
              <a:rPr lang="de-DE" dirty="0" smtClean="0"/>
              <a:t>   eckige Klammern</a:t>
            </a:r>
            <a:endParaRPr lang="de-DE" sz="800" dirty="0" smtClean="0"/>
          </a:p>
          <a:p>
            <a:pPr marL="57150" indent="0">
              <a:buNone/>
            </a:pPr>
            <a:r>
              <a:rPr lang="de-DE" sz="1800" u="sng" dirty="0" smtClean="0"/>
              <a:t>Beispiel:</a:t>
            </a:r>
          </a:p>
          <a:p>
            <a:pPr marL="57150" indent="0">
              <a:buNone/>
            </a:pPr>
            <a:r>
              <a:rPr lang="de-DE" sz="1800" dirty="0" smtClean="0"/>
              <a:t>In der Informationsquelle: 1956/57</a:t>
            </a:r>
          </a:p>
          <a:p>
            <a:pPr marL="57150" indent="0">
              <a:buNone/>
            </a:pPr>
            <a:endParaRPr lang="de-DE" sz="1800" dirty="0"/>
          </a:p>
          <a:p>
            <a:pPr marL="57150" indent="0">
              <a:buNone/>
            </a:pPr>
            <a:endParaRPr lang="de-DE" sz="1200" dirty="0" smtClean="0"/>
          </a:p>
          <a:p>
            <a:pPr marL="57150" indent="0">
              <a:buNone/>
            </a:pPr>
            <a:endParaRPr lang="de-DE" sz="1200" dirty="0"/>
          </a:p>
          <a:p>
            <a:pPr marL="57150" indent="0">
              <a:buNone/>
            </a:pPr>
            <a:endParaRPr lang="de-DE" sz="1200" dirty="0" smtClean="0"/>
          </a:p>
          <a:p>
            <a:pPr marL="57150" indent="0">
              <a:buNone/>
            </a:pPr>
            <a:endParaRPr lang="de-DE" sz="1200" dirty="0"/>
          </a:p>
          <a:p>
            <a:pPr marL="57150" indent="0">
              <a:buNone/>
            </a:pPr>
            <a:endParaRPr lang="de-DE" sz="1200" dirty="0" smtClean="0"/>
          </a:p>
          <a:p>
            <a:pPr marL="57150" indent="0">
              <a:buNone/>
            </a:pPr>
            <a:endParaRPr lang="de-DE" sz="1200" dirty="0"/>
          </a:p>
          <a:p>
            <a:pPr marL="57150" indent="0">
              <a:buNone/>
            </a:pP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114</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600486712"/>
              </p:ext>
            </p:extLst>
          </p:nvPr>
        </p:nvGraphicFramePr>
        <p:xfrm>
          <a:off x="323528" y="2348880"/>
          <a:ext cx="8496944" cy="1108132"/>
        </p:xfrm>
        <a:graphic>
          <a:graphicData uri="http://schemas.openxmlformats.org/drawingml/2006/table">
            <a:tbl>
              <a:tblPr firstRow="1" bandRow="1">
                <a:tableStyleId>{5C22544A-7EE6-4342-B048-85BDC9FD1C3A}</a:tableStyleId>
              </a:tblPr>
              <a:tblGrid>
                <a:gridCol w="857490"/>
                <a:gridCol w="4833124"/>
                <a:gridCol w="2806330"/>
              </a:tblGrid>
              <a:tr h="46805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805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Zählung von fortlaufenden Ressourcen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88, 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graphicFrame>
        <p:nvGraphicFramePr>
          <p:cNvPr id="6" name="Tabelle 5"/>
          <p:cNvGraphicFramePr>
            <a:graphicFrameLocks noGrp="1"/>
          </p:cNvGraphicFramePr>
          <p:nvPr>
            <p:extLst>
              <p:ext uri="{D42A27DB-BD31-4B8C-83A1-F6EECF244321}">
                <p14:modId xmlns:p14="http://schemas.microsoft.com/office/powerpoint/2010/main" val="4069303853"/>
              </p:ext>
            </p:extLst>
          </p:nvPr>
        </p:nvGraphicFramePr>
        <p:xfrm>
          <a:off x="323528" y="5373216"/>
          <a:ext cx="8496944" cy="1010920"/>
        </p:xfrm>
        <a:graphic>
          <a:graphicData uri="http://schemas.openxmlformats.org/drawingml/2006/table">
            <a:tbl>
              <a:tblPr firstRow="1" bandRow="1">
                <a:tableStyleId>{5C22544A-7EE6-4342-B048-85BDC9FD1C3A}</a:tableStyleId>
              </a:tblPr>
              <a:tblGrid>
                <a:gridCol w="920502"/>
                <a:gridCol w="4744128"/>
                <a:gridCol w="2832314"/>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Zählung von fortlaufenden Ressourcen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1956/1957-</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1429222303"/>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Zeichensetzung </a:t>
            </a:r>
            <a:endParaRPr lang="de-DE" dirty="0"/>
          </a:p>
        </p:txBody>
      </p:sp>
      <p:sp>
        <p:nvSpPr>
          <p:cNvPr id="3" name="Textplatzhalter 2"/>
          <p:cNvSpPr>
            <a:spLocks noGrp="1"/>
          </p:cNvSpPr>
          <p:nvPr>
            <p:ph type="body" sz="quarter" idx="13"/>
          </p:nvPr>
        </p:nvSpPr>
        <p:spPr/>
        <p:txBody>
          <a:bodyPr wrap="square"/>
          <a:lstStyle/>
          <a:p>
            <a:pPr marL="57150" indent="0">
              <a:buNone/>
            </a:pPr>
            <a:r>
              <a:rPr lang="de-DE" dirty="0" smtClean="0"/>
              <a:t>Zeichensetzung:</a:t>
            </a:r>
          </a:p>
          <a:p>
            <a:pPr marL="400050"/>
            <a:r>
              <a:rPr lang="de-DE" dirty="0"/>
              <a:t>Bis-Strich am Ende zeigt fortlaufendes Erscheinen</a:t>
            </a:r>
          </a:p>
          <a:p>
            <a:pPr marL="400050"/>
            <a:r>
              <a:rPr lang="de-DE" dirty="0" smtClean="0"/>
              <a:t>chronologische Bezeichnung in runden Klammern nach der alphanumerischen Bezeichnung</a:t>
            </a:r>
          </a:p>
          <a:p>
            <a:pPr marL="57150" indent="0">
              <a:buNone/>
            </a:pPr>
            <a:endParaRPr lang="de-DE" dirty="0" smtClean="0">
              <a:solidFill>
                <a:srgbClr val="0070C0"/>
              </a:solidFill>
            </a:endParaRPr>
          </a:p>
          <a:p>
            <a:pPr marL="57150" indent="0">
              <a:buNone/>
            </a:pP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115</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849352810"/>
              </p:ext>
            </p:extLst>
          </p:nvPr>
        </p:nvGraphicFramePr>
        <p:xfrm>
          <a:off x="251520" y="3140968"/>
          <a:ext cx="8640960" cy="2931160"/>
        </p:xfrm>
        <a:graphic>
          <a:graphicData uri="http://schemas.openxmlformats.org/drawingml/2006/table">
            <a:tbl>
              <a:tblPr firstRow="1" bandRow="1">
                <a:tableStyleId>{5C22544A-7EE6-4342-B048-85BDC9FD1C3A}</a:tableStyleId>
              </a:tblPr>
              <a:tblGrid>
                <a:gridCol w="864096"/>
                <a:gridCol w="3960440"/>
                <a:gridCol w="3816424"/>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Zählung von fortlaufenden Ressourcen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Ausgabe 1 (2001)-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Zählung von fortlaufenden Ressourcen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Volume 4, Nr. 4 (April 1993)-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Zählung von fortlaufenden Ressourcen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A (2008 Januar)-</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Zählung von fortlaufenden Ressourcen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 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3110016335"/>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Zeichensetzung</a:t>
            </a:r>
            <a:endParaRPr lang="de-DE" dirty="0"/>
          </a:p>
        </p:txBody>
      </p:sp>
      <p:sp>
        <p:nvSpPr>
          <p:cNvPr id="3" name="Textplatzhalter 2"/>
          <p:cNvSpPr>
            <a:spLocks noGrp="1"/>
          </p:cNvSpPr>
          <p:nvPr>
            <p:ph type="body" sz="quarter" idx="13"/>
          </p:nvPr>
        </p:nvSpPr>
        <p:spPr/>
        <p:txBody>
          <a:bodyPr wrap="square"/>
          <a:lstStyle/>
          <a:p>
            <a:pPr marL="57150" indent="0">
              <a:buNone/>
            </a:pPr>
            <a:r>
              <a:rPr lang="de-DE" dirty="0" smtClean="0"/>
              <a:t>Nur chronologische Bezeichnung liegt vor</a:t>
            </a:r>
          </a:p>
          <a:p>
            <a:pPr marL="57150" indent="0">
              <a:buNone/>
            </a:pPr>
            <a:r>
              <a:rPr lang="de-DE" dirty="0" smtClean="0">
                <a:sym typeface="Wingdings" panose="05000000000000000000" pitchFamily="2" charset="2"/>
              </a:rPr>
              <a:t> keine runden Klammern</a:t>
            </a:r>
            <a:endParaRPr lang="de-DE" dirty="0" smtClean="0"/>
          </a:p>
          <a:p>
            <a:pPr marL="57150" indent="0">
              <a:buNone/>
            </a:pP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116</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588647323"/>
              </p:ext>
            </p:extLst>
          </p:nvPr>
        </p:nvGraphicFramePr>
        <p:xfrm>
          <a:off x="251520" y="1916832"/>
          <a:ext cx="8640960" cy="3571240"/>
        </p:xfrm>
        <a:graphic>
          <a:graphicData uri="http://schemas.openxmlformats.org/drawingml/2006/table">
            <a:tbl>
              <a:tblPr firstRow="1" bandRow="1">
                <a:tableStyleId>{5C22544A-7EE6-4342-B048-85BDC9FD1C3A}</a:tableStyleId>
              </a:tblPr>
              <a:tblGrid>
                <a:gridCol w="864096"/>
                <a:gridCol w="4104456"/>
                <a:gridCol w="3672408"/>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Zählung von fortlaufenden Ressourcen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2008-</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Zählung von fortlaufenden Ressourcen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Heft Januar 2007-</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Zählung von fortlaufenden Ressourcen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Frühjahr 2001-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Zählung von fortlaufenden Ressourcen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Weihnachten 2014-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Zählung von fortlaufenden Ressourcen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Wintersemester 2010/2011-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2908818829"/>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Zeichensetzung</a:t>
            </a:r>
            <a:endParaRPr lang="de-DE" dirty="0"/>
          </a:p>
        </p:txBody>
      </p:sp>
      <p:sp>
        <p:nvSpPr>
          <p:cNvPr id="3" name="Textplatzhalter 2"/>
          <p:cNvSpPr>
            <a:spLocks noGrp="1"/>
          </p:cNvSpPr>
          <p:nvPr>
            <p:ph type="body" sz="quarter" idx="13"/>
          </p:nvPr>
        </p:nvSpPr>
        <p:spPr/>
        <p:txBody>
          <a:bodyPr wrap="square"/>
          <a:lstStyle/>
          <a:p>
            <a:pPr marL="400050"/>
            <a:r>
              <a:rPr lang="de-DE" dirty="0"/>
              <a:t>Bezeichnungen der ersten und der letzten Ausgabe in einer einzigen Zählungsangabe</a:t>
            </a:r>
          </a:p>
          <a:p>
            <a:pPr marL="400050"/>
            <a:r>
              <a:rPr lang="de-DE" dirty="0"/>
              <a:t>Bis-Strich zwischen die Bezeichnungen</a:t>
            </a:r>
          </a:p>
          <a:p>
            <a:pPr marL="57150" indent="0">
              <a:buNone/>
            </a:pP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222445514"/>
              </p:ext>
            </p:extLst>
          </p:nvPr>
        </p:nvGraphicFramePr>
        <p:xfrm>
          <a:off x="251520" y="2492896"/>
          <a:ext cx="8640960" cy="2448271"/>
        </p:xfrm>
        <a:graphic>
          <a:graphicData uri="http://schemas.openxmlformats.org/drawingml/2006/table">
            <a:tbl>
              <a:tblPr firstRow="1" bandRow="1">
                <a:tableStyleId>{5C22544A-7EE6-4342-B048-85BDC9FD1C3A}</a:tableStyleId>
              </a:tblPr>
              <a:tblGrid>
                <a:gridCol w="792088"/>
                <a:gridCol w="3600400"/>
                <a:gridCol w="4248472"/>
              </a:tblGrid>
              <a:tr h="396283">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3996">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Zählung von fortlaufenden Ressourcen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r>
              <a:tr h="683996">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Zählung von fortlaufenden Ressourcen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1991-1998</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r>
              <a:tr h="683996">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Zählung von fortlaufenden Ressourcen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1982/1983-1990/1991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3530283463"/>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Erscheinen eingestellt </a:t>
            </a:r>
            <a:endParaRPr lang="de-DE" dirty="0"/>
          </a:p>
        </p:txBody>
      </p:sp>
      <p:sp>
        <p:nvSpPr>
          <p:cNvPr id="3" name="Textplatzhalter 2"/>
          <p:cNvSpPr>
            <a:spLocks noGrp="1"/>
          </p:cNvSpPr>
          <p:nvPr>
            <p:ph type="body" sz="quarter" idx="13"/>
          </p:nvPr>
        </p:nvSpPr>
        <p:spPr/>
        <p:txBody>
          <a:bodyPr wrap="square"/>
          <a:lstStyle/>
          <a:p>
            <a:pPr marL="400050"/>
            <a:r>
              <a:rPr lang="de-DE" dirty="0" smtClean="0"/>
              <a:t>bekannt, dass fortlaufende Ressource Erscheinen eingestellt hat</a:t>
            </a:r>
          </a:p>
          <a:p>
            <a:pPr marL="57150" indent="0">
              <a:buNone/>
            </a:pPr>
            <a:r>
              <a:rPr lang="de-DE" dirty="0" smtClean="0">
                <a:sym typeface="Wingdings" panose="05000000000000000000" pitchFamily="2" charset="2"/>
              </a:rPr>
              <a:t> </a:t>
            </a:r>
            <a:r>
              <a:rPr lang="de-DE" dirty="0">
                <a:sym typeface="Wingdings" panose="05000000000000000000" pitchFamily="2" charset="2"/>
              </a:rPr>
              <a:t>n</a:t>
            </a:r>
            <a:r>
              <a:rPr lang="de-DE" dirty="0" smtClean="0"/>
              <a:t>ach der Zählung der letzten Ausgabe:</a:t>
            </a:r>
          </a:p>
          <a:p>
            <a:pPr marL="57150" indent="0">
              <a:buNone/>
            </a:pPr>
            <a:r>
              <a:rPr lang="de-DE" dirty="0"/>
              <a:t> </a:t>
            </a:r>
            <a:r>
              <a:rPr lang="de-DE" dirty="0" smtClean="0"/>
              <a:t>           ;     damit Erscheinen eingestellt</a:t>
            </a:r>
          </a:p>
          <a:p>
            <a:pPr marL="57150" indent="0">
              <a:buNone/>
            </a:pPr>
            <a:r>
              <a:rPr lang="de-DE" dirty="0" smtClean="0"/>
              <a:t>           </a:t>
            </a:r>
          </a:p>
          <a:p>
            <a:pPr marL="57150" indent="0">
              <a:buNone/>
            </a:pPr>
            <a:endParaRPr lang="de-DE" dirty="0" smtClean="0"/>
          </a:p>
          <a:p>
            <a:pPr marL="57150" indent="0">
              <a:buNone/>
            </a:pPr>
            <a:endParaRPr lang="de-DE" dirty="0"/>
          </a:p>
          <a:p>
            <a:pPr marL="57150" indent="0">
              <a:buNone/>
            </a:pPr>
            <a:endParaRPr lang="de-DE" dirty="0" smtClean="0"/>
          </a:p>
          <a:p>
            <a:pPr marL="57150" indent="0">
              <a:buNone/>
            </a:pPr>
            <a:r>
              <a:rPr lang="de-DE" sz="2000" dirty="0" smtClean="0"/>
              <a:t>Beispiel nur eine einzige Ausgabe erschienen:</a:t>
            </a:r>
          </a:p>
          <a:p>
            <a:pPr marL="57150" indent="0">
              <a:buNone/>
            </a:pPr>
            <a:endParaRPr lang="de-DE" sz="20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541268799"/>
              </p:ext>
            </p:extLst>
          </p:nvPr>
        </p:nvGraphicFramePr>
        <p:xfrm>
          <a:off x="323528" y="2780928"/>
          <a:ext cx="8640960" cy="1310683"/>
        </p:xfrm>
        <a:graphic>
          <a:graphicData uri="http://schemas.openxmlformats.org/drawingml/2006/table">
            <a:tbl>
              <a:tblPr firstRow="1" bandRow="1">
                <a:tableStyleId>{5C22544A-7EE6-4342-B048-85BDC9FD1C3A}</a:tableStyleId>
              </a:tblPr>
              <a:tblGrid>
                <a:gridCol w="792088"/>
                <a:gridCol w="2088232"/>
                <a:gridCol w="5760640"/>
              </a:tblGrid>
              <a:tr h="396283">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3996">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Zählung von fortlaufenden Ressourcen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Jahrgang 1, Heft 1 (1990)-Jahrgang 24, Heft 6 (2003) ; damit Erscheinen eingestellt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2132856"/>
            <a:ext cx="533400" cy="400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2132856"/>
            <a:ext cx="533400" cy="400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18" name="Tabelle 17"/>
          <p:cNvGraphicFramePr>
            <a:graphicFrameLocks noGrp="1"/>
          </p:cNvGraphicFramePr>
          <p:nvPr>
            <p:extLst>
              <p:ext uri="{D42A27DB-BD31-4B8C-83A1-F6EECF244321}">
                <p14:modId xmlns:p14="http://schemas.microsoft.com/office/powerpoint/2010/main" val="2134462283"/>
              </p:ext>
            </p:extLst>
          </p:nvPr>
        </p:nvGraphicFramePr>
        <p:xfrm>
          <a:off x="323528" y="4725144"/>
          <a:ext cx="8496945" cy="1285240"/>
        </p:xfrm>
        <a:graphic>
          <a:graphicData uri="http://schemas.openxmlformats.org/drawingml/2006/table">
            <a:tbl>
              <a:tblPr firstRow="1" bandRow="1">
                <a:tableStyleId>{5C22544A-7EE6-4342-B048-85BDC9FD1C3A}</a:tableStyleId>
              </a:tblPr>
              <a:tblGrid>
                <a:gridCol w="792088"/>
                <a:gridCol w="2088232"/>
                <a:gridCol w="5616625"/>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Zählung von fortlaufenden Ressourcen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 </a:t>
                      </a:r>
                      <a:r>
                        <a:rPr lang="de-DE" b="0" dirty="0" smtClean="0">
                          <a:latin typeface="Verdana" panose="020B0604030504040204" pitchFamily="34" charset="0"/>
                          <a:ea typeface="Verdana" panose="020B0604030504040204" pitchFamily="34" charset="0"/>
                          <a:cs typeface="Verdana" panose="020B0604030504040204" pitchFamily="34" charset="0"/>
                        </a:rPr>
                        <a:t>Heft 1 (1991) ; damit Erscheinen eingestellt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3238600454"/>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Angaben ermitteln</a:t>
            </a:r>
            <a:endParaRPr lang="de-DE" dirty="0"/>
          </a:p>
        </p:txBody>
      </p:sp>
      <p:sp>
        <p:nvSpPr>
          <p:cNvPr id="3" name="Textplatzhalter 2"/>
          <p:cNvSpPr>
            <a:spLocks noGrp="1"/>
          </p:cNvSpPr>
          <p:nvPr>
            <p:ph type="body" sz="quarter" idx="13"/>
          </p:nvPr>
        </p:nvSpPr>
        <p:spPr/>
        <p:txBody>
          <a:bodyPr wrap="square"/>
          <a:lstStyle/>
          <a:p>
            <a:pPr marL="57150" indent="0">
              <a:buNone/>
            </a:pPr>
            <a:r>
              <a:rPr lang="de-DE" dirty="0"/>
              <a:t>Erste/letzte Ausgabe liegt nicht vor</a:t>
            </a:r>
          </a:p>
          <a:p>
            <a:pPr marL="400050">
              <a:buFont typeface="Wingdings"/>
              <a:buChar char="à"/>
            </a:pPr>
            <a:r>
              <a:rPr lang="de-DE" dirty="0" smtClean="0">
                <a:sym typeface="Wingdings" panose="05000000000000000000" pitchFamily="2" charset="2"/>
              </a:rPr>
              <a:t>Angaben können ermittelt werden</a:t>
            </a:r>
          </a:p>
          <a:p>
            <a:pPr marL="400050">
              <a:buFont typeface="Wingdings"/>
              <a:buChar char="à"/>
            </a:pPr>
            <a:r>
              <a:rPr lang="de-DE" dirty="0" smtClean="0">
                <a:sym typeface="Wingdings" panose="05000000000000000000" pitchFamily="2" charset="2"/>
              </a:rPr>
              <a:t>nur aus gesicherter Quelle (z. B. Verlagshinweise)</a:t>
            </a:r>
          </a:p>
          <a:p>
            <a:pPr marL="400050">
              <a:buFont typeface="Wingdings"/>
              <a:buChar char="à"/>
            </a:pPr>
            <a:r>
              <a:rPr lang="de-DE" dirty="0" smtClean="0">
                <a:sym typeface="Wingdings" panose="05000000000000000000" pitchFamily="2" charset="2"/>
              </a:rPr>
              <a:t>gesichert  keine eckigen Klammern</a:t>
            </a:r>
          </a:p>
          <a:p>
            <a:pPr marL="57150" indent="0">
              <a:buNone/>
            </a:pPr>
            <a:endParaRPr lang="de-DE" sz="1600" dirty="0" smtClean="0">
              <a:sym typeface="Wingdings" panose="05000000000000000000" pitchFamily="2" charset="2"/>
            </a:endParaRPr>
          </a:p>
          <a:p>
            <a:pPr marL="57150" indent="0">
              <a:buNone/>
            </a:pPr>
            <a:endParaRPr lang="de-DE" sz="1600" dirty="0">
              <a:sym typeface="Wingdings" panose="05000000000000000000" pitchFamily="2" charset="2"/>
            </a:endParaRPr>
          </a:p>
          <a:p>
            <a:pPr marL="57150" indent="0">
              <a:buNone/>
            </a:pPr>
            <a:r>
              <a:rPr lang="de-DE" sz="1600" u="sng" dirty="0" smtClean="0">
                <a:sym typeface="Wingdings" panose="05000000000000000000" pitchFamily="2" charset="2"/>
              </a:rPr>
              <a:t>Beispiel:</a:t>
            </a:r>
          </a:p>
          <a:p>
            <a:pPr marL="57150" indent="0">
              <a:buNone/>
            </a:pPr>
            <a:r>
              <a:rPr lang="de-DE" sz="1600" dirty="0" smtClean="0">
                <a:sym typeface="Wingdings" panose="05000000000000000000" pitchFamily="2" charset="2"/>
              </a:rPr>
              <a:t>Nach Auskunft des Verlages auf der ersten Ausgabe:</a:t>
            </a:r>
          </a:p>
          <a:p>
            <a:pPr marL="57150" indent="0">
              <a:buNone/>
            </a:pPr>
            <a:r>
              <a:rPr lang="de-DE" sz="1600" dirty="0" smtClean="0">
                <a:sym typeface="Wingdings" panose="05000000000000000000" pitchFamily="2" charset="2"/>
              </a:rPr>
              <a:t>Band 1  Nummer 1   1995</a:t>
            </a:r>
          </a:p>
          <a:p>
            <a:pPr marL="400050">
              <a:buFont typeface="Wingdings"/>
              <a:buChar char="à"/>
            </a:pP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138013670"/>
              </p:ext>
            </p:extLst>
          </p:nvPr>
        </p:nvGraphicFramePr>
        <p:xfrm>
          <a:off x="251520" y="4149080"/>
          <a:ext cx="8640960" cy="1080279"/>
        </p:xfrm>
        <a:graphic>
          <a:graphicData uri="http://schemas.openxmlformats.org/drawingml/2006/table">
            <a:tbl>
              <a:tblPr firstRow="1" bandRow="1">
                <a:tableStyleId>{5C22544A-7EE6-4342-B048-85BDC9FD1C3A}</a:tableStyleId>
              </a:tblPr>
              <a:tblGrid>
                <a:gridCol w="792088"/>
                <a:gridCol w="3528392"/>
                <a:gridCol w="4320480"/>
              </a:tblGrid>
              <a:tr h="396283">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RDA</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Element</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r>
              <a:tr h="683996">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2.6</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Zählung von fortlaufenden Ressourcen</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0" dirty="0" smtClean="0">
                          <a:latin typeface="Verdana" panose="020B0604030504040204" pitchFamily="34" charset="0"/>
                          <a:ea typeface="Verdana" panose="020B0604030504040204" pitchFamily="34" charset="0"/>
                          <a:cs typeface="Verdana" panose="020B0604030504040204" pitchFamily="34" charset="0"/>
                        </a:rPr>
                        <a:t>Band 1, Nummer 1 (1995)-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12265133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Keine Reproduktionen</a:t>
            </a:r>
            <a:endParaRPr lang="de-DE" dirty="0"/>
          </a:p>
        </p:txBody>
      </p:sp>
      <p:sp>
        <p:nvSpPr>
          <p:cNvPr id="3" name="Textplatzhalter 2"/>
          <p:cNvSpPr>
            <a:spLocks noGrp="1"/>
          </p:cNvSpPr>
          <p:nvPr>
            <p:ph type="body" sz="quarter" idx="13"/>
          </p:nvPr>
        </p:nvSpPr>
        <p:spPr/>
        <p:txBody>
          <a:bodyPr wrap="square"/>
          <a:lstStyle/>
          <a:p>
            <a:r>
              <a:rPr lang="de-DE" dirty="0"/>
              <a:t>Zeitnahe Veröffentlichungen einer Expression auf unterschiedlichen Datenträgern</a:t>
            </a:r>
          </a:p>
          <a:p>
            <a:pPr>
              <a:buNone/>
            </a:pPr>
            <a:endParaRPr lang="de-DE" dirty="0"/>
          </a:p>
          <a:p>
            <a:pPr lvl="1"/>
            <a:r>
              <a:rPr lang="de-DE" dirty="0"/>
              <a:t>Beispiele: E-Book- und Druckausgabe, Online- und Printausgabe einer Hochschulschrift</a:t>
            </a:r>
          </a:p>
          <a:p>
            <a:pPr lvl="1"/>
            <a:r>
              <a:rPr lang="de-DE" dirty="0"/>
              <a:t>Beziehungskennzeichnung „Erscheint auch als“</a:t>
            </a:r>
          </a:p>
          <a:p>
            <a:pPr lvl="1"/>
            <a:endParaRPr lang="de-DE" dirty="0"/>
          </a:p>
          <a:p>
            <a:r>
              <a:rPr lang="de-DE" dirty="0"/>
              <a:t>Lizenzausgaben (RDA 2.5.2.1 D-A-CH</a:t>
            </a:r>
            <a:r>
              <a:rPr lang="de-DE" dirty="0" smtClean="0"/>
              <a:t>)</a:t>
            </a:r>
            <a:endParaRPr lang="de-DE" dirty="0"/>
          </a:p>
          <a:p>
            <a:pPr lvl="1"/>
            <a:r>
              <a:rPr lang="de-DE" dirty="0"/>
              <a:t>Lizenzbegriff und Wörter, die auf eine Ausgabebezeichnung hinweisen </a:t>
            </a:r>
            <a:r>
              <a:rPr lang="de-DE" dirty="0">
                <a:sym typeface="Wingdings" pitchFamily="2" charset="2"/>
              </a:rPr>
              <a:t> </a:t>
            </a:r>
            <a:r>
              <a:rPr lang="de-DE" dirty="0"/>
              <a:t>Ausgabebezeichnung</a:t>
            </a:r>
          </a:p>
          <a:p>
            <a:pPr lvl="1"/>
            <a:r>
              <a:rPr lang="de-DE" dirty="0"/>
              <a:t>Lizenzbegriff ohne Hinweise auf eine „Ausgabe“ </a:t>
            </a:r>
            <a:r>
              <a:rPr lang="de-DE" dirty="0">
                <a:sym typeface="Wingdings" pitchFamily="2" charset="2"/>
              </a:rPr>
              <a:t></a:t>
            </a:r>
            <a:r>
              <a:rPr lang="de-DE" dirty="0"/>
              <a:t> Anmerkung zur Veröffentlichungsangabe (RDA 2.17.7)</a:t>
            </a:r>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sp>
        <p:nvSpPr>
          <p:cNvPr id="6" name="Fußzeilenplatzhalter 3"/>
          <p:cNvSpPr>
            <a:spLocks noGrp="1"/>
          </p:cNvSpPr>
          <p:nvPr>
            <p:ph type="ftr" sz="quarter" idx="14"/>
          </p:nvPr>
        </p:nvSpPr>
        <p:spPr>
          <a:xfrm>
            <a:off x="467544" y="6376243"/>
            <a:ext cx="6768752"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3174536495"/>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Angaben nicht zu ermitteln</a:t>
            </a:r>
            <a:endParaRPr lang="de-DE" dirty="0"/>
          </a:p>
        </p:txBody>
      </p:sp>
      <p:sp>
        <p:nvSpPr>
          <p:cNvPr id="3" name="Textplatzhalter 2"/>
          <p:cNvSpPr>
            <a:spLocks noGrp="1"/>
          </p:cNvSpPr>
          <p:nvPr>
            <p:ph type="body" sz="quarter" idx="13"/>
          </p:nvPr>
        </p:nvSpPr>
        <p:spPr/>
        <p:txBody>
          <a:bodyPr wrap="square"/>
          <a:lstStyle/>
          <a:p>
            <a:pPr marL="400050"/>
            <a:r>
              <a:rPr lang="de-DE" sz="2000" dirty="0"/>
              <a:t>erste/letzte Ausgabe liegt nicht vor</a:t>
            </a:r>
          </a:p>
          <a:p>
            <a:pPr marL="400050"/>
            <a:r>
              <a:rPr lang="de-DE" sz="2000" dirty="0" smtClean="0">
                <a:sym typeface="Wingdings" panose="05000000000000000000" pitchFamily="2" charset="2"/>
              </a:rPr>
              <a:t>Angaben </a:t>
            </a:r>
            <a:r>
              <a:rPr lang="de-DE" sz="2000" u="sng" dirty="0" smtClean="0">
                <a:sym typeface="Wingdings" panose="05000000000000000000" pitchFamily="2" charset="2"/>
              </a:rPr>
              <a:t>nicht</a:t>
            </a:r>
            <a:r>
              <a:rPr lang="de-DE" sz="2000" dirty="0" smtClean="0">
                <a:sym typeface="Wingdings" panose="05000000000000000000" pitchFamily="2" charset="2"/>
              </a:rPr>
              <a:t> ermittelbar</a:t>
            </a:r>
          </a:p>
          <a:p>
            <a:pPr marL="400050">
              <a:buFont typeface="Wingdings"/>
              <a:buChar char="à"/>
            </a:pPr>
            <a:r>
              <a:rPr lang="de-DE" sz="2000" dirty="0">
                <a:sym typeface="Wingdings" panose="05000000000000000000" pitchFamily="2" charset="2"/>
              </a:rPr>
              <a:t>Zählung beruht </a:t>
            </a:r>
            <a:r>
              <a:rPr lang="de-DE" sz="2000" u="sng" dirty="0">
                <a:sym typeface="Wingdings" panose="05000000000000000000" pitchFamily="2" charset="2"/>
              </a:rPr>
              <a:t>nicht</a:t>
            </a:r>
            <a:r>
              <a:rPr lang="de-DE" sz="2000" dirty="0">
                <a:sym typeface="Wingdings" panose="05000000000000000000" pitchFamily="2" charset="2"/>
              </a:rPr>
              <a:t> auf erster/letzter Ausgabe</a:t>
            </a:r>
          </a:p>
          <a:p>
            <a:pPr marL="400050">
              <a:buFont typeface="Wingdings"/>
              <a:buChar char="à"/>
            </a:pPr>
            <a:r>
              <a:rPr lang="de-DE" sz="2000" dirty="0">
                <a:sym typeface="Wingdings" panose="05000000000000000000" pitchFamily="2" charset="2"/>
              </a:rPr>
              <a:t>Zählung beruht auf erster/letzter Ausgabe, die vorliegt</a:t>
            </a:r>
          </a:p>
          <a:p>
            <a:pPr marL="400050">
              <a:buFont typeface="Wingdings"/>
              <a:buChar char="à"/>
            </a:pPr>
            <a:r>
              <a:rPr lang="de-DE" sz="2000" dirty="0" smtClean="0">
                <a:sym typeface="Wingdings" panose="05000000000000000000" pitchFamily="2" charset="2"/>
              </a:rPr>
              <a:t>Kennzeichnung durch: Leerzeichen [?]</a:t>
            </a:r>
          </a:p>
          <a:p>
            <a:pPr marL="57150" indent="0">
              <a:buNone/>
            </a:pPr>
            <a:endParaRPr lang="de-DE" sz="800" dirty="0" smtClean="0">
              <a:sym typeface="Wingdings" panose="05000000000000000000" pitchFamily="2" charset="2"/>
            </a:endParaRPr>
          </a:p>
          <a:p>
            <a:pPr marL="57150" indent="0">
              <a:buNone/>
            </a:pPr>
            <a:r>
              <a:rPr lang="de-DE" sz="1600" u="sng" dirty="0" smtClean="0">
                <a:sym typeface="Wingdings" panose="05000000000000000000" pitchFamily="2" charset="2"/>
              </a:rPr>
              <a:t>Beispiel 1:</a:t>
            </a:r>
            <a:r>
              <a:rPr lang="de-DE" sz="1600" dirty="0" smtClean="0">
                <a:sym typeface="Wingdings" panose="05000000000000000000" pitchFamily="2" charset="2"/>
              </a:rPr>
              <a:t> nicht abgeschlossen, erste Ausgabe nicht ermittelbar</a:t>
            </a:r>
          </a:p>
          <a:p>
            <a:pPr marL="57150" indent="0">
              <a:buNone/>
            </a:pPr>
            <a:endParaRPr lang="de-DE" sz="1600" dirty="0">
              <a:sym typeface="Wingdings" panose="05000000000000000000" pitchFamily="2" charset="2"/>
            </a:endParaRPr>
          </a:p>
          <a:p>
            <a:pPr marL="57150" indent="0">
              <a:buNone/>
            </a:pPr>
            <a:endParaRPr lang="de-DE" sz="1600" dirty="0" smtClean="0">
              <a:sym typeface="Wingdings" panose="05000000000000000000" pitchFamily="2" charset="2"/>
            </a:endParaRPr>
          </a:p>
          <a:p>
            <a:pPr marL="57150" indent="0">
              <a:buNone/>
            </a:pPr>
            <a:endParaRPr lang="de-DE" sz="1600" dirty="0">
              <a:sym typeface="Wingdings" panose="05000000000000000000" pitchFamily="2" charset="2"/>
            </a:endParaRPr>
          </a:p>
          <a:p>
            <a:pPr marL="57150" indent="0">
              <a:buNone/>
            </a:pPr>
            <a:r>
              <a:rPr lang="de-DE" sz="1600" u="sng" dirty="0" smtClean="0">
                <a:sym typeface="Wingdings" panose="05000000000000000000" pitchFamily="2" charset="2"/>
              </a:rPr>
              <a:t>Beispiel 2:</a:t>
            </a:r>
            <a:r>
              <a:rPr lang="de-DE" sz="1600" dirty="0" smtClean="0">
                <a:sym typeface="Wingdings" panose="05000000000000000000" pitchFamily="2" charset="2"/>
              </a:rPr>
              <a:t> abgeschlossen, erste und letzte Ausgabe nicht ermittelbar</a:t>
            </a:r>
            <a:endParaRPr lang="de-DE" sz="1600" dirty="0">
              <a:sym typeface="Wingdings" panose="05000000000000000000" pitchFamily="2" charset="2"/>
            </a:endParaRPr>
          </a:p>
          <a:p>
            <a:pPr marL="57150" indent="0">
              <a:buNone/>
            </a:pPr>
            <a:endParaRPr lang="de-DE" sz="1600" dirty="0" smtClean="0">
              <a:sym typeface="Wingdings" panose="05000000000000000000" pitchFamily="2" charset="2"/>
            </a:endParaRPr>
          </a:p>
          <a:p>
            <a:pPr marL="57150" indent="0">
              <a:buNone/>
            </a:pPr>
            <a:endParaRPr lang="de-DE" sz="1600" dirty="0">
              <a:sym typeface="Wingdings" panose="05000000000000000000" pitchFamily="2" charset="2"/>
            </a:endParaRPr>
          </a:p>
          <a:p>
            <a:pPr marL="57150" indent="0">
              <a:buNone/>
            </a:pPr>
            <a:endParaRPr lang="de-DE" sz="1600" dirty="0" smtClean="0">
              <a:sym typeface="Wingdings" panose="05000000000000000000" pitchFamily="2" charset="2"/>
            </a:endParaRPr>
          </a:p>
          <a:p>
            <a:pPr marL="57150" indent="0">
              <a:buNone/>
            </a:pPr>
            <a:r>
              <a:rPr lang="de-DE" sz="2000" dirty="0" smtClean="0">
                <a:sym typeface="Wingdings" panose="05000000000000000000" pitchFamily="2" charset="2"/>
              </a:rPr>
              <a:t>Frühere/spätere Ausgaben liegen nachträglich vor/sind ermittelbar</a:t>
            </a:r>
          </a:p>
          <a:p>
            <a:pPr marL="57150" indent="0">
              <a:buNone/>
            </a:pPr>
            <a:r>
              <a:rPr lang="de-DE" sz="2000" dirty="0" smtClean="0">
                <a:sym typeface="Wingdings" panose="05000000000000000000" pitchFamily="2" charset="2"/>
              </a:rPr>
              <a:t> Zählung entsprechend anpassen</a:t>
            </a:r>
          </a:p>
          <a:p>
            <a:pPr marL="57150" indent="0">
              <a:buNone/>
            </a:pPr>
            <a:endParaRPr lang="de-DE" sz="1600" dirty="0" smtClean="0">
              <a:sym typeface="Wingdings" panose="05000000000000000000" pitchFamily="2" charset="2"/>
            </a:endParaRPr>
          </a:p>
          <a:p>
            <a:pPr marL="57150" indent="0">
              <a:buNone/>
            </a:pPr>
            <a:endParaRPr lang="de-DE" sz="1600" dirty="0">
              <a:sym typeface="Wingdings" panose="05000000000000000000" pitchFamily="2" charset="2"/>
            </a:endParaRPr>
          </a:p>
          <a:p>
            <a:pPr marL="57150" indent="0">
              <a:buNone/>
            </a:pP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120</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21603790"/>
              </p:ext>
            </p:extLst>
          </p:nvPr>
        </p:nvGraphicFramePr>
        <p:xfrm>
          <a:off x="323528" y="3068960"/>
          <a:ext cx="8640960" cy="948930"/>
        </p:xfrm>
        <a:graphic>
          <a:graphicData uri="http://schemas.openxmlformats.org/drawingml/2006/table">
            <a:tbl>
              <a:tblPr firstRow="1" bandRow="1">
                <a:tableStyleId>{5C22544A-7EE6-4342-B048-85BDC9FD1C3A}</a:tableStyleId>
              </a:tblPr>
              <a:tblGrid>
                <a:gridCol w="792088"/>
                <a:gridCol w="3168352"/>
                <a:gridCol w="4680520"/>
              </a:tblGrid>
              <a:tr h="369810">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566293">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2.6</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Zählung von fortlaufenden Ressourcen</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Jahrgang 5, Nummer 3 (2010) [?]-</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4148438960"/>
              </p:ext>
            </p:extLst>
          </p:nvPr>
        </p:nvGraphicFramePr>
        <p:xfrm>
          <a:off x="323528" y="4312759"/>
          <a:ext cx="8640960" cy="916441"/>
        </p:xfrm>
        <a:graphic>
          <a:graphicData uri="http://schemas.openxmlformats.org/drawingml/2006/table">
            <a:tbl>
              <a:tblPr firstRow="1" bandRow="1">
                <a:tableStyleId>{5C22544A-7EE6-4342-B048-85BDC9FD1C3A}</a:tableStyleId>
              </a:tblPr>
              <a:tblGrid>
                <a:gridCol w="792089"/>
                <a:gridCol w="3240360"/>
                <a:gridCol w="4608511"/>
              </a:tblGrid>
              <a:tr h="337321">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526775">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2.6</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Zählung von fortlaufenden Ressourcen</a:t>
                      </a:r>
                      <a:endParaRPr lang="de-DE" sz="1600" b="1" dirty="0"/>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Ausgabe</a:t>
                      </a:r>
                      <a:r>
                        <a:rPr lang="de-DE" sz="1600" b="0" baseline="0" dirty="0" smtClean="0">
                          <a:latin typeface="Verdana" panose="020B0604030504040204" pitchFamily="34" charset="0"/>
                          <a:ea typeface="Verdana" panose="020B0604030504040204" pitchFamily="34" charset="0"/>
                          <a:cs typeface="Verdana" panose="020B0604030504040204" pitchFamily="34" charset="0"/>
                        </a:rPr>
                        <a:t> 12 [?]-Ausgabe 24 [?]</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3715586733"/>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Alphanumerische Zählung </a:t>
            </a:r>
            <a:endParaRPr lang="de-DE" dirty="0"/>
          </a:p>
        </p:txBody>
      </p:sp>
      <p:sp>
        <p:nvSpPr>
          <p:cNvPr id="3" name="Textplatzhalter 2"/>
          <p:cNvSpPr>
            <a:spLocks noGrp="1"/>
          </p:cNvSpPr>
          <p:nvPr>
            <p:ph type="body" sz="quarter" idx="13"/>
          </p:nvPr>
        </p:nvSpPr>
        <p:spPr/>
        <p:txBody>
          <a:bodyPr wrap="square"/>
          <a:lstStyle/>
          <a:p>
            <a:pPr marL="400050"/>
            <a:r>
              <a:rPr lang="de-DE" dirty="0"/>
              <a:t>Doppel- oder Mehrfachzählungen:</a:t>
            </a:r>
          </a:p>
          <a:p>
            <a:pPr marL="57150" indent="0">
              <a:buNone/>
            </a:pPr>
            <a:endParaRPr lang="de-DE" dirty="0"/>
          </a:p>
          <a:p>
            <a:pPr marL="400050">
              <a:buFont typeface="Wingdings"/>
              <a:buChar char="à"/>
            </a:pPr>
            <a:r>
              <a:rPr lang="de-DE" sz="2800" dirty="0"/>
              <a:t>  </a:t>
            </a:r>
            <a:r>
              <a:rPr lang="de-DE" dirty="0"/>
              <a:t>Bis-Strich / anderes Zeichen wird zu Schrägstrich</a:t>
            </a:r>
          </a:p>
          <a:p>
            <a:pPr marL="514350" lvl="1" indent="0">
              <a:buNone/>
            </a:pPr>
            <a:endParaRPr lang="de-DE" sz="800" dirty="0"/>
          </a:p>
          <a:p>
            <a:pPr marL="57150" indent="0">
              <a:buNone/>
            </a:pPr>
            <a:r>
              <a:rPr lang="de-DE" sz="1800" u="sng" dirty="0" smtClean="0"/>
              <a:t>Beispiel 1:</a:t>
            </a:r>
            <a:r>
              <a:rPr lang="de-DE" sz="1800" dirty="0" smtClean="0"/>
              <a:t> In der Informationsquelle: Heft 7-9  2001</a:t>
            </a:r>
          </a:p>
          <a:p>
            <a:pPr marL="57150" indent="0">
              <a:buNone/>
            </a:pPr>
            <a:endParaRPr lang="de-DE" sz="1800" dirty="0"/>
          </a:p>
          <a:p>
            <a:pPr marL="57150" indent="0">
              <a:buNone/>
            </a:pPr>
            <a:endParaRPr lang="de-DE" sz="1800" dirty="0" smtClean="0"/>
          </a:p>
          <a:p>
            <a:pPr marL="57150" indent="0">
              <a:buNone/>
            </a:pPr>
            <a:endParaRPr lang="de-DE" sz="1800" dirty="0"/>
          </a:p>
          <a:p>
            <a:pPr marL="57150" indent="0">
              <a:buNone/>
            </a:pPr>
            <a:endParaRPr lang="de-DE" sz="1800" dirty="0" smtClean="0"/>
          </a:p>
          <a:p>
            <a:pPr marL="57150" indent="0">
              <a:buNone/>
            </a:pPr>
            <a:r>
              <a:rPr lang="de-DE" sz="1800" u="sng" dirty="0" smtClean="0"/>
              <a:t>Beispiel 2:</a:t>
            </a:r>
            <a:r>
              <a:rPr lang="de-DE" sz="1800" dirty="0" smtClean="0"/>
              <a:t> </a:t>
            </a:r>
            <a:r>
              <a:rPr lang="de-DE" sz="1800" dirty="0"/>
              <a:t>In der Informationsquelle: Ausgabe 24 + 25</a:t>
            </a:r>
          </a:p>
          <a:p>
            <a:pPr marL="57150" indent="0">
              <a:buNone/>
            </a:pPr>
            <a:endParaRPr lang="de-DE" sz="1800" dirty="0" smtClean="0"/>
          </a:p>
          <a:p>
            <a:pPr marL="57150" indent="0">
              <a:buNone/>
            </a:pPr>
            <a:endParaRPr lang="de-DE" sz="1800" dirty="0" smtClean="0"/>
          </a:p>
          <a:p>
            <a:pPr marL="57150" indent="0">
              <a:buNone/>
            </a:pPr>
            <a:endParaRPr lang="de-DE" sz="1400" dirty="0" smtClean="0"/>
          </a:p>
          <a:p>
            <a:pPr marL="57150" indent="0">
              <a:buNone/>
            </a:pPr>
            <a:endParaRPr lang="de-DE" dirty="0" smtClean="0"/>
          </a:p>
          <a:p>
            <a:pPr marL="57150" indent="0">
              <a:buNone/>
            </a:pP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121</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879189203"/>
              </p:ext>
            </p:extLst>
          </p:nvPr>
        </p:nvGraphicFramePr>
        <p:xfrm>
          <a:off x="179512" y="2708920"/>
          <a:ext cx="8640960" cy="1097280"/>
        </p:xfrm>
        <a:graphic>
          <a:graphicData uri="http://schemas.openxmlformats.org/drawingml/2006/table">
            <a:tbl>
              <a:tblPr firstRow="1" bandRow="1">
                <a:tableStyleId>{5C22544A-7EE6-4342-B048-85BDC9FD1C3A}</a:tableStyleId>
              </a:tblPr>
              <a:tblGrid>
                <a:gridCol w="864096"/>
                <a:gridCol w="4680520"/>
                <a:gridCol w="3096344"/>
              </a:tblGrid>
              <a:tr h="370840">
                <a:tc>
                  <a:txBody>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RDA</a:t>
                      </a:r>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Element</a:t>
                      </a:r>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Erfassung</a:t>
                      </a:r>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2000" b="1" dirty="0" smtClean="0">
                          <a:latin typeface="Verdana" panose="020B0604030504040204" pitchFamily="34" charset="0"/>
                          <a:ea typeface="Verdana" panose="020B0604030504040204" pitchFamily="34" charset="0"/>
                          <a:cs typeface="Verdana" panose="020B0604030504040204" pitchFamily="34" charset="0"/>
                        </a:rPr>
                        <a:t>2.6</a:t>
                      </a:r>
                      <a:endParaRPr lang="de-DE" sz="20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2000" b="1" dirty="0" smtClean="0">
                          <a:latin typeface="Verdana" panose="020B0604030504040204" pitchFamily="34" charset="0"/>
                          <a:ea typeface="Verdana" panose="020B0604030504040204" pitchFamily="34" charset="0"/>
                          <a:cs typeface="Verdana" panose="020B0604030504040204" pitchFamily="34" charset="0"/>
                        </a:rPr>
                        <a:t>Zählung von fortlaufenden Ressourcen</a:t>
                      </a:r>
                      <a:endParaRPr lang="de-DE" sz="20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2000" b="0" dirty="0" smtClean="0">
                          <a:latin typeface="Verdana" panose="020B0604030504040204" pitchFamily="34" charset="0"/>
                          <a:ea typeface="Verdana" panose="020B0604030504040204" pitchFamily="34" charset="0"/>
                          <a:cs typeface="Verdana" panose="020B0604030504040204" pitchFamily="34" charset="0"/>
                        </a:rPr>
                        <a:t>Heft 7/9 (2001)-</a:t>
                      </a:r>
                      <a:endParaRPr lang="de-DE" sz="2000" b="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1624301048"/>
              </p:ext>
            </p:extLst>
          </p:nvPr>
        </p:nvGraphicFramePr>
        <p:xfrm>
          <a:off x="251521" y="4437112"/>
          <a:ext cx="8568951" cy="1097280"/>
        </p:xfrm>
        <a:graphic>
          <a:graphicData uri="http://schemas.openxmlformats.org/drawingml/2006/table">
            <a:tbl>
              <a:tblPr firstRow="1" bandRow="1">
                <a:tableStyleId>{5C22544A-7EE6-4342-B048-85BDC9FD1C3A}</a:tableStyleId>
              </a:tblPr>
              <a:tblGrid>
                <a:gridCol w="864095"/>
                <a:gridCol w="4848539"/>
                <a:gridCol w="2856317"/>
              </a:tblGrid>
              <a:tr h="370840">
                <a:tc>
                  <a:txBody>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RDA</a:t>
                      </a:r>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Element</a:t>
                      </a:r>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Erfassung</a:t>
                      </a:r>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2000" b="1" dirty="0" smtClean="0">
                          <a:latin typeface="Verdana" panose="020B0604030504040204" pitchFamily="34" charset="0"/>
                          <a:ea typeface="Verdana" panose="020B0604030504040204" pitchFamily="34" charset="0"/>
                          <a:cs typeface="Verdana" panose="020B0604030504040204" pitchFamily="34" charset="0"/>
                        </a:rPr>
                        <a:t>2.6</a:t>
                      </a:r>
                      <a:endParaRPr lang="de-DE" sz="20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2000" b="1" dirty="0" smtClean="0">
                          <a:latin typeface="Verdana" panose="020B0604030504040204" pitchFamily="34" charset="0"/>
                          <a:ea typeface="Verdana" panose="020B0604030504040204" pitchFamily="34" charset="0"/>
                          <a:cs typeface="Verdana" panose="020B0604030504040204" pitchFamily="34" charset="0"/>
                        </a:rPr>
                        <a:t>Zählung von fortlaufenden Ressourcen</a:t>
                      </a:r>
                      <a:endParaRPr lang="de-DE" sz="20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2000" b="0" dirty="0" smtClean="0">
                          <a:latin typeface="Verdana" panose="020B0604030504040204" pitchFamily="34" charset="0"/>
                          <a:ea typeface="Verdana" panose="020B0604030504040204" pitchFamily="34" charset="0"/>
                          <a:cs typeface="Verdana" panose="020B0604030504040204" pitchFamily="34" charset="0"/>
                        </a:rPr>
                        <a:t>Ausgabe 24/25-</a:t>
                      </a:r>
                      <a:endParaRPr lang="de-DE" sz="2000" b="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2662204583"/>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Alphanumerische Zählung </a:t>
            </a:r>
            <a:endParaRPr lang="de-DE" dirty="0"/>
          </a:p>
        </p:txBody>
      </p:sp>
      <p:sp>
        <p:nvSpPr>
          <p:cNvPr id="3" name="Textplatzhalter 2"/>
          <p:cNvSpPr>
            <a:spLocks noGrp="1"/>
          </p:cNvSpPr>
          <p:nvPr>
            <p:ph type="body" sz="quarter" idx="13"/>
          </p:nvPr>
        </p:nvSpPr>
        <p:spPr/>
        <p:txBody>
          <a:bodyPr wrap="square"/>
          <a:lstStyle/>
          <a:p>
            <a:pPr marL="57150" indent="0">
              <a:spcBef>
                <a:spcPts val="200"/>
              </a:spcBef>
              <a:buNone/>
            </a:pPr>
            <a:r>
              <a:rPr lang="de-DE" dirty="0" smtClean="0"/>
              <a:t>Durchlaufende Zählung</a:t>
            </a:r>
          </a:p>
          <a:p>
            <a:pPr marL="857250" lvl="1" indent="-342900">
              <a:spcBef>
                <a:spcPts val="500"/>
              </a:spcBef>
              <a:buFont typeface="Arial" panose="020B0604020202020204" pitchFamily="34" charset="0"/>
              <a:buChar char="•"/>
            </a:pPr>
            <a:r>
              <a:rPr lang="de-DE" dirty="0" smtClean="0"/>
              <a:t>       läuft kontinuierlich weiter</a:t>
            </a:r>
          </a:p>
          <a:p>
            <a:pPr marL="857250" lvl="1" indent="-342900">
              <a:buFont typeface="Arial" panose="020B0604020202020204" pitchFamily="34" charset="0"/>
              <a:buChar char="•"/>
            </a:pPr>
            <a:r>
              <a:rPr lang="de-DE" dirty="0" smtClean="0"/>
              <a:t>       beginnt nicht jedes Jahr mit „1“</a:t>
            </a:r>
          </a:p>
          <a:p>
            <a:pPr marL="57150" indent="0">
              <a:buNone/>
            </a:pPr>
            <a:endParaRPr lang="de-DE" dirty="0" smtClean="0"/>
          </a:p>
          <a:p>
            <a:pPr marL="400050">
              <a:buFont typeface="Wingdings"/>
              <a:buChar char="à"/>
            </a:pPr>
            <a:r>
              <a:rPr lang="de-DE" sz="2000" dirty="0" smtClean="0">
                <a:sym typeface="Wingdings" panose="05000000000000000000" pitchFamily="2" charset="2"/>
              </a:rPr>
              <a:t>Erfassung </a:t>
            </a:r>
            <a:r>
              <a:rPr lang="de-DE" sz="2000" dirty="0">
                <a:sym typeface="Wingdings" panose="05000000000000000000" pitchFamily="2" charset="2"/>
              </a:rPr>
              <a:t>e</a:t>
            </a:r>
            <a:r>
              <a:rPr lang="de-DE" sz="2000" dirty="0" smtClean="0">
                <a:sym typeface="Wingdings" panose="05000000000000000000" pitchFamily="2" charset="2"/>
              </a:rPr>
              <a:t>ntsprechend der Informationsquelle</a:t>
            </a:r>
          </a:p>
          <a:p>
            <a:pPr marL="400050">
              <a:buFont typeface="Wingdings"/>
              <a:buChar char="à"/>
            </a:pPr>
            <a:r>
              <a:rPr lang="de-DE" sz="2000" dirty="0" smtClean="0">
                <a:sym typeface="Wingdings" panose="05000000000000000000" pitchFamily="2" charset="2"/>
              </a:rPr>
              <a:t>chronologische Bezeichnung in runden Klammern nach der alphanumerischen Bezeichnung</a:t>
            </a:r>
          </a:p>
          <a:p>
            <a:pPr marL="57150" indent="0">
              <a:buNone/>
            </a:pPr>
            <a:endParaRPr lang="de-DE" sz="800" dirty="0" smtClean="0"/>
          </a:p>
          <a:p>
            <a:pPr marL="57150" indent="0">
              <a:buNone/>
            </a:pPr>
            <a:r>
              <a:rPr lang="de-DE" sz="1600" u="sng" dirty="0" smtClean="0"/>
              <a:t>Beispiel:</a:t>
            </a:r>
          </a:p>
          <a:p>
            <a:pPr marL="57150" indent="0">
              <a:buNone/>
            </a:pPr>
            <a:r>
              <a:rPr lang="de-DE" sz="1600" dirty="0" smtClean="0"/>
              <a:t>In den Informationsquellen:</a:t>
            </a:r>
          </a:p>
          <a:p>
            <a:pPr marL="57150" indent="0">
              <a:buNone/>
            </a:pPr>
            <a:r>
              <a:rPr lang="de-DE" sz="1600" dirty="0" smtClean="0"/>
              <a:t>Heft 1 Januar 2011  ||      Heft 2 Juli 2011     ||     Heft 3 Januar 2012</a:t>
            </a:r>
            <a:endParaRPr lang="de-DE" sz="1600" dirty="0"/>
          </a:p>
          <a:p>
            <a:pPr marL="400050"/>
            <a:endParaRPr lang="de-DE" sz="20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122</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3535622380"/>
              </p:ext>
            </p:extLst>
          </p:nvPr>
        </p:nvGraphicFramePr>
        <p:xfrm>
          <a:off x="323528" y="4581128"/>
          <a:ext cx="8496942" cy="1010920"/>
        </p:xfrm>
        <a:graphic>
          <a:graphicData uri="http://schemas.openxmlformats.org/drawingml/2006/table">
            <a:tbl>
              <a:tblPr firstRow="1" bandRow="1">
                <a:tableStyleId>{5C22544A-7EE6-4342-B048-85BDC9FD1C3A}</a:tableStyleId>
              </a:tblPr>
              <a:tblGrid>
                <a:gridCol w="792088"/>
                <a:gridCol w="4104456"/>
                <a:gridCol w="3600398"/>
              </a:tblGrid>
              <a:tr h="370840">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Zählung von fortlaufenden Ressourcen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Heft 1 (Januar</a:t>
                      </a:r>
                      <a:r>
                        <a:rPr lang="de-DE" b="0" baseline="0" dirty="0" smtClean="0">
                          <a:latin typeface="Verdana" panose="020B0604030504040204" pitchFamily="34" charset="0"/>
                          <a:ea typeface="Verdana" panose="020B0604030504040204" pitchFamily="34" charset="0"/>
                          <a:cs typeface="Verdana" panose="020B0604030504040204" pitchFamily="34" charset="0"/>
                        </a:rPr>
                        <a:t> 2011)-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571776634"/>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Alphanumerische Zählung </a:t>
            </a:r>
            <a:endParaRPr lang="de-DE" dirty="0"/>
          </a:p>
        </p:txBody>
      </p:sp>
      <p:sp>
        <p:nvSpPr>
          <p:cNvPr id="3" name="Textplatzhalter 2"/>
          <p:cNvSpPr>
            <a:spLocks noGrp="1"/>
          </p:cNvSpPr>
          <p:nvPr>
            <p:ph type="body" sz="quarter" idx="13"/>
          </p:nvPr>
        </p:nvSpPr>
        <p:spPr/>
        <p:txBody>
          <a:bodyPr wrap="square"/>
          <a:lstStyle/>
          <a:p>
            <a:pPr marL="57150" indent="0">
              <a:buNone/>
            </a:pPr>
            <a:r>
              <a:rPr lang="de-DE" dirty="0" smtClean="0"/>
              <a:t>Nicht durchlaufende Zählung</a:t>
            </a:r>
          </a:p>
          <a:p>
            <a:pPr marL="400050"/>
            <a:r>
              <a:rPr lang="de-DE" dirty="0"/>
              <a:t>Jahr als Jahrgangs-, Band- oder Volume-Zählung</a:t>
            </a:r>
          </a:p>
          <a:p>
            <a:pPr marL="57150" indent="0">
              <a:buNone/>
            </a:pPr>
            <a:endParaRPr lang="de-DE" sz="1600" dirty="0" smtClean="0"/>
          </a:p>
          <a:p>
            <a:pPr lvl="1">
              <a:buFont typeface="Wingdings"/>
              <a:buChar char="à"/>
            </a:pPr>
            <a:r>
              <a:rPr lang="de-DE" sz="2400" dirty="0" smtClean="0">
                <a:sym typeface="Wingdings" panose="05000000000000000000" pitchFamily="2" charset="2"/>
              </a:rPr>
              <a:t> Jahr Bestandteil der alphanumerischen Zählung</a:t>
            </a:r>
          </a:p>
          <a:p>
            <a:pPr lvl="1">
              <a:buFont typeface="Wingdings"/>
              <a:buChar char="à"/>
            </a:pPr>
            <a:r>
              <a:rPr lang="de-DE" sz="2400" dirty="0" smtClean="0">
                <a:sym typeface="Wingdings" panose="05000000000000000000" pitchFamily="2" charset="2"/>
              </a:rPr>
              <a:t> Jahr vor Zählung der einzelnen Ausgaben</a:t>
            </a:r>
          </a:p>
          <a:p>
            <a:pPr lvl="1">
              <a:buFont typeface="Wingdings"/>
              <a:buChar char="à"/>
            </a:pPr>
            <a:r>
              <a:rPr lang="de-DE" sz="2400" dirty="0" smtClean="0">
                <a:sym typeface="Wingdings" panose="05000000000000000000" pitchFamily="2" charset="2"/>
              </a:rPr>
              <a:t> Jahr und untergeordnete Zählung durch Komma</a:t>
            </a:r>
          </a:p>
          <a:p>
            <a:pPr marL="457200" lvl="1" indent="0">
              <a:buNone/>
            </a:pPr>
            <a:r>
              <a:rPr lang="de-DE" sz="2400" dirty="0">
                <a:sym typeface="Wingdings" panose="05000000000000000000" pitchFamily="2" charset="2"/>
              </a:rPr>
              <a:t> </a:t>
            </a:r>
            <a:r>
              <a:rPr lang="de-DE" sz="2400" dirty="0" smtClean="0">
                <a:sym typeface="Wingdings" panose="05000000000000000000" pitchFamily="2" charset="2"/>
              </a:rPr>
              <a:t>   Leerzeichen trennen</a:t>
            </a:r>
          </a:p>
          <a:p>
            <a:pPr marL="457200" lvl="1" indent="0">
              <a:buNone/>
            </a:pPr>
            <a:endParaRPr lang="de-DE" sz="800" dirty="0" smtClean="0">
              <a:sym typeface="Wingdings" panose="05000000000000000000" pitchFamily="2" charset="2"/>
            </a:endParaRPr>
          </a:p>
          <a:p>
            <a:pPr marL="457200" lvl="1" indent="0">
              <a:buNone/>
            </a:pPr>
            <a:r>
              <a:rPr lang="de-DE" sz="1600" u="sng" dirty="0" smtClean="0">
                <a:sym typeface="Wingdings" panose="05000000000000000000" pitchFamily="2" charset="2"/>
              </a:rPr>
              <a:t>Beispiel:</a:t>
            </a:r>
          </a:p>
          <a:p>
            <a:pPr marL="457200" lvl="1" indent="0">
              <a:buNone/>
            </a:pPr>
            <a:r>
              <a:rPr lang="de-DE" sz="1600" dirty="0" smtClean="0">
                <a:sym typeface="Wingdings" panose="05000000000000000000" pitchFamily="2" charset="2"/>
              </a:rPr>
              <a:t>In den Informationsquellen:</a:t>
            </a:r>
          </a:p>
          <a:p>
            <a:pPr marL="457200" lvl="1" indent="0">
              <a:buNone/>
            </a:pPr>
            <a:r>
              <a:rPr lang="de-DE" sz="1600" dirty="0" smtClean="0">
                <a:sym typeface="Wingdings" panose="05000000000000000000" pitchFamily="2" charset="2"/>
              </a:rPr>
              <a:t>Heft 1  1995  ||   Heft 2  1995  ||  Heft 1  1996  || Heft  2  1996</a:t>
            </a:r>
            <a:endParaRPr lang="de-DE" sz="1600" dirty="0">
              <a:sym typeface="Wingdings" panose="05000000000000000000" pitchFamily="2" charset="2"/>
            </a:endParaRPr>
          </a:p>
          <a:p>
            <a:pPr lvl="1">
              <a:buFont typeface="Wingdings"/>
              <a:buChar char="à"/>
            </a:pPr>
            <a:endParaRPr lang="de-DE" sz="2400" dirty="0" smtClean="0"/>
          </a:p>
          <a:p>
            <a:pPr marL="457200" lvl="1" indent="0">
              <a:buNone/>
            </a:pPr>
            <a:endParaRPr lang="de-DE" sz="2400" dirty="0" smtClean="0"/>
          </a:p>
          <a:p>
            <a:pPr marL="57150" indent="0">
              <a:buNone/>
            </a:pPr>
            <a:endParaRPr lang="de-DE" sz="2000"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123</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3878367869"/>
              </p:ext>
            </p:extLst>
          </p:nvPr>
        </p:nvGraphicFramePr>
        <p:xfrm>
          <a:off x="323528" y="4941168"/>
          <a:ext cx="8496942" cy="1010920"/>
        </p:xfrm>
        <a:graphic>
          <a:graphicData uri="http://schemas.openxmlformats.org/drawingml/2006/table">
            <a:tbl>
              <a:tblPr firstRow="1" bandRow="1">
                <a:tableStyleId>{5C22544A-7EE6-4342-B048-85BDC9FD1C3A}</a:tableStyleId>
              </a:tblPr>
              <a:tblGrid>
                <a:gridCol w="792088"/>
                <a:gridCol w="3600400"/>
                <a:gridCol w="4104454"/>
              </a:tblGrid>
              <a:tr h="370840">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Zählung von fortlaufenden Ressourcen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1995, Heft 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3908043982"/>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Alphanumerische Zählung </a:t>
            </a:r>
            <a:endParaRPr lang="de-DE" dirty="0"/>
          </a:p>
        </p:txBody>
      </p:sp>
      <p:sp>
        <p:nvSpPr>
          <p:cNvPr id="3" name="Textplatzhalter 2"/>
          <p:cNvSpPr>
            <a:spLocks noGrp="1"/>
          </p:cNvSpPr>
          <p:nvPr>
            <p:ph type="body" sz="quarter" idx="13"/>
          </p:nvPr>
        </p:nvSpPr>
        <p:spPr>
          <a:xfrm>
            <a:off x="251520" y="836712"/>
            <a:ext cx="8784976" cy="5472608"/>
          </a:xfrm>
        </p:spPr>
        <p:txBody>
          <a:bodyPr wrap="square"/>
          <a:lstStyle/>
          <a:p>
            <a:pPr marL="57150" indent="0">
              <a:buNone/>
            </a:pPr>
            <a:r>
              <a:rPr lang="de-DE" dirty="0" smtClean="0"/>
              <a:t>Zwei oder mehr Zählungen</a:t>
            </a:r>
          </a:p>
          <a:p>
            <a:pPr marL="400050"/>
            <a:r>
              <a:rPr lang="de-DE" dirty="0" smtClean="0"/>
              <a:t>Zählungen einander über- und untergeordnet</a:t>
            </a:r>
          </a:p>
          <a:p>
            <a:pPr marL="857250" lvl="1" indent="-342900">
              <a:buFont typeface="Symbol" panose="05050102010706020507" pitchFamily="18" charset="2"/>
              <a:buChar char="-"/>
            </a:pPr>
            <a:r>
              <a:rPr lang="de-DE" dirty="0" smtClean="0"/>
              <a:t>übergeordnete </a:t>
            </a:r>
            <a:r>
              <a:rPr lang="de-DE" dirty="0"/>
              <a:t>durchlaufende Zählung</a:t>
            </a:r>
            <a:endParaRPr lang="de-DE" dirty="0" smtClean="0"/>
          </a:p>
          <a:p>
            <a:pPr marL="857250" lvl="1" indent="-342900">
              <a:buFont typeface="Symbol" panose="05050102010706020507" pitchFamily="18" charset="2"/>
              <a:buChar char="-"/>
            </a:pPr>
            <a:r>
              <a:rPr lang="de-DE" dirty="0" smtClean="0"/>
              <a:t>untergeordnete </a:t>
            </a:r>
            <a:r>
              <a:rPr lang="de-DE" u="sng" dirty="0" smtClean="0"/>
              <a:t>nicht durchlaufende</a:t>
            </a:r>
            <a:r>
              <a:rPr lang="de-DE" dirty="0" smtClean="0"/>
              <a:t> Zählung der einzelnen Ausgaben</a:t>
            </a:r>
          </a:p>
          <a:p>
            <a:pPr marL="514350" lvl="1" indent="0">
              <a:buNone/>
            </a:pPr>
            <a:endParaRPr lang="de-DE" dirty="0" smtClean="0"/>
          </a:p>
          <a:p>
            <a:pPr>
              <a:buFont typeface="Wingdings"/>
              <a:buChar char="à"/>
            </a:pPr>
            <a:r>
              <a:rPr lang="de-DE" dirty="0" smtClean="0">
                <a:sym typeface="Wingdings" panose="05000000000000000000" pitchFamily="2" charset="2"/>
              </a:rPr>
              <a:t>Erfassung in strukturierter Form</a:t>
            </a:r>
          </a:p>
          <a:p>
            <a:pPr>
              <a:buFont typeface="Wingdings"/>
              <a:buChar char="à"/>
            </a:pPr>
            <a:r>
              <a:rPr lang="de-DE" dirty="0">
                <a:sym typeface="Wingdings" panose="05000000000000000000" pitchFamily="2" charset="2"/>
              </a:rPr>
              <a:t>übergeordnete durchlaufende Zählung </a:t>
            </a:r>
            <a:r>
              <a:rPr lang="de-DE" dirty="0" smtClean="0">
                <a:sym typeface="Wingdings" panose="05000000000000000000" pitchFamily="2" charset="2"/>
              </a:rPr>
              <a:t>vor untergeordneter </a:t>
            </a:r>
            <a:r>
              <a:rPr lang="de-DE" u="sng" dirty="0" smtClean="0">
                <a:sym typeface="Wingdings" panose="05000000000000000000" pitchFamily="2" charset="2"/>
              </a:rPr>
              <a:t>nicht durchlaufender</a:t>
            </a:r>
            <a:r>
              <a:rPr lang="de-DE" dirty="0" smtClean="0">
                <a:sym typeface="Wingdings" panose="05000000000000000000" pitchFamily="2" charset="2"/>
              </a:rPr>
              <a:t> Zählung</a:t>
            </a:r>
          </a:p>
          <a:p>
            <a:pPr>
              <a:buFont typeface="Wingdings"/>
              <a:buChar char="à"/>
            </a:pPr>
            <a:r>
              <a:rPr lang="de-DE" dirty="0" smtClean="0">
                <a:sym typeface="Wingdings" panose="05000000000000000000" pitchFamily="2" charset="2"/>
              </a:rPr>
              <a:t>Trennung durch Komma Leerzeichen</a:t>
            </a:r>
          </a:p>
          <a:p>
            <a:pPr marL="457200" lvl="1" indent="0">
              <a:buNone/>
            </a:pPr>
            <a:endParaRPr lang="de-DE" sz="2400" dirty="0" smtClean="0"/>
          </a:p>
          <a:p>
            <a:pPr marL="457200" lvl="1" indent="0">
              <a:buNone/>
            </a:pPr>
            <a:endParaRPr lang="de-DE" sz="2400" dirty="0" smtClean="0"/>
          </a:p>
          <a:p>
            <a:pPr marL="57150" indent="0">
              <a:buNone/>
            </a:pPr>
            <a:endParaRPr lang="de-DE" sz="2000"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124</a:t>
            </a:fld>
            <a:endParaRPr lang="de-DE"/>
          </a:p>
        </p:txBody>
      </p:sp>
    </p:spTree>
    <p:extLst>
      <p:ext uri="{BB962C8B-B14F-4D97-AF65-F5344CB8AC3E}">
        <p14:creationId xmlns:p14="http://schemas.microsoft.com/office/powerpoint/2010/main" val="3459167457"/>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Alphanumerische </a:t>
            </a:r>
            <a:r>
              <a:rPr lang="de-DE" dirty="0"/>
              <a:t>Zählung </a:t>
            </a:r>
          </a:p>
        </p:txBody>
      </p:sp>
      <p:sp>
        <p:nvSpPr>
          <p:cNvPr id="3" name="Textplatzhalter 2"/>
          <p:cNvSpPr>
            <a:spLocks noGrp="1"/>
          </p:cNvSpPr>
          <p:nvPr>
            <p:ph type="body" sz="quarter" idx="13"/>
          </p:nvPr>
        </p:nvSpPr>
        <p:spPr/>
        <p:txBody>
          <a:bodyPr/>
          <a:lstStyle/>
          <a:p>
            <a:pPr marL="0" indent="0">
              <a:buNone/>
            </a:pPr>
            <a:r>
              <a:rPr lang="de-DE" sz="1800" u="sng" dirty="0" smtClean="0"/>
              <a:t>Beispiel 1:</a:t>
            </a:r>
          </a:p>
          <a:p>
            <a:pPr marL="0" indent="0">
              <a:buNone/>
            </a:pPr>
            <a:r>
              <a:rPr lang="de-DE" sz="1800" dirty="0" smtClean="0"/>
              <a:t>In den Informationsquellen:</a:t>
            </a:r>
          </a:p>
          <a:p>
            <a:pPr marL="0" indent="0">
              <a:buNone/>
            </a:pPr>
            <a:r>
              <a:rPr lang="de-DE" sz="1800" dirty="0" smtClean="0"/>
              <a:t>Jahrgang 1 Heft 1 März 2010  -  Jahrgang 1 Heft 2 Juni 2010</a:t>
            </a:r>
          </a:p>
          <a:p>
            <a:pPr marL="0" indent="0">
              <a:buNone/>
            </a:pPr>
            <a:r>
              <a:rPr lang="de-DE" sz="1800" dirty="0" smtClean="0"/>
              <a:t>Jahrgang 2 Heft 1 März 2011  -  Jahrgang 2 Heft 2 Juni 2011</a:t>
            </a:r>
          </a:p>
          <a:p>
            <a:pPr marL="0" indent="0">
              <a:buNone/>
            </a:pPr>
            <a:endParaRPr lang="de-DE" sz="1800" dirty="0" smtClean="0"/>
          </a:p>
          <a:p>
            <a:pPr marL="0" indent="0">
              <a:buNone/>
            </a:pPr>
            <a:endParaRPr lang="de-DE" sz="1800" dirty="0"/>
          </a:p>
          <a:p>
            <a:pPr marL="0" indent="0">
              <a:buNone/>
            </a:pPr>
            <a:endParaRPr lang="de-DE" sz="1800" dirty="0" smtClean="0"/>
          </a:p>
          <a:p>
            <a:pPr marL="0" indent="0">
              <a:buNone/>
            </a:pPr>
            <a:endParaRPr lang="de-DE" sz="1000" dirty="0"/>
          </a:p>
          <a:p>
            <a:pPr marL="0" indent="0">
              <a:buNone/>
            </a:pPr>
            <a:r>
              <a:rPr lang="de-DE" sz="1800" u="sng" dirty="0" smtClean="0"/>
              <a:t>Beispiel 2:</a:t>
            </a:r>
          </a:p>
          <a:p>
            <a:pPr marL="0" indent="0">
              <a:buNone/>
            </a:pPr>
            <a:r>
              <a:rPr lang="de-DE" sz="1800" dirty="0"/>
              <a:t>I</a:t>
            </a:r>
            <a:r>
              <a:rPr lang="de-DE" sz="1800" dirty="0" smtClean="0"/>
              <a:t>n den Informationsquellen:</a:t>
            </a:r>
          </a:p>
          <a:p>
            <a:pPr marL="0" indent="0">
              <a:buNone/>
            </a:pPr>
            <a:r>
              <a:rPr lang="de-DE" sz="1800" dirty="0" smtClean="0"/>
              <a:t>H. 1 – Jg. 1 Januar 2013</a:t>
            </a:r>
          </a:p>
          <a:p>
            <a:pPr marL="0" indent="0">
              <a:buNone/>
            </a:pPr>
            <a:r>
              <a:rPr lang="de-DE" sz="1800" dirty="0" smtClean="0"/>
              <a:t>H. 2 – Jg. 1 März 2013</a:t>
            </a:r>
          </a:p>
          <a:p>
            <a:pPr marL="0" indent="0">
              <a:buNone/>
            </a:pPr>
            <a:r>
              <a:rPr lang="de-DE" sz="900" dirty="0" smtClean="0"/>
              <a:t>...</a:t>
            </a:r>
          </a:p>
          <a:p>
            <a:pPr marL="0" indent="0">
              <a:buNone/>
            </a:pPr>
            <a:r>
              <a:rPr lang="de-DE" sz="1800" dirty="0" smtClean="0"/>
              <a:t>H. 1 – Jg. 2 Januar 2014</a:t>
            </a:r>
          </a:p>
          <a:p>
            <a:pPr marL="0" indent="0">
              <a:buNone/>
            </a:pPr>
            <a:endParaRPr lang="de-DE" sz="1800" dirty="0"/>
          </a:p>
        </p:txBody>
      </p:sp>
      <p:sp>
        <p:nvSpPr>
          <p:cNvPr id="4" name="Fußzeilenplatzhalter 3"/>
          <p:cNvSpPr>
            <a:spLocks noGrp="1"/>
          </p:cNvSpPr>
          <p:nvPr>
            <p:ph type="ftr" sz="quarter" idx="14"/>
          </p:nvPr>
        </p:nvSpPr>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125</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866895262"/>
              </p:ext>
            </p:extLst>
          </p:nvPr>
        </p:nvGraphicFramePr>
        <p:xfrm>
          <a:off x="251520" y="2204864"/>
          <a:ext cx="8393707" cy="1010920"/>
        </p:xfrm>
        <a:graphic>
          <a:graphicData uri="http://schemas.openxmlformats.org/drawingml/2006/table">
            <a:tbl>
              <a:tblPr firstRow="1" bandRow="1">
                <a:tableStyleId>{5C22544A-7EE6-4342-B048-85BDC9FD1C3A}</a:tableStyleId>
              </a:tblPr>
              <a:tblGrid>
                <a:gridCol w="808355"/>
                <a:gridCol w="3584133"/>
                <a:gridCol w="4001219"/>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Zählung von fortlaufenden Ressourcen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Jahrgang 1, Heft 1 (März 2010)-</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1687384297"/>
              </p:ext>
            </p:extLst>
          </p:nvPr>
        </p:nvGraphicFramePr>
        <p:xfrm>
          <a:off x="323528" y="5229200"/>
          <a:ext cx="8352927" cy="1010920"/>
        </p:xfrm>
        <a:graphic>
          <a:graphicData uri="http://schemas.openxmlformats.org/drawingml/2006/table">
            <a:tbl>
              <a:tblPr firstRow="1" bandRow="1">
                <a:tableStyleId>{5C22544A-7EE6-4342-B048-85BDC9FD1C3A}</a:tableStyleId>
              </a:tblPr>
              <a:tblGrid>
                <a:gridCol w="832531"/>
                <a:gridCol w="3760198"/>
                <a:gridCol w="3760198"/>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Zählung von</a:t>
                      </a:r>
                    </a:p>
                    <a:p>
                      <a:r>
                        <a:rPr lang="de-DE" b="1" dirty="0" smtClean="0">
                          <a:latin typeface="Verdana" panose="020B0604030504040204" pitchFamily="34" charset="0"/>
                          <a:ea typeface="Verdana" panose="020B0604030504040204" pitchFamily="34" charset="0"/>
                          <a:cs typeface="Verdana" panose="020B0604030504040204" pitchFamily="34" charset="0"/>
                        </a:rPr>
                        <a:t>fortlaufenden Ressourcen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Jg. 1, H. 1 (Januar</a:t>
                      </a:r>
                      <a:r>
                        <a:rPr lang="de-DE" baseline="0" dirty="0" smtClean="0">
                          <a:latin typeface="Verdana" panose="020B0604030504040204" pitchFamily="34" charset="0"/>
                          <a:ea typeface="Verdana" panose="020B0604030504040204" pitchFamily="34" charset="0"/>
                          <a:cs typeface="Verdana" panose="020B0604030504040204" pitchFamily="34" charset="0"/>
                        </a:rPr>
                        <a:t> 2013)-</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1993433904"/>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Chronologische Zählung, allgemein </a:t>
            </a:r>
            <a:endParaRPr lang="de-DE" dirty="0"/>
          </a:p>
        </p:txBody>
      </p:sp>
      <p:sp>
        <p:nvSpPr>
          <p:cNvPr id="3" name="Textplatzhalter 2"/>
          <p:cNvSpPr>
            <a:spLocks noGrp="1"/>
          </p:cNvSpPr>
          <p:nvPr>
            <p:ph type="body" sz="quarter" idx="13"/>
          </p:nvPr>
        </p:nvSpPr>
        <p:spPr/>
        <p:txBody>
          <a:bodyPr wrap="square"/>
          <a:lstStyle/>
          <a:p>
            <a:pPr marL="400050"/>
            <a:r>
              <a:rPr lang="de-DE" sz="2000" dirty="0" smtClean="0"/>
              <a:t>Datumsangaben (Jahreszeiten, Monate, Tagesdaten) entsprechend Angaben in Informationsquelle</a:t>
            </a:r>
          </a:p>
          <a:p>
            <a:pPr marL="400050"/>
            <a:r>
              <a:rPr lang="de-DE" sz="2000" dirty="0" smtClean="0"/>
              <a:t>keine Wochentage erfassen</a:t>
            </a:r>
          </a:p>
          <a:p>
            <a:pPr marL="400050"/>
            <a:r>
              <a:rPr lang="de-DE" sz="2000" dirty="0" smtClean="0"/>
              <a:t>bei Doppel- und Mehrfachzählungen </a:t>
            </a:r>
            <a:r>
              <a:rPr lang="de-DE" sz="2000" dirty="0" smtClean="0">
                <a:sym typeface="Wingdings" panose="05000000000000000000" pitchFamily="2" charset="2"/>
              </a:rPr>
              <a:t> </a:t>
            </a:r>
            <a:r>
              <a:rPr lang="de-DE" sz="2000" dirty="0"/>
              <a:t>Bis-Strich / anderes Zeichen durch Schrägstrich ersetzen</a:t>
            </a:r>
          </a:p>
          <a:p>
            <a:pPr marL="400050"/>
            <a:r>
              <a:rPr lang="de-DE" sz="2000" dirty="0" smtClean="0"/>
              <a:t>zusammenfassende Jahresangaben </a:t>
            </a:r>
            <a:r>
              <a:rPr lang="de-DE" sz="2000" dirty="0" smtClean="0">
                <a:sym typeface="Wingdings" panose="05000000000000000000" pitchFamily="2" charset="2"/>
              </a:rPr>
              <a:t> erste und letzte Zahl in vollständiger Form (RDA 1.8.4)</a:t>
            </a:r>
          </a:p>
          <a:p>
            <a:pPr marL="400050"/>
            <a:endParaRPr lang="de-DE" sz="800" dirty="0" smtClean="0"/>
          </a:p>
          <a:p>
            <a:pPr marL="57150" indent="0">
              <a:buNone/>
            </a:pPr>
            <a:r>
              <a:rPr lang="de-DE" sz="1600" u="sng" dirty="0" smtClean="0"/>
              <a:t>Beispiel 1:</a:t>
            </a:r>
          </a:p>
          <a:p>
            <a:pPr marL="57150" indent="0">
              <a:buNone/>
            </a:pPr>
            <a:r>
              <a:rPr lang="de-DE" sz="1600" dirty="0" smtClean="0"/>
              <a:t>Angabe in der Informationsquelle: Donnerstag, 4. September 2014</a:t>
            </a:r>
          </a:p>
          <a:p>
            <a:pPr marL="57150" indent="0">
              <a:buNone/>
            </a:pPr>
            <a:endParaRPr lang="de-DE" sz="800" dirty="0" smtClean="0"/>
          </a:p>
          <a:p>
            <a:pPr marL="57150" indent="0">
              <a:buNone/>
            </a:pPr>
            <a:endParaRPr lang="de-DE" sz="1600" dirty="0"/>
          </a:p>
          <a:p>
            <a:pPr marL="57150" indent="0">
              <a:buNone/>
            </a:pPr>
            <a:endParaRPr lang="de-DE" sz="1600" dirty="0" smtClean="0"/>
          </a:p>
          <a:p>
            <a:pPr marL="57150" indent="0">
              <a:buNone/>
            </a:pPr>
            <a:endParaRPr lang="de-DE" sz="800" dirty="0"/>
          </a:p>
          <a:p>
            <a:pPr marL="57150" indent="0">
              <a:buNone/>
            </a:pPr>
            <a:r>
              <a:rPr lang="de-DE" sz="1600" u="sng" dirty="0" smtClean="0"/>
              <a:t>Beispiel 2:</a:t>
            </a:r>
          </a:p>
          <a:p>
            <a:pPr marL="57150" indent="0">
              <a:buNone/>
            </a:pPr>
            <a:r>
              <a:rPr lang="de-DE" sz="1600" dirty="0" smtClean="0"/>
              <a:t>Angabe in der Informationsquelle: 1962-63</a:t>
            </a:r>
          </a:p>
          <a:p>
            <a:pPr marL="57150" indent="0">
              <a:buNone/>
            </a:pPr>
            <a:endParaRPr lang="de-DE" sz="1600"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126</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1887823695"/>
              </p:ext>
            </p:extLst>
          </p:nvPr>
        </p:nvGraphicFramePr>
        <p:xfrm>
          <a:off x="179512" y="4005064"/>
          <a:ext cx="8496942" cy="741680"/>
        </p:xfrm>
        <a:graphic>
          <a:graphicData uri="http://schemas.openxmlformats.org/drawingml/2006/table">
            <a:tbl>
              <a:tblPr firstRow="1" bandRow="1">
                <a:tableStyleId>{5C22544A-7EE6-4342-B048-85BDC9FD1C3A}</a:tableStyleId>
              </a:tblPr>
              <a:tblGrid>
                <a:gridCol w="792088"/>
                <a:gridCol w="4896544"/>
                <a:gridCol w="2808310"/>
              </a:tblGrid>
              <a:tr h="370840">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2.6</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Zählung von fortlaufenden Ressourcen</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4. September 2014-</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graphicFrame>
        <p:nvGraphicFramePr>
          <p:cNvPr id="6" name="Tabelle 5"/>
          <p:cNvGraphicFramePr>
            <a:graphicFrameLocks noGrp="1"/>
          </p:cNvGraphicFramePr>
          <p:nvPr>
            <p:extLst>
              <p:ext uri="{D42A27DB-BD31-4B8C-83A1-F6EECF244321}">
                <p14:modId xmlns:p14="http://schemas.microsoft.com/office/powerpoint/2010/main" val="2769987303"/>
              </p:ext>
            </p:extLst>
          </p:nvPr>
        </p:nvGraphicFramePr>
        <p:xfrm>
          <a:off x="251520" y="5517232"/>
          <a:ext cx="8424936" cy="741680"/>
        </p:xfrm>
        <a:graphic>
          <a:graphicData uri="http://schemas.openxmlformats.org/drawingml/2006/table">
            <a:tbl>
              <a:tblPr firstRow="1" bandRow="1">
                <a:tableStyleId>{5C22544A-7EE6-4342-B048-85BDC9FD1C3A}</a:tableStyleId>
              </a:tblPr>
              <a:tblGrid>
                <a:gridCol w="792088"/>
                <a:gridCol w="4968552"/>
                <a:gridCol w="2664296"/>
              </a:tblGrid>
              <a:tr h="370840">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2.6</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Zählung von fortlaufenden Ressourcen</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1962/1963-</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3305588784"/>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Chronologische </a:t>
            </a:r>
            <a:r>
              <a:rPr lang="de-DE" dirty="0"/>
              <a:t>Zählung, allgemein </a:t>
            </a:r>
          </a:p>
        </p:txBody>
      </p:sp>
      <p:sp>
        <p:nvSpPr>
          <p:cNvPr id="3" name="Textplatzhalter 2"/>
          <p:cNvSpPr>
            <a:spLocks noGrp="1"/>
          </p:cNvSpPr>
          <p:nvPr>
            <p:ph type="body" sz="quarter" idx="13"/>
          </p:nvPr>
        </p:nvSpPr>
        <p:spPr>
          <a:xfrm>
            <a:off x="251520" y="836712"/>
            <a:ext cx="8640960" cy="5544616"/>
          </a:xfrm>
        </p:spPr>
        <p:txBody>
          <a:bodyPr/>
          <a:lstStyle/>
          <a:p>
            <a:pPr marL="0" indent="0">
              <a:buNone/>
            </a:pPr>
            <a:r>
              <a:rPr lang="de-DE" dirty="0" smtClean="0"/>
              <a:t>Erscheinungsdatum, Copyright-Datum, Vertriebs- oder Herstellungsdatum </a:t>
            </a:r>
            <a:r>
              <a:rPr lang="de-DE" dirty="0"/>
              <a:t>gilt </a:t>
            </a:r>
            <a:r>
              <a:rPr lang="de-DE" u="sng" dirty="0"/>
              <a:t>nicht</a:t>
            </a:r>
            <a:r>
              <a:rPr lang="de-DE" dirty="0"/>
              <a:t> als </a:t>
            </a:r>
            <a:r>
              <a:rPr lang="de-DE" dirty="0" smtClean="0"/>
              <a:t>chronologische Bezeichnung </a:t>
            </a:r>
            <a:r>
              <a:rPr lang="de-DE" dirty="0" smtClean="0">
                <a:sym typeface="Wingdings" panose="05000000000000000000" pitchFamily="2" charset="2"/>
              </a:rPr>
              <a:t> keine Zählung!</a:t>
            </a:r>
          </a:p>
          <a:p>
            <a:pPr marL="0" indent="0">
              <a:buNone/>
            </a:pPr>
            <a:endParaRPr lang="de-DE" sz="800" dirty="0">
              <a:sym typeface="Wingdings" panose="05000000000000000000" pitchFamily="2" charset="2"/>
            </a:endParaRPr>
          </a:p>
          <a:p>
            <a:pPr marL="0" indent="0">
              <a:buNone/>
            </a:pPr>
            <a:r>
              <a:rPr lang="de-DE" sz="1600" u="sng" dirty="0" smtClean="0">
                <a:sym typeface="Wingdings" panose="05000000000000000000" pitchFamily="2" charset="2"/>
              </a:rPr>
              <a:t>Beispiel:</a:t>
            </a:r>
          </a:p>
          <a:p>
            <a:pPr marL="0" indent="0">
              <a:buNone/>
            </a:pPr>
            <a:r>
              <a:rPr lang="de-DE" sz="1600" dirty="0" smtClean="0">
                <a:sym typeface="Wingdings" panose="05000000000000000000" pitchFamily="2" charset="2"/>
              </a:rPr>
              <a:t>Angabe in der Ressource: Band 1</a:t>
            </a:r>
          </a:p>
          <a:p>
            <a:pPr marL="0" indent="0">
              <a:buNone/>
            </a:pPr>
            <a:r>
              <a:rPr lang="de-DE" sz="1600" dirty="0" smtClean="0">
                <a:sym typeface="Wingdings" panose="05000000000000000000" pitchFamily="2" charset="2"/>
              </a:rPr>
              <a:t>Angabe auf der Titelseite: Verlagsort   Verlagsname  2015</a:t>
            </a:r>
            <a:endParaRPr lang="de-DE" sz="800" dirty="0" smtClean="0">
              <a:sym typeface="Wingdings" panose="05000000000000000000" pitchFamily="2" charset="2"/>
            </a:endParaRPr>
          </a:p>
          <a:p>
            <a:pPr marL="0" indent="0">
              <a:buNone/>
            </a:pPr>
            <a:endParaRPr lang="de-DE" sz="800" dirty="0">
              <a:sym typeface="Wingdings" panose="05000000000000000000" pitchFamily="2" charset="2"/>
            </a:endParaRPr>
          </a:p>
          <a:p>
            <a:pPr marL="0" indent="0">
              <a:buNone/>
            </a:pPr>
            <a:endParaRPr lang="de-DE" sz="800" dirty="0" smtClean="0">
              <a:sym typeface="Wingdings" panose="05000000000000000000" pitchFamily="2" charset="2"/>
            </a:endParaRPr>
          </a:p>
          <a:p>
            <a:pPr marL="0" indent="0">
              <a:buNone/>
            </a:pPr>
            <a:endParaRPr lang="de-DE" sz="800" dirty="0">
              <a:sym typeface="Wingdings" panose="05000000000000000000" pitchFamily="2" charset="2"/>
            </a:endParaRPr>
          </a:p>
          <a:p>
            <a:pPr marL="0" indent="0">
              <a:buNone/>
            </a:pPr>
            <a:endParaRPr lang="de-DE" sz="800" dirty="0" smtClean="0">
              <a:sym typeface="Wingdings" panose="05000000000000000000" pitchFamily="2" charset="2"/>
            </a:endParaRPr>
          </a:p>
          <a:p>
            <a:pPr marL="0" indent="0">
              <a:buNone/>
            </a:pPr>
            <a:endParaRPr lang="de-DE" sz="800" dirty="0">
              <a:sym typeface="Wingdings" panose="05000000000000000000" pitchFamily="2" charset="2"/>
            </a:endParaRPr>
          </a:p>
          <a:p>
            <a:pPr marL="0" indent="0">
              <a:buNone/>
            </a:pPr>
            <a:endParaRPr lang="de-DE" sz="800" dirty="0" smtClean="0">
              <a:sym typeface="Wingdings" panose="05000000000000000000" pitchFamily="2" charset="2"/>
            </a:endParaRPr>
          </a:p>
          <a:p>
            <a:pPr marL="0" indent="0">
              <a:buNone/>
            </a:pPr>
            <a:endParaRPr lang="de-DE" sz="800" dirty="0">
              <a:sym typeface="Wingdings" panose="05000000000000000000" pitchFamily="2" charset="2"/>
            </a:endParaRPr>
          </a:p>
          <a:p>
            <a:pPr marL="0" indent="0">
              <a:buNone/>
            </a:pPr>
            <a:endParaRPr lang="de-DE" sz="800" dirty="0" smtClean="0">
              <a:sym typeface="Wingdings" panose="05000000000000000000" pitchFamily="2" charset="2"/>
            </a:endParaRPr>
          </a:p>
          <a:p>
            <a:pPr marL="0" indent="0">
              <a:buNone/>
            </a:pPr>
            <a:r>
              <a:rPr lang="de-DE" sz="1600" u="sng" dirty="0" smtClean="0">
                <a:sym typeface="Wingdings" panose="05000000000000000000" pitchFamily="2" charset="2"/>
              </a:rPr>
              <a:t>Gegenbeispiel:</a:t>
            </a:r>
          </a:p>
          <a:p>
            <a:pPr marL="0" indent="0">
              <a:buNone/>
            </a:pPr>
            <a:r>
              <a:rPr lang="de-DE" sz="1600" dirty="0" smtClean="0">
                <a:sym typeface="Wingdings" panose="05000000000000000000" pitchFamily="2" charset="2"/>
              </a:rPr>
              <a:t>Angaben auf der Titelseite: Jahrgang 4 | Heft 1</a:t>
            </a:r>
          </a:p>
          <a:p>
            <a:pPr marL="0" indent="0">
              <a:buNone/>
            </a:pPr>
            <a:r>
              <a:rPr lang="de-DE" sz="1600" dirty="0">
                <a:sym typeface="Wingdings" panose="05000000000000000000" pitchFamily="2" charset="2"/>
              </a:rPr>
              <a:t> </a:t>
            </a:r>
            <a:r>
              <a:rPr lang="de-DE" sz="1600" dirty="0" smtClean="0">
                <a:sym typeface="Wingdings" panose="05000000000000000000" pitchFamily="2" charset="2"/>
              </a:rPr>
              <a:t>                                       1996</a:t>
            </a:r>
          </a:p>
          <a:p>
            <a:pPr marL="0" indent="0">
              <a:buNone/>
            </a:pPr>
            <a:r>
              <a:rPr lang="de-DE" sz="1600" dirty="0" smtClean="0">
                <a:sym typeface="Wingdings" panose="05000000000000000000" pitchFamily="2" charset="2"/>
              </a:rPr>
              <a:t>(Jahr nicht in der Nähe des Verlagsorts/Verlags</a:t>
            </a:r>
            <a:r>
              <a:rPr lang="de-DE" sz="1600" dirty="0">
                <a:sym typeface="Wingdings" panose="05000000000000000000" pitchFamily="2" charset="2"/>
              </a:rPr>
              <a:t> </a:t>
            </a:r>
            <a:r>
              <a:rPr lang="de-DE" sz="1600" dirty="0" smtClean="0">
                <a:sym typeface="Wingdings" panose="05000000000000000000" pitchFamily="2" charset="2"/>
              </a:rPr>
              <a:t>= chronologische Zählung)</a:t>
            </a:r>
          </a:p>
          <a:p>
            <a:pPr marL="0" indent="0">
              <a:buNone/>
            </a:pPr>
            <a:endParaRPr lang="de-DE" sz="1600" dirty="0" smtClean="0">
              <a:sym typeface="Wingdings" panose="05000000000000000000" pitchFamily="2" charset="2"/>
            </a:endParaRPr>
          </a:p>
          <a:p>
            <a:pPr marL="0" indent="0">
              <a:buNone/>
            </a:pPr>
            <a:endParaRPr lang="de-DE" sz="1600" dirty="0"/>
          </a:p>
        </p:txBody>
      </p:sp>
      <p:sp>
        <p:nvSpPr>
          <p:cNvPr id="4" name="Fußzeilenplatzhalter 3"/>
          <p:cNvSpPr>
            <a:spLocks noGrp="1"/>
          </p:cNvSpPr>
          <p:nvPr>
            <p:ph type="ftr" sz="quarter" idx="14"/>
          </p:nvPr>
        </p:nvSpPr>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403381503"/>
              </p:ext>
            </p:extLst>
          </p:nvPr>
        </p:nvGraphicFramePr>
        <p:xfrm>
          <a:off x="251520" y="3068960"/>
          <a:ext cx="8424936" cy="1112520"/>
        </p:xfrm>
        <a:graphic>
          <a:graphicData uri="http://schemas.openxmlformats.org/drawingml/2006/table">
            <a:tbl>
              <a:tblPr firstRow="1" bandRow="1">
                <a:tableStyleId>{5C22544A-7EE6-4342-B048-85BDC9FD1C3A}</a:tableStyleId>
              </a:tblPr>
              <a:tblGrid>
                <a:gridCol w="1080120"/>
                <a:gridCol w="4824536"/>
                <a:gridCol w="2520280"/>
              </a:tblGrid>
              <a:tr h="370840">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2.6</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Zählung von fortlaufenden Ressourcen</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Band 1-</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2.8.6</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2015-</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2394874022"/>
              </p:ext>
            </p:extLst>
          </p:nvPr>
        </p:nvGraphicFramePr>
        <p:xfrm>
          <a:off x="251520" y="5445224"/>
          <a:ext cx="8424936" cy="949960"/>
        </p:xfrm>
        <a:graphic>
          <a:graphicData uri="http://schemas.openxmlformats.org/drawingml/2006/table">
            <a:tbl>
              <a:tblPr firstRow="1" bandRow="1">
                <a:tableStyleId>{5C22544A-7EE6-4342-B048-85BDC9FD1C3A}</a:tableStyleId>
              </a:tblPr>
              <a:tblGrid>
                <a:gridCol w="1080120"/>
                <a:gridCol w="4536504"/>
                <a:gridCol w="2808312"/>
              </a:tblGrid>
              <a:tr h="370840">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2.6</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Zählung von</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fortlaufenden Ressourcen</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Jahrgang 4, Heft 1 (1996)-</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2596884147"/>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940966"/>
          </a:xfrm>
        </p:spPr>
        <p:txBody>
          <a:bodyPr/>
          <a:lstStyle/>
          <a:p>
            <a:r>
              <a:rPr lang="de-DE" dirty="0" smtClean="0"/>
              <a:t>Chronologische Zählung, Berichtsjahr/Berichtszeitraum</a:t>
            </a:r>
            <a:endParaRPr lang="de-DE" dirty="0"/>
          </a:p>
        </p:txBody>
      </p:sp>
      <p:sp>
        <p:nvSpPr>
          <p:cNvPr id="3" name="Textplatzhalter 2"/>
          <p:cNvSpPr>
            <a:spLocks noGrp="1"/>
          </p:cNvSpPr>
          <p:nvPr>
            <p:ph type="body" sz="quarter" idx="13"/>
          </p:nvPr>
        </p:nvSpPr>
        <p:spPr>
          <a:xfrm>
            <a:off x="251520" y="1052736"/>
            <a:ext cx="8640960" cy="5256584"/>
          </a:xfrm>
        </p:spPr>
        <p:txBody>
          <a:bodyPr/>
          <a:lstStyle/>
          <a:p>
            <a:pPr marL="57150" indent="0">
              <a:buNone/>
            </a:pPr>
            <a:r>
              <a:rPr lang="de-DE" dirty="0"/>
              <a:t>Berichtsjahr als chronologische Zählung, wenn</a:t>
            </a:r>
          </a:p>
          <a:p>
            <a:pPr marL="400050"/>
            <a:r>
              <a:rPr lang="de-DE" dirty="0">
                <a:sym typeface="Wingdings" panose="05000000000000000000" pitchFamily="2" charset="2"/>
              </a:rPr>
              <a:t> </a:t>
            </a:r>
            <a:r>
              <a:rPr lang="de-DE" dirty="0"/>
              <a:t>Teil des Haupttitels</a:t>
            </a:r>
          </a:p>
          <a:p>
            <a:pPr marL="400050"/>
            <a:r>
              <a:rPr lang="de-DE" dirty="0">
                <a:sym typeface="Wingdings" panose="05000000000000000000" pitchFamily="2" charset="2"/>
              </a:rPr>
              <a:t> </a:t>
            </a:r>
            <a:r>
              <a:rPr lang="de-DE" dirty="0"/>
              <a:t>an prominenter Stelle in der Ressource</a:t>
            </a:r>
          </a:p>
          <a:p>
            <a:pPr marL="0" indent="0">
              <a:buNone/>
            </a:pPr>
            <a:endParaRPr lang="de-DE" sz="800" dirty="0" smtClean="0"/>
          </a:p>
          <a:p>
            <a:pPr marL="0" indent="0">
              <a:buNone/>
            </a:pPr>
            <a:r>
              <a:rPr lang="de-DE" sz="1600" u="sng" dirty="0" smtClean="0"/>
              <a:t>Beispiel 1:</a:t>
            </a:r>
          </a:p>
          <a:p>
            <a:pPr marL="0" indent="0">
              <a:buNone/>
            </a:pPr>
            <a:r>
              <a:rPr lang="de-DE" sz="1600" dirty="0" smtClean="0"/>
              <a:t>Angaben in der Informationsquelle</a:t>
            </a:r>
            <a:r>
              <a:rPr lang="de-DE" sz="1600" dirty="0"/>
              <a:t>: Jahresbericht </a:t>
            </a:r>
            <a:r>
              <a:rPr lang="de-DE" sz="1600" dirty="0" smtClean="0"/>
              <a:t>2004</a:t>
            </a:r>
          </a:p>
          <a:p>
            <a:pPr marL="0" indent="0">
              <a:buNone/>
            </a:pPr>
            <a:endParaRPr lang="de-DE" sz="1600" dirty="0" smtClean="0"/>
          </a:p>
          <a:p>
            <a:pPr marL="0" indent="0">
              <a:buNone/>
            </a:pPr>
            <a:endParaRPr lang="de-DE" sz="800" dirty="0"/>
          </a:p>
          <a:p>
            <a:pPr marL="0" indent="0">
              <a:buNone/>
            </a:pPr>
            <a:endParaRPr lang="de-DE" sz="1600" dirty="0" smtClean="0"/>
          </a:p>
          <a:p>
            <a:pPr marL="0" indent="0">
              <a:buNone/>
            </a:pPr>
            <a:endParaRPr lang="de-DE" sz="1600" dirty="0"/>
          </a:p>
          <a:p>
            <a:pPr marL="0" indent="0">
              <a:buNone/>
            </a:pPr>
            <a:endParaRPr lang="de-DE" sz="800" dirty="0" smtClean="0"/>
          </a:p>
          <a:p>
            <a:pPr marL="0" indent="0">
              <a:buNone/>
            </a:pPr>
            <a:r>
              <a:rPr lang="de-DE" sz="1600" u="sng" dirty="0" smtClean="0"/>
              <a:t>Beispiel 2:</a:t>
            </a:r>
          </a:p>
          <a:p>
            <a:pPr marL="0" indent="0">
              <a:buNone/>
            </a:pPr>
            <a:r>
              <a:rPr lang="de-DE" sz="1600" dirty="0" smtClean="0"/>
              <a:t>Angaben in der Informationsquelle:</a:t>
            </a:r>
          </a:p>
          <a:p>
            <a:pPr marL="0" indent="0">
              <a:buNone/>
            </a:pPr>
            <a:r>
              <a:rPr lang="de-DE" sz="1600" dirty="0" smtClean="0"/>
              <a:t>Geschäftsbericht</a:t>
            </a:r>
          </a:p>
          <a:p>
            <a:pPr marL="0" indent="0">
              <a:buNone/>
            </a:pPr>
            <a:r>
              <a:rPr lang="de-DE" sz="1600" dirty="0" smtClean="0"/>
              <a:t>1997/1998</a:t>
            </a:r>
            <a:endParaRPr lang="de-DE" sz="1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392022780"/>
              </p:ext>
            </p:extLst>
          </p:nvPr>
        </p:nvGraphicFramePr>
        <p:xfrm>
          <a:off x="251519" y="3140968"/>
          <a:ext cx="8712969" cy="949960"/>
        </p:xfrm>
        <a:graphic>
          <a:graphicData uri="http://schemas.openxmlformats.org/drawingml/2006/table">
            <a:tbl>
              <a:tblPr firstRow="1" bandRow="1">
                <a:tableStyleId>{5C22544A-7EE6-4342-B048-85BDC9FD1C3A}</a:tableStyleId>
              </a:tblPr>
              <a:tblGrid>
                <a:gridCol w="936104"/>
                <a:gridCol w="3456384"/>
                <a:gridCol w="4320481"/>
              </a:tblGrid>
              <a:tr h="370840">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2.6</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Zählung von fortlaufenden Ressourcen</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2004-</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3163297050"/>
              </p:ext>
            </p:extLst>
          </p:nvPr>
        </p:nvGraphicFramePr>
        <p:xfrm>
          <a:off x="251520" y="5445224"/>
          <a:ext cx="8640960" cy="949960"/>
        </p:xfrm>
        <a:graphic>
          <a:graphicData uri="http://schemas.openxmlformats.org/drawingml/2006/table">
            <a:tbl>
              <a:tblPr firstRow="1" bandRow="1">
                <a:tableStyleId>{5C22544A-7EE6-4342-B048-85BDC9FD1C3A}</a:tableStyleId>
              </a:tblPr>
              <a:tblGrid>
                <a:gridCol w="864096"/>
                <a:gridCol w="3528392"/>
                <a:gridCol w="4248472"/>
              </a:tblGrid>
              <a:tr h="370840">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2.6</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Zählung von fortlaufenden Ressourcen</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1997/1998-</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9"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2840281734"/>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088817" cy="504056"/>
          </a:xfrm>
        </p:spPr>
        <p:txBody>
          <a:bodyPr/>
          <a:lstStyle/>
          <a:p>
            <a:r>
              <a:rPr lang="de-DE" dirty="0" smtClean="0"/>
              <a:t>Komplexe oder unregelmäßige Zählungen     </a:t>
            </a:r>
            <a:endParaRPr lang="de-DE" dirty="0"/>
          </a:p>
        </p:txBody>
      </p:sp>
      <p:sp>
        <p:nvSpPr>
          <p:cNvPr id="3" name="Textplatzhalter 2"/>
          <p:cNvSpPr>
            <a:spLocks noGrp="1"/>
          </p:cNvSpPr>
          <p:nvPr>
            <p:ph type="body" sz="quarter" idx="13"/>
          </p:nvPr>
        </p:nvSpPr>
        <p:spPr>
          <a:xfrm>
            <a:off x="251520" y="836712"/>
            <a:ext cx="8640960" cy="5328592"/>
          </a:xfrm>
        </p:spPr>
        <p:txBody>
          <a:bodyPr wrap="square"/>
          <a:lstStyle/>
          <a:p>
            <a:pPr marL="57150" indent="0">
              <a:buNone/>
            </a:pPr>
            <a:r>
              <a:rPr lang="de-DE" dirty="0" smtClean="0">
                <a:sym typeface="Wingdings" panose="05000000000000000000" pitchFamily="2" charset="2"/>
              </a:rPr>
              <a:t>Fehlerhafte Zählungen in den Informationsquellen</a:t>
            </a:r>
            <a:endParaRPr lang="de-DE" sz="2000" dirty="0" smtClean="0">
              <a:sym typeface="Wingdings" panose="05000000000000000000" pitchFamily="2" charset="2"/>
            </a:endParaRPr>
          </a:p>
          <a:p>
            <a:pPr marL="57150" indent="0">
              <a:buNone/>
            </a:pPr>
            <a:endParaRPr lang="de-DE" sz="1600" dirty="0" smtClean="0">
              <a:sym typeface="Wingdings" panose="05000000000000000000" pitchFamily="2" charset="2"/>
            </a:endParaRPr>
          </a:p>
          <a:p>
            <a:pPr marL="57150" indent="0">
              <a:buNone/>
            </a:pPr>
            <a:r>
              <a:rPr lang="de-DE" sz="1800" dirty="0" smtClean="0">
                <a:sym typeface="Wingdings" panose="05000000000000000000" pitchFamily="2" charset="2"/>
              </a:rPr>
              <a:t> </a:t>
            </a:r>
            <a:r>
              <a:rPr lang="de-DE" sz="2000" dirty="0" smtClean="0">
                <a:sym typeface="Wingdings" panose="05000000000000000000" pitchFamily="2" charset="2"/>
              </a:rPr>
              <a:t>in fehlerhafter Form erfassen</a:t>
            </a:r>
          </a:p>
          <a:p>
            <a:pPr marL="57150" indent="0">
              <a:buNone/>
            </a:pPr>
            <a:r>
              <a:rPr lang="de-DE" sz="1800" dirty="0" smtClean="0">
                <a:sym typeface="Wingdings" panose="05000000000000000000" pitchFamily="2" charset="2"/>
              </a:rPr>
              <a:t> </a:t>
            </a:r>
            <a:r>
              <a:rPr lang="de-DE" sz="2000" dirty="0" smtClean="0">
                <a:sym typeface="Wingdings" panose="05000000000000000000" pitchFamily="2" charset="2"/>
              </a:rPr>
              <a:t>korrekte Zählung in Anmerkung nach RDA 2.17.5</a:t>
            </a:r>
          </a:p>
          <a:p>
            <a:pPr marL="57150" indent="0">
              <a:buNone/>
            </a:pPr>
            <a:endParaRPr lang="de-DE" sz="1800" dirty="0">
              <a:sym typeface="Wingdings" panose="05000000000000000000" pitchFamily="2" charset="2"/>
            </a:endParaRPr>
          </a:p>
          <a:p>
            <a:pPr marL="57150" indent="0">
              <a:buNone/>
            </a:pPr>
            <a:r>
              <a:rPr lang="de-DE" sz="2000" u="sng" dirty="0" smtClean="0">
                <a:sym typeface="Wingdings" panose="05000000000000000000" pitchFamily="2" charset="2"/>
              </a:rPr>
              <a:t>Beispiel:</a:t>
            </a:r>
          </a:p>
          <a:p>
            <a:pPr marL="57150" indent="0">
              <a:buNone/>
            </a:pPr>
            <a:r>
              <a:rPr lang="de-DE" sz="1800" dirty="0" smtClean="0">
                <a:sym typeface="Wingdings" panose="05000000000000000000" pitchFamily="2" charset="2"/>
              </a:rPr>
              <a:t>In der Informationsquelle:</a:t>
            </a:r>
          </a:p>
          <a:p>
            <a:pPr marL="57150" indent="0">
              <a:buNone/>
            </a:pPr>
            <a:r>
              <a:rPr lang="de-DE" sz="1800" dirty="0" smtClean="0">
                <a:sym typeface="Wingdings" panose="05000000000000000000" pitchFamily="2" charset="2"/>
              </a:rPr>
              <a:t>Ausgabe 2021</a:t>
            </a:r>
          </a:p>
          <a:p>
            <a:pPr marL="57150" indent="0">
              <a:buNone/>
            </a:pPr>
            <a:r>
              <a:rPr lang="de-DE" sz="2000" dirty="0">
                <a:sym typeface="Wingdings" panose="05000000000000000000" pitchFamily="2" charset="2"/>
              </a:rPr>
              <a:t> </a:t>
            </a:r>
            <a:r>
              <a:rPr lang="de-DE" sz="2000" dirty="0" smtClean="0">
                <a:sym typeface="Wingdings" panose="05000000000000000000" pitchFamily="2" charset="2"/>
              </a:rPr>
              <a:t>    </a:t>
            </a:r>
            <a:endParaRPr lang="de-DE" sz="2000" dirty="0">
              <a:sym typeface="Wingdings" panose="05000000000000000000" pitchFamily="2" charset="2"/>
            </a:endParaRPr>
          </a:p>
          <a:p>
            <a:pPr marL="57150" indent="0">
              <a:buNone/>
            </a:pPr>
            <a:endParaRPr lang="de-DE" sz="2000" dirty="0" smtClean="0">
              <a:sym typeface="Wingdings" panose="05000000000000000000" pitchFamily="2" charset="2"/>
            </a:endParaRPr>
          </a:p>
          <a:p>
            <a:pPr marL="57150" indent="0">
              <a:buNone/>
            </a:pPr>
            <a:endParaRPr lang="de-DE" sz="1800" dirty="0">
              <a:sym typeface="Wingdings" panose="05000000000000000000" pitchFamily="2" charset="2"/>
            </a:endParaRPr>
          </a:p>
          <a:p>
            <a:pPr marL="57150" indent="0">
              <a:buNone/>
            </a:pPr>
            <a:endParaRPr lang="de-DE" sz="1800" dirty="0" smtClean="0">
              <a:sym typeface="Wingdings" panose="05000000000000000000" pitchFamily="2" charset="2"/>
            </a:endParaRPr>
          </a:p>
          <a:p>
            <a:pPr marL="57150" indent="0">
              <a:buNone/>
            </a:pPr>
            <a:endParaRPr lang="de-DE" sz="1800" dirty="0" smtClean="0">
              <a:sym typeface="Wingdings" panose="05000000000000000000" pitchFamily="2" charset="2"/>
            </a:endParaRPr>
          </a:p>
          <a:p>
            <a:pPr marL="57150" indent="0">
              <a:buNone/>
            </a:pPr>
            <a:endParaRPr lang="de-DE" sz="1600" dirty="0">
              <a:sym typeface="Wingdings" panose="05000000000000000000" pitchFamily="2" charset="2"/>
            </a:endParaRPr>
          </a:p>
          <a:p>
            <a:pPr marL="57150" indent="0">
              <a:buNone/>
            </a:pPr>
            <a:endParaRPr lang="de-DE" sz="1600" dirty="0" smtClean="0">
              <a:sym typeface="Wingdings" panose="05000000000000000000" pitchFamily="2" charset="2"/>
            </a:endParaRPr>
          </a:p>
          <a:p>
            <a:pPr marL="57150" indent="0">
              <a:buNone/>
            </a:pPr>
            <a:endParaRPr lang="de-DE" sz="1600" dirty="0">
              <a:sym typeface="Wingdings" panose="05000000000000000000" pitchFamily="2" charset="2"/>
            </a:endParaRPr>
          </a:p>
          <a:p>
            <a:pPr marL="57150" indent="0">
              <a:buNone/>
            </a:pPr>
            <a:endParaRPr lang="de-DE" sz="1600" dirty="0" smtClean="0">
              <a:sym typeface="Wingdings" panose="05000000000000000000" pitchFamily="2" charset="2"/>
            </a:endParaRPr>
          </a:p>
          <a:p>
            <a:pPr marL="57150" indent="0">
              <a:buNone/>
            </a:pPr>
            <a:endParaRPr lang="de-DE" sz="1600" dirty="0" smtClean="0">
              <a:sym typeface="Wingdings" panose="05000000000000000000" pitchFamily="2" charset="2"/>
            </a:endParaRPr>
          </a:p>
          <a:p>
            <a:pPr marL="57150" indent="0">
              <a:buNone/>
            </a:pPr>
            <a:endParaRPr lang="de-DE" sz="1600" dirty="0">
              <a:sym typeface="Wingdings" panose="05000000000000000000" pitchFamily="2" charset="2"/>
            </a:endParaRPr>
          </a:p>
          <a:p>
            <a:pPr marL="57150" indent="0">
              <a:buNone/>
            </a:pPr>
            <a:endParaRPr lang="de-DE" sz="1600" dirty="0" smtClean="0">
              <a:sym typeface="Wingdings" panose="05000000000000000000" pitchFamily="2" charset="2"/>
            </a:endParaRPr>
          </a:p>
          <a:p>
            <a:pPr marL="57150" indent="0">
              <a:buNone/>
            </a:pPr>
            <a:endParaRPr lang="de-DE" sz="1600" dirty="0">
              <a:sym typeface="Wingdings" panose="05000000000000000000" pitchFamily="2" charset="2"/>
            </a:endParaRPr>
          </a:p>
          <a:p>
            <a:pPr marL="57150" indent="0">
              <a:buNone/>
            </a:pPr>
            <a:endParaRPr lang="de-DE" sz="1600" dirty="0" smtClean="0">
              <a:sym typeface="Wingdings" panose="05000000000000000000" pitchFamily="2" charset="2"/>
            </a:endParaRPr>
          </a:p>
          <a:p>
            <a:pPr marL="57150" indent="0">
              <a:buNone/>
            </a:pPr>
            <a:endParaRPr lang="de-DE" sz="1600" dirty="0" smtClean="0"/>
          </a:p>
          <a:p>
            <a:pPr marL="57150" indent="0">
              <a:buNone/>
            </a:pPr>
            <a:endParaRPr lang="de-DE" sz="1600" dirty="0" smtClean="0"/>
          </a:p>
          <a:p>
            <a:pPr marL="57150" indent="0">
              <a:buNone/>
            </a:pPr>
            <a:endParaRPr lang="de-DE" sz="1600"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608422627"/>
              </p:ext>
            </p:extLst>
          </p:nvPr>
        </p:nvGraphicFramePr>
        <p:xfrm>
          <a:off x="179512" y="3789040"/>
          <a:ext cx="8496944" cy="1529080"/>
        </p:xfrm>
        <a:graphic>
          <a:graphicData uri="http://schemas.openxmlformats.org/drawingml/2006/table">
            <a:tbl>
              <a:tblPr firstRow="1" bandRow="1">
                <a:tableStyleId>{5C22544A-7EE6-4342-B048-85BDC9FD1C3A}</a:tableStyleId>
              </a:tblPr>
              <a:tblGrid>
                <a:gridCol w="910387"/>
                <a:gridCol w="3410093"/>
                <a:gridCol w="4176464"/>
              </a:tblGrid>
              <a:tr h="370840">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2.6</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Zählung von fortlaufenden Ressourcen</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Ausgabe 2021-</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2.17.5</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Anmerkung zur Zählung von fortlaufenden Ressourcen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Ausgabe 2012 irrtümlich als Ausgabe 2021 bezeichnet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13962819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276872"/>
            <a:ext cx="8229600" cy="1431032"/>
          </a:xfrm>
        </p:spPr>
        <p:txBody>
          <a:bodyPr>
            <a:normAutofit fontScale="90000"/>
          </a:bodyPr>
          <a:lstStyle/>
          <a:p>
            <a:pPr algn="ctr"/>
            <a:r>
              <a:rPr lang="de-DE" sz="3100" dirty="0" smtClean="0">
                <a:latin typeface="Verdana" pitchFamily="34" charset="0"/>
                <a:ea typeface="Verdana" pitchFamily="34" charset="0"/>
                <a:cs typeface="Verdana" pitchFamily="34" charset="0"/>
              </a:rPr>
              <a:t/>
            </a:r>
            <a:br>
              <a:rPr lang="de-DE" sz="3100" dirty="0" smtClean="0">
                <a:latin typeface="Verdana" pitchFamily="34" charset="0"/>
                <a:ea typeface="Verdana" pitchFamily="34" charset="0"/>
                <a:cs typeface="Verdana" pitchFamily="34" charset="0"/>
              </a:rPr>
            </a:br>
            <a:r>
              <a:rPr lang="de-DE" sz="3100" dirty="0" smtClean="0">
                <a:latin typeface="Verdana" pitchFamily="34" charset="0"/>
                <a:ea typeface="Verdana" pitchFamily="34" charset="0"/>
                <a:cs typeface="Verdana" pitchFamily="34" charset="0"/>
              </a:rPr>
              <a:t>Körperschaften als geistige Schöpfer</a:t>
            </a:r>
            <a:r>
              <a:rPr lang="de-DE" sz="2800" dirty="0" smtClean="0">
                <a:latin typeface="Verdana" pitchFamily="34" charset="0"/>
                <a:ea typeface="Verdana" pitchFamily="34" charset="0"/>
                <a:cs typeface="Verdana" pitchFamily="34" charset="0"/>
              </a:rPr>
              <a:t/>
            </a:r>
            <a:br>
              <a:rPr lang="de-DE" sz="2800" dirty="0" smtClean="0">
                <a:latin typeface="Verdana" pitchFamily="34" charset="0"/>
                <a:ea typeface="Verdana" pitchFamily="34" charset="0"/>
                <a:cs typeface="Verdana" pitchFamily="34" charset="0"/>
              </a:rPr>
            </a:br>
            <a:endParaRPr lang="de-DE" sz="2800" dirty="0">
              <a:latin typeface="Verdana" pitchFamily="34" charset="0"/>
              <a:ea typeface="Verdana" pitchFamily="34" charset="0"/>
              <a:cs typeface="Verdana"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13</a:t>
            </a:fld>
            <a:endParaRPr lang="de-DE"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5A.08</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7" name="Fußzeilenplatzhalter 3"/>
          <p:cNvSpPr>
            <a:spLocks noGrp="1"/>
          </p:cNvSpPr>
          <p:nvPr>
            <p:ph type="ftr" sz="quarter" idx="14"/>
          </p:nvPr>
        </p:nvSpPr>
        <p:spPr>
          <a:xfrm>
            <a:off x="467544" y="6376243"/>
            <a:ext cx="6768752"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408719146"/>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Anmerkungen zur Zählung </a:t>
            </a:r>
            <a:endParaRPr lang="de-DE" dirty="0"/>
          </a:p>
        </p:txBody>
      </p:sp>
      <p:sp>
        <p:nvSpPr>
          <p:cNvPr id="3" name="Textplatzhalter 2"/>
          <p:cNvSpPr>
            <a:spLocks noGrp="1"/>
          </p:cNvSpPr>
          <p:nvPr>
            <p:ph type="body" sz="quarter" idx="13"/>
          </p:nvPr>
        </p:nvSpPr>
        <p:spPr/>
        <p:txBody>
          <a:bodyPr wrap="square"/>
          <a:lstStyle/>
          <a:p>
            <a:pPr marL="57150" indent="0">
              <a:buNone/>
            </a:pPr>
            <a:endParaRPr lang="de-DE" sz="2000" dirty="0" smtClean="0"/>
          </a:p>
          <a:p>
            <a:pPr marL="400050"/>
            <a:r>
              <a:rPr lang="de-DE" dirty="0" smtClean="0"/>
              <a:t>RDA 2.17.5</a:t>
            </a:r>
          </a:p>
          <a:p>
            <a:pPr marL="400050"/>
            <a:r>
              <a:rPr lang="de-DE" dirty="0" smtClean="0"/>
              <a:t>weitere Informationen, wenn im Element Zählung</a:t>
            </a:r>
          </a:p>
          <a:p>
            <a:pPr marL="800100" lvl="1">
              <a:buFont typeface="Symbol" panose="05050102010706020507" pitchFamily="18" charset="2"/>
              <a:buChar char="-"/>
            </a:pPr>
            <a:r>
              <a:rPr lang="de-DE" dirty="0" smtClean="0"/>
              <a:t>nicht dargestellt</a:t>
            </a:r>
          </a:p>
          <a:p>
            <a:pPr marL="800100" lvl="1">
              <a:buFont typeface="Symbol" panose="05050102010706020507" pitchFamily="18" charset="2"/>
              <a:buChar char="-"/>
            </a:pPr>
            <a:r>
              <a:rPr lang="de-DE" dirty="0" smtClean="0"/>
              <a:t>nicht eindeutig</a:t>
            </a:r>
          </a:p>
          <a:p>
            <a:pPr marL="457200"/>
            <a:r>
              <a:rPr lang="de-DE" dirty="0" smtClean="0"/>
              <a:t>aus beliebiger Quelle</a:t>
            </a:r>
          </a:p>
          <a:p>
            <a:pPr marL="457200"/>
            <a:r>
              <a:rPr lang="de-DE" dirty="0" smtClean="0"/>
              <a:t>nicht in eckige Klammern</a:t>
            </a:r>
          </a:p>
          <a:p>
            <a:pPr marL="457200"/>
            <a:r>
              <a:rPr lang="de-DE" dirty="0" smtClean="0"/>
              <a:t>je nach Sachverhalt alphanumerische und/oder chronologische Bezeichnung verwenden</a:t>
            </a:r>
          </a:p>
          <a:p>
            <a:pPr marL="457200"/>
            <a:r>
              <a:rPr lang="de-DE" dirty="0" smtClean="0"/>
              <a:t>allgemeine Anmerkung möglich, ohne genaue Angabe der Ausgaben</a:t>
            </a:r>
            <a:endParaRPr lang="de-DE" dirty="0"/>
          </a:p>
          <a:p>
            <a:pPr marL="57150" indent="0">
              <a:buNone/>
            </a:pPr>
            <a:endParaRPr lang="de-DE" sz="2000" dirty="0" smtClean="0"/>
          </a:p>
          <a:p>
            <a:pPr marL="57150" indent="0">
              <a:buNone/>
            </a:pPr>
            <a:endParaRPr lang="de-DE" sz="2000" dirty="0"/>
          </a:p>
          <a:p>
            <a:pPr marL="57150" indent="0">
              <a:buNone/>
            </a:pPr>
            <a:endParaRPr lang="de-DE" sz="20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130</a:t>
            </a:fld>
            <a:endParaRPr lang="de-DE" dirty="0"/>
          </a:p>
        </p:txBody>
      </p:sp>
    </p:spTree>
    <p:extLst>
      <p:ext uri="{BB962C8B-B14F-4D97-AF65-F5344CB8AC3E}">
        <p14:creationId xmlns:p14="http://schemas.microsoft.com/office/powerpoint/2010/main" val="4095487942"/>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noAutofit/>
          </a:bodyPr>
          <a:lstStyle/>
          <a:p>
            <a:pPr algn="ctr"/>
            <a:r>
              <a:rPr lang="de-DE" dirty="0" smtClean="0">
                <a:ea typeface="Verdana" pitchFamily="34" charset="0"/>
                <a:cs typeface="Verdana" pitchFamily="34" charset="0"/>
              </a:rPr>
              <a:t/>
            </a:r>
            <a:br>
              <a:rPr lang="de-DE" dirty="0" smtClean="0">
                <a:ea typeface="Verdana" pitchFamily="34" charset="0"/>
                <a:cs typeface="Verdana" pitchFamily="34" charset="0"/>
              </a:rPr>
            </a:br>
            <a:r>
              <a:rPr lang="de-DE" dirty="0" smtClean="0">
                <a:ea typeface="Verdana" pitchFamily="34" charset="0"/>
                <a:cs typeface="Verdana" pitchFamily="34" charset="0"/>
              </a:rPr>
              <a:t/>
            </a:r>
            <a:br>
              <a:rPr lang="de-DE" dirty="0" smtClean="0">
                <a:ea typeface="Verdana" pitchFamily="34" charset="0"/>
                <a:cs typeface="Verdana" pitchFamily="34" charset="0"/>
              </a:rPr>
            </a:br>
            <a:r>
              <a:rPr lang="de-DE" dirty="0" smtClean="0"/>
              <a:t>Beziehungskennzeichnungen </a:t>
            </a:r>
            <a:r>
              <a:rPr lang="de-DE" dirty="0"/>
              <a:t>nach </a:t>
            </a:r>
            <a:r>
              <a:rPr lang="de-DE" dirty="0" smtClean="0"/>
              <a:t/>
            </a:r>
            <a:br>
              <a:rPr lang="de-DE" dirty="0" smtClean="0"/>
            </a:br>
            <a:r>
              <a:rPr lang="de-DE" dirty="0" smtClean="0"/>
              <a:t>RDA Anhang </a:t>
            </a:r>
            <a:r>
              <a:rPr lang="de-DE" dirty="0"/>
              <a:t>J</a:t>
            </a:r>
            <a:r>
              <a:rPr lang="de-DE" dirty="0" smtClean="0">
                <a:ea typeface="Verdana" pitchFamily="34" charset="0"/>
                <a:cs typeface="Verdana" pitchFamily="34" charset="0"/>
              </a:rPr>
              <a:t/>
            </a:r>
            <a:br>
              <a:rPr lang="de-DE" dirty="0" smtClean="0">
                <a:ea typeface="Verdana" pitchFamily="34" charset="0"/>
                <a:cs typeface="Verdana" pitchFamily="34" charset="0"/>
              </a:rPr>
            </a:br>
            <a:r>
              <a:rPr lang="de-DE" dirty="0" smtClean="0">
                <a:ea typeface="Verdana" pitchFamily="34" charset="0"/>
                <a:cs typeface="Verdana" pitchFamily="34" charset="0"/>
              </a:rPr>
              <a:t/>
            </a:r>
            <a:br>
              <a:rPr lang="de-DE" dirty="0" smtClean="0">
                <a:ea typeface="Verdana" pitchFamily="34" charset="0"/>
                <a:cs typeface="Verdana" pitchFamily="34" charset="0"/>
              </a:rPr>
            </a:br>
            <a:endParaRPr lang="de-DE" dirty="0">
              <a:ea typeface="Verdana" pitchFamily="34" charset="0"/>
              <a:cs typeface="Verdana" pitchFamily="34" charset="0"/>
            </a:endParaRPr>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30.11.2016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131</a:t>
            </a:fld>
            <a:endParaRPr lang="de-DE"/>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5B.05</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377545247"/>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16632"/>
            <a:ext cx="8640960" cy="508918"/>
          </a:xfrm>
        </p:spPr>
        <p:txBody>
          <a:bodyPr>
            <a:no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Definition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3" name="Textplatzhalter 2"/>
          <p:cNvSpPr>
            <a:spLocks noGrp="1"/>
          </p:cNvSpPr>
          <p:nvPr>
            <p:ph type="body" sz="quarter" idx="13"/>
          </p:nvPr>
        </p:nvSpPr>
        <p:spPr/>
        <p:txBody>
          <a:bodyPr/>
          <a:lstStyle/>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r>
              <a:rPr lang="de-DE" sz="2000" dirty="0">
                <a:latin typeface="Verdana" panose="020B0604030504040204" pitchFamily="34" charset="0"/>
                <a:ea typeface="Verdana" panose="020B0604030504040204" pitchFamily="34" charset="0"/>
                <a:cs typeface="Verdana" panose="020B0604030504040204" pitchFamily="34" charset="0"/>
              </a:rPr>
              <a:t>Eine Kennzeichnung, die die Art der Beziehung angibt, die zwischen Entitäten besteht.</a:t>
            </a:r>
          </a:p>
          <a:p>
            <a:endParaRPr lang="de-DE" sz="2000" dirty="0">
              <a:latin typeface="Verdana" panose="020B0604030504040204" pitchFamily="34" charset="0"/>
              <a:ea typeface="Verdana" panose="020B0604030504040204" pitchFamily="34" charset="0"/>
              <a:cs typeface="Verdana" panose="020B0604030504040204" pitchFamily="34" charset="0"/>
            </a:endParaRPr>
          </a:p>
          <a:p>
            <a:r>
              <a:rPr lang="de-DE" sz="2000" dirty="0">
                <a:latin typeface="Verdana" panose="020B0604030504040204" pitchFamily="34" charset="0"/>
                <a:ea typeface="Verdana" panose="020B0604030504040204" pitchFamily="34" charset="0"/>
                <a:cs typeface="Verdana" panose="020B0604030504040204" pitchFamily="34" charset="0"/>
              </a:rPr>
              <a:t>gemeint sind hier die Beziehungen</a:t>
            </a:r>
          </a:p>
          <a:p>
            <a:pPr lvl="1"/>
            <a:r>
              <a:rPr lang="de-DE" sz="2000" dirty="0">
                <a:latin typeface="Verdana" panose="020B0604030504040204" pitchFamily="34" charset="0"/>
                <a:ea typeface="Verdana" panose="020B0604030504040204" pitchFamily="34" charset="0"/>
                <a:cs typeface="Verdana" panose="020B0604030504040204" pitchFamily="34" charset="0"/>
              </a:rPr>
              <a:t>Werk zu Werk</a:t>
            </a:r>
          </a:p>
          <a:p>
            <a:pPr lvl="1"/>
            <a:r>
              <a:rPr lang="de-DE" sz="2000" dirty="0">
                <a:latin typeface="Verdana" panose="020B0604030504040204" pitchFamily="34" charset="0"/>
                <a:ea typeface="Verdana" panose="020B0604030504040204" pitchFamily="34" charset="0"/>
                <a:cs typeface="Verdana" panose="020B0604030504040204" pitchFamily="34" charset="0"/>
              </a:rPr>
              <a:t>Expression zu Expression</a:t>
            </a:r>
          </a:p>
          <a:p>
            <a:pPr lvl="1"/>
            <a:r>
              <a:rPr lang="de-DE" sz="2000" dirty="0">
                <a:latin typeface="Verdana" panose="020B0604030504040204" pitchFamily="34" charset="0"/>
                <a:ea typeface="Verdana" panose="020B0604030504040204" pitchFamily="34" charset="0"/>
                <a:cs typeface="Verdana" panose="020B0604030504040204" pitchFamily="34" charset="0"/>
              </a:rPr>
              <a:t>Manifestation zu Manifestation</a:t>
            </a: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a:buFont typeface="Symbol"/>
              <a:buChar char="Þ"/>
            </a:pPr>
            <a:r>
              <a:rPr lang="de-DE" sz="2000" dirty="0">
                <a:latin typeface="Verdana" panose="020B0604030504040204" pitchFamily="34" charset="0"/>
                <a:ea typeface="Verdana" panose="020B0604030504040204" pitchFamily="34" charset="0"/>
                <a:cs typeface="Verdana" panose="020B0604030504040204" pitchFamily="34" charset="0"/>
              </a:rPr>
              <a:t>Kapitel 24 - 27</a:t>
            </a:r>
          </a:p>
          <a:p>
            <a:pPr>
              <a:buFont typeface="Symbol"/>
              <a:buChar char="Þ"/>
            </a:pPr>
            <a:r>
              <a:rPr lang="de-DE" sz="2000" dirty="0">
                <a:latin typeface="Verdana" panose="020B0604030504040204" pitchFamily="34" charset="0"/>
                <a:ea typeface="Verdana" panose="020B0604030504040204" pitchFamily="34" charset="0"/>
                <a:cs typeface="Verdana" panose="020B0604030504040204" pitchFamily="34" charset="0"/>
              </a:rPr>
              <a:t>Anhang J</a:t>
            </a: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p:txBody>
          <a:bodyPr/>
          <a:lstStyle/>
          <a:p>
            <a:r>
              <a:rPr lang="de-DE" smtClean="0"/>
              <a:t>AG RDA Schulungsunterlagen | RDA kompakt | Stand:  30.11.2016  | CC BY-NC-SA</a:t>
            </a:r>
            <a:endParaRPr lang="de-DE" dirty="0"/>
          </a:p>
        </p:txBody>
      </p:sp>
      <p:sp>
        <p:nvSpPr>
          <p:cNvPr id="6" name="Foliennummernplatzhalter 5"/>
          <p:cNvSpPr>
            <a:spLocks noGrp="1"/>
          </p:cNvSpPr>
          <p:nvPr>
            <p:ph type="sldNum" sz="quarter" idx="4"/>
          </p:nvPr>
        </p:nvSpPr>
        <p:spPr/>
        <p:txBody>
          <a:bodyPr/>
          <a:lstStyle/>
          <a:p>
            <a:fld id="{8A6690F1-7CA1-4166-A522-500460961984}" type="slidenum">
              <a:rPr lang="de-DE" smtClean="0"/>
              <a:pPr/>
              <a:t>132</a:t>
            </a:fld>
            <a:endParaRPr lang="de-DE"/>
          </a:p>
        </p:txBody>
      </p:sp>
    </p:spTree>
    <p:extLst>
      <p:ext uri="{BB962C8B-B14F-4D97-AF65-F5344CB8AC3E}">
        <p14:creationId xmlns:p14="http://schemas.microsoft.com/office/powerpoint/2010/main" val="1379529116"/>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796950"/>
          </a:xfrm>
        </p:spPr>
        <p:txBody>
          <a:bodyPr>
            <a:noAutofit/>
          </a:bodyPr>
          <a:lstStyle/>
          <a:p>
            <a:r>
              <a:rPr lang="de-DE" dirty="0">
                <a:latin typeface="Verdana" panose="020B0604030504040204" pitchFamily="34" charset="0"/>
                <a:ea typeface="Verdana" panose="020B0604030504040204" pitchFamily="34" charset="0"/>
                <a:cs typeface="Verdana" panose="020B0604030504040204" pitchFamily="34" charset="0"/>
              </a:rPr>
              <a:t>Beziehungskennzeichnungen – Werke – Anhang J.2</a:t>
            </a:r>
            <a:endParaRPr lang="de-DE" dirty="0"/>
          </a:p>
        </p:txBody>
      </p:sp>
      <p:sp>
        <p:nvSpPr>
          <p:cNvPr id="4" name="Fußzeilenplatzhalter 3"/>
          <p:cNvSpPr>
            <a:spLocks noGrp="1"/>
          </p:cNvSpPr>
          <p:nvPr>
            <p:ph type="ftr" sz="quarter" idx="14"/>
          </p:nvPr>
        </p:nvSpPr>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133</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504596804"/>
              </p:ext>
            </p:extLst>
          </p:nvPr>
        </p:nvGraphicFramePr>
        <p:xfrm>
          <a:off x="251520" y="1397000"/>
          <a:ext cx="8640000" cy="2556240"/>
        </p:xfrm>
        <a:graphic>
          <a:graphicData uri="http://schemas.openxmlformats.org/drawingml/2006/table">
            <a:tbl>
              <a:tblPr firstRow="1" bandRow="1">
                <a:tableStyleId>{5C22544A-7EE6-4342-B048-85BDC9FD1C3A}</a:tableStyleId>
              </a:tblPr>
              <a:tblGrid>
                <a:gridCol w="2196000"/>
                <a:gridCol w="6444000"/>
              </a:tblGrid>
              <a:tr h="360000">
                <a:tc>
                  <a:txBody>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Anhang J</a:t>
                      </a:r>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Beziehungskennzeichnungen</a:t>
                      </a:r>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r>
              <a:tr h="540000">
                <a:tc>
                  <a:txBody>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J.2.2</a:t>
                      </a:r>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Werk-zu-Werk</a:t>
                      </a:r>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r>
              <a:tr h="540000">
                <a:tc>
                  <a:txBody>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J.2.4</a:t>
                      </a:r>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Teil-Ganzes-Beziehungen</a:t>
                      </a:r>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r>
              <a:tr h="540000">
                <a:tc>
                  <a:txBody>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J.2.5</a:t>
                      </a:r>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Supplement / Supplement</a:t>
                      </a:r>
                      <a:r>
                        <a:rPr lang="de-DE" sz="2000" baseline="0" dirty="0" smtClean="0">
                          <a:latin typeface="Verdana" panose="020B0604030504040204" pitchFamily="34" charset="0"/>
                          <a:ea typeface="Verdana" panose="020B0604030504040204" pitchFamily="34" charset="0"/>
                          <a:cs typeface="Verdana" panose="020B0604030504040204" pitchFamily="34" charset="0"/>
                        </a:rPr>
                        <a:t> zu</a:t>
                      </a:r>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r>
              <a:tr h="540000">
                <a:tc>
                  <a:txBody>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J.2.6</a:t>
                      </a:r>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Nachfolger / Vorgänger</a:t>
                      </a:r>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4176598782"/>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134</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1124692691"/>
              </p:ext>
            </p:extLst>
          </p:nvPr>
        </p:nvGraphicFramePr>
        <p:xfrm>
          <a:off x="251521" y="980728"/>
          <a:ext cx="8640000" cy="2864880"/>
        </p:xfrm>
        <a:graphic>
          <a:graphicData uri="http://schemas.openxmlformats.org/drawingml/2006/table">
            <a:tbl>
              <a:tblPr firstRow="1" bandRow="1">
                <a:tableStyleId>{5C22544A-7EE6-4342-B048-85BDC9FD1C3A}</a:tableStyleId>
              </a:tblPr>
              <a:tblGrid>
                <a:gridCol w="1260000"/>
                <a:gridCol w="1908000"/>
                <a:gridCol w="2736000"/>
                <a:gridCol w="2736000"/>
              </a:tblGrid>
              <a:tr h="39600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64235">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Wear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Fact </a:t>
                      </a:r>
                      <a:r>
                        <a:rPr lang="de-DE" dirty="0" err="1" smtClean="0">
                          <a:latin typeface="Verdana" panose="020B0604030504040204" pitchFamily="34" charset="0"/>
                          <a:ea typeface="Verdana" panose="020B0604030504040204" pitchFamily="34" charset="0"/>
                          <a:cs typeface="Verdana" panose="020B0604030504040204" pitchFamily="34" charset="0"/>
                        </a:rPr>
                        <a:t>wear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456941">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2.3.4.3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an international</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journal</a:t>
                      </a:r>
                      <a:r>
                        <a:rPr lang="de-DE" baseline="0" dirty="0" smtClean="0">
                          <a:latin typeface="Verdana" panose="020B0604030504040204" pitchFamily="34" charset="0"/>
                          <a:ea typeface="Verdana" panose="020B0604030504040204" pitchFamily="34" charset="0"/>
                          <a:cs typeface="Verdana" panose="020B0604030504040204" pitchFamily="34" charset="0"/>
                        </a:rPr>
                        <a:t> on </a:t>
                      </a:r>
                      <a:r>
                        <a:rPr lang="de-DE" baseline="0" dirty="0" err="1" smtClean="0">
                          <a:latin typeface="Verdana" panose="020B0604030504040204" pitchFamily="34" charset="0"/>
                          <a:ea typeface="Verdana" panose="020B0604030504040204" pitchFamily="34" charset="0"/>
                          <a:cs typeface="Verdana" panose="020B0604030504040204" pitchFamily="34" charset="0"/>
                        </a:rPr>
                        <a:t>the</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science</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and</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technology</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fo</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friction</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lubrication</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and</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wear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an </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awareness service for the wear community</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37412">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Anhang</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smtClean="0">
                          <a:latin typeface="Verdana" panose="020B0604030504040204" pitchFamily="34" charset="0"/>
                          <a:ea typeface="Verdana" panose="020B0604030504040204" pitchFamily="34" charset="0"/>
                          <a:cs typeface="Verdana" panose="020B0604030504040204" pitchFamily="34" charset="0"/>
                        </a:rPr>
                        <a:t>J.2.2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Abgeleitete</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smtClean="0">
                          <a:latin typeface="Verdana" panose="020B0604030504040204" pitchFamily="34" charset="0"/>
                          <a:ea typeface="Verdana" panose="020B0604030504040204" pitchFamily="34" charset="0"/>
                          <a:cs typeface="Verdana" panose="020B0604030504040204" pitchFamily="34" charset="0"/>
                        </a:rPr>
                        <a:t>Beziehung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i="0" dirty="0" smtClean="0">
                          <a:latin typeface="Verdana" panose="020B0604030504040204" pitchFamily="34" charset="0"/>
                          <a:ea typeface="Verdana" panose="020B0604030504040204" pitchFamily="34" charset="0"/>
                          <a:cs typeface="Verdana" panose="020B0604030504040204" pitchFamily="34" charset="0"/>
                        </a:rPr>
                        <a:t>Abstrahiert als</a:t>
                      </a:r>
                      <a:r>
                        <a:rPr lang="de-DE" dirty="0" smtClean="0">
                          <a:latin typeface="Verdana" panose="020B0604030504040204" pitchFamily="34" charset="0"/>
                          <a:ea typeface="Verdana" panose="020B0604030504040204" pitchFamily="34" charset="0"/>
                          <a:cs typeface="Verdana" panose="020B0604030504040204" pitchFamily="34" charset="0"/>
                        </a:rPr>
                        <a:t/>
                      </a:r>
                      <a:br>
                        <a:rPr lang="de-DE" dirty="0" smtClean="0">
                          <a:latin typeface="Verdana" panose="020B0604030504040204" pitchFamily="34" charset="0"/>
                          <a:ea typeface="Verdana" panose="020B0604030504040204" pitchFamily="34" charset="0"/>
                          <a:cs typeface="Verdana" panose="020B0604030504040204" pitchFamily="34" charset="0"/>
                        </a:rPr>
                      </a:br>
                      <a:r>
                        <a:rPr lang="de-DE" i="1" dirty="0" smtClean="0">
                          <a:latin typeface="Verdana" panose="020B0604030504040204" pitchFamily="34" charset="0"/>
                          <a:ea typeface="Verdana" panose="020B0604030504040204" pitchFamily="34" charset="0"/>
                          <a:cs typeface="Verdana" panose="020B0604030504040204" pitchFamily="34" charset="0"/>
                        </a:rPr>
                        <a:t>Fact </a:t>
                      </a:r>
                      <a:r>
                        <a:rPr lang="de-DE" i="1" dirty="0" err="1" smtClean="0">
                          <a:latin typeface="Verdana" panose="020B0604030504040204" pitchFamily="34" charset="0"/>
                          <a:ea typeface="Verdana" panose="020B0604030504040204" pitchFamily="34" charset="0"/>
                          <a:cs typeface="Verdana" panose="020B0604030504040204" pitchFamily="34" charset="0"/>
                        </a:rPr>
                        <a:t>wear</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i="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Abstract von </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r>
                      <a:b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Wear</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itel 1"/>
          <p:cNvSpPr>
            <a:spLocks noGrp="1"/>
          </p:cNvSpPr>
          <p:nvPr>
            <p:ph type="title"/>
          </p:nvPr>
        </p:nvSpPr>
        <p:spPr>
          <a:xfrm>
            <a:off x="251520" y="183778"/>
            <a:ext cx="8640960" cy="508918"/>
          </a:xfrm>
        </p:spPr>
        <p:txBody>
          <a:bodyPr>
            <a:no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Abgeleitete Beziehungen auf Werkebene</a:t>
            </a:r>
            <a:endParaRPr lang="de-DE"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986269415"/>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Nachfolge-Beziehungen auf Werkebene</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135</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3970445320"/>
              </p:ext>
            </p:extLst>
          </p:nvPr>
        </p:nvGraphicFramePr>
        <p:xfrm>
          <a:off x="251520" y="980732"/>
          <a:ext cx="8640000" cy="3322080"/>
        </p:xfrm>
        <a:graphic>
          <a:graphicData uri="http://schemas.openxmlformats.org/drawingml/2006/table">
            <a:tbl>
              <a:tblPr firstRow="1" bandRow="1">
                <a:tableStyleId>{5C22544A-7EE6-4342-B048-85BDC9FD1C3A}</a:tableStyleId>
              </a:tblPr>
              <a:tblGrid>
                <a:gridCol w="4320000"/>
                <a:gridCol w="4320000"/>
              </a:tblGrid>
              <a:tr h="39600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Vorgänger-Titel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Nachfolger-Titel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64763">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Fortgesetzt durch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Fortsetzung von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64763">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Gesplittet in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Teilweise</a:t>
                      </a:r>
                      <a:r>
                        <a:rPr lang="de-DE" baseline="0" dirty="0" smtClean="0">
                          <a:latin typeface="Verdana" panose="020B0604030504040204" pitchFamily="34" charset="0"/>
                          <a:ea typeface="Verdana" panose="020B0604030504040204" pitchFamily="34" charset="0"/>
                          <a:cs typeface="Verdana" panose="020B0604030504040204" pitchFamily="34" charset="0"/>
                        </a:rPr>
                        <a:t> Fortsetzung von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64763">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Ersetzt durch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Ersatz von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64763">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Teilweise ersetzt durch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Teilweise Ersatz von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64763">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Vereinigt,</a:t>
                      </a:r>
                      <a:r>
                        <a:rPr lang="de-DE" baseline="0" dirty="0" smtClean="0">
                          <a:latin typeface="Verdana" panose="020B0604030504040204" pitchFamily="34" charset="0"/>
                          <a:ea typeface="Verdana" panose="020B0604030504040204" pitchFamily="34" charset="0"/>
                          <a:cs typeface="Verdana" panose="020B0604030504040204" pitchFamily="34" charset="0"/>
                        </a:rPr>
                        <a:t> um … zu bilden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Vereinigung von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64763">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Aufgegangen in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Darin aufgegangen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64763">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Teilweise aufgegangen in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Teilweise darin aufgegangen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64763">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Teilweise fortgesetzt durch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Abgespaltet von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1664034947"/>
      </p:ext>
    </p:extLst>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Nachfolge-Beziehung </a:t>
            </a:r>
            <a:r>
              <a:rPr lang="de-DE" dirty="0">
                <a:latin typeface="Verdana" panose="020B0604030504040204" pitchFamily="34" charset="0"/>
                <a:ea typeface="Verdana" panose="020B0604030504040204" pitchFamily="34" charset="0"/>
                <a:cs typeface="Verdana" panose="020B0604030504040204" pitchFamily="34" charset="0"/>
              </a:rPr>
              <a:t>auf Werkebene</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136</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823649836"/>
              </p:ext>
            </p:extLst>
          </p:nvPr>
        </p:nvGraphicFramePr>
        <p:xfrm>
          <a:off x="251520" y="836712"/>
          <a:ext cx="8640000" cy="5029200"/>
        </p:xfrm>
        <a:graphic>
          <a:graphicData uri="http://schemas.openxmlformats.org/drawingml/2006/table">
            <a:tbl>
              <a:tblPr firstRow="1" bandRow="1">
                <a:tableStyleId>{5C22544A-7EE6-4342-B048-85BDC9FD1C3A}</a:tableStyleId>
              </a:tblPr>
              <a:tblGrid>
                <a:gridCol w="1260000"/>
                <a:gridCol w="1908000"/>
                <a:gridCol w="2736000"/>
                <a:gridCol w="2736000"/>
              </a:tblGrid>
              <a:tr h="51091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(Vorgänger)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(Nachfolger)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091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Bodensee-Hefte : Schweiz, Deutschland, Österreich, Liechtenstein </a:t>
                      </a:r>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Neue Bodensee-Hefte : Schweiz, Deutschland, Österreich, Liechtenstein : mit internationalen Nachrichten aus den Kantonen, Landkreisen und Bundesländern der Anrainerstaaten</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tc>
              </a:tr>
              <a:tr h="51091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2.3.4.3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091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1950-2004</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2004-</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091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Anhang </a:t>
                      </a:r>
                    </a:p>
                    <a:p>
                      <a:r>
                        <a:rPr lang="de-DE" dirty="0" smtClean="0">
                          <a:latin typeface="Verdana" panose="020B0604030504040204" pitchFamily="34" charset="0"/>
                          <a:ea typeface="Verdana" panose="020B0604030504040204" pitchFamily="34" charset="0"/>
                          <a:cs typeface="Verdana" panose="020B0604030504040204" pitchFamily="34" charset="0"/>
                        </a:rPr>
                        <a:t>J.2.6</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Nachfolge-Beziehung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i="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Fortgesetzt durch</a:t>
                      </a:r>
                      <a:br>
                        <a:rPr lang="de-DE" sz="1800" i="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800" i="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Neue </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Bodensee-Hefte</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i="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Fortsetzung von</a:t>
                      </a:r>
                      <a:br>
                        <a:rPr lang="de-DE" sz="1800" i="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Bodensee-Hefte</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7" name="Fußzeilenplatzhalter 3"/>
          <p:cNvSpPr>
            <a:spLocks noGrp="1"/>
          </p:cNvSpPr>
          <p:nvPr>
            <p:ph type="ftr" sz="quarter" idx="14"/>
          </p:nvPr>
        </p:nvSpPr>
        <p:spPr>
          <a:xfrm>
            <a:off x="467544" y="6376243"/>
            <a:ext cx="6120680"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2242182100"/>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noAutofit/>
          </a:bodyPr>
          <a:lstStyle/>
          <a:p>
            <a:r>
              <a:rPr lang="de-DE" dirty="0">
                <a:latin typeface="Verdana" panose="020B0604030504040204" pitchFamily="34" charset="0"/>
                <a:ea typeface="Verdana" panose="020B0604030504040204" pitchFamily="34" charset="0"/>
                <a:cs typeface="Verdana" panose="020B0604030504040204" pitchFamily="34" charset="0"/>
              </a:rPr>
              <a:t>Beziehungskennzeichnungen – Expressionen Anhang J.3</a:t>
            </a:r>
            <a:endParaRPr lang="de-DE" dirty="0"/>
          </a:p>
        </p:txBody>
      </p:sp>
      <p:sp>
        <p:nvSpPr>
          <p:cNvPr id="4" name="Fußzeilenplatzhalter 3"/>
          <p:cNvSpPr>
            <a:spLocks noGrp="1"/>
          </p:cNvSpPr>
          <p:nvPr>
            <p:ph type="ftr" sz="quarter" idx="14"/>
          </p:nvPr>
        </p:nvSpPr>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137</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3087526875"/>
              </p:ext>
            </p:extLst>
          </p:nvPr>
        </p:nvGraphicFramePr>
        <p:xfrm>
          <a:off x="251520" y="1556792"/>
          <a:ext cx="8604000" cy="1798080"/>
        </p:xfrm>
        <a:graphic>
          <a:graphicData uri="http://schemas.openxmlformats.org/drawingml/2006/table">
            <a:tbl>
              <a:tblPr firstRow="1" bandRow="1">
                <a:tableStyleId>{5C22544A-7EE6-4342-B048-85BDC9FD1C3A}</a:tableStyleId>
              </a:tblPr>
              <a:tblGrid>
                <a:gridCol w="3240000"/>
                <a:gridCol w="5364000"/>
              </a:tblGrid>
              <a:tr h="39600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Anhang J</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Beziehungskennzeichnungen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04056">
                <a:tc>
                  <a:txBody>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J.3.2</a:t>
                      </a:r>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Parallele</a:t>
                      </a:r>
                      <a:r>
                        <a:rPr lang="de-DE" sz="2000" baseline="0" dirty="0" smtClean="0">
                          <a:latin typeface="Verdana" panose="020B0604030504040204" pitchFamily="34" charset="0"/>
                          <a:ea typeface="Verdana" panose="020B0604030504040204" pitchFamily="34" charset="0"/>
                          <a:cs typeface="Verdana" panose="020B0604030504040204" pitchFamily="34" charset="0"/>
                        </a:rPr>
                        <a:t> Sprachausgabe </a:t>
                      </a:r>
                      <a:br>
                        <a:rPr lang="de-DE" sz="2000" baseline="0" dirty="0" smtClean="0">
                          <a:latin typeface="Verdana" panose="020B0604030504040204" pitchFamily="34" charset="0"/>
                          <a:ea typeface="Verdana" panose="020B0604030504040204" pitchFamily="34" charset="0"/>
                          <a:cs typeface="Verdana" panose="020B0604030504040204" pitchFamily="34" charset="0"/>
                        </a:rPr>
                      </a:br>
                      <a:r>
                        <a:rPr lang="de-DE" sz="2000" baseline="0" dirty="0" smtClean="0">
                          <a:latin typeface="Verdana" panose="020B0604030504040204" pitchFamily="34" charset="0"/>
                          <a:ea typeface="Verdana" panose="020B0604030504040204" pitchFamily="34" charset="0"/>
                          <a:cs typeface="Verdana" panose="020B0604030504040204" pitchFamily="34" charset="0"/>
                        </a:rPr>
                        <a:t>Parallele Sprachausgabe</a:t>
                      </a:r>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r>
              <a:tr h="504056">
                <a:tc>
                  <a:txBody>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J.3.2</a:t>
                      </a:r>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Übersetzt als</a:t>
                      </a:r>
                    </a:p>
                    <a:p>
                      <a:r>
                        <a:rPr lang="de-DE" sz="2000" dirty="0" smtClean="0">
                          <a:latin typeface="Verdana" panose="020B0604030504040204" pitchFamily="34" charset="0"/>
                          <a:ea typeface="Verdana" panose="020B0604030504040204" pitchFamily="34" charset="0"/>
                          <a:cs typeface="Verdana" panose="020B0604030504040204" pitchFamily="34" charset="0"/>
                        </a:rPr>
                        <a:t>Übersetzung von</a:t>
                      </a:r>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2392922650"/>
      </p:ext>
    </p:extLst>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440615152"/>
              </p:ext>
            </p:extLst>
          </p:nvPr>
        </p:nvGraphicFramePr>
        <p:xfrm>
          <a:off x="251520" y="908719"/>
          <a:ext cx="8640000" cy="4468320"/>
        </p:xfrm>
        <a:graphic>
          <a:graphicData uri="http://schemas.openxmlformats.org/drawingml/2006/table">
            <a:tbl>
              <a:tblPr firstRow="1" bandRow="1">
                <a:tableStyleId>{5C22544A-7EE6-4342-B048-85BDC9FD1C3A}</a:tableStyleId>
              </a:tblPr>
              <a:tblGrid>
                <a:gridCol w="1260000"/>
                <a:gridCol w="1908000"/>
                <a:gridCol w="2736000"/>
                <a:gridCol w="2736000"/>
              </a:tblGrid>
              <a:tr h="39600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1200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Europäische Union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Europäische Union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1200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18.5</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Verfasser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Verfasser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2400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Finanzbericht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Financial report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0000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Verantwort</a:t>
                      </a:r>
                      <a:r>
                        <a:rPr lang="de-DE" b="1" dirty="0" smtClean="0">
                          <a:latin typeface="Verdana" panose="020B0604030504040204" pitchFamily="34" charset="0"/>
                          <a:ea typeface="Verdana" panose="020B0604030504040204" pitchFamily="34" charset="0"/>
                          <a:cs typeface="Verdana" panose="020B0604030504040204" pitchFamily="34" charset="0"/>
                        </a:rPr>
                        <a:t>-</a:t>
                      </a:r>
                      <a:r>
                        <a:rPr lang="de-DE" b="1" dirty="0" err="1" smtClean="0">
                          <a:latin typeface="Verdana" panose="020B0604030504040204" pitchFamily="34" charset="0"/>
                          <a:ea typeface="Verdana" panose="020B0604030504040204" pitchFamily="34" charset="0"/>
                          <a:cs typeface="Verdana" panose="020B0604030504040204" pitchFamily="34" charset="0"/>
                        </a:rPr>
                        <a:t>lichkeits</a:t>
                      </a:r>
                      <a:r>
                        <a:rPr lang="de-DE" b="1" dirty="0" smtClean="0">
                          <a:latin typeface="Verdana" panose="020B0604030504040204" pitchFamily="34" charset="0"/>
                          <a:ea typeface="Verdana" panose="020B0604030504040204" pitchFamily="34" charset="0"/>
                          <a:cs typeface="Verdana" panose="020B0604030504040204" pitchFamily="34" charset="0"/>
                        </a:rPr>
                        <a:t>-angabe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i="1" dirty="0" smtClean="0">
                          <a:latin typeface="Verdana" panose="020B0604030504040204" pitchFamily="34" charset="0"/>
                          <a:ea typeface="Verdana" panose="020B0604030504040204" pitchFamily="34" charset="0"/>
                          <a:cs typeface="Verdana" panose="020B0604030504040204" pitchFamily="34" charset="0"/>
                        </a:rPr>
                        <a:t>Europäische</a:t>
                      </a:r>
                      <a:r>
                        <a:rPr lang="de-DE" b="0" i="1" baseline="0" dirty="0" smtClean="0">
                          <a:latin typeface="Verdana" panose="020B0604030504040204" pitchFamily="34" charset="0"/>
                          <a:ea typeface="Verdana" panose="020B0604030504040204" pitchFamily="34" charset="0"/>
                          <a:cs typeface="Verdana" panose="020B0604030504040204" pitchFamily="34" charset="0"/>
                        </a:rPr>
                        <a:t> Union</a:t>
                      </a:r>
                      <a:endParaRPr lang="de-DE" b="0" i="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i="1" dirty="0" smtClean="0">
                          <a:latin typeface="Verdana" panose="020B0604030504040204" pitchFamily="34" charset="0"/>
                          <a:ea typeface="Verdana" panose="020B0604030504040204" pitchFamily="34" charset="0"/>
                          <a:cs typeface="Verdana" panose="020B0604030504040204" pitchFamily="34" charset="0"/>
                        </a:rPr>
                        <a:t>European Union</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tc>
              </a:tr>
              <a:tr h="151200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Anhang </a:t>
                      </a:r>
                      <a:br>
                        <a:rPr lang="de-DE" dirty="0" smtClean="0">
                          <a:latin typeface="Verdana" panose="020B0604030504040204" pitchFamily="34" charset="0"/>
                          <a:ea typeface="Verdana" panose="020B0604030504040204" pitchFamily="34" charset="0"/>
                          <a:cs typeface="Verdana" panose="020B0604030504040204" pitchFamily="34" charset="0"/>
                        </a:rPr>
                      </a:br>
                      <a:r>
                        <a:rPr lang="de-DE" dirty="0" smtClean="0">
                          <a:latin typeface="Verdana" panose="020B0604030504040204" pitchFamily="34" charset="0"/>
                          <a:ea typeface="Verdana" panose="020B0604030504040204" pitchFamily="34" charset="0"/>
                          <a:cs typeface="Verdana" panose="020B0604030504040204" pitchFamily="34" charset="0"/>
                        </a:rPr>
                        <a:t>J.3.2</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Abgeleitete Beziehung auf</a:t>
                      </a:r>
                      <a:r>
                        <a:rPr lang="de-DE" baseline="0" dirty="0" smtClean="0">
                          <a:latin typeface="Verdana" panose="020B0604030504040204" pitchFamily="34" charset="0"/>
                          <a:ea typeface="Verdana" panose="020B0604030504040204" pitchFamily="34" charset="0"/>
                          <a:cs typeface="Verdana" panose="020B0604030504040204" pitchFamily="34" charset="0"/>
                        </a:rPr>
                        <a:t> Expressions-ebene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i="0" dirty="0" smtClean="0">
                          <a:latin typeface="Verdana" panose="020B0604030504040204" pitchFamily="34" charset="0"/>
                          <a:ea typeface="Verdana" panose="020B0604030504040204" pitchFamily="34" charset="0"/>
                          <a:cs typeface="Verdana" panose="020B0604030504040204" pitchFamily="34" charset="0"/>
                        </a:rPr>
                        <a:t>Parallele Sprachausgabe, </a:t>
                      </a:r>
                      <a:br>
                        <a:rPr lang="de-DE" i="0" dirty="0" smtClean="0">
                          <a:latin typeface="Verdana" panose="020B0604030504040204" pitchFamily="34" charset="0"/>
                          <a:ea typeface="Verdana" panose="020B0604030504040204" pitchFamily="34" charset="0"/>
                          <a:cs typeface="Verdana" panose="020B0604030504040204" pitchFamily="34" charset="0"/>
                        </a:rPr>
                      </a:br>
                      <a:r>
                        <a:rPr lang="de-DE" i="0" dirty="0" smtClean="0">
                          <a:latin typeface="Verdana" panose="020B0604030504040204" pitchFamily="34" charset="0"/>
                          <a:ea typeface="Verdana" panose="020B0604030504040204" pitchFamily="34" charset="0"/>
                          <a:cs typeface="Verdana" panose="020B0604030504040204" pitchFamily="34" charset="0"/>
                        </a:rPr>
                        <a:t>englisch</a:t>
                      </a:r>
                      <a:br>
                        <a:rPr lang="de-DE" i="0" dirty="0" smtClean="0">
                          <a:latin typeface="Verdana" panose="020B0604030504040204" pitchFamily="34" charset="0"/>
                          <a:ea typeface="Verdana" panose="020B0604030504040204" pitchFamily="34" charset="0"/>
                          <a:cs typeface="Verdana" panose="020B0604030504040204" pitchFamily="34" charset="0"/>
                        </a:rPr>
                      </a:br>
                      <a:r>
                        <a:rPr lang="de-DE" b="0" i="1" dirty="0" smtClean="0">
                          <a:latin typeface="Verdana" panose="020B0604030504040204" pitchFamily="34" charset="0"/>
                          <a:ea typeface="Verdana" panose="020B0604030504040204" pitchFamily="34" charset="0"/>
                          <a:cs typeface="Verdana" panose="020B0604030504040204" pitchFamily="34" charset="0"/>
                        </a:rPr>
                        <a:t>Europäische</a:t>
                      </a:r>
                      <a:r>
                        <a:rPr lang="de-DE" b="0" i="1" baseline="0" dirty="0" smtClean="0">
                          <a:latin typeface="Verdana" panose="020B0604030504040204" pitchFamily="34" charset="0"/>
                          <a:ea typeface="Verdana" panose="020B0604030504040204" pitchFamily="34" charset="0"/>
                          <a:cs typeface="Verdana" panose="020B0604030504040204" pitchFamily="34" charset="0"/>
                        </a:rPr>
                        <a:t> Union: </a:t>
                      </a:r>
                      <a:endParaRPr lang="de-DE" b="0" i="1" dirty="0" smtClean="0">
                        <a:latin typeface="Verdana" panose="020B0604030504040204" pitchFamily="34" charset="0"/>
                        <a:ea typeface="Verdana" panose="020B0604030504040204" pitchFamily="34" charset="0"/>
                        <a:cs typeface="Verdana" panose="020B0604030504040204" pitchFamily="34" charset="0"/>
                      </a:endParaRPr>
                    </a:p>
                    <a:p>
                      <a:r>
                        <a:rPr lang="de-DE" b="0" i="1" dirty="0" smtClean="0">
                          <a:latin typeface="Verdana" panose="020B0604030504040204" pitchFamily="34" charset="0"/>
                          <a:ea typeface="Verdana" panose="020B0604030504040204" pitchFamily="34" charset="0"/>
                          <a:cs typeface="Verdana" panose="020B0604030504040204" pitchFamily="34" charset="0"/>
                        </a:rPr>
                        <a:t>Financial</a:t>
                      </a:r>
                      <a:r>
                        <a:rPr lang="de-DE" b="0" i="1" baseline="0" dirty="0" smtClean="0">
                          <a:latin typeface="Verdana" panose="020B0604030504040204" pitchFamily="34" charset="0"/>
                          <a:ea typeface="Verdana" panose="020B0604030504040204" pitchFamily="34" charset="0"/>
                          <a:cs typeface="Verdana" panose="020B0604030504040204" pitchFamily="34" charset="0"/>
                        </a:rPr>
                        <a:t> report</a:t>
                      </a:r>
                      <a:endParaRPr lang="de-DE" b="0" i="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i="0" dirty="0" smtClean="0">
                          <a:latin typeface="Verdana" panose="020B0604030504040204" pitchFamily="34" charset="0"/>
                          <a:ea typeface="Verdana" panose="020B0604030504040204" pitchFamily="34" charset="0"/>
                          <a:cs typeface="Verdana" panose="020B0604030504040204" pitchFamily="34" charset="0"/>
                        </a:rPr>
                        <a:t>Parallele</a:t>
                      </a:r>
                      <a:r>
                        <a:rPr lang="de-DE" i="0" baseline="0" dirty="0" smtClean="0">
                          <a:latin typeface="Verdana" panose="020B0604030504040204" pitchFamily="34" charset="0"/>
                          <a:ea typeface="Verdana" panose="020B0604030504040204" pitchFamily="34" charset="0"/>
                          <a:cs typeface="Verdana" panose="020B0604030504040204" pitchFamily="34" charset="0"/>
                        </a:rPr>
                        <a:t> Sprachausgabe,</a:t>
                      </a:r>
                      <a:br>
                        <a:rPr lang="de-DE" i="0" baseline="0" dirty="0" smtClean="0">
                          <a:latin typeface="Verdana" panose="020B0604030504040204" pitchFamily="34" charset="0"/>
                          <a:ea typeface="Verdana" panose="020B0604030504040204" pitchFamily="34" charset="0"/>
                          <a:cs typeface="Verdana" panose="020B0604030504040204" pitchFamily="34" charset="0"/>
                        </a:rPr>
                      </a:br>
                      <a:r>
                        <a:rPr lang="de-DE" i="0" baseline="0" dirty="0" smtClean="0">
                          <a:latin typeface="Verdana" panose="020B0604030504040204" pitchFamily="34" charset="0"/>
                          <a:ea typeface="Verdana" panose="020B0604030504040204" pitchFamily="34" charset="0"/>
                          <a:cs typeface="Verdana" panose="020B0604030504040204" pitchFamily="34" charset="0"/>
                        </a:rPr>
                        <a:t>deutsch</a:t>
                      </a:r>
                    </a:p>
                    <a:p>
                      <a:r>
                        <a:rPr lang="de-DE" i="1" baseline="0" dirty="0" smtClean="0">
                          <a:latin typeface="Verdana" panose="020B0604030504040204" pitchFamily="34" charset="0"/>
                          <a:ea typeface="Verdana" panose="020B0604030504040204" pitchFamily="34" charset="0"/>
                          <a:cs typeface="Verdana" panose="020B0604030504040204" pitchFamily="34" charset="0"/>
                        </a:rPr>
                        <a:t>Europäische Union:</a:t>
                      </a:r>
                      <a:br>
                        <a:rPr lang="de-DE" i="1" baseline="0" dirty="0" smtClean="0">
                          <a:latin typeface="Verdana" panose="020B0604030504040204" pitchFamily="34" charset="0"/>
                          <a:ea typeface="Verdana" panose="020B0604030504040204" pitchFamily="34" charset="0"/>
                          <a:cs typeface="Verdana" panose="020B0604030504040204" pitchFamily="34" charset="0"/>
                        </a:rPr>
                      </a:br>
                      <a:r>
                        <a:rPr lang="de-DE" i="1" baseline="0" dirty="0" smtClean="0">
                          <a:latin typeface="Verdana" panose="020B0604030504040204" pitchFamily="34" charset="0"/>
                          <a:ea typeface="Verdana" panose="020B0604030504040204" pitchFamily="34" charset="0"/>
                          <a:cs typeface="Verdana" panose="020B0604030504040204" pitchFamily="34" charset="0"/>
                        </a:rPr>
                        <a:t>Finanzbericht</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3" name="Titel 2"/>
          <p:cNvSpPr>
            <a:spLocks noGrp="1"/>
          </p:cNvSpPr>
          <p:nvPr>
            <p:ph type="title"/>
          </p:nvPr>
        </p:nvSpPr>
        <p:spPr/>
        <p:txBody>
          <a:bodyPr/>
          <a:lstStyle/>
          <a:p>
            <a:r>
              <a:rPr lang="de-DE" dirty="0">
                <a:ea typeface="Verdana" panose="020B0604030504040204" pitchFamily="34" charset="0"/>
                <a:cs typeface="Verdana" panose="020B0604030504040204" pitchFamily="34" charset="0"/>
              </a:rPr>
              <a:t>Abgeleitete Beziehung auf Expressionsebene</a:t>
            </a:r>
            <a:endParaRPr lang="de-DE" dirty="0"/>
          </a:p>
        </p:txBody>
      </p:sp>
    </p:spTree>
    <p:extLst>
      <p:ext uri="{BB962C8B-B14F-4D97-AF65-F5344CB8AC3E}">
        <p14:creationId xmlns:p14="http://schemas.microsoft.com/office/powerpoint/2010/main" val="699841752"/>
      </p:ext>
    </p:extLst>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noAutofit/>
          </a:bodyPr>
          <a:lstStyle/>
          <a:p>
            <a:r>
              <a:rPr lang="de-DE" dirty="0">
                <a:latin typeface="Verdana" panose="020B0604030504040204" pitchFamily="34" charset="0"/>
                <a:ea typeface="Verdana" panose="020B0604030504040204" pitchFamily="34" charset="0"/>
                <a:cs typeface="Verdana" panose="020B0604030504040204" pitchFamily="34" charset="0"/>
              </a:rPr>
              <a:t>Beziehungskennzeichnungen – Manifestationen – Anhang </a:t>
            </a:r>
            <a:r>
              <a:rPr lang="de-DE" dirty="0" smtClean="0">
                <a:latin typeface="Verdana" panose="020B0604030504040204" pitchFamily="34" charset="0"/>
                <a:ea typeface="Verdana" panose="020B0604030504040204" pitchFamily="34" charset="0"/>
                <a:cs typeface="Verdana" panose="020B0604030504040204" pitchFamily="34" charset="0"/>
              </a:rPr>
              <a:t>J.4</a:t>
            </a:r>
            <a:endParaRPr lang="de-DE" dirty="0"/>
          </a:p>
        </p:txBody>
      </p:sp>
      <p:sp>
        <p:nvSpPr>
          <p:cNvPr id="4" name="Fußzeilenplatzhalter 3"/>
          <p:cNvSpPr>
            <a:spLocks noGrp="1"/>
          </p:cNvSpPr>
          <p:nvPr>
            <p:ph type="ftr" sz="quarter" idx="14"/>
          </p:nvPr>
        </p:nvSpPr>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139</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2008380311"/>
              </p:ext>
            </p:extLst>
          </p:nvPr>
        </p:nvGraphicFramePr>
        <p:xfrm>
          <a:off x="251520" y="1417320"/>
          <a:ext cx="8280000" cy="2537040"/>
        </p:xfrm>
        <a:graphic>
          <a:graphicData uri="http://schemas.openxmlformats.org/drawingml/2006/table">
            <a:tbl>
              <a:tblPr firstRow="1" bandRow="1">
                <a:tableStyleId>{5C22544A-7EE6-4342-B048-85BDC9FD1C3A}</a:tableStyleId>
              </a:tblPr>
              <a:tblGrid>
                <a:gridCol w="3600000"/>
                <a:gridCol w="4680000"/>
              </a:tblGrid>
              <a:tr h="39600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Anhang J</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Beziehungskennzeichnungen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0000">
                <a:tc>
                  <a:txBody>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J.4.2</a:t>
                      </a:r>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Erscheint auch als</a:t>
                      </a:r>
                      <a:br>
                        <a:rPr lang="de-DE" sz="2000" dirty="0" smtClean="0">
                          <a:latin typeface="Verdana" panose="020B0604030504040204" pitchFamily="34" charset="0"/>
                          <a:ea typeface="Verdana" panose="020B0604030504040204" pitchFamily="34" charset="0"/>
                          <a:cs typeface="Verdana" panose="020B0604030504040204" pitchFamily="34" charset="0"/>
                        </a:rPr>
                      </a:br>
                      <a:r>
                        <a:rPr lang="de-DE" sz="2000" dirty="0" smtClean="0">
                          <a:latin typeface="Verdana" panose="020B0604030504040204" pitchFamily="34" charset="0"/>
                          <a:ea typeface="Verdana" panose="020B0604030504040204" pitchFamily="34" charset="0"/>
                          <a:cs typeface="Verdana" panose="020B0604030504040204" pitchFamily="34" charset="0"/>
                        </a:rPr>
                        <a:t>Erscheint auch als</a:t>
                      </a:r>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r>
              <a:tr h="720000">
                <a:tc>
                  <a:txBody>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J.4.2</a:t>
                      </a:r>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Nachgedruckt</a:t>
                      </a:r>
                      <a:r>
                        <a:rPr lang="de-DE" sz="2000" baseline="0" dirty="0" smtClean="0">
                          <a:latin typeface="Verdana" panose="020B0604030504040204" pitchFamily="34" charset="0"/>
                          <a:ea typeface="Verdana" panose="020B0604030504040204" pitchFamily="34" charset="0"/>
                          <a:cs typeface="Verdana" panose="020B0604030504040204" pitchFamily="34" charset="0"/>
                        </a:rPr>
                        <a:t> als</a:t>
                      </a:r>
                    </a:p>
                    <a:p>
                      <a:pPr marL="0" marR="0" indent="0" algn="l" defTabSz="914400" rtl="0" eaLnBrk="1" fontAlgn="auto" latinLnBrk="0" hangingPunct="1">
                        <a:lnSpc>
                          <a:spcPct val="100000"/>
                        </a:lnSpc>
                        <a:spcBef>
                          <a:spcPts val="0"/>
                        </a:spcBef>
                        <a:spcAft>
                          <a:spcPts val="0"/>
                        </a:spcAft>
                        <a:buClrTx/>
                        <a:buSzTx/>
                        <a:buFontTx/>
                        <a:buNone/>
                        <a:tabLst/>
                        <a:defRPr/>
                      </a:pPr>
                      <a:r>
                        <a:rPr lang="de-DE" sz="2000" dirty="0" smtClean="0">
                          <a:latin typeface="Verdana" panose="020B0604030504040204" pitchFamily="34" charset="0"/>
                          <a:ea typeface="Verdana" panose="020B0604030504040204" pitchFamily="34" charset="0"/>
                          <a:cs typeface="Verdana" panose="020B0604030504040204" pitchFamily="34" charset="0"/>
                        </a:rPr>
                        <a:t>Nachdruck von</a:t>
                      </a:r>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r>
              <a:tr h="720000">
                <a:tc>
                  <a:txBody>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J.4.2</a:t>
                      </a:r>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2000" dirty="0" smtClean="0">
                          <a:latin typeface="Verdana" panose="020B0604030504040204" pitchFamily="34" charset="0"/>
                          <a:ea typeface="Verdana" panose="020B0604030504040204" pitchFamily="34" charset="0"/>
                          <a:cs typeface="Verdana" panose="020B0604030504040204" pitchFamily="34" charset="0"/>
                        </a:rPr>
                        <a:t>Reproduziert</a:t>
                      </a:r>
                      <a:r>
                        <a:rPr lang="de-DE" sz="2000" baseline="0" dirty="0" smtClean="0">
                          <a:latin typeface="Verdana" panose="020B0604030504040204" pitchFamily="34" charset="0"/>
                          <a:ea typeface="Verdana" panose="020B0604030504040204" pitchFamily="34" charset="0"/>
                          <a:cs typeface="Verdana" panose="020B0604030504040204" pitchFamily="34" charset="0"/>
                        </a:rPr>
                        <a:t> als</a:t>
                      </a:r>
                    </a:p>
                    <a:p>
                      <a:pPr marL="0" marR="0" indent="0" algn="l" defTabSz="914400" rtl="0" eaLnBrk="1" fontAlgn="auto" latinLnBrk="0" hangingPunct="1">
                        <a:lnSpc>
                          <a:spcPct val="100000"/>
                        </a:lnSpc>
                        <a:spcBef>
                          <a:spcPts val="0"/>
                        </a:spcBef>
                        <a:spcAft>
                          <a:spcPts val="0"/>
                        </a:spcAft>
                        <a:buClrTx/>
                        <a:buSzTx/>
                        <a:buFontTx/>
                        <a:buNone/>
                        <a:tabLst/>
                        <a:defRPr/>
                      </a:pPr>
                      <a:r>
                        <a:rPr lang="de-DE" sz="2000" baseline="0" dirty="0" smtClean="0">
                          <a:latin typeface="Verdana" panose="020B0604030504040204" pitchFamily="34" charset="0"/>
                          <a:ea typeface="Verdana" panose="020B0604030504040204" pitchFamily="34" charset="0"/>
                          <a:cs typeface="Verdana" panose="020B0604030504040204" pitchFamily="34" charset="0"/>
                        </a:rPr>
                        <a:t>Reproduktion von</a:t>
                      </a:r>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2728617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0" indent="0">
              <a:buNone/>
            </a:pPr>
            <a:r>
              <a:rPr lang="de-DE" sz="2400" b="1" dirty="0" smtClean="0">
                <a:latin typeface="Verdana" pitchFamily="34" charset="0"/>
                <a:ea typeface="Verdana" pitchFamily="34" charset="0"/>
                <a:cs typeface="Verdana" pitchFamily="34" charset="0"/>
              </a:rPr>
              <a:t>Entscheidung in 2 Schritten</a:t>
            </a:r>
          </a:p>
          <a:p>
            <a:endParaRPr lang="de-DE" sz="2400" dirty="0">
              <a:latin typeface="Verdana" pitchFamily="34" charset="0"/>
              <a:ea typeface="Verdana" pitchFamily="34" charset="0"/>
              <a:cs typeface="Verdana" pitchFamily="34" charset="0"/>
            </a:endParaRPr>
          </a:p>
          <a:p>
            <a:pPr marL="457200" lvl="1" indent="0">
              <a:buNone/>
            </a:pPr>
            <a:r>
              <a:rPr lang="de-DE" sz="2400" b="1" dirty="0" smtClean="0">
                <a:latin typeface="Verdana" pitchFamily="34" charset="0"/>
                <a:ea typeface="Verdana" pitchFamily="34" charset="0"/>
                <a:cs typeface="Verdana" pitchFamily="34" charset="0"/>
              </a:rPr>
              <a:t>Schritt 1</a:t>
            </a:r>
          </a:p>
          <a:p>
            <a:pPr marL="914400" lvl="2" indent="0">
              <a:buNone/>
            </a:pPr>
            <a:r>
              <a:rPr lang="de-DE" sz="2000" dirty="0" smtClean="0">
                <a:latin typeface="Verdana" pitchFamily="34" charset="0"/>
                <a:ea typeface="Verdana" pitchFamily="34" charset="0"/>
                <a:cs typeface="Verdana" pitchFamily="34" charset="0"/>
              </a:rPr>
              <a:t>Stammt das Werk von einer Körperschaft? </a:t>
            </a:r>
          </a:p>
          <a:p>
            <a:pPr marL="457200" lvl="1" indent="0">
              <a:buNone/>
            </a:pPr>
            <a:endParaRPr lang="de-DE" sz="1600" dirty="0">
              <a:latin typeface="Verdana" pitchFamily="34" charset="0"/>
              <a:ea typeface="Verdana" pitchFamily="34" charset="0"/>
              <a:cs typeface="Verdana" pitchFamily="34" charset="0"/>
            </a:endParaRPr>
          </a:p>
          <a:p>
            <a:pPr marL="57150" indent="0">
              <a:buNone/>
            </a:pPr>
            <a:r>
              <a:rPr lang="de-DE" sz="2000" b="1" dirty="0" smtClean="0">
                <a:latin typeface="Verdana" pitchFamily="34" charset="0"/>
                <a:ea typeface="Verdana" pitchFamily="34" charset="0"/>
                <a:cs typeface="Verdana" pitchFamily="34" charset="0"/>
              </a:rPr>
              <a:t>wenn ja, folgt: </a:t>
            </a:r>
          </a:p>
          <a:p>
            <a:pPr marL="457200" lvl="1" indent="0">
              <a:buNone/>
            </a:pPr>
            <a:endParaRPr lang="de-DE" sz="1600" b="1" dirty="0">
              <a:latin typeface="Verdana" pitchFamily="34" charset="0"/>
              <a:ea typeface="Verdana" pitchFamily="34" charset="0"/>
              <a:cs typeface="Verdana" pitchFamily="34" charset="0"/>
            </a:endParaRPr>
          </a:p>
          <a:p>
            <a:pPr marL="457200" lvl="1" indent="0">
              <a:buNone/>
            </a:pPr>
            <a:r>
              <a:rPr lang="de-DE" sz="2400" b="1" dirty="0" smtClean="0">
                <a:latin typeface="Verdana" pitchFamily="34" charset="0"/>
                <a:ea typeface="Verdana" pitchFamily="34" charset="0"/>
                <a:cs typeface="Verdana" pitchFamily="34" charset="0"/>
              </a:rPr>
              <a:t>Schritt 2</a:t>
            </a:r>
          </a:p>
          <a:p>
            <a:pPr marL="914400" lvl="2" indent="0">
              <a:buNone/>
            </a:pPr>
            <a:r>
              <a:rPr lang="de-DE" sz="2000" dirty="0" smtClean="0">
                <a:latin typeface="Verdana" pitchFamily="34" charset="0"/>
                <a:ea typeface="Verdana" pitchFamily="34" charset="0"/>
                <a:cs typeface="Verdana" pitchFamily="34" charset="0"/>
              </a:rPr>
              <a:t>Fällt das Werk unter mindestens einen Typen, bei denen die Körperschaft als geistiger Schöpfer gilt?</a:t>
            </a:r>
          </a:p>
          <a:p>
            <a:pPr lvl="2"/>
            <a:endParaRPr lang="de-DE" sz="2000" dirty="0" smtClean="0">
              <a:latin typeface="Verdana" pitchFamily="34" charset="0"/>
              <a:ea typeface="Verdana" pitchFamily="34" charset="0"/>
              <a:cs typeface="Verdana" pitchFamily="34" charset="0"/>
            </a:endParaRPr>
          </a:p>
          <a:p>
            <a:pPr lvl="2"/>
            <a:endParaRPr lang="de-DE" sz="2000" dirty="0" smtClean="0">
              <a:latin typeface="Verdana" pitchFamily="34" charset="0"/>
              <a:ea typeface="Verdana" pitchFamily="34" charset="0"/>
              <a:cs typeface="Verdana" pitchFamily="34" charset="0"/>
            </a:endParaRPr>
          </a:p>
          <a:p>
            <a:pPr marL="0" indent="0">
              <a:buNone/>
            </a:pPr>
            <a:r>
              <a:rPr lang="de-DE" sz="2000" i="1" dirty="0" smtClean="0">
                <a:latin typeface="Verdana" pitchFamily="34" charset="0"/>
                <a:ea typeface="Verdana" pitchFamily="34" charset="0"/>
                <a:cs typeface="Verdana" pitchFamily="34" charset="0"/>
              </a:rPr>
              <a:t>Ergibt die Prüfung im 2. Schritt, dass die Körperschaft nicht als geistiger Schöpfer zu betrachten ist, so handelt es sich um eine sonstige Körperschaft in Verbindung mit dem Werk (RDA 19.3).</a:t>
            </a: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sp>
        <p:nvSpPr>
          <p:cNvPr id="7"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1583570756"/>
      </p:ext>
    </p:extLst>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Äquivalenz-Beziehung auf Manifestationsebene</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3" name="Textplatzhalter 2"/>
          <p:cNvSpPr>
            <a:spLocks noGrp="1"/>
          </p:cNvSpPr>
          <p:nvPr>
            <p:ph type="body" sz="quarter" idx="13"/>
          </p:nvPr>
        </p:nvSpPr>
        <p:spPr/>
        <p:txBody>
          <a:bodyPr/>
          <a:lstStyle/>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Unterschiedliche Materialarten:</a:t>
            </a:r>
          </a:p>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„Erscheint auch als / Erscheint auch als“   </a:t>
            </a:r>
            <a:br>
              <a:rPr lang="de-DE" sz="2000" dirty="0">
                <a:latin typeface="Verdana" panose="020B0604030504040204" pitchFamily="34" charset="0"/>
                <a:ea typeface="Verdana" panose="020B0604030504040204" pitchFamily="34" charset="0"/>
                <a:cs typeface="Verdana" panose="020B0604030504040204" pitchFamily="34" charset="0"/>
              </a:rPr>
            </a:br>
            <a:r>
              <a:rPr lang="de-DE" sz="2000" dirty="0" smtClean="0">
                <a:latin typeface="Verdana" panose="020B0604030504040204" pitchFamily="34" charset="0"/>
                <a:ea typeface="Verdana" panose="020B0604030504040204" pitchFamily="34" charset="0"/>
                <a:cs typeface="Verdana" panose="020B0604030504040204" pitchFamily="34" charset="0"/>
              </a:rPr>
              <a:t>In einem </a:t>
            </a:r>
            <a:r>
              <a:rPr lang="de-DE" sz="2000" dirty="0">
                <a:latin typeface="Verdana" panose="020B0604030504040204" pitchFamily="34" charset="0"/>
                <a:ea typeface="Verdana" panose="020B0604030504040204" pitchFamily="34" charset="0"/>
                <a:cs typeface="Verdana" panose="020B0604030504040204" pitchFamily="34" charset="0"/>
              </a:rPr>
              <a:t>eigenen Element </a:t>
            </a:r>
            <a:r>
              <a:rPr lang="de-DE" sz="2000" dirty="0" smtClean="0">
                <a:latin typeface="Verdana" panose="020B0604030504040204" pitchFamily="34" charset="0"/>
                <a:ea typeface="Verdana" panose="020B0604030504040204" pitchFamily="34" charset="0"/>
                <a:cs typeface="Verdana" panose="020B0604030504040204" pitchFamily="34" charset="0"/>
              </a:rPr>
              <a:t>wird die Materialart </a:t>
            </a:r>
            <a:r>
              <a:rPr lang="de-DE" sz="2000" dirty="0">
                <a:latin typeface="Verdana" panose="020B0604030504040204" pitchFamily="34" charset="0"/>
                <a:ea typeface="Verdana" panose="020B0604030504040204" pitchFamily="34" charset="0"/>
                <a:cs typeface="Verdana" panose="020B0604030504040204" pitchFamily="34" charset="0"/>
              </a:rPr>
              <a:t>aus der </a:t>
            </a:r>
            <a:r>
              <a:rPr lang="de-DE" sz="2000" dirty="0" smtClean="0">
                <a:latin typeface="Verdana" panose="020B0604030504040204" pitchFamily="34" charset="0"/>
                <a:ea typeface="Verdana" panose="020B0604030504040204" pitchFamily="34" charset="0"/>
                <a:cs typeface="Verdana" panose="020B0604030504040204" pitchFamily="34" charset="0"/>
              </a:rPr>
              <a:t>festgelegten Liste ergänzt.</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140</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437967283"/>
              </p:ext>
            </p:extLst>
          </p:nvPr>
        </p:nvGraphicFramePr>
        <p:xfrm>
          <a:off x="251520" y="2708919"/>
          <a:ext cx="8640000" cy="3581960"/>
        </p:xfrm>
        <a:graphic>
          <a:graphicData uri="http://schemas.openxmlformats.org/drawingml/2006/table">
            <a:tbl>
              <a:tblPr firstRow="1" bandRow="1">
                <a:tableStyleId>{5C22544A-7EE6-4342-B048-85BDC9FD1C3A}</a:tableStyleId>
              </a:tblPr>
              <a:tblGrid>
                <a:gridCol w="1224000"/>
                <a:gridCol w="1944000"/>
                <a:gridCol w="2736000"/>
                <a:gridCol w="2736000"/>
              </a:tblGrid>
              <a:tr h="50400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0052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3.2.1.3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Medientyp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ohne Hilfsmittel zu benutzen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Computermedien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9829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Internationales Jahrbuch</a:t>
                      </a:r>
                      <a:r>
                        <a:rPr lang="de-DE" baseline="0" dirty="0" smtClean="0">
                          <a:latin typeface="Verdana" panose="020B0604030504040204" pitchFamily="34" charset="0"/>
                          <a:ea typeface="Verdana" panose="020B0604030504040204" pitchFamily="34" charset="0"/>
                          <a:cs typeface="Verdana" panose="020B0604030504040204" pitchFamily="34" charset="0"/>
                        </a:rPr>
                        <a:t> für Medienphilosophie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Internationales Jahrbuch für Medienphilosophie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45000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Anhang J.4.2</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Äquivalenz-beziehung auf Manifestations-ebene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i="0" dirty="0" smtClean="0">
                          <a:latin typeface="Verdana" panose="020B0604030504040204" pitchFamily="34" charset="0"/>
                          <a:ea typeface="Verdana" panose="020B0604030504040204" pitchFamily="34" charset="0"/>
                          <a:cs typeface="Verdana" panose="020B0604030504040204" pitchFamily="34" charset="0"/>
                        </a:rPr>
                        <a:t>Erscheint auch als,</a:t>
                      </a:r>
                      <a:br>
                        <a:rPr lang="de-DE" i="0" dirty="0" smtClean="0">
                          <a:latin typeface="Verdana" panose="020B0604030504040204" pitchFamily="34" charset="0"/>
                          <a:ea typeface="Verdana" panose="020B0604030504040204" pitchFamily="34" charset="0"/>
                          <a:cs typeface="Verdana" panose="020B0604030504040204" pitchFamily="34" charset="0"/>
                        </a:rPr>
                      </a:br>
                      <a:r>
                        <a:rPr lang="de-DE" i="0" dirty="0" smtClean="0">
                          <a:latin typeface="Verdana" panose="020B0604030504040204" pitchFamily="34" charset="0"/>
                          <a:ea typeface="Verdana" panose="020B0604030504040204" pitchFamily="34" charset="0"/>
                          <a:cs typeface="Verdana" panose="020B0604030504040204" pitchFamily="34" charset="0"/>
                        </a:rPr>
                        <a:t>Online-Ausgabe</a:t>
                      </a:r>
                      <a:br>
                        <a:rPr lang="de-DE" i="0" dirty="0" smtClean="0">
                          <a:latin typeface="Verdana" panose="020B0604030504040204" pitchFamily="34" charset="0"/>
                          <a:ea typeface="Verdana" panose="020B0604030504040204" pitchFamily="34" charset="0"/>
                          <a:cs typeface="Verdana" panose="020B0604030504040204" pitchFamily="34" charset="0"/>
                        </a:rPr>
                      </a:br>
                      <a:r>
                        <a:rPr lang="de-DE" i="1" dirty="0" smtClean="0">
                          <a:latin typeface="Verdana" panose="020B0604030504040204" pitchFamily="34" charset="0"/>
                          <a:ea typeface="Verdana" panose="020B0604030504040204" pitchFamily="34" charset="0"/>
                          <a:cs typeface="Verdana" panose="020B0604030504040204" pitchFamily="34" charset="0"/>
                        </a:rPr>
                        <a:t>Internationales</a:t>
                      </a:r>
                      <a:r>
                        <a:rPr lang="de-DE" i="1" baseline="0" dirty="0" smtClean="0">
                          <a:latin typeface="Verdana" panose="020B0604030504040204" pitchFamily="34" charset="0"/>
                          <a:ea typeface="Verdana" panose="020B0604030504040204" pitchFamily="34" charset="0"/>
                          <a:cs typeface="Verdana" panose="020B0604030504040204" pitchFamily="34" charset="0"/>
                        </a:rPr>
                        <a:t> Jahrbuch für Medienphilosophie</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i="0" u="none" dirty="0" smtClean="0">
                          <a:latin typeface="Verdana" panose="020B0604030504040204" pitchFamily="34" charset="0"/>
                          <a:ea typeface="Verdana" panose="020B0604030504040204" pitchFamily="34" charset="0"/>
                          <a:cs typeface="Verdana" panose="020B0604030504040204" pitchFamily="34" charset="0"/>
                        </a:rPr>
                        <a:t>Erscheint auch als,</a:t>
                      </a:r>
                      <a:br>
                        <a:rPr lang="de-DE" i="0" u="none" dirty="0" smtClean="0">
                          <a:latin typeface="Verdana" panose="020B0604030504040204" pitchFamily="34" charset="0"/>
                          <a:ea typeface="Verdana" panose="020B0604030504040204" pitchFamily="34" charset="0"/>
                          <a:cs typeface="Verdana" panose="020B0604030504040204" pitchFamily="34" charset="0"/>
                        </a:rPr>
                      </a:br>
                      <a:r>
                        <a:rPr lang="de-DE" i="0" u="none" dirty="0" smtClean="0">
                          <a:latin typeface="Verdana" panose="020B0604030504040204" pitchFamily="34" charset="0"/>
                          <a:ea typeface="Verdana" panose="020B0604030504040204" pitchFamily="34" charset="0"/>
                          <a:cs typeface="Verdana" panose="020B0604030504040204" pitchFamily="34" charset="0"/>
                        </a:rPr>
                        <a:t>Druck-Ausgabe</a:t>
                      </a:r>
                      <a:br>
                        <a:rPr lang="de-DE" i="0" u="none" dirty="0" smtClean="0">
                          <a:latin typeface="Verdana" panose="020B0604030504040204" pitchFamily="34" charset="0"/>
                          <a:ea typeface="Verdana" panose="020B0604030504040204" pitchFamily="34" charset="0"/>
                          <a:cs typeface="Verdana" panose="020B0604030504040204" pitchFamily="34" charset="0"/>
                        </a:rPr>
                      </a:br>
                      <a:r>
                        <a:rPr lang="de-DE" i="1" dirty="0" smtClean="0">
                          <a:latin typeface="Verdana" panose="020B0604030504040204" pitchFamily="34" charset="0"/>
                          <a:ea typeface="Verdana" panose="020B0604030504040204" pitchFamily="34" charset="0"/>
                          <a:cs typeface="Verdana" panose="020B0604030504040204" pitchFamily="34" charset="0"/>
                        </a:rPr>
                        <a:t>Internationales</a:t>
                      </a:r>
                      <a:r>
                        <a:rPr lang="de-DE" i="1" baseline="0" dirty="0" smtClean="0">
                          <a:latin typeface="Verdana" panose="020B0604030504040204" pitchFamily="34" charset="0"/>
                          <a:ea typeface="Verdana" panose="020B0604030504040204" pitchFamily="34" charset="0"/>
                          <a:cs typeface="Verdana" panose="020B0604030504040204" pitchFamily="34" charset="0"/>
                        </a:rPr>
                        <a:t> Jahrbuch für Medienphilosophie</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1428221151"/>
      </p:ext>
    </p:extLst>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normAutofit fontScale="90000"/>
          </a:bodyPr>
          <a:lstStyle/>
          <a:p>
            <a:pPr algn="ctr"/>
            <a:r>
              <a:rPr lang="de-DE" sz="2800" dirty="0" smtClean="0">
                <a:latin typeface="Verdana" pitchFamily="34" charset="0"/>
                <a:ea typeface="Verdana" pitchFamily="34" charset="0"/>
                <a:cs typeface="Verdana" pitchFamily="34" charset="0"/>
              </a:rPr>
              <a:t/>
            </a:r>
            <a:br>
              <a:rPr lang="de-DE" sz="2800" dirty="0" smtClean="0">
                <a:latin typeface="Verdana" pitchFamily="34" charset="0"/>
                <a:ea typeface="Verdana" pitchFamily="34" charset="0"/>
                <a:cs typeface="Verdana" pitchFamily="34" charset="0"/>
              </a:rPr>
            </a:br>
            <a:r>
              <a:rPr lang="de-DE" sz="2800" dirty="0" smtClean="0">
                <a:latin typeface="Verdana" pitchFamily="34" charset="0"/>
                <a:ea typeface="Verdana" pitchFamily="34" charset="0"/>
                <a:cs typeface="Verdana" pitchFamily="34" charset="0"/>
              </a:rPr>
              <a:t>Sucheinstiege, die das Werk repräsentieren</a:t>
            </a:r>
            <a:br>
              <a:rPr lang="de-DE" sz="2800"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Beziehungen zwischen Werken</a:t>
            </a:r>
            <a:r>
              <a:rPr lang="de-DE" sz="2800" dirty="0" smtClean="0">
                <a:latin typeface="Verdana" pitchFamily="34" charset="0"/>
                <a:ea typeface="Verdana" pitchFamily="34" charset="0"/>
                <a:cs typeface="Verdana" pitchFamily="34" charset="0"/>
              </a:rPr>
              <a:t/>
            </a:r>
            <a:br>
              <a:rPr lang="de-DE" sz="2800" dirty="0" smtClean="0">
                <a:latin typeface="Verdana" pitchFamily="34" charset="0"/>
                <a:ea typeface="Verdana" pitchFamily="34" charset="0"/>
                <a:cs typeface="Verdana" pitchFamily="34" charset="0"/>
              </a:rPr>
            </a:br>
            <a:endParaRPr lang="de-DE" sz="2800" dirty="0">
              <a:latin typeface="Verdana" pitchFamily="34" charset="0"/>
              <a:ea typeface="Verdana" pitchFamily="34" charset="0"/>
              <a:cs typeface="Verdana" pitchFamily="34" charset="0"/>
            </a:endParaRP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5B.16.01</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4"/>
          </p:nvPr>
        </p:nvSpPr>
        <p:spPr/>
        <p:txBody>
          <a:bodyPr/>
          <a:lstStyle/>
          <a:p>
            <a:fld id="{8A6690F1-7CA1-4166-A522-500460961984}" type="slidenum">
              <a:rPr lang="de-DE" smtClean="0"/>
              <a:pPr/>
              <a:t>141</a:t>
            </a:fld>
            <a:endParaRPr lang="de-DE"/>
          </a:p>
        </p:txBody>
      </p:sp>
      <p:sp>
        <p:nvSpPr>
          <p:cNvPr id="7"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1432333039"/>
      </p:ext>
    </p:extLst>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96752"/>
            <a:ext cx="8640960" cy="5112568"/>
          </a:xfrm>
        </p:spPr>
        <p:txBody>
          <a:bodyPr/>
          <a:lstStyle/>
          <a:p>
            <a:pPr marL="0" indent="0">
              <a:lnSpc>
                <a:spcPts val="1300"/>
              </a:lnSpc>
              <a:buNone/>
            </a:pPr>
            <a:endParaRPr lang="de-DE" i="1" dirty="0"/>
          </a:p>
          <a:p>
            <a:pPr marL="0">
              <a:lnSpc>
                <a:spcPts val="1300"/>
              </a:lnSpc>
              <a:buNone/>
            </a:pPr>
            <a:r>
              <a:rPr lang="de-DE" sz="2400" i="1" dirty="0">
                <a:latin typeface="Verdana" pitchFamily="34" charset="0"/>
                <a:ea typeface="Verdana" pitchFamily="34" charset="0"/>
                <a:cs typeface="Verdana" pitchFamily="34" charset="0"/>
              </a:rPr>
              <a:t>Normierte Sucheinstiege, die Werke repräsentieren,</a:t>
            </a:r>
          </a:p>
          <a:p>
            <a:pPr marL="0">
              <a:lnSpc>
                <a:spcPts val="1300"/>
              </a:lnSpc>
              <a:buNone/>
            </a:pPr>
            <a:endParaRPr lang="de-DE" sz="2400" i="1" dirty="0">
              <a:latin typeface="Verdana" pitchFamily="34" charset="0"/>
              <a:ea typeface="Verdana" pitchFamily="34" charset="0"/>
              <a:cs typeface="Verdana" pitchFamily="34" charset="0"/>
            </a:endParaRPr>
          </a:p>
          <a:p>
            <a:pPr marL="0">
              <a:lnSpc>
                <a:spcPts val="1300"/>
              </a:lnSpc>
              <a:buNone/>
            </a:pPr>
            <a:r>
              <a:rPr lang="de-DE" sz="2400" i="1" dirty="0">
                <a:latin typeface="Verdana" pitchFamily="34" charset="0"/>
                <a:ea typeface="Verdana" pitchFamily="34" charset="0"/>
                <a:cs typeface="Verdana" pitchFamily="34" charset="0"/>
              </a:rPr>
              <a:t> sind bei fortlaufenden Ressourcen das Mittel, um</a:t>
            </a:r>
          </a:p>
          <a:p>
            <a:pPr marL="0">
              <a:lnSpc>
                <a:spcPts val="1300"/>
              </a:lnSpc>
              <a:buNone/>
            </a:pPr>
            <a:endParaRPr lang="de-DE" sz="2400" i="1" dirty="0">
              <a:latin typeface="Verdana" pitchFamily="34" charset="0"/>
              <a:ea typeface="Verdana" pitchFamily="34" charset="0"/>
              <a:cs typeface="Verdana" pitchFamily="34" charset="0"/>
            </a:endParaRPr>
          </a:p>
          <a:p>
            <a:pPr marL="0" indent="0">
              <a:lnSpc>
                <a:spcPts val="1300"/>
              </a:lnSpc>
              <a:buNone/>
            </a:pPr>
            <a:endParaRPr lang="de-DE" sz="2400" i="1" dirty="0">
              <a:latin typeface="Verdana" pitchFamily="34" charset="0"/>
              <a:ea typeface="Verdana" pitchFamily="34" charset="0"/>
              <a:cs typeface="Verdana" pitchFamily="34" charset="0"/>
            </a:endParaRPr>
          </a:p>
          <a:p>
            <a:pPr marL="0"/>
            <a:r>
              <a:rPr lang="de-DE" sz="2400" dirty="0">
                <a:latin typeface="Verdana" pitchFamily="34" charset="0"/>
                <a:ea typeface="Verdana" pitchFamily="34" charset="0"/>
                <a:cs typeface="Verdana" pitchFamily="34" charset="0"/>
              </a:rPr>
              <a:t>alle Beschreibungen von Ressourcen, die ein Werk </a:t>
            </a:r>
          </a:p>
          <a:p>
            <a:pPr marL="0">
              <a:buNone/>
            </a:pPr>
            <a:r>
              <a:rPr lang="de-DE" sz="2400" dirty="0">
                <a:latin typeface="Verdana" pitchFamily="34" charset="0"/>
                <a:ea typeface="Verdana" pitchFamily="34" charset="0"/>
                <a:cs typeface="Verdana" pitchFamily="34" charset="0"/>
              </a:rPr>
              <a:t>verkörpern, zusammenzubringen, </a:t>
            </a:r>
            <a:r>
              <a:rPr lang="de-DE" sz="2400" dirty="0" smtClean="0">
                <a:latin typeface="Verdana" pitchFamily="34" charset="0"/>
                <a:ea typeface="Verdana" pitchFamily="34" charset="0"/>
                <a:cs typeface="Verdana" pitchFamily="34" charset="0"/>
              </a:rPr>
              <a:t>z. B. Ausgaben in verschiedenen Sprachen/Materialarten</a:t>
            </a:r>
            <a:endParaRPr lang="de-DE" sz="2400" dirty="0">
              <a:latin typeface="Verdana" pitchFamily="34" charset="0"/>
              <a:ea typeface="Verdana" pitchFamily="34" charset="0"/>
              <a:cs typeface="Verdana" pitchFamily="34" charset="0"/>
            </a:endParaRPr>
          </a:p>
          <a:p>
            <a:pPr marL="0" indent="0">
              <a:lnSpc>
                <a:spcPts val="1300"/>
              </a:lnSpc>
              <a:buNone/>
            </a:pPr>
            <a:endParaRPr lang="de-DE" dirty="0"/>
          </a:p>
          <a:p>
            <a:pPr marL="0" indent="0">
              <a:lnSpc>
                <a:spcPts val="1300"/>
              </a:lnSpc>
              <a:buNone/>
            </a:pPr>
            <a:r>
              <a:rPr lang="de-DE" sz="2400" dirty="0">
                <a:latin typeface="Verdana" pitchFamily="34" charset="0"/>
                <a:ea typeface="Verdana" pitchFamily="34" charset="0"/>
                <a:cs typeface="Verdana" pitchFamily="34" charset="0"/>
              </a:rPr>
              <a:t>oder</a:t>
            </a:r>
          </a:p>
          <a:p>
            <a:pPr marL="0" indent="0">
              <a:lnSpc>
                <a:spcPts val="1300"/>
              </a:lnSpc>
              <a:buNone/>
            </a:pPr>
            <a:endParaRPr lang="de-DE" dirty="0"/>
          </a:p>
          <a:p>
            <a:r>
              <a:rPr lang="de-DE" sz="2400" dirty="0" smtClean="0">
                <a:latin typeface="Verdana" panose="020B0604030504040204" pitchFamily="34" charset="0"/>
                <a:ea typeface="Verdana" panose="020B0604030504040204" pitchFamily="34" charset="0"/>
                <a:cs typeface="Verdana" panose="020B0604030504040204" pitchFamily="34" charset="0"/>
              </a:rPr>
              <a:t>zwischen mehreren Werken mit demselben Titel zu unterscheiden</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142</a:t>
            </a:fld>
            <a:endParaRPr lang="de-DE"/>
          </a:p>
        </p:txBody>
      </p:sp>
      <p:sp>
        <p:nvSpPr>
          <p:cNvPr id="7"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
        <p:nvSpPr>
          <p:cNvPr id="4" name="Titel 3"/>
          <p:cNvSpPr>
            <a:spLocks noGrp="1"/>
          </p:cNvSpPr>
          <p:nvPr>
            <p:ph type="title"/>
          </p:nvPr>
        </p:nvSpPr>
        <p:spPr/>
        <p:txBody>
          <a:bodyPr/>
          <a:lstStyle/>
          <a:p>
            <a:r>
              <a:rPr lang="de-DE" dirty="0">
                <a:ea typeface="Verdana" pitchFamily="34" charset="0"/>
                <a:cs typeface="Verdana" pitchFamily="34" charset="0"/>
              </a:rPr>
              <a:t>Zweck der Werkebene – RDA 6.0, 5.3, 6.2.2.4</a:t>
            </a:r>
            <a:endParaRPr lang="de-DE" dirty="0"/>
          </a:p>
        </p:txBody>
      </p:sp>
    </p:spTree>
    <p:extLst>
      <p:ext uri="{BB962C8B-B14F-4D97-AF65-F5344CB8AC3E}">
        <p14:creationId xmlns:p14="http://schemas.microsoft.com/office/powerpoint/2010/main" val="4223737400"/>
      </p:ext>
    </p:extLst>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96752"/>
            <a:ext cx="8640960" cy="4824536"/>
          </a:xfrm>
        </p:spPr>
        <p:txBody>
          <a:bodyPr/>
          <a:lstStyle/>
          <a:p>
            <a:pPr marL="0" indent="0">
              <a:lnSpc>
                <a:spcPts val="1300"/>
              </a:lnSpc>
              <a:buNone/>
            </a:pPr>
            <a:endParaRPr lang="de-DE" dirty="0"/>
          </a:p>
          <a:p>
            <a:pPr>
              <a:lnSpc>
                <a:spcPts val="1300"/>
              </a:lnSpc>
              <a:buNone/>
            </a:pPr>
            <a:r>
              <a:rPr lang="de-DE" sz="2400" i="1" dirty="0">
                <a:latin typeface="Verdana" pitchFamily="34" charset="0"/>
                <a:ea typeface="Verdana" pitchFamily="34" charset="0"/>
                <a:cs typeface="Verdana" pitchFamily="34" charset="0"/>
              </a:rPr>
              <a:t>ein Werktitel </a:t>
            </a:r>
            <a:r>
              <a:rPr lang="de-DE" sz="2400" i="1" dirty="0" smtClean="0">
                <a:latin typeface="Verdana" pitchFamily="34" charset="0"/>
                <a:ea typeface="Verdana" pitchFamily="34" charset="0"/>
                <a:cs typeface="Verdana" pitchFamily="34" charset="0"/>
              </a:rPr>
              <a:t>wird </a:t>
            </a:r>
            <a:r>
              <a:rPr lang="de-DE" sz="2400" i="1" dirty="0">
                <a:latin typeface="Verdana" pitchFamily="34" charset="0"/>
                <a:ea typeface="Verdana" pitchFamily="34" charset="0"/>
                <a:cs typeface="Verdana" pitchFamily="34" charset="0"/>
              </a:rPr>
              <a:t>nur dann erfasst, </a:t>
            </a:r>
          </a:p>
          <a:p>
            <a:pPr>
              <a:lnSpc>
                <a:spcPts val="1300"/>
              </a:lnSpc>
              <a:buNone/>
            </a:pPr>
            <a:r>
              <a:rPr lang="de-DE" sz="2400" i="1" dirty="0">
                <a:latin typeface="Verdana" pitchFamily="34" charset="0"/>
                <a:ea typeface="Verdana" pitchFamily="34" charset="0"/>
                <a:cs typeface="Verdana" pitchFamily="34" charset="0"/>
              </a:rPr>
              <a:t>wenn</a:t>
            </a:r>
          </a:p>
          <a:p>
            <a:pPr marL="0" indent="0">
              <a:lnSpc>
                <a:spcPts val="1300"/>
              </a:lnSpc>
              <a:buNone/>
            </a:pPr>
            <a:endParaRPr lang="de-DE" dirty="0"/>
          </a:p>
          <a:p>
            <a:pPr marL="0" indent="0">
              <a:lnSpc>
                <a:spcPts val="1300"/>
              </a:lnSpc>
              <a:buNone/>
            </a:pPr>
            <a:endParaRPr lang="de-DE" dirty="0"/>
          </a:p>
          <a:p>
            <a:r>
              <a:rPr lang="de-DE" sz="2400" dirty="0" smtClean="0">
                <a:latin typeface="Verdana" pitchFamily="34" charset="0"/>
                <a:ea typeface="Verdana" pitchFamily="34" charset="0"/>
                <a:cs typeface="Verdana" pitchFamily="34" charset="0"/>
              </a:rPr>
              <a:t>ein </a:t>
            </a:r>
            <a:r>
              <a:rPr lang="de-DE" sz="2400" dirty="0">
                <a:latin typeface="Verdana" pitchFamily="34" charset="0"/>
                <a:ea typeface="Verdana" pitchFamily="34" charset="0"/>
                <a:cs typeface="Verdana" pitchFamily="34" charset="0"/>
              </a:rPr>
              <a:t>zusätzliches unterscheidendes </a:t>
            </a:r>
            <a:r>
              <a:rPr lang="de-DE" sz="2400" dirty="0" smtClean="0">
                <a:latin typeface="Verdana" pitchFamily="34" charset="0"/>
                <a:ea typeface="Verdana" pitchFamily="34" charset="0"/>
                <a:cs typeface="Verdana" pitchFamily="34" charset="0"/>
              </a:rPr>
              <a:t>Merkmal  </a:t>
            </a:r>
            <a:r>
              <a:rPr lang="de-DE" sz="2400" dirty="0">
                <a:latin typeface="Verdana" pitchFamily="34" charset="0"/>
                <a:ea typeface="Verdana" pitchFamily="34" charset="0"/>
                <a:cs typeface="Verdana" pitchFamily="34" charset="0"/>
              </a:rPr>
              <a:t>erfasst werden </a:t>
            </a:r>
            <a:r>
              <a:rPr lang="de-DE" sz="2400" dirty="0" smtClean="0">
                <a:latin typeface="Verdana" pitchFamily="34" charset="0"/>
                <a:ea typeface="Verdana" pitchFamily="34" charset="0"/>
                <a:cs typeface="Verdana" pitchFamily="34" charset="0"/>
              </a:rPr>
              <a:t>muss</a:t>
            </a:r>
          </a:p>
          <a:p>
            <a:pPr marL="0" indent="0">
              <a:buNone/>
            </a:pPr>
            <a:endParaRPr lang="de-DE" dirty="0"/>
          </a:p>
          <a:p>
            <a:pPr marL="0" indent="0">
              <a:lnSpc>
                <a:spcPts val="1300"/>
              </a:lnSpc>
              <a:buNone/>
            </a:pPr>
            <a:r>
              <a:rPr lang="de-DE" sz="2400" dirty="0">
                <a:latin typeface="Verdana" pitchFamily="34" charset="0"/>
                <a:ea typeface="Verdana" pitchFamily="34" charset="0"/>
                <a:cs typeface="Verdana" pitchFamily="34" charset="0"/>
              </a:rPr>
              <a:t>oder</a:t>
            </a:r>
          </a:p>
          <a:p>
            <a:pPr marL="0" indent="0">
              <a:lnSpc>
                <a:spcPts val="1300"/>
              </a:lnSpc>
              <a:buNone/>
            </a:pPr>
            <a:endParaRPr lang="de-DE" dirty="0"/>
          </a:p>
          <a:p>
            <a:pPr>
              <a:lnSpc>
                <a:spcPts val="1300"/>
              </a:lnSpc>
            </a:pPr>
            <a:r>
              <a:rPr lang="de-DE" sz="2400" dirty="0" smtClean="0">
                <a:latin typeface="Verdana" pitchFamily="34" charset="0"/>
                <a:ea typeface="Verdana" pitchFamily="34" charset="0"/>
                <a:cs typeface="Verdana" pitchFamily="34" charset="0"/>
              </a:rPr>
              <a:t>er </a:t>
            </a:r>
            <a:r>
              <a:rPr lang="de-DE" sz="2400" dirty="0">
                <a:latin typeface="Verdana" pitchFamily="34" charset="0"/>
                <a:ea typeface="Verdana" pitchFamily="34" charset="0"/>
                <a:cs typeface="Verdana" pitchFamily="34" charset="0"/>
              </a:rPr>
              <a:t>vom </a:t>
            </a:r>
            <a:r>
              <a:rPr lang="de-DE" sz="2400" dirty="0" smtClean="0">
                <a:latin typeface="Verdana" pitchFamily="34" charset="0"/>
                <a:ea typeface="Verdana" pitchFamily="34" charset="0"/>
                <a:cs typeface="Verdana" pitchFamily="34" charset="0"/>
              </a:rPr>
              <a:t>Haupttitel </a:t>
            </a:r>
            <a:r>
              <a:rPr lang="de-DE" sz="2400" dirty="0">
                <a:latin typeface="Verdana" pitchFamily="34" charset="0"/>
                <a:ea typeface="Verdana" pitchFamily="34" charset="0"/>
                <a:cs typeface="Verdana" pitchFamily="34" charset="0"/>
              </a:rPr>
              <a:t>abweicht</a:t>
            </a:r>
          </a:p>
          <a:p>
            <a:pPr marL="0" indent="0">
              <a:lnSpc>
                <a:spcPts val="1300"/>
              </a:lnSpc>
              <a:buNone/>
            </a:pPr>
            <a:endParaRPr lang="de-DE" sz="2800" dirty="0">
              <a:latin typeface="Verdana" pitchFamily="34" charset="0"/>
              <a:ea typeface="Verdana" pitchFamily="34" charset="0"/>
              <a:cs typeface="Verdana" pitchFamily="34" charset="0"/>
            </a:endParaRPr>
          </a:p>
          <a:p>
            <a:pPr marL="0" indent="0">
              <a:lnSpc>
                <a:spcPts val="1300"/>
              </a:lnSpc>
              <a:buNone/>
            </a:pPr>
            <a:endParaRPr lang="de-DE" sz="2800" dirty="0">
              <a:latin typeface="Verdana" pitchFamily="34" charset="0"/>
              <a:ea typeface="Verdana" pitchFamily="34" charset="0"/>
              <a:cs typeface="Verdana" pitchFamily="34" charset="0"/>
            </a:endParaRPr>
          </a:p>
          <a:p>
            <a:pPr>
              <a:buFont typeface="Wingdings" panose="05000000000000000000" pitchFamily="2" charset="2"/>
              <a:buChar char="Ø"/>
            </a:pPr>
            <a:r>
              <a:rPr lang="de-DE" sz="2400" dirty="0">
                <a:latin typeface="Verdana" pitchFamily="34" charset="0"/>
                <a:ea typeface="Verdana" pitchFamily="34" charset="0"/>
                <a:cs typeface="Verdana" pitchFamily="34" charset="0"/>
              </a:rPr>
              <a:t>in allen anderen Fällen übernimmt der </a:t>
            </a:r>
            <a:r>
              <a:rPr lang="de-DE" sz="2400" dirty="0" smtClean="0">
                <a:latin typeface="Verdana" pitchFamily="34" charset="0"/>
                <a:ea typeface="Verdana" pitchFamily="34" charset="0"/>
                <a:cs typeface="Verdana" pitchFamily="34" charset="0"/>
              </a:rPr>
              <a:t>Haupttitel die </a:t>
            </a:r>
            <a:r>
              <a:rPr lang="de-DE" sz="2400" dirty="0">
                <a:latin typeface="Verdana" pitchFamily="34" charset="0"/>
                <a:ea typeface="Verdana" pitchFamily="34" charset="0"/>
                <a:cs typeface="Verdana" pitchFamily="34" charset="0"/>
              </a:rPr>
              <a:t>Funktion des </a:t>
            </a:r>
            <a:r>
              <a:rPr lang="de-DE" sz="2400" dirty="0" smtClean="0">
                <a:latin typeface="Verdana" pitchFamily="34" charset="0"/>
                <a:ea typeface="Verdana" pitchFamily="34" charset="0"/>
                <a:cs typeface="Verdana" pitchFamily="34" charset="0"/>
              </a:rPr>
              <a:t>Werktitels</a:t>
            </a:r>
            <a:endParaRPr lang="de-DE" sz="2400" dirty="0">
              <a:latin typeface="Verdana" pitchFamily="34" charset="0"/>
              <a:ea typeface="Verdana" pitchFamily="34" charset="0"/>
              <a:cs typeface="Verdana" pitchFamily="34" charset="0"/>
            </a:endParaRPr>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143</a:t>
            </a:fld>
            <a:endParaRPr lang="de-DE"/>
          </a:p>
        </p:txBody>
      </p:sp>
      <p:sp>
        <p:nvSpPr>
          <p:cNvPr id="7"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
        <p:nvSpPr>
          <p:cNvPr id="4" name="Titel 3"/>
          <p:cNvSpPr>
            <a:spLocks noGrp="1"/>
          </p:cNvSpPr>
          <p:nvPr>
            <p:ph type="title"/>
          </p:nvPr>
        </p:nvSpPr>
        <p:spPr/>
        <p:txBody>
          <a:bodyPr/>
          <a:lstStyle/>
          <a:p>
            <a:r>
              <a:rPr lang="de-DE" dirty="0">
                <a:ea typeface="Verdana" pitchFamily="34" charset="0"/>
                <a:cs typeface="Verdana" pitchFamily="34" charset="0"/>
              </a:rPr>
              <a:t>RDA 6.2.2.8 D-A-CH</a:t>
            </a:r>
            <a:endParaRPr lang="de-DE" dirty="0"/>
          </a:p>
        </p:txBody>
      </p:sp>
    </p:spTree>
    <p:extLst>
      <p:ext uri="{BB962C8B-B14F-4D97-AF65-F5344CB8AC3E}">
        <p14:creationId xmlns:p14="http://schemas.microsoft.com/office/powerpoint/2010/main" val="4181509338"/>
      </p:ext>
    </p:extLst>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Vergabe der Merkmale</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079723631"/>
              </p:ext>
            </p:extLst>
          </p:nvPr>
        </p:nvGraphicFramePr>
        <p:xfrm>
          <a:off x="539552" y="908720"/>
          <a:ext cx="7920881" cy="4940933"/>
        </p:xfrm>
        <a:graphic>
          <a:graphicData uri="http://schemas.openxmlformats.org/drawingml/2006/table">
            <a:tbl>
              <a:tblPr firstRow="1" bandRow="1">
                <a:tableStyleId>{5C22544A-7EE6-4342-B048-85BDC9FD1C3A}</a:tableStyleId>
              </a:tblPr>
              <a:tblGrid>
                <a:gridCol w="792088"/>
                <a:gridCol w="4013840"/>
                <a:gridCol w="3114953"/>
              </a:tblGrid>
              <a:tr h="1020934">
                <a:tc>
                  <a:txBody>
                    <a:bodyPr/>
                    <a:lstStyle/>
                    <a:p>
                      <a:r>
                        <a:rPr lang="de-DE" dirty="0" smtClean="0"/>
                        <a:t>RDA</a:t>
                      </a:r>
                      <a:endParaRPr lang="de-DE" dirty="0"/>
                    </a:p>
                  </a:txBody>
                  <a:tcPr/>
                </a:tc>
                <a:tc>
                  <a:txBody>
                    <a:bodyPr/>
                    <a:lstStyle/>
                    <a:p>
                      <a:r>
                        <a:rPr lang="de-DE" dirty="0" smtClean="0"/>
                        <a:t>Unterscheidendes</a:t>
                      </a:r>
                    </a:p>
                    <a:p>
                      <a:r>
                        <a:rPr lang="de-DE" dirty="0" smtClean="0"/>
                        <a:t>Merkmal nach RDA 6.3</a:t>
                      </a:r>
                      <a:r>
                        <a:rPr lang="de-DE" baseline="0" dirty="0" smtClean="0"/>
                        <a:t> – 6.6</a:t>
                      </a:r>
                      <a:endParaRPr lang="de-DE" dirty="0"/>
                    </a:p>
                  </a:txBody>
                  <a:tcPr/>
                </a:tc>
                <a:tc>
                  <a:txBody>
                    <a:bodyPr/>
                    <a:lstStyle/>
                    <a:p>
                      <a:r>
                        <a:rPr lang="de-DE" dirty="0" smtClean="0"/>
                        <a:t>Merkmale abgeleitet aus RDA 6.27.1.9 </a:t>
                      </a:r>
                      <a:br>
                        <a:rPr lang="de-DE" dirty="0" smtClean="0"/>
                      </a:br>
                      <a:r>
                        <a:rPr lang="de-DE" dirty="0" smtClean="0"/>
                        <a:t>D-A-CH</a:t>
                      </a:r>
                      <a:endParaRPr lang="de-DE" dirty="0"/>
                    </a:p>
                  </a:txBody>
                  <a:tcPr/>
                </a:tc>
              </a:tr>
              <a:tr h="1094917">
                <a:tc>
                  <a:txBody>
                    <a:bodyPr/>
                    <a:lstStyle/>
                    <a:p>
                      <a:r>
                        <a:rPr lang="de-DE" dirty="0" smtClean="0"/>
                        <a:t>6.3</a:t>
                      </a:r>
                      <a:endParaRPr lang="de-DE" dirty="0"/>
                    </a:p>
                  </a:txBody>
                  <a:tcPr/>
                </a:tc>
                <a:tc>
                  <a:txBody>
                    <a:bodyPr/>
                    <a:lstStyle/>
                    <a:p>
                      <a:r>
                        <a:rPr lang="de-DE" dirty="0" smtClean="0"/>
                        <a:t>Form</a:t>
                      </a:r>
                      <a:endParaRPr lang="de-DE" dirty="0"/>
                    </a:p>
                  </a:txBody>
                  <a:tcPr/>
                </a:tc>
                <a:tc>
                  <a:txBody>
                    <a:bodyPr/>
                    <a:lstStyle/>
                    <a:p>
                      <a:r>
                        <a:rPr lang="de-DE" sz="1800" kern="1200" dirty="0" smtClean="0">
                          <a:solidFill>
                            <a:schemeClr val="dk1"/>
                          </a:solidFill>
                          <a:effectLst/>
                          <a:latin typeface="+mn-lt"/>
                          <a:ea typeface="+mn-ea"/>
                          <a:cs typeface="+mn-cs"/>
                        </a:rPr>
                        <a:t>Formangaben (z. B. Zeitschrift)</a:t>
                      </a:r>
                      <a:endParaRPr lang="de-DE" dirty="0"/>
                    </a:p>
                  </a:txBody>
                  <a:tcPr/>
                </a:tc>
              </a:tr>
              <a:tr h="836477">
                <a:tc>
                  <a:txBody>
                    <a:bodyPr/>
                    <a:lstStyle/>
                    <a:p>
                      <a:r>
                        <a:rPr lang="de-DE" dirty="0" smtClean="0"/>
                        <a:t>6.4</a:t>
                      </a:r>
                      <a:endParaRPr lang="de-DE" dirty="0"/>
                    </a:p>
                  </a:txBody>
                  <a:tcPr/>
                </a:tc>
                <a:tc>
                  <a:txBody>
                    <a:bodyPr/>
                    <a:lstStyle/>
                    <a:p>
                      <a:r>
                        <a:rPr lang="de-DE" dirty="0" smtClean="0"/>
                        <a:t>Datum</a:t>
                      </a:r>
                      <a:endParaRPr lang="de-DE" dirty="0"/>
                    </a:p>
                  </a:txBody>
                  <a:tcPr/>
                </a:tc>
                <a:tc>
                  <a:txBody>
                    <a:bodyPr/>
                    <a:lstStyle/>
                    <a:p>
                      <a:r>
                        <a:rPr lang="de-DE" dirty="0" smtClean="0"/>
                        <a:t>Erscheinungsdatum</a:t>
                      </a:r>
                      <a:endParaRPr lang="de-DE" dirty="0"/>
                    </a:p>
                  </a:txBody>
                  <a:tcPr/>
                </a:tc>
              </a:tr>
              <a:tr h="893688">
                <a:tc>
                  <a:txBody>
                    <a:bodyPr/>
                    <a:lstStyle/>
                    <a:p>
                      <a:r>
                        <a:rPr lang="de-DE" dirty="0" smtClean="0"/>
                        <a:t>6.5</a:t>
                      </a:r>
                      <a:endParaRPr lang="de-DE" dirty="0"/>
                    </a:p>
                  </a:txBody>
                  <a:tcPr/>
                </a:tc>
                <a:tc>
                  <a:txBody>
                    <a:bodyPr/>
                    <a:lstStyle/>
                    <a:p>
                      <a:r>
                        <a:rPr lang="de-DE" dirty="0" smtClean="0"/>
                        <a:t>Ursprungsort</a:t>
                      </a:r>
                      <a:endParaRPr lang="de-DE" dirty="0"/>
                    </a:p>
                  </a:txBody>
                  <a:tcPr/>
                </a:tc>
                <a:tc>
                  <a:txBody>
                    <a:bodyPr/>
                    <a:lstStyle/>
                    <a:p>
                      <a:r>
                        <a:rPr lang="de-DE" dirty="0" smtClean="0"/>
                        <a:t>Erscheinungsort</a:t>
                      </a:r>
                      <a:endParaRPr lang="de-DE" dirty="0"/>
                    </a:p>
                  </a:txBody>
                  <a:tcPr/>
                </a:tc>
              </a:tr>
              <a:tr h="1094917">
                <a:tc>
                  <a:txBody>
                    <a:bodyPr/>
                    <a:lstStyle/>
                    <a:p>
                      <a:r>
                        <a:rPr lang="de-DE" dirty="0" smtClean="0"/>
                        <a:t>6.6</a:t>
                      </a:r>
                      <a:endParaRPr lang="de-DE" dirty="0"/>
                    </a:p>
                  </a:txBody>
                  <a:tcPr/>
                </a:tc>
                <a:tc>
                  <a:txBody>
                    <a:bodyPr/>
                    <a:lstStyle/>
                    <a:p>
                      <a:r>
                        <a:rPr lang="de-DE" dirty="0" smtClean="0"/>
                        <a:t>Sonstige unterscheidende Eigenschaften des Werks</a:t>
                      </a:r>
                      <a:endParaRPr lang="de-DE" dirty="0"/>
                    </a:p>
                  </a:txBody>
                  <a:tcPr/>
                </a:tc>
                <a:tc>
                  <a:txBody>
                    <a:bodyPr/>
                    <a:lstStyle/>
                    <a:p>
                      <a:r>
                        <a:rPr lang="de-DE" dirty="0" smtClean="0"/>
                        <a:t>Herausgebende</a:t>
                      </a:r>
                      <a:r>
                        <a:rPr lang="de-DE" baseline="0" dirty="0" smtClean="0"/>
                        <a:t> bzw. veröffentlichende Körperschaft</a:t>
                      </a:r>
                      <a:endParaRPr lang="de-DE" dirty="0"/>
                    </a:p>
                  </a:txBody>
                  <a:tcPr/>
                </a:tc>
              </a:tr>
            </a:tbl>
          </a:graphicData>
        </a:graphic>
      </p:graphicFrame>
      <p:sp>
        <p:nvSpPr>
          <p:cNvPr id="3" name="Foliennummernplatzhalter 2"/>
          <p:cNvSpPr>
            <a:spLocks noGrp="1"/>
          </p:cNvSpPr>
          <p:nvPr>
            <p:ph type="sldNum" sz="quarter" idx="4"/>
          </p:nvPr>
        </p:nvSpPr>
        <p:spPr/>
        <p:txBody>
          <a:bodyPr/>
          <a:lstStyle/>
          <a:p>
            <a:fld id="{8A6690F1-7CA1-4166-A522-500460961984}" type="slidenum">
              <a:rPr lang="de-DE" smtClean="0"/>
              <a:pPr/>
              <a:t>144</a:t>
            </a:fld>
            <a:endParaRPr lang="de-DE"/>
          </a:p>
        </p:txBody>
      </p:sp>
      <p:sp>
        <p:nvSpPr>
          <p:cNvPr id="8"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540739402"/>
      </p:ext>
    </p:extLst>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276872"/>
            <a:ext cx="8229600" cy="1431032"/>
          </a:xfrm>
        </p:spPr>
        <p:txBody>
          <a:bodyPr>
            <a:normAutofit/>
          </a:bodyPr>
          <a:lstStyle/>
          <a:p>
            <a:pPr algn="ctr"/>
            <a:r>
              <a:rPr lang="de-DE" sz="2800" dirty="0" smtClean="0">
                <a:latin typeface="Verdana" pitchFamily="34" charset="0"/>
                <a:ea typeface="Verdana" pitchFamily="34" charset="0"/>
                <a:cs typeface="Verdana" pitchFamily="34" charset="0"/>
              </a:rPr>
              <a:t>Zeitungen</a:t>
            </a:r>
            <a:br>
              <a:rPr lang="de-DE" sz="2800" dirty="0" smtClean="0">
                <a:latin typeface="Verdana" pitchFamily="34" charset="0"/>
                <a:ea typeface="Verdana" pitchFamily="34" charset="0"/>
                <a:cs typeface="Verdana" pitchFamily="34" charset="0"/>
              </a:rPr>
            </a:br>
            <a:endParaRPr lang="de-DE" sz="2800" dirty="0">
              <a:latin typeface="Verdana" pitchFamily="34" charset="0"/>
              <a:ea typeface="Verdana" pitchFamily="34" charset="0"/>
              <a:cs typeface="Verdana" pitchFamily="34" charset="0"/>
            </a:endParaRP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5B.15</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7"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
        <p:nvSpPr>
          <p:cNvPr id="6" name="Foliennummernplatzhalter 4"/>
          <p:cNvSpPr>
            <a:spLocks noGrp="1"/>
          </p:cNvSpPr>
          <p:nvPr>
            <p:ph type="sldNum" sz="quarter" idx="4"/>
          </p:nvPr>
        </p:nvSpPr>
        <p:spPr>
          <a:xfrm>
            <a:off x="7884368" y="6376243"/>
            <a:ext cx="802432" cy="365125"/>
          </a:xfrm>
        </p:spPr>
        <p:txBody>
          <a:bodyPr/>
          <a:lstStyle/>
          <a:p>
            <a:fld id="{8A6690F1-7CA1-4166-A522-500460961984}" type="slidenum">
              <a:rPr lang="de-DE" smtClean="0"/>
              <a:pPr/>
              <a:t>145</a:t>
            </a:fld>
            <a:endParaRPr lang="de-DE"/>
          </a:p>
        </p:txBody>
      </p:sp>
    </p:spTree>
    <p:extLst>
      <p:ext uri="{BB962C8B-B14F-4D97-AF65-F5344CB8AC3E}">
        <p14:creationId xmlns:p14="http://schemas.microsoft.com/office/powerpoint/2010/main" val="1209993942"/>
      </p:ext>
    </p:extLst>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Definition</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a:buNone/>
            </a:pPr>
            <a:r>
              <a:rPr lang="de-DE" sz="2400" dirty="0" smtClean="0">
                <a:latin typeface="Verdana" pitchFamily="34" charset="0"/>
                <a:ea typeface="Verdana" pitchFamily="34" charset="0"/>
                <a:cs typeface="Verdana" pitchFamily="34" charset="0"/>
              </a:rPr>
              <a:t>Als </a:t>
            </a:r>
            <a:r>
              <a:rPr lang="de-DE" sz="2400" dirty="0" smtClean="0">
                <a:solidFill>
                  <a:srgbClr val="0070C0"/>
                </a:solidFill>
                <a:latin typeface="Verdana" pitchFamily="34" charset="0"/>
                <a:ea typeface="Verdana" pitchFamily="34" charset="0"/>
                <a:cs typeface="Verdana" pitchFamily="34" charset="0"/>
              </a:rPr>
              <a:t>Zeitung</a:t>
            </a:r>
            <a:r>
              <a:rPr lang="de-DE" sz="2400" dirty="0" smtClean="0">
                <a:latin typeface="Verdana" pitchFamily="34" charset="0"/>
                <a:ea typeface="Verdana" pitchFamily="34" charset="0"/>
                <a:cs typeface="Verdana" pitchFamily="34" charset="0"/>
              </a:rPr>
              <a:t> wird eine fortlaufende Ressource bezeichnet, die regelmäßig </a:t>
            </a:r>
          </a:p>
          <a:p>
            <a:pPr>
              <a:buNone/>
            </a:pPr>
            <a:endParaRPr lang="de-DE" sz="2400" dirty="0" smtClean="0">
              <a:latin typeface="Verdana" pitchFamily="34" charset="0"/>
              <a:ea typeface="Verdana" pitchFamily="34" charset="0"/>
              <a:cs typeface="Verdana" pitchFamily="34" charset="0"/>
            </a:endParaRPr>
          </a:p>
          <a:p>
            <a:r>
              <a:rPr lang="de-DE" sz="2400" u="sng" dirty="0" smtClean="0">
                <a:latin typeface="Verdana" pitchFamily="34" charset="0"/>
                <a:ea typeface="Verdana" pitchFamily="34" charset="0"/>
                <a:cs typeface="Verdana" pitchFamily="34" charset="0"/>
              </a:rPr>
              <a:t>täglich</a:t>
            </a:r>
            <a:r>
              <a:rPr lang="de-DE" sz="2400" dirty="0" smtClean="0">
                <a:latin typeface="Verdana" pitchFamily="34" charset="0"/>
                <a:ea typeface="Verdana" pitchFamily="34" charset="0"/>
                <a:cs typeface="Verdana" pitchFamily="34" charset="0"/>
              </a:rPr>
              <a:t> bis zu </a:t>
            </a:r>
            <a:r>
              <a:rPr lang="de-DE" sz="2400" u="sng" dirty="0" smtClean="0">
                <a:latin typeface="Verdana" pitchFamily="34" charset="0"/>
                <a:ea typeface="Verdana" pitchFamily="34" charset="0"/>
                <a:cs typeface="Verdana" pitchFamily="34" charset="0"/>
              </a:rPr>
              <a:t>einmal wöchentlich </a:t>
            </a:r>
            <a:r>
              <a:rPr lang="de-DE" sz="2400" dirty="0" smtClean="0">
                <a:latin typeface="Verdana" pitchFamily="34" charset="0"/>
                <a:ea typeface="Verdana" pitchFamily="34" charset="0"/>
                <a:cs typeface="Verdana" pitchFamily="34" charset="0"/>
              </a:rPr>
              <a:t>erscheint</a:t>
            </a:r>
          </a:p>
          <a:p>
            <a:endParaRPr lang="de-DE" sz="2400" dirty="0" smtClean="0">
              <a:latin typeface="Verdana" pitchFamily="34" charset="0"/>
              <a:ea typeface="Verdana" pitchFamily="34" charset="0"/>
              <a:cs typeface="Verdana" pitchFamily="34" charset="0"/>
            </a:endParaRPr>
          </a:p>
          <a:p>
            <a:pPr>
              <a:buNone/>
            </a:pPr>
            <a:r>
              <a:rPr lang="de-DE" sz="2400" dirty="0" smtClean="0">
                <a:latin typeface="Verdana" pitchFamily="34" charset="0"/>
                <a:ea typeface="Verdana" pitchFamily="34" charset="0"/>
                <a:cs typeface="Verdana" pitchFamily="34" charset="0"/>
              </a:rPr>
              <a:t>Die </a:t>
            </a:r>
            <a:r>
              <a:rPr lang="de-DE" sz="2400" dirty="0" smtClean="0">
                <a:solidFill>
                  <a:srgbClr val="0070C0"/>
                </a:solidFill>
                <a:latin typeface="Verdana" pitchFamily="34" charset="0"/>
                <a:ea typeface="Verdana" pitchFamily="34" charset="0"/>
                <a:cs typeface="Verdana" pitchFamily="34" charset="0"/>
              </a:rPr>
              <a:t>Inhalte</a:t>
            </a:r>
            <a:r>
              <a:rPr lang="de-DE" sz="2400" dirty="0" smtClean="0">
                <a:latin typeface="Verdana" pitchFamily="34" charset="0"/>
                <a:ea typeface="Verdana" pitchFamily="34" charset="0"/>
                <a:cs typeface="Verdana" pitchFamily="34" charset="0"/>
              </a:rPr>
              <a:t> sind</a:t>
            </a:r>
          </a:p>
          <a:p>
            <a:r>
              <a:rPr lang="de-DE" sz="2400" dirty="0" smtClean="0">
                <a:latin typeface="Verdana" pitchFamily="34" charset="0"/>
                <a:ea typeface="Verdana" pitchFamily="34" charset="0"/>
                <a:cs typeface="Verdana" pitchFamily="34" charset="0"/>
              </a:rPr>
              <a:t>thematisch unbegrenzt</a:t>
            </a:r>
          </a:p>
          <a:p>
            <a:r>
              <a:rPr lang="de-DE" sz="2400" dirty="0" smtClean="0">
                <a:latin typeface="Verdana" pitchFamily="34" charset="0"/>
                <a:ea typeface="Verdana" pitchFamily="34" charset="0"/>
                <a:cs typeface="Verdana" pitchFamily="34" charset="0"/>
              </a:rPr>
              <a:t>meldungsaktuell</a:t>
            </a:r>
          </a:p>
          <a:p>
            <a:r>
              <a:rPr lang="de-DE" sz="2400" dirty="0" smtClean="0">
                <a:latin typeface="Verdana" pitchFamily="34" charset="0"/>
                <a:ea typeface="Verdana" pitchFamily="34" charset="0"/>
                <a:cs typeface="Verdana" pitchFamily="34" charset="0"/>
              </a:rPr>
              <a:t>allgemein zugänglich</a:t>
            </a:r>
          </a:p>
        </p:txBody>
      </p:sp>
      <p:sp>
        <p:nvSpPr>
          <p:cNvPr id="7"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
        <p:nvSpPr>
          <p:cNvPr id="6" name="Foliennummernplatzhalter 4"/>
          <p:cNvSpPr>
            <a:spLocks noGrp="1"/>
          </p:cNvSpPr>
          <p:nvPr>
            <p:ph type="sldNum" sz="quarter" idx="4"/>
          </p:nvPr>
        </p:nvSpPr>
        <p:spPr>
          <a:xfrm>
            <a:off x="7884368" y="6376243"/>
            <a:ext cx="802432" cy="365125"/>
          </a:xfrm>
        </p:spPr>
        <p:txBody>
          <a:bodyPr/>
          <a:lstStyle/>
          <a:p>
            <a:fld id="{8A6690F1-7CA1-4166-A522-500460961984}" type="slidenum">
              <a:rPr lang="de-DE" smtClean="0"/>
              <a:pPr/>
              <a:t>146</a:t>
            </a:fld>
            <a:endParaRPr lang="de-DE"/>
          </a:p>
        </p:txBody>
      </p:sp>
    </p:spTree>
    <p:extLst>
      <p:ext uri="{BB962C8B-B14F-4D97-AF65-F5344CB8AC3E}">
        <p14:creationId xmlns:p14="http://schemas.microsoft.com/office/powerpoint/2010/main" val="2476915856"/>
      </p:ext>
    </p:extLst>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Beispiele für Zeitungen			</a:t>
            </a:r>
            <a:endParaRPr lang="de-DE" dirty="0">
              <a:latin typeface="Verdana" pitchFamily="34" charset="0"/>
              <a:ea typeface="Verdana" pitchFamily="34" charset="0"/>
              <a:cs typeface="Verdana" pitchFamily="34" charset="0"/>
            </a:endParaRPr>
          </a:p>
        </p:txBody>
      </p:sp>
      <p:sp>
        <p:nvSpPr>
          <p:cNvPr id="7"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
        <p:nvSpPr>
          <p:cNvPr id="6" name="Foliennummernplatzhalter 4"/>
          <p:cNvSpPr>
            <a:spLocks noGrp="1"/>
          </p:cNvSpPr>
          <p:nvPr>
            <p:ph type="sldNum" sz="quarter" idx="4"/>
          </p:nvPr>
        </p:nvSpPr>
        <p:spPr>
          <a:xfrm>
            <a:off x="7884368" y="6376243"/>
            <a:ext cx="802432" cy="365125"/>
          </a:xfrm>
        </p:spPr>
        <p:txBody>
          <a:bodyPr/>
          <a:lstStyle/>
          <a:p>
            <a:fld id="{8A6690F1-7CA1-4166-A522-500460961984}" type="slidenum">
              <a:rPr lang="de-DE" smtClean="0"/>
              <a:pPr/>
              <a:t>147</a:t>
            </a:fld>
            <a:endParaRPr lang="de-DE"/>
          </a:p>
        </p:txBody>
      </p:sp>
      <p:sp>
        <p:nvSpPr>
          <p:cNvPr id="8" name="Textplatzhalter 2"/>
          <p:cNvSpPr>
            <a:spLocks noGrp="1"/>
          </p:cNvSpPr>
          <p:nvPr>
            <p:ph type="body" sz="quarter" idx="13"/>
          </p:nvPr>
        </p:nvSpPr>
        <p:spPr>
          <a:xfrm>
            <a:off x="251520" y="836712"/>
            <a:ext cx="8640960" cy="5472608"/>
          </a:xfrm>
        </p:spPr>
        <p:txBody>
          <a:bodyPr wrap="square"/>
          <a:lstStyle/>
          <a:p>
            <a:pPr>
              <a:buNone/>
            </a:pPr>
            <a:r>
              <a:rPr lang="de-DE" sz="2400" dirty="0">
                <a:latin typeface="Verdana" pitchFamily="34" charset="0"/>
                <a:ea typeface="Verdana" pitchFamily="34" charset="0"/>
                <a:cs typeface="Verdana" pitchFamily="34" charset="0"/>
              </a:rPr>
              <a:t>Zu</a:t>
            </a:r>
            <a:r>
              <a:rPr lang="de-DE" sz="2400" dirty="0">
                <a:solidFill>
                  <a:srgbClr val="0070C0"/>
                </a:solidFill>
                <a:latin typeface="Verdana" pitchFamily="34" charset="0"/>
                <a:ea typeface="Verdana" pitchFamily="34" charset="0"/>
                <a:cs typeface="Verdana" pitchFamily="34" charset="0"/>
              </a:rPr>
              <a:t> Zeitungen </a:t>
            </a:r>
            <a:r>
              <a:rPr lang="de-DE" sz="2400" dirty="0">
                <a:latin typeface="Verdana" pitchFamily="34" charset="0"/>
                <a:ea typeface="Verdana" pitchFamily="34" charset="0"/>
                <a:cs typeface="Verdana" pitchFamily="34" charset="0"/>
              </a:rPr>
              <a:t>gehören</a:t>
            </a:r>
          </a:p>
          <a:p>
            <a:pPr>
              <a:buNone/>
            </a:pPr>
            <a:endParaRPr lang="de-DE" sz="24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Tageszeitungen</a:t>
            </a:r>
          </a:p>
          <a:p>
            <a:r>
              <a:rPr lang="de-DE" sz="2400" dirty="0" smtClean="0">
                <a:latin typeface="Verdana" pitchFamily="34" charset="0"/>
                <a:ea typeface="Verdana" pitchFamily="34" charset="0"/>
                <a:cs typeface="Verdana" pitchFamily="34" charset="0"/>
              </a:rPr>
              <a:t>Sonntags- und Wochenzeitungen</a:t>
            </a:r>
          </a:p>
          <a:p>
            <a:r>
              <a:rPr lang="de-DE" sz="2400" dirty="0" smtClean="0">
                <a:latin typeface="Verdana" pitchFamily="34" charset="0"/>
                <a:ea typeface="Verdana" pitchFamily="34" charset="0"/>
                <a:cs typeface="Verdana" pitchFamily="34" charset="0"/>
              </a:rPr>
              <a:t>regionale und lokale Zeitungen</a:t>
            </a:r>
          </a:p>
          <a:p>
            <a:r>
              <a:rPr lang="de-DE" sz="2400" dirty="0" smtClean="0">
                <a:latin typeface="Verdana" pitchFamily="34" charset="0"/>
                <a:ea typeface="Verdana" pitchFamily="34" charset="0"/>
                <a:cs typeface="Verdana" pitchFamily="34" charset="0"/>
              </a:rPr>
              <a:t>(General-) Anzeiger</a:t>
            </a:r>
          </a:p>
          <a:p>
            <a:endParaRPr lang="de-DE" sz="24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Zeitungen für besondere Interessengruppen, z. B. Anzeigenblätter, illustrierte Blätter, parteigebundene Zeitungen</a:t>
            </a:r>
          </a:p>
          <a:p>
            <a:r>
              <a:rPr lang="de-DE" sz="2400" dirty="0" smtClean="0">
                <a:latin typeface="Verdana" pitchFamily="34" charset="0"/>
                <a:ea typeface="Verdana" pitchFamily="34" charset="0"/>
                <a:cs typeface="Verdana" pitchFamily="34" charset="0"/>
              </a:rPr>
              <a:t>Amtsblätter, die auch einen redaktionellen Teil aufweisen </a:t>
            </a:r>
          </a:p>
        </p:txBody>
      </p:sp>
    </p:spTree>
    <p:extLst>
      <p:ext uri="{BB962C8B-B14F-4D97-AF65-F5344CB8AC3E}">
        <p14:creationId xmlns:p14="http://schemas.microsoft.com/office/powerpoint/2010/main" val="1063263008"/>
      </p:ext>
    </p:extLst>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Besondere Hinweise zur </a:t>
            </a:r>
            <a:r>
              <a:rPr lang="de-DE" dirty="0">
                <a:latin typeface="Verdana" pitchFamily="34" charset="0"/>
                <a:ea typeface="Verdana" pitchFamily="34" charset="0"/>
                <a:cs typeface="Verdana" pitchFamily="34" charset="0"/>
              </a:rPr>
              <a:t>E</a:t>
            </a:r>
            <a:r>
              <a:rPr lang="de-DE" dirty="0" smtClean="0">
                <a:latin typeface="Verdana" pitchFamily="34" charset="0"/>
                <a:ea typeface="Verdana" pitchFamily="34" charset="0"/>
                <a:cs typeface="Verdana" pitchFamily="34" charset="0"/>
              </a:rPr>
              <a:t>rfassung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1368152"/>
          </a:xfrm>
        </p:spPr>
        <p:txBody>
          <a:bodyPr wrap="square"/>
          <a:lstStyle/>
          <a:p>
            <a:pPr marL="0" indent="0">
              <a:buNone/>
            </a:pPr>
            <a:r>
              <a:rPr lang="de-DE" sz="2800" dirty="0" smtClean="0">
                <a:solidFill>
                  <a:schemeClr val="accent1">
                    <a:lumMod val="50000"/>
                  </a:schemeClr>
                </a:solidFill>
                <a:latin typeface="Verdana" pitchFamily="34" charset="0"/>
                <a:ea typeface="Verdana" pitchFamily="34" charset="0"/>
                <a:cs typeface="Verdana" pitchFamily="34" charset="0"/>
              </a:rPr>
              <a:t>Unterreihen</a:t>
            </a:r>
          </a:p>
          <a:p>
            <a:r>
              <a:rPr lang="de-DE" sz="2400" dirty="0" smtClean="0">
                <a:latin typeface="Verdana" pitchFamily="34" charset="0"/>
                <a:ea typeface="Verdana" pitchFamily="34" charset="0"/>
                <a:cs typeface="Verdana" pitchFamily="34" charset="0"/>
              </a:rPr>
              <a:t>Titelfassungen, die z. B. Orte oder Regionen aufweisen </a:t>
            </a:r>
            <a:r>
              <a:rPr lang="de-DE" sz="1400" dirty="0">
                <a:ea typeface="Verdana" pitchFamily="34" charset="0"/>
                <a:cs typeface="Verdana" pitchFamily="34" charset="0"/>
              </a:rPr>
              <a:t>(Hinweis: Es liegen unterschiedliche Inhalte vor)</a:t>
            </a: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249637352"/>
              </p:ext>
            </p:extLst>
          </p:nvPr>
        </p:nvGraphicFramePr>
        <p:xfrm>
          <a:off x="571832" y="2708920"/>
          <a:ext cx="7672576" cy="1468454"/>
        </p:xfrm>
        <a:graphic>
          <a:graphicData uri="http://schemas.openxmlformats.org/drawingml/2006/table">
            <a:tbl>
              <a:tblPr firstRow="1" bandRow="1">
                <a:tableStyleId>{5C22544A-7EE6-4342-B048-85BDC9FD1C3A}</a:tableStyleId>
              </a:tblPr>
              <a:tblGrid>
                <a:gridCol w="1296144"/>
                <a:gridCol w="2448272"/>
                <a:gridCol w="3928160"/>
              </a:tblGrid>
              <a:tr h="43955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Elbe-Wochenblatt</a:t>
                      </a:r>
                      <a:endPar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2.3.1.7</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Unterreihe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Harburg</a:t>
                      </a:r>
                      <a:endPar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795652146"/>
              </p:ext>
            </p:extLst>
          </p:nvPr>
        </p:nvGraphicFramePr>
        <p:xfrm>
          <a:off x="571832" y="4653136"/>
          <a:ext cx="7672576" cy="1245972"/>
        </p:xfrm>
        <a:graphic>
          <a:graphicData uri="http://schemas.openxmlformats.org/drawingml/2006/table">
            <a:tbl>
              <a:tblPr firstRow="1" bandRow="1">
                <a:tableStyleId>{5C22544A-7EE6-4342-B048-85BDC9FD1C3A}</a:tableStyleId>
              </a:tblPr>
              <a:tblGrid>
                <a:gridCol w="1137397"/>
                <a:gridCol w="2430724"/>
                <a:gridCol w="4104455"/>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5432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Elbe-Wochenblatt</a:t>
                      </a:r>
                      <a:endPar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2.3.1.7</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Unterreihe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Altona</a:t>
                      </a:r>
                    </a:p>
                  </a:txBody>
                  <a:tcPr/>
                </a:tc>
              </a:tr>
            </a:tbl>
          </a:graphicData>
        </a:graphic>
      </p:graphicFrame>
      <p:sp>
        <p:nvSpPr>
          <p:cNvPr id="10"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
        <p:nvSpPr>
          <p:cNvPr id="8" name="Foliennummernplatzhalter 4"/>
          <p:cNvSpPr>
            <a:spLocks noGrp="1"/>
          </p:cNvSpPr>
          <p:nvPr>
            <p:ph type="sldNum" sz="quarter" idx="4"/>
          </p:nvPr>
        </p:nvSpPr>
        <p:spPr>
          <a:xfrm>
            <a:off x="7884368" y="6376243"/>
            <a:ext cx="802432" cy="365125"/>
          </a:xfrm>
        </p:spPr>
        <p:txBody>
          <a:bodyPr/>
          <a:lstStyle/>
          <a:p>
            <a:fld id="{8A6690F1-7CA1-4166-A522-500460961984}" type="slidenum">
              <a:rPr lang="de-DE" smtClean="0"/>
              <a:pPr/>
              <a:t>148</a:t>
            </a:fld>
            <a:endParaRPr lang="de-DE"/>
          </a:p>
        </p:txBody>
      </p:sp>
    </p:spTree>
    <p:extLst>
      <p:ext uri="{BB962C8B-B14F-4D97-AF65-F5344CB8AC3E}">
        <p14:creationId xmlns:p14="http://schemas.microsoft.com/office/powerpoint/2010/main" val="2767763891"/>
      </p:ext>
    </p:extLst>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Ausgabevermerk</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179512" y="692696"/>
            <a:ext cx="8640960" cy="1008112"/>
          </a:xfrm>
        </p:spPr>
        <p:txBody>
          <a:bodyPr wrap="square"/>
          <a:lstStyle/>
          <a:p>
            <a:r>
              <a:rPr lang="de-DE" sz="2400" dirty="0" smtClean="0">
                <a:latin typeface="Verdana" pitchFamily="34" charset="0"/>
                <a:ea typeface="Verdana" pitchFamily="34" charset="0"/>
                <a:cs typeface="Verdana" pitchFamily="34" charset="0"/>
              </a:rPr>
              <a:t>Titelfassungen, die formal das Wort „Ausgabe“ enthalten </a:t>
            </a:r>
            <a:r>
              <a:rPr lang="de-DE" sz="2400" dirty="0" smtClean="0">
                <a:latin typeface="Verdana" pitchFamily="34" charset="0"/>
                <a:ea typeface="Verdana" pitchFamily="34" charset="0"/>
                <a:cs typeface="Verdana" pitchFamily="34" charset="0"/>
                <a:sym typeface="Wingdings" pitchFamily="2" charset="2"/>
              </a:rPr>
              <a:t> Erfassung als Ausgabevermerk</a:t>
            </a: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9"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
        <p:nvSpPr>
          <p:cNvPr id="8" name="Foliennummernplatzhalter 4"/>
          <p:cNvSpPr>
            <a:spLocks noGrp="1"/>
          </p:cNvSpPr>
          <p:nvPr>
            <p:ph type="sldNum" sz="quarter" idx="4"/>
          </p:nvPr>
        </p:nvSpPr>
        <p:spPr>
          <a:xfrm>
            <a:off x="7884368" y="6376243"/>
            <a:ext cx="802432" cy="365125"/>
          </a:xfrm>
        </p:spPr>
        <p:txBody>
          <a:bodyPr/>
          <a:lstStyle/>
          <a:p>
            <a:fld id="{8A6690F1-7CA1-4166-A522-500460961984}" type="slidenum">
              <a:rPr lang="de-DE" smtClean="0"/>
              <a:pPr/>
              <a:t>149</a:t>
            </a:fld>
            <a:endParaRPr lang="de-DE"/>
          </a:p>
        </p:txBody>
      </p:sp>
      <p:graphicFrame>
        <p:nvGraphicFramePr>
          <p:cNvPr id="11" name="Tabelle 10"/>
          <p:cNvGraphicFramePr>
            <a:graphicFrameLocks noGrp="1"/>
          </p:cNvGraphicFramePr>
          <p:nvPr>
            <p:extLst>
              <p:ext uri="{D42A27DB-BD31-4B8C-83A1-F6EECF244321}">
                <p14:modId xmlns:p14="http://schemas.microsoft.com/office/powerpoint/2010/main" val="996668348"/>
              </p:ext>
            </p:extLst>
          </p:nvPr>
        </p:nvGraphicFramePr>
        <p:xfrm>
          <a:off x="323528" y="1700808"/>
          <a:ext cx="7672576" cy="2108534"/>
        </p:xfrm>
        <a:graphic>
          <a:graphicData uri="http://schemas.openxmlformats.org/drawingml/2006/table">
            <a:tbl>
              <a:tblPr firstRow="1" bandRow="1">
                <a:tableStyleId>{5C22544A-7EE6-4342-B048-85BDC9FD1C3A}</a:tableStyleId>
              </a:tblPr>
              <a:tblGrid>
                <a:gridCol w="1137397"/>
                <a:gridCol w="2430724"/>
                <a:gridCol w="4104455"/>
              </a:tblGrid>
              <a:tr h="43955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Werk 2</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Werktitel</a:t>
                      </a:r>
                      <a:r>
                        <a:rPr lang="de-DE" b="1" baseline="0" dirty="0" smtClean="0">
                          <a:latin typeface="Verdana" panose="020B0604030504040204" pitchFamily="34" charset="0"/>
                          <a:ea typeface="Verdana" panose="020B0604030504040204" pitchFamily="34" charset="0"/>
                          <a:cs typeface="Verdana" panose="020B0604030504040204" pitchFamily="34" charset="0"/>
                        </a:rPr>
                        <a:t> + Merkmal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Wochenspiegel$gFreiberg</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Wochenspiegel</a:t>
                      </a:r>
                      <a:endPar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Ausgabevermerk</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Ausgabe Freiberg</a:t>
                      </a:r>
                      <a:endPar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graphicFrame>
        <p:nvGraphicFramePr>
          <p:cNvPr id="12" name="Tabelle 11"/>
          <p:cNvGraphicFramePr>
            <a:graphicFrameLocks noGrp="1"/>
          </p:cNvGraphicFramePr>
          <p:nvPr>
            <p:extLst>
              <p:ext uri="{D42A27DB-BD31-4B8C-83A1-F6EECF244321}">
                <p14:modId xmlns:p14="http://schemas.microsoft.com/office/powerpoint/2010/main" val="568448262"/>
              </p:ext>
            </p:extLst>
          </p:nvPr>
        </p:nvGraphicFramePr>
        <p:xfrm>
          <a:off x="323528" y="4221088"/>
          <a:ext cx="7672576" cy="2108534"/>
        </p:xfrm>
        <a:graphic>
          <a:graphicData uri="http://schemas.openxmlformats.org/drawingml/2006/table">
            <a:tbl>
              <a:tblPr firstRow="1" bandRow="1">
                <a:tableStyleId>{5C22544A-7EE6-4342-B048-85BDC9FD1C3A}</a:tableStyleId>
              </a:tblPr>
              <a:tblGrid>
                <a:gridCol w="1137397"/>
                <a:gridCol w="2430724"/>
                <a:gridCol w="4104455"/>
              </a:tblGrid>
              <a:tr h="43955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Werk 3</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6.2.2</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Werktitel</a:t>
                      </a:r>
                      <a:r>
                        <a:rPr lang="de-DE" b="1" baseline="0" dirty="0" smtClean="0">
                          <a:latin typeface="Verdana" panose="020B0604030504040204" pitchFamily="34" charset="0"/>
                          <a:ea typeface="Verdana" panose="020B0604030504040204" pitchFamily="34" charset="0"/>
                          <a:cs typeface="Verdana" panose="020B0604030504040204" pitchFamily="34" charset="0"/>
                        </a:rPr>
                        <a:t> + Merkmal</a:t>
                      </a:r>
                      <a:endParaRPr lang="de-DE" b="1" dirty="0" smtClean="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Wochenspiegel$gFlöha</a:t>
                      </a:r>
                      <a:endPar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Wochenspiegel</a:t>
                      </a:r>
                      <a:endPar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Ausgabevermerk</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Ausgabe Flöha</a:t>
                      </a:r>
                      <a:endPar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16719370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0" indent="0">
              <a:buNone/>
            </a:pPr>
            <a:r>
              <a:rPr lang="de-DE" sz="2400" b="1" dirty="0" smtClean="0">
                <a:latin typeface="Verdana" pitchFamily="34" charset="0"/>
                <a:ea typeface="Verdana" pitchFamily="34" charset="0"/>
                <a:cs typeface="Verdana" pitchFamily="34" charset="0"/>
              </a:rPr>
              <a:t>Schritt 1</a:t>
            </a:r>
            <a:r>
              <a:rPr lang="de-DE" sz="2400" dirty="0" smtClean="0">
                <a:latin typeface="Verdana" pitchFamily="34" charset="0"/>
                <a:ea typeface="Verdana" pitchFamily="34" charset="0"/>
                <a:cs typeface="Verdana" pitchFamily="34" charset="0"/>
              </a:rPr>
              <a:t> </a:t>
            </a:r>
          </a:p>
          <a:p>
            <a:pPr marL="0" indent="0">
              <a:buNone/>
            </a:pPr>
            <a:r>
              <a:rPr lang="de-DE" sz="2400" dirty="0" smtClean="0">
                <a:latin typeface="Verdana" pitchFamily="34" charset="0"/>
                <a:ea typeface="Verdana" pitchFamily="34" charset="0"/>
                <a:cs typeface="Verdana" pitchFamily="34" charset="0"/>
              </a:rPr>
              <a:t>Stammt </a:t>
            </a:r>
            <a:r>
              <a:rPr lang="de-DE" sz="2400" dirty="0">
                <a:latin typeface="Verdana" pitchFamily="34" charset="0"/>
                <a:ea typeface="Verdana" pitchFamily="34" charset="0"/>
                <a:cs typeface="Verdana" pitchFamily="34" charset="0"/>
              </a:rPr>
              <a:t>das Werk von einer Körperschaft? </a:t>
            </a: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pPr marL="914400" lvl="1" indent="-457200">
              <a:buFont typeface="+mj-lt"/>
              <a:buAutoNum type="arabicPeriod"/>
            </a:pPr>
            <a:r>
              <a:rPr lang="de-DE" sz="2400" dirty="0" smtClean="0">
                <a:latin typeface="Verdana" pitchFamily="34" charset="0"/>
                <a:ea typeface="Verdana" pitchFamily="34" charset="0"/>
                <a:cs typeface="Verdana" pitchFamily="34" charset="0"/>
              </a:rPr>
              <a:t>Die KS hat das Werk selbst veröffentlicht</a:t>
            </a:r>
          </a:p>
          <a:p>
            <a:pPr marL="914400" lvl="1" indent="-457200">
              <a:buFont typeface="+mj-lt"/>
              <a:buAutoNum type="arabicPeriod"/>
            </a:pPr>
            <a:endParaRPr lang="de-DE" sz="2400" dirty="0" smtClean="0">
              <a:latin typeface="Verdana" pitchFamily="34" charset="0"/>
              <a:ea typeface="Verdana" pitchFamily="34" charset="0"/>
              <a:cs typeface="Verdana" pitchFamily="34" charset="0"/>
            </a:endParaRPr>
          </a:p>
          <a:p>
            <a:pPr marL="914400" lvl="1" indent="-457200">
              <a:buFont typeface="+mj-lt"/>
              <a:buAutoNum type="arabicPeriod"/>
            </a:pPr>
            <a:r>
              <a:rPr lang="de-DE" sz="2400" dirty="0" smtClean="0">
                <a:latin typeface="Verdana" pitchFamily="34" charset="0"/>
                <a:ea typeface="Verdana" pitchFamily="34" charset="0"/>
                <a:cs typeface="Verdana" pitchFamily="34" charset="0"/>
              </a:rPr>
              <a:t>Die KS hat die Veröffentlichung des Werkes veranlasst</a:t>
            </a:r>
          </a:p>
          <a:p>
            <a:pPr marL="914400" lvl="1" indent="-457200">
              <a:buFont typeface="+mj-lt"/>
              <a:buAutoNum type="arabicPeriod"/>
            </a:pPr>
            <a:endParaRPr lang="de-DE" sz="2400" dirty="0" smtClean="0">
              <a:latin typeface="Verdana" pitchFamily="34" charset="0"/>
              <a:ea typeface="Verdana" pitchFamily="34" charset="0"/>
              <a:cs typeface="Verdana" pitchFamily="34" charset="0"/>
            </a:endParaRPr>
          </a:p>
          <a:p>
            <a:pPr marL="914400" lvl="1" indent="-457200">
              <a:buFont typeface="+mj-lt"/>
              <a:buAutoNum type="arabicPeriod"/>
            </a:pPr>
            <a:r>
              <a:rPr lang="de-DE" sz="2400" dirty="0" smtClean="0">
                <a:latin typeface="Verdana" pitchFamily="34" charset="0"/>
                <a:ea typeface="Verdana" pitchFamily="34" charset="0"/>
                <a:cs typeface="Verdana" pitchFamily="34" charset="0"/>
              </a:rPr>
              <a:t>Der Inhalt des Werkes ist bei der KS entstanden</a:t>
            </a:r>
          </a:p>
          <a:p>
            <a:pPr marL="914400" lvl="1" indent="-457200">
              <a:buFont typeface="+mj-lt"/>
              <a:buAutoNum type="arabicPeriod"/>
            </a:pPr>
            <a:endParaRPr lang="de-DE" sz="2400" dirty="0">
              <a:latin typeface="Verdana" pitchFamily="34" charset="0"/>
              <a:ea typeface="Verdana" pitchFamily="34" charset="0"/>
              <a:cs typeface="Verdana" pitchFamily="34" charset="0"/>
            </a:endParaRPr>
          </a:p>
          <a:p>
            <a:pPr marL="914400" lvl="1" indent="-457200">
              <a:buFont typeface="+mj-lt"/>
              <a:buAutoNum type="arabicPeriod"/>
            </a:pPr>
            <a:r>
              <a:rPr lang="de-DE" sz="2400" dirty="0" smtClean="0">
                <a:latin typeface="Verdana" pitchFamily="34" charset="0"/>
                <a:ea typeface="Verdana" pitchFamily="34" charset="0"/>
                <a:cs typeface="Verdana" pitchFamily="34" charset="0"/>
              </a:rPr>
              <a:t>Gegenbeispiele: Das Werk stammt </a:t>
            </a:r>
            <a:r>
              <a:rPr lang="de-DE" sz="2400" u="sng" dirty="0" smtClean="0">
                <a:latin typeface="Verdana" pitchFamily="34" charset="0"/>
                <a:ea typeface="Verdana" pitchFamily="34" charset="0"/>
                <a:cs typeface="Verdana" pitchFamily="34" charset="0"/>
              </a:rPr>
              <a:t>nicht</a:t>
            </a:r>
            <a:r>
              <a:rPr lang="de-DE" sz="2400" dirty="0" smtClean="0">
                <a:latin typeface="Verdana" pitchFamily="34" charset="0"/>
                <a:ea typeface="Verdana" pitchFamily="34" charset="0"/>
                <a:cs typeface="Verdana" pitchFamily="34" charset="0"/>
              </a:rPr>
              <a:t> von KS</a:t>
            </a:r>
            <a:endParaRPr lang="de-DE" sz="2400" dirty="0">
              <a:latin typeface="Verdana" pitchFamily="34" charset="0"/>
              <a:ea typeface="Verdana" pitchFamily="34" charset="0"/>
              <a:cs typeface="Verdana"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
        <p:nvSpPr>
          <p:cNvPr id="7"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543060343"/>
      </p:ext>
    </p:extLst>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Begründer, Herausgeber und Redakteure</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2736304"/>
          </a:xfrm>
        </p:spPr>
        <p:txBody>
          <a:bodyPr wrap="square"/>
          <a:lstStyle/>
          <a:p>
            <a:endParaRPr lang="de-DE" sz="24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Angabe in der Verantwortlichkeitsangabe – wenn als wichtig erachtet (2.4.1.4 D-A-CH)</a:t>
            </a:r>
          </a:p>
          <a:p>
            <a:r>
              <a:rPr lang="de-DE" sz="2400" dirty="0" smtClean="0">
                <a:latin typeface="Verdana" pitchFamily="34" charset="0"/>
                <a:ea typeface="Verdana" pitchFamily="34" charset="0"/>
                <a:cs typeface="Verdana" pitchFamily="34" charset="0"/>
              </a:rPr>
              <a:t>Beziehungskennzeichnung: Anhang I</a:t>
            </a:r>
          </a:p>
          <a:p>
            <a:pPr marL="0" indent="0">
              <a:buNone/>
            </a:pPr>
            <a:r>
              <a:rPr lang="de-DE" dirty="0" smtClean="0">
                <a:ea typeface="Verdana" pitchFamily="34" charset="0"/>
                <a:cs typeface="Verdana" pitchFamily="34" charset="0"/>
              </a:rPr>
              <a:t>   </a:t>
            </a:r>
            <a:r>
              <a:rPr lang="de-DE" sz="1800" dirty="0" smtClean="0">
                <a:ea typeface="Verdana" pitchFamily="34" charset="0"/>
                <a:cs typeface="Verdana" pitchFamily="34" charset="0"/>
              </a:rPr>
              <a:t>Herausgeber</a:t>
            </a:r>
            <a:r>
              <a:rPr lang="de-DE" sz="1800" dirty="0">
                <a:ea typeface="Verdana" pitchFamily="34" charset="0"/>
                <a:cs typeface="Verdana" pitchFamily="34" charset="0"/>
              </a:rPr>
              <a:t/>
            </a:r>
            <a:br>
              <a:rPr lang="de-DE" sz="1800" dirty="0">
                <a:ea typeface="Verdana" pitchFamily="34" charset="0"/>
                <a:cs typeface="Verdana" pitchFamily="34" charset="0"/>
              </a:rPr>
            </a:br>
            <a:r>
              <a:rPr lang="de-DE" sz="1800" dirty="0" smtClean="0">
                <a:ea typeface="Verdana" pitchFamily="34" charset="0"/>
                <a:cs typeface="Verdana" pitchFamily="34" charset="0"/>
              </a:rPr>
              <a:t>    Chefredakteur</a:t>
            </a:r>
            <a:r>
              <a:rPr lang="de-DE" sz="1800" dirty="0">
                <a:ea typeface="Verdana" pitchFamily="34" charset="0"/>
                <a:cs typeface="Verdana" pitchFamily="34" charset="0"/>
              </a:rPr>
              <a:t/>
            </a:r>
            <a:br>
              <a:rPr lang="de-DE" sz="1800" dirty="0">
                <a:ea typeface="Verdana" pitchFamily="34" charset="0"/>
                <a:cs typeface="Verdana" pitchFamily="34" charset="0"/>
              </a:rPr>
            </a:br>
            <a:r>
              <a:rPr lang="de-DE" sz="1800" dirty="0" smtClean="0">
                <a:ea typeface="Verdana" pitchFamily="34" charset="0"/>
                <a:cs typeface="Verdana" pitchFamily="34" charset="0"/>
              </a:rPr>
              <a:t>    Begründer</a:t>
            </a:r>
          </a:p>
          <a:p>
            <a:pPr>
              <a:buNone/>
            </a:pPr>
            <a:r>
              <a:rPr lang="de-DE" sz="2400" dirty="0" smtClean="0">
                <a:latin typeface="Verdana" pitchFamily="34" charset="0"/>
                <a:ea typeface="Verdana" pitchFamily="34" charset="0"/>
                <a:cs typeface="Verdana" pitchFamily="34" charset="0"/>
              </a:rPr>
              <a:t>  </a:t>
            </a:r>
          </a:p>
        </p:txBody>
      </p:sp>
      <p:graphicFrame>
        <p:nvGraphicFramePr>
          <p:cNvPr id="6" name="Tabelle 5"/>
          <p:cNvGraphicFramePr>
            <a:graphicFrameLocks noGrp="1"/>
          </p:cNvGraphicFramePr>
          <p:nvPr>
            <p:extLst>
              <p:ext uri="{D42A27DB-BD31-4B8C-83A1-F6EECF244321}">
                <p14:modId xmlns:p14="http://schemas.microsoft.com/office/powerpoint/2010/main" val="338131869"/>
              </p:ext>
            </p:extLst>
          </p:nvPr>
        </p:nvGraphicFramePr>
        <p:xfrm>
          <a:off x="395536" y="3645024"/>
          <a:ext cx="7704856" cy="2542818"/>
        </p:xfrm>
        <a:graphic>
          <a:graphicData uri="http://schemas.openxmlformats.org/drawingml/2006/table">
            <a:tbl>
              <a:tblPr firstRow="1" bandRow="1">
                <a:tableStyleId>{5C22544A-7EE6-4342-B048-85BDC9FD1C3A}</a:tableStyleId>
              </a:tblPr>
              <a:tblGrid>
                <a:gridCol w="1152128"/>
                <a:gridCol w="2232248"/>
                <a:gridCol w="4320480"/>
              </a:tblGrid>
              <a:tr h="432047">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56291">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20.2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Mitwirkender</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i="1" dirty="0" smtClean="0">
                          <a:latin typeface="Verdana" panose="020B0604030504040204" pitchFamily="34" charset="0"/>
                          <a:ea typeface="Verdana" panose="020B0604030504040204" pitchFamily="34" charset="0"/>
                          <a:cs typeface="Verdana" panose="020B0604030504040204" pitchFamily="34" charset="0"/>
                        </a:rPr>
                        <a:t>Stettenheim,</a:t>
                      </a:r>
                      <a:r>
                        <a:rPr lang="de-DE" i="1" baseline="0" dirty="0" smtClean="0">
                          <a:latin typeface="Verdana" panose="020B0604030504040204" pitchFamily="34" charset="0"/>
                          <a:ea typeface="Verdana" panose="020B0604030504040204" pitchFamily="34" charset="0"/>
                          <a:cs typeface="Verdana" panose="020B0604030504040204" pitchFamily="34" charset="0"/>
                        </a:rPr>
                        <a:t> </a:t>
                      </a:r>
                      <a:r>
                        <a:rPr lang="de-DE" i="1"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Julius</a:t>
                      </a:r>
                      <a:endParaRPr lang="de-DE" i="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r>
              <a:tr h="52382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p>
                  </a:txBody>
                  <a:tcP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Wespen / verantwortlicher Redakteur:</a:t>
                      </a:r>
                      <a:r>
                        <a:rPr lang="de-DE" baseline="0" dirty="0" smtClean="0">
                          <a:latin typeface="Verdana" panose="020B0604030504040204" pitchFamily="34" charset="0"/>
                          <a:ea typeface="Verdana" panose="020B0604030504040204" pitchFamily="34" charset="0"/>
                          <a:cs typeface="Verdana" panose="020B0604030504040204" pitchFamily="34" charset="0"/>
                        </a:rPr>
                        <a:t> Julius Stettenheim</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r>
              <a:tr h="795861">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2.4.1.4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Erfassen von Verantwortlichkeitsangaben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r>
            </a:tbl>
          </a:graphicData>
        </a:graphic>
      </p:graphicFrame>
      <p:sp>
        <p:nvSpPr>
          <p:cNvPr id="8"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
        <p:nvSpPr>
          <p:cNvPr id="7" name="Foliennummernplatzhalter 4"/>
          <p:cNvSpPr>
            <a:spLocks noGrp="1"/>
          </p:cNvSpPr>
          <p:nvPr>
            <p:ph type="sldNum" sz="quarter" idx="4"/>
          </p:nvPr>
        </p:nvSpPr>
        <p:spPr>
          <a:xfrm>
            <a:off x="7884368" y="6376243"/>
            <a:ext cx="802432" cy="365125"/>
          </a:xfrm>
        </p:spPr>
        <p:txBody>
          <a:bodyPr/>
          <a:lstStyle/>
          <a:p>
            <a:fld id="{8A6690F1-7CA1-4166-A522-500460961984}" type="slidenum">
              <a:rPr lang="de-DE" smtClean="0"/>
              <a:pPr/>
              <a:t>150</a:t>
            </a:fld>
            <a:endParaRPr lang="de-DE"/>
          </a:p>
        </p:txBody>
      </p:sp>
    </p:spTree>
    <p:extLst>
      <p:ext uri="{BB962C8B-B14F-4D97-AF65-F5344CB8AC3E}">
        <p14:creationId xmlns:p14="http://schemas.microsoft.com/office/powerpoint/2010/main" val="32579809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457200" indent="-457200">
              <a:buFont typeface="+mj-lt"/>
              <a:buAutoNum type="arabicPeriod"/>
            </a:pPr>
            <a:r>
              <a:rPr lang="de-DE" sz="2400" b="1" dirty="0" smtClean="0">
                <a:latin typeface="Verdana" pitchFamily="34" charset="0"/>
                <a:ea typeface="Verdana" pitchFamily="34" charset="0"/>
                <a:cs typeface="Verdana" pitchFamily="34" charset="0"/>
              </a:rPr>
              <a:t>Die KS </a:t>
            </a:r>
            <a:r>
              <a:rPr lang="de-DE" sz="2400" b="1" dirty="0">
                <a:latin typeface="Verdana" pitchFamily="34" charset="0"/>
                <a:ea typeface="Verdana" pitchFamily="34" charset="0"/>
                <a:cs typeface="Verdana" pitchFamily="34" charset="0"/>
              </a:rPr>
              <a:t>hat das Werk selbst </a:t>
            </a:r>
            <a:r>
              <a:rPr lang="de-DE" sz="2400" b="1" dirty="0" smtClean="0">
                <a:latin typeface="Verdana" pitchFamily="34" charset="0"/>
                <a:ea typeface="Verdana" pitchFamily="34" charset="0"/>
                <a:cs typeface="Verdana" pitchFamily="34" charset="0"/>
              </a:rPr>
              <a:t>veröffentlicht</a:t>
            </a:r>
            <a:endParaRPr lang="de-DE" sz="2400" b="1" dirty="0">
              <a:latin typeface="Verdana" pitchFamily="34" charset="0"/>
              <a:ea typeface="Verdana" pitchFamily="34" charset="0"/>
              <a:cs typeface="Verdana" pitchFamily="34" charset="0"/>
            </a:endParaRPr>
          </a:p>
          <a:p>
            <a:pPr lvl="1"/>
            <a:endParaRPr lang="de-DE" sz="2400" dirty="0" smtClean="0">
              <a:latin typeface="Verdana" pitchFamily="34" charset="0"/>
              <a:ea typeface="Verdana" pitchFamily="34" charset="0"/>
              <a:cs typeface="Verdana" pitchFamily="34" charset="0"/>
            </a:endParaRPr>
          </a:p>
          <a:p>
            <a:pPr lvl="1"/>
            <a:r>
              <a:rPr lang="de-DE" sz="2000" dirty="0" smtClean="0">
                <a:latin typeface="Verdana" pitchFamily="34" charset="0"/>
                <a:ea typeface="Verdana" pitchFamily="34" charset="0"/>
                <a:cs typeface="Verdana" pitchFamily="34" charset="0"/>
              </a:rPr>
              <a:t>Es ist kein kommerzieller Verlag oder eine andere Körperschaft, die als Verlag agiert, genannt</a:t>
            </a:r>
          </a:p>
          <a:p>
            <a:pPr lvl="1"/>
            <a:r>
              <a:rPr lang="de-DE" sz="2000" dirty="0" smtClean="0">
                <a:latin typeface="Verdana" pitchFamily="34" charset="0"/>
                <a:ea typeface="Verdana" pitchFamily="34" charset="0"/>
                <a:cs typeface="Verdana" pitchFamily="34" charset="0"/>
              </a:rPr>
              <a:t>Die Körperschaft hat die Funktion des Verlags selbst übernommen oder das Werk ist im Selbstverlag der Körperschaft erschienen</a:t>
            </a:r>
          </a:p>
          <a:p>
            <a:pPr marL="457200" lvl="1" indent="0">
              <a:buNone/>
            </a:pPr>
            <a:endParaRPr lang="de-DE" sz="2000" dirty="0" smtClean="0">
              <a:latin typeface="Verdana" pitchFamily="34" charset="0"/>
              <a:ea typeface="Verdana" pitchFamily="34" charset="0"/>
              <a:cs typeface="Verdana" pitchFamily="34" charset="0"/>
            </a:endParaRPr>
          </a:p>
          <a:p>
            <a:pPr marL="457200" lvl="1" indent="0">
              <a:buNone/>
            </a:pPr>
            <a:r>
              <a:rPr lang="de-DE" sz="2000" dirty="0" smtClean="0">
                <a:latin typeface="Verdana" pitchFamily="34" charset="0"/>
                <a:ea typeface="Verdana" pitchFamily="34" charset="0"/>
                <a:cs typeface="Verdana" pitchFamily="34" charset="0"/>
              </a:rPr>
              <a:t>Typische Indizien:</a:t>
            </a:r>
          </a:p>
          <a:p>
            <a:pPr lvl="1"/>
            <a:r>
              <a:rPr lang="de-DE" sz="2000" dirty="0">
                <a:latin typeface="Verdana" panose="020B0604030504040204" pitchFamily="34" charset="0"/>
                <a:ea typeface="Verdana" panose="020B0604030504040204" pitchFamily="34" charset="0"/>
                <a:cs typeface="Verdana" panose="020B0604030504040204" pitchFamily="34" charset="0"/>
              </a:rPr>
              <a:t>Die Körperschaft steht in der Regel im Impressum und/oder Copyright-Vermerk bzw. sie ist zumindest als Herausgeber genannt oder steht prominent auf der bevorzugten </a:t>
            </a:r>
            <a:r>
              <a:rPr lang="de-DE" sz="2000"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sz="2000" dirty="0">
              <a:latin typeface="Verdana" panose="020B0604030504040204" pitchFamily="34" charset="0"/>
              <a:ea typeface="Verdana" panose="020B0604030504040204" pitchFamily="34" charset="0"/>
              <a:cs typeface="Verdana" panose="020B0604030504040204" pitchFamily="34" charset="0"/>
            </a:endParaRPr>
          </a:p>
          <a:p>
            <a:pPr lvl="1"/>
            <a:endParaRPr lang="de-DE" sz="2400" dirty="0" smtClean="0">
              <a:latin typeface="Verdana" pitchFamily="34" charset="0"/>
              <a:ea typeface="Verdana" pitchFamily="34" charset="0"/>
              <a:cs typeface="Verdana"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
        <p:nvSpPr>
          <p:cNvPr id="6"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12928370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568952" cy="576064"/>
          </a:xfrm>
        </p:spPr>
        <p:txBody>
          <a:bodyPr wrap="square"/>
          <a:lstStyle/>
          <a:p>
            <a:pPr marL="457200" indent="-457200">
              <a:buFont typeface="+mj-lt"/>
              <a:buAutoNum type="arabicPeriod"/>
            </a:pPr>
            <a:r>
              <a:rPr lang="de-DE" sz="2400" b="1" dirty="0" smtClean="0">
                <a:latin typeface="Verdana" pitchFamily="34" charset="0"/>
                <a:ea typeface="Verdana" pitchFamily="34" charset="0"/>
                <a:cs typeface="Verdana" pitchFamily="34" charset="0"/>
              </a:rPr>
              <a:t>Die KS </a:t>
            </a:r>
            <a:r>
              <a:rPr lang="de-DE" sz="2400" b="1" dirty="0">
                <a:latin typeface="Verdana" pitchFamily="34" charset="0"/>
                <a:ea typeface="Verdana" pitchFamily="34" charset="0"/>
                <a:cs typeface="Verdana" pitchFamily="34" charset="0"/>
              </a:rPr>
              <a:t>hat das Werk selbst </a:t>
            </a:r>
            <a:r>
              <a:rPr lang="de-DE" sz="2400" b="1" dirty="0" smtClean="0">
                <a:latin typeface="Verdana" pitchFamily="34" charset="0"/>
                <a:ea typeface="Verdana" pitchFamily="34" charset="0"/>
                <a:cs typeface="Verdana" pitchFamily="34" charset="0"/>
              </a:rPr>
              <a:t>veröffentlicht</a:t>
            </a:r>
          </a:p>
          <a:p>
            <a:pPr marL="0" indent="0">
              <a:buNone/>
            </a:pPr>
            <a:endParaRPr lang="de-DE" sz="2400" b="1" dirty="0" smtClean="0">
              <a:latin typeface="Verdana" pitchFamily="34" charset="0"/>
              <a:ea typeface="Verdana" pitchFamily="34" charset="0"/>
              <a:cs typeface="Verdana"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pic>
        <p:nvPicPr>
          <p:cNvPr id="6" name="Grafik 5"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1556792"/>
            <a:ext cx="3309485" cy="4675130"/>
          </a:xfrm>
          <a:prstGeom prst="rect">
            <a:avLst/>
          </a:prstGeom>
        </p:spPr>
      </p:pic>
      <p:sp>
        <p:nvSpPr>
          <p:cNvPr id="7" name="Textfeld 6"/>
          <p:cNvSpPr txBox="1"/>
          <p:nvPr/>
        </p:nvSpPr>
        <p:spPr>
          <a:xfrm>
            <a:off x="4067944" y="2235777"/>
            <a:ext cx="4464496" cy="2554545"/>
          </a:xfrm>
          <a:prstGeom prst="rect">
            <a:avLst/>
          </a:prstGeom>
          <a:noFill/>
        </p:spPr>
        <p:txBody>
          <a:bodyPr wrap="square" rtlCol="0">
            <a:spAutoFit/>
          </a:bodyPr>
          <a:lstStyle/>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Es </a:t>
            </a:r>
            <a:r>
              <a:rPr lang="de-DE" sz="2000" dirty="0">
                <a:latin typeface="Verdana" panose="020B0604030504040204" pitchFamily="34" charset="0"/>
                <a:ea typeface="Verdana" panose="020B0604030504040204" pitchFamily="34" charset="0"/>
                <a:cs typeface="Verdana" panose="020B0604030504040204" pitchFamily="34" charset="0"/>
              </a:rPr>
              <a:t>ist kein kommerzieller Verlag </a:t>
            </a:r>
            <a:r>
              <a:rPr lang="de-DE" sz="2000" dirty="0" smtClean="0">
                <a:latin typeface="Verdana" panose="020B0604030504040204" pitchFamily="34" charset="0"/>
                <a:ea typeface="Verdana" panose="020B0604030504040204" pitchFamily="34" charset="0"/>
                <a:cs typeface="Verdana" panose="020B0604030504040204" pitchFamily="34" charset="0"/>
              </a:rPr>
              <a:t>genannt</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die </a:t>
            </a:r>
            <a:r>
              <a:rPr lang="de-DE" sz="2000" dirty="0">
                <a:latin typeface="Verdana" panose="020B0604030504040204" pitchFamily="34" charset="0"/>
                <a:ea typeface="Verdana" panose="020B0604030504040204" pitchFamily="34" charset="0"/>
                <a:cs typeface="Verdana" panose="020B0604030504040204" pitchFamily="34" charset="0"/>
              </a:rPr>
              <a:t>Körperschaft steht prominent auf der bevorzugten </a:t>
            </a:r>
            <a:r>
              <a:rPr lang="de-DE" sz="2000" dirty="0" smtClean="0">
                <a:latin typeface="Verdana" panose="020B0604030504040204" pitchFamily="34" charset="0"/>
                <a:ea typeface="Verdana" panose="020B0604030504040204" pitchFamily="34" charset="0"/>
                <a:cs typeface="Verdana" panose="020B0604030504040204" pitchFamily="34" charset="0"/>
              </a:rPr>
              <a:t>Informationsquelle</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Das </a:t>
            </a:r>
            <a:r>
              <a:rPr lang="de-DE" sz="2000" dirty="0">
                <a:latin typeface="Verdana" panose="020B0604030504040204" pitchFamily="34" charset="0"/>
                <a:ea typeface="Verdana" panose="020B0604030504040204" pitchFamily="34" charset="0"/>
                <a:cs typeface="Verdana" panose="020B0604030504040204" pitchFamily="34" charset="0"/>
              </a:rPr>
              <a:t>Werk stammt vom Bayerischen </a:t>
            </a:r>
            <a:r>
              <a:rPr lang="de-DE" sz="2000" dirty="0" smtClean="0">
                <a:latin typeface="Verdana" panose="020B0604030504040204" pitchFamily="34" charset="0"/>
                <a:ea typeface="Verdana" panose="020B0604030504040204" pitchFamily="34" charset="0"/>
                <a:cs typeface="Verdana" panose="020B0604030504040204" pitchFamily="34" charset="0"/>
              </a:rPr>
              <a:t>Handwerkstag</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8"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424248132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sp>
        <p:nvSpPr>
          <p:cNvPr id="7" name="Textfeld 6"/>
          <p:cNvSpPr txBox="1"/>
          <p:nvPr/>
        </p:nvSpPr>
        <p:spPr>
          <a:xfrm>
            <a:off x="4067944" y="2235777"/>
            <a:ext cx="4464496" cy="1631216"/>
          </a:xfrm>
          <a:prstGeom prst="rect">
            <a:avLst/>
          </a:prstGeom>
          <a:noFill/>
        </p:spPr>
        <p:txBody>
          <a:bodyPr wrap="square" rtlCol="0">
            <a:spAutoFit/>
          </a:bodyPr>
          <a:lstStyle/>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Das </a:t>
            </a:r>
            <a:r>
              <a:rPr lang="de-DE" sz="2000" dirty="0">
                <a:latin typeface="Verdana" panose="020B0604030504040204" pitchFamily="34" charset="0"/>
                <a:ea typeface="Verdana" panose="020B0604030504040204" pitchFamily="34" charset="0"/>
                <a:cs typeface="Verdana" panose="020B0604030504040204" pitchFamily="34" charset="0"/>
              </a:rPr>
              <a:t>Werk stammt von der Deutschen Gesellschaft für </a:t>
            </a:r>
            <a:r>
              <a:rPr lang="de-DE" sz="2000" dirty="0" smtClean="0">
                <a:latin typeface="Verdana" panose="020B0604030504040204" pitchFamily="34" charset="0"/>
                <a:ea typeface="Verdana" panose="020B0604030504040204" pitchFamily="34" charset="0"/>
                <a:cs typeface="Verdana" panose="020B0604030504040204" pitchFamily="34" charset="0"/>
              </a:rPr>
              <a:t>Schifffahrt- </a:t>
            </a:r>
            <a:r>
              <a:rPr lang="de-DE" sz="2000" dirty="0">
                <a:latin typeface="Verdana" panose="020B0604030504040204" pitchFamily="34" charset="0"/>
                <a:ea typeface="Verdana" panose="020B0604030504040204" pitchFamily="34" charset="0"/>
                <a:cs typeface="Verdana" panose="020B0604030504040204" pitchFamily="34" charset="0"/>
              </a:rPr>
              <a:t>und </a:t>
            </a:r>
            <a:r>
              <a:rPr lang="de-DE" sz="2000" dirty="0" smtClean="0">
                <a:latin typeface="Verdana" panose="020B0604030504040204" pitchFamily="34" charset="0"/>
                <a:ea typeface="Verdana" panose="020B0604030504040204" pitchFamily="34" charset="0"/>
                <a:cs typeface="Verdana" panose="020B0604030504040204" pitchFamily="34" charset="0"/>
              </a:rPr>
              <a:t>Marine-geschichte, </a:t>
            </a:r>
            <a:r>
              <a:rPr lang="de-DE" sz="2000" dirty="0">
                <a:latin typeface="Verdana" panose="020B0604030504040204" pitchFamily="34" charset="0"/>
                <a:ea typeface="Verdana" panose="020B0604030504040204" pitchFamily="34" charset="0"/>
                <a:cs typeface="Verdana" panose="020B0604030504040204" pitchFamily="34" charset="0"/>
              </a:rPr>
              <a:t>in dessen </a:t>
            </a:r>
            <a:r>
              <a:rPr lang="de-DE" sz="2000" dirty="0" smtClean="0">
                <a:latin typeface="Verdana" panose="020B0604030504040204" pitchFamily="34" charset="0"/>
                <a:ea typeface="Verdana" panose="020B0604030504040204" pitchFamily="34" charset="0"/>
                <a:cs typeface="Verdana" panose="020B0604030504040204" pitchFamily="34" charset="0"/>
              </a:rPr>
              <a:t>Selbst-verlag </a:t>
            </a:r>
            <a:r>
              <a:rPr lang="de-DE" sz="2000" dirty="0">
                <a:latin typeface="Verdana" panose="020B0604030504040204" pitchFamily="34" charset="0"/>
                <a:ea typeface="Verdana" panose="020B0604030504040204" pitchFamily="34" charset="0"/>
                <a:cs typeface="Verdana" panose="020B0604030504040204" pitchFamily="34" charset="0"/>
              </a:rPr>
              <a:t>es erschienen ist</a:t>
            </a:r>
          </a:p>
        </p:txBody>
      </p:sp>
      <p:sp>
        <p:nvSpPr>
          <p:cNvPr id="10" name="Textplatzhalter 2"/>
          <p:cNvSpPr>
            <a:spLocks noGrp="1"/>
          </p:cNvSpPr>
          <p:nvPr>
            <p:ph type="body" sz="quarter" idx="13"/>
          </p:nvPr>
        </p:nvSpPr>
        <p:spPr>
          <a:xfrm>
            <a:off x="251520" y="836712"/>
            <a:ext cx="8568952" cy="576064"/>
          </a:xfrm>
        </p:spPr>
        <p:txBody>
          <a:bodyPr wrap="square"/>
          <a:lstStyle/>
          <a:p>
            <a:pPr marL="457200" indent="-457200">
              <a:buFont typeface="+mj-lt"/>
              <a:buAutoNum type="arabicPeriod"/>
            </a:pPr>
            <a:r>
              <a:rPr lang="de-DE" sz="2400" b="1" dirty="0" smtClean="0">
                <a:latin typeface="Verdana" pitchFamily="34" charset="0"/>
                <a:ea typeface="Verdana" pitchFamily="34" charset="0"/>
                <a:cs typeface="Verdana" pitchFamily="34" charset="0"/>
              </a:rPr>
              <a:t>Die KS </a:t>
            </a:r>
            <a:r>
              <a:rPr lang="de-DE" sz="2400" b="1" dirty="0">
                <a:latin typeface="Verdana" pitchFamily="34" charset="0"/>
                <a:ea typeface="Verdana" pitchFamily="34" charset="0"/>
                <a:cs typeface="Verdana" pitchFamily="34" charset="0"/>
              </a:rPr>
              <a:t>hat das Werk selbst </a:t>
            </a:r>
            <a:r>
              <a:rPr lang="de-DE" sz="2400" b="1" dirty="0" smtClean="0">
                <a:latin typeface="Verdana" pitchFamily="34" charset="0"/>
                <a:ea typeface="Verdana" pitchFamily="34" charset="0"/>
                <a:cs typeface="Verdana" pitchFamily="34" charset="0"/>
              </a:rPr>
              <a:t>veröffentlicht</a:t>
            </a:r>
          </a:p>
          <a:p>
            <a:pPr marL="0" indent="0">
              <a:buNone/>
            </a:pPr>
            <a:endParaRPr lang="de-DE" sz="2400" b="1" dirty="0" smtClean="0">
              <a:latin typeface="Verdana" pitchFamily="34" charset="0"/>
              <a:ea typeface="Verdana" pitchFamily="34" charset="0"/>
              <a:cs typeface="Verdana" pitchFamily="34" charset="0"/>
            </a:endParaRPr>
          </a:p>
        </p:txBody>
      </p:sp>
      <p:pic>
        <p:nvPicPr>
          <p:cNvPr id="14" name="Grafik 13"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811" y="1484784"/>
            <a:ext cx="3164443" cy="4644000"/>
          </a:xfrm>
          <a:prstGeom prst="rect">
            <a:avLst/>
          </a:prstGeom>
          <a:ln>
            <a:solidFill>
              <a:schemeClr val="tx1"/>
            </a:solidFill>
          </a:ln>
        </p:spPr>
      </p:pic>
      <p:sp>
        <p:nvSpPr>
          <p:cNvPr id="8"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14536688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712968" cy="5472608"/>
          </a:xfrm>
        </p:spPr>
        <p:txBody>
          <a:bodyPr wrap="square"/>
          <a:lstStyle/>
          <a:p>
            <a:pPr marL="0" indent="0">
              <a:buNone/>
            </a:pPr>
            <a:r>
              <a:rPr lang="de-DE" sz="2400" b="1" dirty="0">
                <a:latin typeface="Verdana" pitchFamily="34" charset="0"/>
                <a:ea typeface="Verdana" pitchFamily="34" charset="0"/>
                <a:cs typeface="Verdana" pitchFamily="34" charset="0"/>
              </a:rPr>
              <a:t>Schritt </a:t>
            </a:r>
            <a:r>
              <a:rPr lang="de-DE" sz="2400" b="1" dirty="0" smtClean="0">
                <a:latin typeface="Verdana" pitchFamily="34" charset="0"/>
                <a:ea typeface="Verdana" pitchFamily="34" charset="0"/>
                <a:cs typeface="Verdana" pitchFamily="34" charset="0"/>
              </a:rPr>
              <a:t>2</a:t>
            </a:r>
          </a:p>
          <a:p>
            <a:pPr marL="0" indent="0">
              <a:buNone/>
            </a:pPr>
            <a:r>
              <a:rPr lang="de-DE" sz="2400" dirty="0" smtClean="0">
                <a:latin typeface="Verdana" pitchFamily="34" charset="0"/>
                <a:ea typeface="Verdana" pitchFamily="34" charset="0"/>
                <a:cs typeface="Verdana" pitchFamily="34" charset="0"/>
              </a:rPr>
              <a:t>Fällt </a:t>
            </a:r>
            <a:r>
              <a:rPr lang="de-DE" sz="2400" dirty="0">
                <a:latin typeface="Verdana" pitchFamily="34" charset="0"/>
                <a:ea typeface="Verdana" pitchFamily="34" charset="0"/>
                <a:cs typeface="Verdana" pitchFamily="34" charset="0"/>
              </a:rPr>
              <a:t>das Werk unter mindestens einen Typen, bei denen die Körperschaft als geistiger Schöpfer gilt?</a:t>
            </a:r>
          </a:p>
          <a:p>
            <a:pPr marL="0" indent="0">
              <a:buNone/>
            </a:pPr>
            <a:endParaRPr lang="de-DE" sz="2400" dirty="0">
              <a:latin typeface="Verdana" pitchFamily="34" charset="0"/>
              <a:ea typeface="Verdana" pitchFamily="34" charset="0"/>
              <a:cs typeface="Verdana" pitchFamily="34" charset="0"/>
            </a:endParaRPr>
          </a:p>
          <a:p>
            <a:pPr marL="0" indent="0">
              <a:buNone/>
            </a:pPr>
            <a:r>
              <a:rPr lang="de-DE" sz="2400" b="1" dirty="0" smtClean="0">
                <a:latin typeface="Verdana" pitchFamily="34" charset="0"/>
                <a:ea typeface="Verdana" pitchFamily="34" charset="0"/>
                <a:cs typeface="Verdana" pitchFamily="34" charset="0"/>
              </a:rPr>
              <a:t>Typen von Werken, bei denen die Körperschaft als geistiger Schöpfer gilt (RDA 19.2.1.1.1)</a:t>
            </a:r>
            <a:endParaRPr lang="de-DE" sz="2400" b="1" dirty="0">
              <a:latin typeface="Verdana" pitchFamily="34" charset="0"/>
              <a:ea typeface="Verdana" pitchFamily="34" charset="0"/>
              <a:cs typeface="Verdana" pitchFamily="34" charset="0"/>
            </a:endParaRPr>
          </a:p>
          <a:p>
            <a:pPr marL="914400" lvl="1" indent="-457200">
              <a:buFont typeface="+mj-lt"/>
              <a:buAutoNum type="arabicPeriod"/>
            </a:pPr>
            <a:r>
              <a:rPr lang="de-DE" sz="2000" dirty="0" smtClean="0">
                <a:latin typeface="Verdana" pitchFamily="34" charset="0"/>
                <a:ea typeface="Verdana" pitchFamily="34" charset="0"/>
                <a:cs typeface="Verdana" pitchFamily="34" charset="0"/>
              </a:rPr>
              <a:t>Administratives Werk über die Körperschaft</a:t>
            </a:r>
          </a:p>
          <a:p>
            <a:pPr marL="914400" lvl="1" indent="-457200">
              <a:buFont typeface="+mj-lt"/>
              <a:buAutoNum type="arabicPeriod"/>
            </a:pPr>
            <a:r>
              <a:rPr lang="de-DE" sz="2000" dirty="0" smtClean="0">
                <a:latin typeface="Verdana" pitchFamily="34" charset="0"/>
                <a:ea typeface="Verdana" pitchFamily="34" charset="0"/>
                <a:cs typeface="Verdana" pitchFamily="34" charset="0"/>
              </a:rPr>
              <a:t>Kollektives Gedankengut der Körperschaft</a:t>
            </a:r>
          </a:p>
          <a:p>
            <a:pPr marL="914400" lvl="1" indent="-457200">
              <a:buFont typeface="+mj-lt"/>
              <a:buAutoNum type="arabicPeriod"/>
            </a:pPr>
            <a:r>
              <a:rPr lang="de-DE" sz="2000" dirty="0" smtClean="0">
                <a:latin typeface="Verdana" pitchFamily="34" charset="0"/>
                <a:ea typeface="Verdana" pitchFamily="34" charset="0"/>
                <a:cs typeface="Verdana" pitchFamily="34" charset="0"/>
              </a:rPr>
              <a:t>Kollektive Aktivität der Körperschaft</a:t>
            </a:r>
          </a:p>
          <a:p>
            <a:pPr marL="914400" lvl="1" indent="-457200">
              <a:buFont typeface="+mj-lt"/>
              <a:buAutoNum type="arabicPeriod"/>
            </a:pPr>
            <a:r>
              <a:rPr lang="de-DE" sz="2000" dirty="0" smtClean="0">
                <a:solidFill>
                  <a:schemeClr val="bg1">
                    <a:lumMod val="65000"/>
                  </a:schemeClr>
                </a:solidFill>
                <a:latin typeface="Verdana" pitchFamily="34" charset="0"/>
                <a:ea typeface="Verdana" pitchFamily="34" charset="0"/>
                <a:cs typeface="Verdana" pitchFamily="34" charset="0"/>
              </a:rPr>
              <a:t>Berichte über Anhörungen</a:t>
            </a:r>
          </a:p>
          <a:p>
            <a:pPr marL="914400" lvl="1" indent="-457200">
              <a:buFont typeface="+mj-lt"/>
              <a:buAutoNum type="arabicPeriod"/>
            </a:pPr>
            <a:r>
              <a:rPr lang="de-DE" sz="2000" dirty="0" smtClean="0">
                <a:solidFill>
                  <a:schemeClr val="bg1">
                    <a:lumMod val="65000"/>
                  </a:schemeClr>
                </a:solidFill>
                <a:latin typeface="Verdana" pitchFamily="34" charset="0"/>
                <a:ea typeface="Verdana" pitchFamily="34" charset="0"/>
                <a:cs typeface="Verdana" pitchFamily="34" charset="0"/>
              </a:rPr>
              <a:t>Kollektive Aktivität einer darstellenden Gruppe</a:t>
            </a:r>
          </a:p>
          <a:p>
            <a:pPr marL="914400" lvl="1" indent="-457200">
              <a:buFont typeface="+mj-lt"/>
              <a:buAutoNum type="arabicPeriod"/>
            </a:pPr>
            <a:r>
              <a:rPr lang="de-DE" sz="2000" dirty="0" smtClean="0">
                <a:solidFill>
                  <a:schemeClr val="bg1">
                    <a:lumMod val="65000"/>
                  </a:schemeClr>
                </a:solidFill>
                <a:latin typeface="Verdana" pitchFamily="34" charset="0"/>
                <a:ea typeface="Verdana" pitchFamily="34" charset="0"/>
                <a:cs typeface="Verdana" pitchFamily="34" charset="0"/>
              </a:rPr>
              <a:t>Kartografische Werke, die von einer Körperschaft stammen</a:t>
            </a:r>
          </a:p>
          <a:p>
            <a:pPr marL="914400" lvl="1" indent="-457200">
              <a:buFont typeface="+mj-lt"/>
              <a:buAutoNum type="arabicPeriod"/>
            </a:pPr>
            <a:r>
              <a:rPr lang="de-DE" sz="2000" dirty="0" smtClean="0">
                <a:solidFill>
                  <a:schemeClr val="bg1">
                    <a:lumMod val="65000"/>
                  </a:schemeClr>
                </a:solidFill>
                <a:latin typeface="Verdana" pitchFamily="34" charset="0"/>
                <a:ea typeface="Verdana" pitchFamily="34" charset="0"/>
                <a:cs typeface="Verdana" pitchFamily="34" charset="0"/>
              </a:rPr>
              <a:t>Bestimmte Arten von juristischen Werken</a:t>
            </a:r>
          </a:p>
          <a:p>
            <a:pPr marL="914400" lvl="1" indent="-457200">
              <a:buFont typeface="+mj-lt"/>
              <a:buAutoNum type="arabicPeriod"/>
            </a:pPr>
            <a:r>
              <a:rPr lang="de-DE" sz="2000" dirty="0" smtClean="0">
                <a:solidFill>
                  <a:schemeClr val="bg1">
                    <a:lumMod val="65000"/>
                  </a:schemeClr>
                </a:solidFill>
                <a:latin typeface="Verdana" pitchFamily="34" charset="0"/>
                <a:ea typeface="Verdana" pitchFamily="34" charset="0"/>
                <a:cs typeface="Verdana" pitchFamily="34" charset="0"/>
              </a:rPr>
              <a:t>Kunstwerke von mehreren Künstlern, die als KS handeln</a:t>
            </a:r>
            <a:endParaRPr lang="de-DE" sz="2000" dirty="0">
              <a:solidFill>
                <a:schemeClr val="bg1">
                  <a:lumMod val="65000"/>
                </a:schemeClr>
              </a:solidFill>
              <a:latin typeface="Verdana" pitchFamily="34" charset="0"/>
              <a:ea typeface="Verdana" pitchFamily="34" charset="0"/>
              <a:cs typeface="Verdana"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sp>
        <p:nvSpPr>
          <p:cNvPr id="7"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33480425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RDA kompakt</a:t>
            </a:r>
            <a:br>
              <a:rPr lang="de-DE" dirty="0" smtClean="0"/>
            </a:br>
            <a:r>
              <a:rPr lang="de-DE" dirty="0" smtClean="0"/>
              <a:t>Teil 5/5</a:t>
            </a:r>
            <a:endParaRPr lang="de-DE" dirty="0"/>
          </a:p>
        </p:txBody>
      </p:sp>
      <p:sp>
        <p:nvSpPr>
          <p:cNvPr id="3" name="Foliennummernplatzhalter 2"/>
          <p:cNvSpPr>
            <a:spLocks noGrp="1"/>
          </p:cNvSpPr>
          <p:nvPr>
            <p:ph type="sldNum" sz="quarter" idx="4"/>
          </p:nvPr>
        </p:nvSpPr>
        <p:spPr>
          <a:xfrm>
            <a:off x="8100392" y="6376243"/>
            <a:ext cx="586408" cy="365125"/>
          </a:xfrm>
        </p:spPr>
        <p:txBody>
          <a:bodyPr/>
          <a:lstStyle/>
          <a:p>
            <a:fld id="{8A6690F1-7CA1-4166-A522-500460961984}" type="slidenum">
              <a:rPr lang="de-DE" smtClean="0"/>
              <a:pPr/>
              <a:t>2</a:t>
            </a:fld>
            <a:endParaRPr lang="de-DE" dirty="0"/>
          </a:p>
        </p:txBody>
      </p:sp>
      <p:sp>
        <p:nvSpPr>
          <p:cNvPr id="5"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noAutofit/>
          </a:bodyPr>
          <a:lstStyle/>
          <a:p>
            <a:pPr marL="0" indent="0"/>
            <a:r>
              <a:rPr lang="de-DE" dirty="0">
                <a:latin typeface="Verdana" pitchFamily="34" charset="0"/>
                <a:ea typeface="Verdana" pitchFamily="34" charset="0"/>
                <a:cs typeface="Verdana" pitchFamily="34" charset="0"/>
              </a:rPr>
              <a:t>Typen von Werken, bei denen die Körperschaft als geistiger Schöpfer gilt </a:t>
            </a:r>
          </a:p>
        </p:txBody>
      </p:sp>
      <p:sp>
        <p:nvSpPr>
          <p:cNvPr id="3" name="Textplatzhalter 2"/>
          <p:cNvSpPr>
            <a:spLocks noGrp="1"/>
          </p:cNvSpPr>
          <p:nvPr>
            <p:ph type="body" sz="quarter" idx="13"/>
          </p:nvPr>
        </p:nvSpPr>
        <p:spPr>
          <a:xfrm>
            <a:off x="251520" y="1196752"/>
            <a:ext cx="8784976" cy="5112568"/>
          </a:xfrm>
        </p:spPr>
        <p:txBody>
          <a:bodyPr wrap="square"/>
          <a:lstStyle/>
          <a:p>
            <a:pPr marL="457200" lvl="1" indent="-457200">
              <a:buAutoNum type="arabicPeriod"/>
            </a:pPr>
            <a:r>
              <a:rPr lang="de-DE" sz="2000" b="1" dirty="0" smtClean="0">
                <a:latin typeface="Verdana" pitchFamily="34" charset="0"/>
                <a:ea typeface="Verdana" pitchFamily="34" charset="0"/>
                <a:cs typeface="Verdana" pitchFamily="34" charset="0"/>
              </a:rPr>
              <a:t>Administratives Werk über die </a:t>
            </a:r>
            <a:r>
              <a:rPr lang="de-DE" sz="2000" b="1" dirty="0">
                <a:latin typeface="Verdana" pitchFamily="34" charset="0"/>
                <a:ea typeface="Verdana" pitchFamily="34" charset="0"/>
                <a:cs typeface="Verdana" pitchFamily="34" charset="0"/>
              </a:rPr>
              <a:t>Körperschaft </a:t>
            </a:r>
            <a:br>
              <a:rPr lang="de-DE" sz="2000" b="1" dirty="0">
                <a:latin typeface="Verdana" pitchFamily="34" charset="0"/>
                <a:ea typeface="Verdana" pitchFamily="34" charset="0"/>
                <a:cs typeface="Verdana" pitchFamily="34" charset="0"/>
              </a:rPr>
            </a:br>
            <a:r>
              <a:rPr lang="de-DE" sz="2000" dirty="0" smtClean="0">
                <a:latin typeface="Verdana" pitchFamily="34" charset="0"/>
                <a:ea typeface="Verdana" pitchFamily="34" charset="0"/>
                <a:cs typeface="Verdana" pitchFamily="34" charset="0"/>
              </a:rPr>
              <a:t>RDA </a:t>
            </a:r>
            <a:r>
              <a:rPr lang="de-DE" sz="2000" dirty="0">
                <a:latin typeface="Verdana" pitchFamily="34" charset="0"/>
                <a:ea typeface="Verdana" pitchFamily="34" charset="0"/>
                <a:cs typeface="Verdana" pitchFamily="34" charset="0"/>
              </a:rPr>
              <a:t>19.2.1.1.1 </a:t>
            </a:r>
            <a:r>
              <a:rPr lang="de-DE" sz="2000" dirty="0" smtClean="0">
                <a:latin typeface="Verdana" pitchFamily="34" charset="0"/>
                <a:ea typeface="Verdana" pitchFamily="34" charset="0"/>
                <a:cs typeface="Verdana" pitchFamily="34" charset="0"/>
              </a:rPr>
              <a:t>a</a:t>
            </a:r>
          </a:p>
          <a:p>
            <a:pPr marL="0" lvl="1" indent="0">
              <a:buNone/>
            </a:pPr>
            <a:endParaRPr lang="de-DE" sz="2000" dirty="0" smtClean="0">
              <a:latin typeface="Verdana" pitchFamily="34" charset="0"/>
              <a:ea typeface="Verdana" pitchFamily="34" charset="0"/>
              <a:cs typeface="Verdana" pitchFamily="34" charset="0"/>
            </a:endParaRPr>
          </a:p>
          <a:p>
            <a:r>
              <a:rPr lang="de-DE" sz="2000" dirty="0" smtClean="0">
                <a:latin typeface="Verdana" pitchFamily="34" charset="0"/>
                <a:ea typeface="Verdana" pitchFamily="34" charset="0"/>
                <a:cs typeface="Verdana" pitchFamily="34" charset="0"/>
              </a:rPr>
              <a:t>Das Werk ist in erster Linie für den Gebrauch der Körperschaft selbst, ihrer Träger, Aufsichtsgremien etc. bestimmt</a:t>
            </a:r>
          </a:p>
          <a:p>
            <a:r>
              <a:rPr lang="de-DE" sz="2000" dirty="0" smtClean="0">
                <a:latin typeface="Verdana" pitchFamily="34" charset="0"/>
                <a:ea typeface="Verdana" pitchFamily="34" charset="0"/>
                <a:cs typeface="Verdana" pitchFamily="34" charset="0"/>
              </a:rPr>
              <a:t>Diese Werke sind häufig fortlaufende Ressourcen</a:t>
            </a:r>
          </a:p>
          <a:p>
            <a:r>
              <a:rPr lang="de-DE" sz="2000" dirty="0" smtClean="0">
                <a:latin typeface="Verdana" pitchFamily="34" charset="0"/>
                <a:ea typeface="Verdana" pitchFamily="34" charset="0"/>
                <a:cs typeface="Verdana" pitchFamily="34" charset="0"/>
              </a:rPr>
              <a:t>Es werden Aspekte der Körperschaft selbst behandelt, in den folgenden drei Gruppen von Aspekten</a:t>
            </a:r>
            <a:endParaRPr lang="de-DE" sz="2000" dirty="0">
              <a:latin typeface="Verdana" pitchFamily="34" charset="0"/>
              <a:ea typeface="Verdana" pitchFamily="34" charset="0"/>
              <a:cs typeface="Verdana" pitchFamily="34" charset="0"/>
            </a:endParaRPr>
          </a:p>
          <a:p>
            <a:pPr marL="1085850" lvl="1" indent="-514350">
              <a:buFont typeface="+mj-lt"/>
              <a:buAutoNum type="romanLcPeriod"/>
            </a:pPr>
            <a:r>
              <a:rPr lang="de-DE" sz="2000" dirty="0" smtClean="0">
                <a:latin typeface="Verdana" pitchFamily="34" charset="0"/>
                <a:ea typeface="Verdana" pitchFamily="34" charset="0"/>
                <a:cs typeface="Verdana" pitchFamily="34" charset="0"/>
              </a:rPr>
              <a:t>Interne Richtlinien, Verfahrensweisen, Finanzen und/oder Aktivitäten</a:t>
            </a:r>
          </a:p>
          <a:p>
            <a:pPr marL="1085850" lvl="1" indent="-514350">
              <a:buFont typeface="+mj-lt"/>
              <a:buAutoNum type="romanLcPeriod"/>
            </a:pPr>
            <a:r>
              <a:rPr lang="de-DE" sz="2000" dirty="0">
                <a:latin typeface="Verdana" pitchFamily="34" charset="0"/>
                <a:ea typeface="Verdana" pitchFamily="34" charset="0"/>
                <a:cs typeface="Verdana" pitchFamily="34" charset="0"/>
              </a:rPr>
              <a:t>Führungsebene, Personal, Mitgliedschaft</a:t>
            </a:r>
          </a:p>
          <a:p>
            <a:pPr marL="1085850" lvl="1" indent="-514350">
              <a:buFont typeface="+mj-lt"/>
              <a:buAutoNum type="romanLcPeriod"/>
            </a:pPr>
            <a:r>
              <a:rPr lang="de-DE" sz="2000" dirty="0" smtClean="0">
                <a:latin typeface="Verdana" pitchFamily="34" charset="0"/>
                <a:ea typeface="Verdana" pitchFamily="34" charset="0"/>
                <a:cs typeface="Verdana" pitchFamily="34" charset="0"/>
              </a:rPr>
              <a:t>Ressourcen der Körperschaft</a:t>
            </a:r>
          </a:p>
          <a:p>
            <a:pPr marL="1085850" lvl="1" indent="-514350">
              <a:buFont typeface="+mj-lt"/>
              <a:buAutoNum type="romanLcPeriod"/>
            </a:pPr>
            <a:endParaRPr lang="de-DE" sz="2000" dirty="0" smtClean="0">
              <a:latin typeface="Verdana" pitchFamily="34" charset="0"/>
              <a:ea typeface="Verdana" pitchFamily="34" charset="0"/>
              <a:cs typeface="Verdana" pitchFamily="34" charset="0"/>
            </a:endParaRPr>
          </a:p>
          <a:p>
            <a:pPr marL="514350">
              <a:buFont typeface="Wingdings" panose="05000000000000000000" pitchFamily="2" charset="2"/>
              <a:buChar char="Ø"/>
            </a:pPr>
            <a:r>
              <a:rPr lang="de-DE" sz="2000" dirty="0">
                <a:latin typeface="Verdana" pitchFamily="34" charset="0"/>
                <a:ea typeface="Verdana" pitchFamily="34" charset="0"/>
                <a:cs typeface="Verdana" pitchFamily="34" charset="0"/>
              </a:rPr>
              <a:t>Im </a:t>
            </a:r>
            <a:r>
              <a:rPr lang="de-DE" sz="2000" dirty="0">
                <a:solidFill>
                  <a:srgbClr val="FF0000"/>
                </a:solidFill>
                <a:latin typeface="Verdana" pitchFamily="34" charset="0"/>
                <a:ea typeface="Verdana" pitchFamily="34" charset="0"/>
                <a:cs typeface="Verdana" pitchFamily="34" charset="0"/>
              </a:rPr>
              <a:t>Zweifel</a:t>
            </a:r>
            <a:r>
              <a:rPr lang="de-DE" sz="2000" dirty="0">
                <a:latin typeface="Verdana" pitchFamily="34" charset="0"/>
                <a:ea typeface="Verdana" pitchFamily="34" charset="0"/>
                <a:cs typeface="Verdana" pitchFamily="34" charset="0"/>
              </a:rPr>
              <a:t> sollte man </a:t>
            </a:r>
            <a:r>
              <a:rPr lang="de-DE" sz="2000" dirty="0" smtClean="0">
                <a:latin typeface="Verdana" pitchFamily="34" charset="0"/>
                <a:ea typeface="Verdana" pitchFamily="34" charset="0"/>
                <a:cs typeface="Verdana" pitchFamily="34" charset="0"/>
              </a:rPr>
              <a:t>sich gegen das Vorliegen eines solchen administrativen Werks entscheiden</a:t>
            </a: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sp>
        <p:nvSpPr>
          <p:cNvPr id="7"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28736675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
        <p:nvSpPr>
          <p:cNvPr id="7" name="Titel 1"/>
          <p:cNvSpPr txBox="1">
            <a:spLocks/>
          </p:cNvSpPr>
          <p:nvPr/>
        </p:nvSpPr>
        <p:spPr>
          <a:xfrm>
            <a:off x="251520" y="183778"/>
            <a:ext cx="8640960" cy="86895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Typen von Werken, bei denen die Körperschaft als geistiger Schöpfer gilt </a:t>
            </a:r>
            <a:endParaRPr lang="de-DE" dirty="0">
              <a:latin typeface="Verdana" pitchFamily="34" charset="0"/>
              <a:ea typeface="Verdana" pitchFamily="34" charset="0"/>
              <a:cs typeface="Verdana" pitchFamily="34" charset="0"/>
            </a:endParaRPr>
          </a:p>
        </p:txBody>
      </p:sp>
      <p:sp>
        <p:nvSpPr>
          <p:cNvPr id="9" name="Textplatzhalter 2"/>
          <p:cNvSpPr>
            <a:spLocks noGrp="1"/>
          </p:cNvSpPr>
          <p:nvPr>
            <p:ph type="body" sz="quarter" idx="13"/>
          </p:nvPr>
        </p:nvSpPr>
        <p:spPr>
          <a:xfrm>
            <a:off x="251520" y="1196752"/>
            <a:ext cx="8784976" cy="5112568"/>
          </a:xfrm>
        </p:spPr>
        <p:txBody>
          <a:bodyPr wrap="square"/>
          <a:lstStyle/>
          <a:p>
            <a:pPr marL="628650" indent="-457200">
              <a:buFont typeface="+mj-lt"/>
              <a:buAutoNum type="arabicPeriod"/>
            </a:pPr>
            <a:r>
              <a:rPr lang="de-DE" sz="2000" dirty="0">
                <a:latin typeface="Verdana" pitchFamily="34" charset="0"/>
                <a:ea typeface="Verdana" pitchFamily="34" charset="0"/>
                <a:cs typeface="Verdana" pitchFamily="34" charset="0"/>
              </a:rPr>
              <a:t>Administratives Werk über die </a:t>
            </a:r>
            <a:r>
              <a:rPr lang="de-DE" sz="2000" dirty="0" smtClean="0">
                <a:latin typeface="Verdana" pitchFamily="34" charset="0"/>
                <a:ea typeface="Verdana" pitchFamily="34" charset="0"/>
                <a:cs typeface="Verdana" pitchFamily="34" charset="0"/>
              </a:rPr>
              <a:t>Körperschaft</a:t>
            </a:r>
          </a:p>
          <a:p>
            <a:pPr marL="685800" indent="-514350">
              <a:buFont typeface="+mj-lt"/>
              <a:buAutoNum type="romanLcPeriod"/>
            </a:pPr>
            <a:r>
              <a:rPr lang="de-DE" sz="2000" b="1" dirty="0" smtClean="0">
                <a:latin typeface="Verdana" pitchFamily="34" charset="0"/>
                <a:ea typeface="Verdana" pitchFamily="34" charset="0"/>
                <a:cs typeface="Verdana" pitchFamily="34" charset="0"/>
              </a:rPr>
              <a:t>Interne Richtlinien, Verfahrensweisen, Finanzen und/oder Aktivitäten</a:t>
            </a:r>
          </a:p>
          <a:p>
            <a:pPr marL="685800" indent="-514350">
              <a:buFont typeface="+mj-lt"/>
              <a:buAutoNum type="romanLcPeriod"/>
            </a:pPr>
            <a:endParaRPr lang="de-DE" sz="2000" b="1" dirty="0">
              <a:latin typeface="Verdana" pitchFamily="34" charset="0"/>
              <a:ea typeface="Verdana" pitchFamily="34" charset="0"/>
              <a:cs typeface="Verdana" pitchFamily="34" charset="0"/>
            </a:endParaRPr>
          </a:p>
          <a:p>
            <a:pPr marL="685800" indent="-514350">
              <a:buFont typeface="+mj-lt"/>
              <a:buAutoNum type="romanLcPeriod"/>
            </a:pPr>
            <a:endParaRPr lang="de-DE" sz="2000" dirty="0" smtClean="0">
              <a:latin typeface="Verdana" pitchFamily="34" charset="0"/>
              <a:ea typeface="Verdana" pitchFamily="34" charset="0"/>
              <a:cs typeface="Verdana" pitchFamily="34" charset="0"/>
            </a:endParaRPr>
          </a:p>
          <a:p>
            <a:pPr marL="0" lvl="1" indent="0">
              <a:buNone/>
            </a:pPr>
            <a:r>
              <a:rPr lang="de-DE" sz="2000" b="1" dirty="0" smtClean="0">
                <a:latin typeface="Verdana" pitchFamily="34" charset="0"/>
                <a:ea typeface="Verdana" pitchFamily="34" charset="0"/>
                <a:cs typeface="Verdana" pitchFamily="34" charset="0"/>
              </a:rPr>
              <a:t>Beispiele</a:t>
            </a:r>
          </a:p>
          <a:p>
            <a:r>
              <a:rPr lang="de-DE" sz="2000" dirty="0" smtClean="0">
                <a:latin typeface="Verdana" panose="020B0604030504040204" pitchFamily="34" charset="0"/>
                <a:ea typeface="Verdana" panose="020B0604030504040204" pitchFamily="34" charset="0"/>
                <a:cs typeface="Verdana" panose="020B0604030504040204" pitchFamily="34" charset="0"/>
              </a:rPr>
              <a:t>Organisations- </a:t>
            </a:r>
            <a:r>
              <a:rPr lang="de-DE" sz="2000" dirty="0">
                <a:latin typeface="Verdana" panose="020B0604030504040204" pitchFamily="34" charset="0"/>
                <a:ea typeface="Verdana" panose="020B0604030504040204" pitchFamily="34" charset="0"/>
                <a:cs typeface="Verdana" panose="020B0604030504040204" pitchFamily="34" charset="0"/>
              </a:rPr>
              <a:t>und </a:t>
            </a:r>
            <a:r>
              <a:rPr lang="de-DE" sz="2000" dirty="0" err="1" smtClean="0">
                <a:latin typeface="Verdana" panose="020B0604030504040204" pitchFamily="34" charset="0"/>
                <a:ea typeface="Verdana" panose="020B0604030504040204" pitchFamily="34" charset="0"/>
                <a:cs typeface="Verdana" panose="020B0604030504040204" pitchFamily="34" charset="0"/>
              </a:rPr>
              <a:t>Prozesshand­bücher</a:t>
            </a:r>
            <a:r>
              <a:rPr lang="de-DE" sz="2000" dirty="0" smtClean="0">
                <a:latin typeface="Verdana" panose="020B0604030504040204" pitchFamily="34" charset="0"/>
                <a:ea typeface="Verdana" panose="020B0604030504040204" pitchFamily="34" charset="0"/>
                <a:cs typeface="Verdana" panose="020B0604030504040204" pitchFamily="34" charset="0"/>
              </a:rPr>
              <a:t> </a:t>
            </a:r>
          </a:p>
          <a:p>
            <a:r>
              <a:rPr lang="de-DE" sz="2000" dirty="0" smtClean="0">
                <a:latin typeface="Verdana" panose="020B0604030504040204" pitchFamily="34" charset="0"/>
                <a:ea typeface="Verdana" panose="020B0604030504040204" pitchFamily="34" charset="0"/>
                <a:cs typeface="Verdana" panose="020B0604030504040204" pitchFamily="34" charset="0"/>
              </a:rPr>
              <a:t>Bilanzen</a:t>
            </a:r>
            <a:r>
              <a:rPr lang="de-DE" sz="2000" dirty="0">
                <a:latin typeface="Verdana" panose="020B0604030504040204" pitchFamily="34" charset="0"/>
                <a:ea typeface="Verdana" panose="020B0604030504040204" pitchFamily="34" charset="0"/>
                <a:cs typeface="Verdana" panose="020B0604030504040204" pitchFamily="34" charset="0"/>
              </a:rPr>
              <a:t>, </a:t>
            </a:r>
            <a:r>
              <a:rPr lang="de-DE" sz="2000" dirty="0" smtClean="0">
                <a:latin typeface="Verdana" panose="020B0604030504040204" pitchFamily="34" charset="0"/>
                <a:ea typeface="Verdana" panose="020B0604030504040204" pitchFamily="34" charset="0"/>
                <a:cs typeface="Verdana" panose="020B0604030504040204" pitchFamily="34" charset="0"/>
              </a:rPr>
              <a:t>Geschäftsberichte</a:t>
            </a:r>
            <a:r>
              <a:rPr lang="de-DE" sz="2000" dirty="0">
                <a:latin typeface="Verdana" panose="020B0604030504040204" pitchFamily="34" charset="0"/>
                <a:ea typeface="Verdana" panose="020B0604030504040204" pitchFamily="34" charset="0"/>
                <a:cs typeface="Verdana" panose="020B0604030504040204" pitchFamily="34" charset="0"/>
              </a:rPr>
              <a:t>, </a:t>
            </a:r>
            <a:r>
              <a:rPr lang="de-DE" sz="2000" dirty="0" smtClean="0">
                <a:latin typeface="Verdana" panose="020B0604030504040204" pitchFamily="34" charset="0"/>
                <a:ea typeface="Verdana" panose="020B0604030504040204" pitchFamily="34" charset="0"/>
                <a:cs typeface="Verdana" panose="020B0604030504040204" pitchFamily="34" charset="0"/>
              </a:rPr>
              <a:t>Jahresberichte</a:t>
            </a:r>
          </a:p>
          <a:p>
            <a:r>
              <a:rPr lang="de-DE" sz="2000" dirty="0" smtClean="0">
                <a:latin typeface="Verdana" panose="020B0604030504040204" pitchFamily="34" charset="0"/>
                <a:ea typeface="Verdana" panose="020B0604030504040204" pitchFamily="34" charset="0"/>
                <a:cs typeface="Verdana" panose="020B0604030504040204" pitchFamily="34" charset="0"/>
              </a:rPr>
              <a:t>Sitzungsprotokolle</a:t>
            </a:r>
          </a:p>
          <a:p>
            <a:r>
              <a:rPr lang="de-DE" sz="2000" dirty="0" err="1" smtClean="0">
                <a:latin typeface="Verdana" panose="020B0604030504040204" pitchFamily="34" charset="0"/>
                <a:ea typeface="Verdana" panose="020B0604030504040204" pitchFamily="34" charset="0"/>
                <a:cs typeface="Verdana" panose="020B0604030504040204" pitchFamily="34" charset="0"/>
              </a:rPr>
              <a:t>Publikationsver­zeichnisse</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Struktur- </a:t>
            </a:r>
            <a:r>
              <a:rPr lang="de-DE" sz="2000" dirty="0">
                <a:latin typeface="Verdana" panose="020B0604030504040204" pitchFamily="34" charset="0"/>
                <a:ea typeface="Verdana" panose="020B0604030504040204" pitchFamily="34" charset="0"/>
                <a:cs typeface="Verdana" panose="020B0604030504040204" pitchFamily="34" charset="0"/>
              </a:rPr>
              <a:t>und </a:t>
            </a:r>
            <a:r>
              <a:rPr lang="de-DE" sz="2000" dirty="0" smtClean="0">
                <a:latin typeface="Verdana" panose="020B0604030504040204" pitchFamily="34" charset="0"/>
                <a:ea typeface="Verdana" panose="020B0604030504040204" pitchFamily="34" charset="0"/>
                <a:cs typeface="Verdana" panose="020B0604030504040204" pitchFamily="34" charset="0"/>
              </a:rPr>
              <a:t>Entwicklungspläne</a:t>
            </a:r>
            <a:endParaRPr lang="de-DE" sz="1600" dirty="0" smtClean="0">
              <a:latin typeface="Verdana" pitchFamily="34" charset="0"/>
              <a:ea typeface="Verdana" pitchFamily="34" charset="0"/>
              <a:cs typeface="Verdana" pitchFamily="34" charset="0"/>
            </a:endParaRPr>
          </a:p>
          <a:p>
            <a:pPr>
              <a:buNone/>
            </a:pPr>
            <a:endParaRPr lang="de-DE" sz="2000" dirty="0">
              <a:latin typeface="Verdana" pitchFamily="34" charset="0"/>
              <a:ea typeface="Verdana" pitchFamily="34" charset="0"/>
              <a:cs typeface="Verdana" pitchFamily="34" charset="0"/>
            </a:endParaRPr>
          </a:p>
        </p:txBody>
      </p:sp>
      <p:sp>
        <p:nvSpPr>
          <p:cNvPr id="8"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193411947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sp>
        <p:nvSpPr>
          <p:cNvPr id="10" name="Textplatzhalter 2"/>
          <p:cNvSpPr>
            <a:spLocks noGrp="1"/>
          </p:cNvSpPr>
          <p:nvPr>
            <p:ph type="body" sz="quarter" idx="13"/>
          </p:nvPr>
        </p:nvSpPr>
        <p:spPr>
          <a:xfrm>
            <a:off x="251520" y="908720"/>
            <a:ext cx="8784976" cy="5400600"/>
          </a:xfrm>
        </p:spPr>
        <p:txBody>
          <a:bodyPr wrap="square"/>
          <a:lstStyle/>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Zugehen auf den anderen : Grundlagenpapier zur Förderung der interkulturellen Kom­petenz / Caritasverband der Diözese Rottenburg-Stuttgart ; Herausgeber: Herbert </a:t>
            </a:r>
            <a:r>
              <a:rPr lang="de-DE" sz="2000" dirty="0" smtClean="0">
                <a:latin typeface="Verdana" panose="020B0604030504040204" pitchFamily="34" charset="0"/>
                <a:ea typeface="Verdana" panose="020B0604030504040204" pitchFamily="34" charset="0"/>
                <a:cs typeface="Verdana" panose="020B0604030504040204" pitchFamily="34" charset="0"/>
              </a:rPr>
              <a:t>Jansen</a:t>
            </a: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i="1" dirty="0" smtClean="0">
                <a:latin typeface="Verdana" panose="020B0604030504040204" pitchFamily="34" charset="0"/>
                <a:ea typeface="Verdana" panose="020B0604030504040204" pitchFamily="34" charset="0"/>
                <a:cs typeface="Verdana" panose="020B0604030504040204" pitchFamily="34" charset="0"/>
              </a:rPr>
              <a:t>Es </a:t>
            </a:r>
            <a:r>
              <a:rPr lang="de-DE" sz="2000" i="1" dirty="0">
                <a:latin typeface="Verdana" panose="020B0604030504040204" pitchFamily="34" charset="0"/>
                <a:ea typeface="Verdana" panose="020B0604030504040204" pitchFamily="34" charset="0"/>
                <a:cs typeface="Verdana" panose="020B0604030504040204" pitchFamily="34" charset="0"/>
              </a:rPr>
              <a:t>werden Handlungsleitlinien für die Mitarbeiter des Caritasverbands aufgestellt. Dies fällt unter interne Richtlinien; die Körperschaft ist geistiger Schöpfer. Davon unbenom­men ist, dass mit der Publikation auch eine gewisse Außenwirkung erzielt werden </a:t>
            </a:r>
            <a:r>
              <a:rPr lang="de-DE" sz="2000" i="1" dirty="0" smtClean="0">
                <a:latin typeface="Verdana" panose="020B0604030504040204" pitchFamily="34" charset="0"/>
                <a:ea typeface="Verdana" panose="020B0604030504040204" pitchFamily="34" charset="0"/>
                <a:cs typeface="Verdana" panose="020B0604030504040204" pitchFamily="34" charset="0"/>
              </a:rPr>
              <a:t>soll</a:t>
            </a: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graphicFrame>
        <p:nvGraphicFramePr>
          <p:cNvPr id="11" name="Tabelle 10"/>
          <p:cNvGraphicFramePr>
            <a:graphicFrameLocks noGrp="1"/>
          </p:cNvGraphicFramePr>
          <p:nvPr>
            <p:extLst>
              <p:ext uri="{D42A27DB-BD31-4B8C-83A1-F6EECF244321}">
                <p14:modId xmlns:p14="http://schemas.microsoft.com/office/powerpoint/2010/main" val="2847169132"/>
              </p:ext>
            </p:extLst>
          </p:nvPr>
        </p:nvGraphicFramePr>
        <p:xfrm>
          <a:off x="251520" y="2241664"/>
          <a:ext cx="8568951" cy="2123440"/>
        </p:xfrm>
        <a:graphic>
          <a:graphicData uri="http://schemas.openxmlformats.org/drawingml/2006/table">
            <a:tbl>
              <a:tblPr firstRow="1" bandRow="1">
                <a:tableStyleId>{5C22544A-7EE6-4342-B048-85BDC9FD1C3A}</a:tableStyleId>
              </a:tblPr>
              <a:tblGrid>
                <a:gridCol w="864096"/>
                <a:gridCol w="3312368"/>
                <a:gridCol w="4392487"/>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Geistiger Schöpfer</a:t>
                      </a:r>
                    </a:p>
                    <a:p>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Caritasverband der Diözese Rottenburg-Stutt­gart </a:t>
                      </a:r>
                    </a:p>
                  </a:txBody>
                  <a:tcPr/>
                </a:tc>
              </a:tr>
              <a:tr h="370840">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Verfasser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Jansen, Herbert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18.5</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Herausgeber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12" name="Titel 1"/>
          <p:cNvSpPr>
            <a:spLocks noGrp="1"/>
          </p:cNvSpPr>
          <p:nvPr>
            <p:ph type="title"/>
          </p:nvPr>
        </p:nvSpPr>
        <p:spPr>
          <a:xfrm>
            <a:off x="251520" y="183778"/>
            <a:ext cx="8640960" cy="508918"/>
          </a:xfrm>
        </p:spPr>
        <p:txBody>
          <a:bodyPr>
            <a:noAutofit/>
          </a:bodyPr>
          <a:lstStyle/>
          <a:p>
            <a:r>
              <a:rPr lang="de-DE" dirty="0" smtClean="0">
                <a:latin typeface="Verdana" pitchFamily="34" charset="0"/>
                <a:ea typeface="Verdana" pitchFamily="34" charset="0"/>
                <a:cs typeface="Verdana" pitchFamily="34" charset="0"/>
              </a:rPr>
              <a:t>Beispiel zu 1.i</a:t>
            </a:r>
            <a:endParaRPr lang="de-DE" dirty="0">
              <a:latin typeface="Verdana" pitchFamily="34" charset="0"/>
              <a:ea typeface="Verdana" pitchFamily="34" charset="0"/>
              <a:cs typeface="Verdana" pitchFamily="34" charset="0"/>
            </a:endParaRPr>
          </a:p>
        </p:txBody>
      </p:sp>
      <p:sp>
        <p:nvSpPr>
          <p:cNvPr id="8"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426536240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96752"/>
            <a:ext cx="8640960" cy="5112568"/>
          </a:xfrm>
        </p:spPr>
        <p:txBody>
          <a:bodyPr wrap="square"/>
          <a:lstStyle/>
          <a:p>
            <a:pPr marL="457200" indent="-457200">
              <a:buFont typeface="+mj-lt"/>
              <a:buAutoNum type="arabicPeriod"/>
            </a:pPr>
            <a:r>
              <a:rPr lang="de-DE" sz="2000" dirty="0">
                <a:latin typeface="Verdana" pitchFamily="34" charset="0"/>
                <a:ea typeface="Verdana" pitchFamily="34" charset="0"/>
                <a:cs typeface="Verdana" pitchFamily="34" charset="0"/>
              </a:rPr>
              <a:t>Administratives Werk über die Körperschaft</a:t>
            </a:r>
          </a:p>
          <a:p>
            <a:pPr marL="514350" indent="-514350">
              <a:buFont typeface="+mj-lt"/>
              <a:buAutoNum type="romanLcPeriod" startAt="2"/>
            </a:pPr>
            <a:r>
              <a:rPr lang="de-DE" sz="2000" b="1" dirty="0" smtClean="0">
                <a:latin typeface="Verdana" panose="020B0604030504040204" pitchFamily="34" charset="0"/>
                <a:ea typeface="Verdana" panose="020B0604030504040204" pitchFamily="34" charset="0"/>
                <a:cs typeface="Verdana" panose="020B0604030504040204" pitchFamily="34" charset="0"/>
              </a:rPr>
              <a:t>Führungsebene, Personal, Mitgliedschaft</a:t>
            </a:r>
            <a:endParaRPr lang="de-DE" sz="2000" b="1"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1600" dirty="0" smtClean="0">
              <a:latin typeface="Verdana" panose="020B0604030504040204" pitchFamily="34" charset="0"/>
              <a:ea typeface="Verdana" panose="020B0604030504040204" pitchFamily="34" charset="0"/>
              <a:cs typeface="Verdana" panose="020B0604030504040204" pitchFamily="34" charset="0"/>
            </a:endParaRPr>
          </a:p>
          <a:p>
            <a:pPr marL="0" lvl="1"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lvl="1" indent="0">
              <a:buNone/>
            </a:pPr>
            <a:r>
              <a:rPr lang="de-DE" sz="2000" b="1" dirty="0" smtClean="0">
                <a:latin typeface="Verdana" panose="020B0604030504040204" pitchFamily="34" charset="0"/>
                <a:ea typeface="Verdana" panose="020B0604030504040204" pitchFamily="34" charset="0"/>
                <a:cs typeface="Verdana" panose="020B0604030504040204" pitchFamily="34" charset="0"/>
              </a:rPr>
              <a:t>Beispiele</a:t>
            </a:r>
            <a:endParaRPr lang="de-DE" sz="2000" b="1" dirty="0">
              <a:latin typeface="Verdana" panose="020B0604030504040204" pitchFamily="34" charset="0"/>
              <a:ea typeface="Verdana" panose="020B0604030504040204" pitchFamily="34" charset="0"/>
              <a:cs typeface="Verdana" panose="020B0604030504040204"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Personal- oder Mitgliederverzeichnisse</a:t>
            </a:r>
            <a:endParaRPr lang="de-DE" sz="2000" dirty="0">
              <a:latin typeface="Verdana" panose="020B0604030504040204" pitchFamily="34" charset="0"/>
              <a:ea typeface="Verdana" panose="020B0604030504040204" pitchFamily="34" charset="0"/>
              <a:cs typeface="Verdana" panose="020B0604030504040204" pitchFamily="34" charset="0"/>
            </a:endParaRPr>
          </a:p>
          <a:p>
            <a:pPr>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a:buNone/>
            </a:pPr>
            <a:r>
              <a:rPr lang="de-DE" sz="2000" dirty="0" smtClean="0">
                <a:latin typeface="Verdana" panose="020B0604030504040204" pitchFamily="34" charset="0"/>
                <a:ea typeface="Verdana" panose="020B0604030504040204" pitchFamily="34" charset="0"/>
                <a:cs typeface="Verdana" panose="020B0604030504040204" pitchFamily="34" charset="0"/>
              </a:rPr>
              <a:t>Die </a:t>
            </a:r>
            <a:r>
              <a:rPr lang="de-DE" sz="2000" dirty="0">
                <a:latin typeface="Verdana" panose="020B0604030504040204" pitchFamily="34" charset="0"/>
                <a:ea typeface="Verdana" panose="020B0604030504040204" pitchFamily="34" charset="0"/>
                <a:cs typeface="Verdana" panose="020B0604030504040204" pitchFamily="34" charset="0"/>
              </a:rPr>
              <a:t>Breslauer Schlesier : Mitgliederverzeichnis des Corps </a:t>
            </a:r>
            <a:r>
              <a:rPr lang="de-DE" sz="2000" dirty="0" err="1" smtClean="0">
                <a:latin typeface="Verdana" panose="020B0604030504040204" pitchFamily="34" charset="0"/>
                <a:ea typeface="Verdana" panose="020B0604030504040204" pitchFamily="34" charset="0"/>
                <a:cs typeface="Verdana" panose="020B0604030504040204" pitchFamily="34" charset="0"/>
              </a:rPr>
              <a:t>Silesia</a:t>
            </a:r>
            <a:r>
              <a:rPr lang="de-DE" sz="2000" dirty="0">
                <a:latin typeface="Verdana" panose="020B0604030504040204" pitchFamily="34" charset="0"/>
                <a:ea typeface="Verdana" panose="020B0604030504040204" pitchFamily="34" charset="0"/>
                <a:cs typeface="Verdana" panose="020B0604030504040204" pitchFamily="34" charset="0"/>
              </a:rPr>
              <a:t> </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a:buNone/>
            </a:pPr>
            <a:r>
              <a:rPr lang="de-DE" sz="2000" dirty="0" smtClean="0">
                <a:latin typeface="Verdana" panose="020B0604030504040204" pitchFamily="34" charset="0"/>
                <a:ea typeface="Verdana" panose="020B0604030504040204" pitchFamily="34" charset="0"/>
                <a:cs typeface="Verdana" panose="020B0604030504040204" pitchFamily="34" charset="0"/>
              </a:rPr>
              <a:t>1821-2011</a:t>
            </a:r>
            <a:endParaRPr lang="de-DE" sz="2000" dirty="0">
              <a:latin typeface="Verdana" panose="020B0604030504040204" pitchFamily="34" charset="0"/>
              <a:ea typeface="Verdana" panose="020B0604030504040204" pitchFamily="34" charset="0"/>
              <a:cs typeface="Verdana" panose="020B0604030504040204" pitchFamily="34" charset="0"/>
            </a:endParaRPr>
          </a:p>
          <a:p>
            <a:pPr>
              <a:buNone/>
            </a:pP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401335063"/>
              </p:ext>
            </p:extLst>
          </p:nvPr>
        </p:nvGraphicFramePr>
        <p:xfrm>
          <a:off x="179512" y="4581128"/>
          <a:ext cx="8856983" cy="1112520"/>
        </p:xfrm>
        <a:graphic>
          <a:graphicData uri="http://schemas.openxmlformats.org/drawingml/2006/table">
            <a:tbl>
              <a:tblPr firstRow="1" bandRow="1">
                <a:tableStyleId>{5C22544A-7EE6-4342-B048-85BDC9FD1C3A}</a:tableStyleId>
              </a:tblPr>
              <a:tblGrid>
                <a:gridCol w="792087"/>
                <a:gridCol w="3240360"/>
                <a:gridCol w="4824536"/>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Geistiger</a:t>
                      </a:r>
                      <a:r>
                        <a:rPr lang="de-DE"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Corps </a:t>
                      </a:r>
                      <a:r>
                        <a:rPr lang="de-DE" dirty="0" err="1" smtClean="0">
                          <a:latin typeface="Verdana" panose="020B0604030504040204" pitchFamily="34" charset="0"/>
                          <a:ea typeface="Verdana" panose="020B0604030504040204" pitchFamily="34" charset="0"/>
                          <a:cs typeface="Verdana" panose="020B0604030504040204" pitchFamily="34" charset="0"/>
                        </a:rPr>
                        <a:t>Silesia</a:t>
                      </a:r>
                      <a:r>
                        <a:rPr lang="de-DE" baseline="0" dirty="0" smtClean="0">
                          <a:latin typeface="Verdana" panose="020B0604030504040204" pitchFamily="34" charset="0"/>
                          <a:ea typeface="Verdana" panose="020B0604030504040204" pitchFamily="34" charset="0"/>
                          <a:cs typeface="Verdana" panose="020B0604030504040204" pitchFamily="34" charset="0"/>
                        </a:rPr>
                        <a:t> Breslau zu Frankfurt Oder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18.5</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Verfasser </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8" name="Titel 1"/>
          <p:cNvSpPr>
            <a:spLocks noGrp="1"/>
          </p:cNvSpPr>
          <p:nvPr>
            <p:ph type="title"/>
          </p:nvPr>
        </p:nvSpPr>
        <p:spPr>
          <a:xfrm>
            <a:off x="251520" y="183778"/>
            <a:ext cx="8640960" cy="868958"/>
          </a:xfrm>
        </p:spPr>
        <p:txBody>
          <a:bodyPr>
            <a:noAutofit/>
          </a:bodyPr>
          <a:lstStyle/>
          <a:p>
            <a:pPr marL="0" indent="0"/>
            <a:r>
              <a:rPr lang="de-DE" dirty="0">
                <a:latin typeface="Verdana" pitchFamily="34" charset="0"/>
                <a:ea typeface="Verdana" pitchFamily="34" charset="0"/>
                <a:cs typeface="Verdana" pitchFamily="34" charset="0"/>
              </a:rPr>
              <a:t>Typen von Werken, bei denen die Körperschaft als geistiger Schöpfer gilt </a:t>
            </a:r>
          </a:p>
        </p:txBody>
      </p:sp>
      <p:sp>
        <p:nvSpPr>
          <p:cNvPr id="9"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302751665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96752"/>
            <a:ext cx="8640960" cy="5112568"/>
          </a:xfrm>
        </p:spPr>
        <p:txBody>
          <a:bodyPr wrap="square"/>
          <a:lstStyle/>
          <a:p>
            <a:pPr marL="457200" indent="-457200">
              <a:buFont typeface="+mj-lt"/>
              <a:buAutoNum type="arabicPeriod"/>
            </a:pPr>
            <a:r>
              <a:rPr lang="de-DE" sz="2000" dirty="0">
                <a:latin typeface="Verdana" panose="020B0604030504040204" pitchFamily="34" charset="0"/>
                <a:ea typeface="Verdana" panose="020B0604030504040204" pitchFamily="34" charset="0"/>
                <a:cs typeface="Verdana" panose="020B0604030504040204" pitchFamily="34" charset="0"/>
              </a:rPr>
              <a:t>Administratives Werk über die Körperschaft</a:t>
            </a:r>
          </a:p>
          <a:p>
            <a:pPr marL="514350" indent="-514350">
              <a:buFont typeface="+mj-lt"/>
              <a:buAutoNum type="romanLcPeriod" startAt="3"/>
            </a:pPr>
            <a:r>
              <a:rPr lang="de-DE" sz="2000" b="1" dirty="0" smtClean="0">
                <a:latin typeface="Verdana" panose="020B0604030504040204" pitchFamily="34" charset="0"/>
                <a:ea typeface="Verdana" panose="020B0604030504040204" pitchFamily="34" charset="0"/>
                <a:cs typeface="Verdana" panose="020B0604030504040204" pitchFamily="34" charset="0"/>
              </a:rPr>
              <a:t>Ressourcen von Körperschaften</a:t>
            </a:r>
            <a:endParaRPr lang="de-DE" sz="2000" b="1"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1600" dirty="0" smtClean="0">
              <a:latin typeface="Verdana" panose="020B0604030504040204" pitchFamily="34" charset="0"/>
              <a:ea typeface="Verdana" panose="020B0604030504040204" pitchFamily="34" charset="0"/>
              <a:cs typeface="Verdana" panose="020B0604030504040204" pitchFamily="34" charset="0"/>
            </a:endParaRPr>
          </a:p>
          <a:p>
            <a:pPr>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r>
              <a:rPr lang="de-DE" sz="2000" dirty="0">
                <a:ea typeface="Verdana" panose="020B0604030504040204" pitchFamily="34" charset="0"/>
                <a:cs typeface="Verdana" panose="020B0604030504040204" pitchFamily="34" charset="0"/>
              </a:rPr>
              <a:t>Mit Ressourcen ist der Besitz von Körperschaften gemeint</a:t>
            </a:r>
          </a:p>
          <a:p>
            <a:r>
              <a:rPr lang="de-DE" sz="2000" dirty="0">
                <a:ea typeface="Verdana" panose="020B0604030504040204" pitchFamily="34" charset="0"/>
                <a:cs typeface="Verdana" panose="020B0604030504040204" pitchFamily="34" charset="0"/>
              </a:rPr>
              <a:t>Z. B. Inventare und Bestandskataloge</a:t>
            </a:r>
          </a:p>
          <a:p>
            <a:r>
              <a:rPr lang="de-DE" sz="2000" dirty="0">
                <a:ea typeface="Verdana" panose="020B0604030504040204" pitchFamily="34" charset="0"/>
                <a:cs typeface="Verdana" panose="020B0604030504040204" pitchFamily="34" charset="0"/>
              </a:rPr>
              <a:t>Ausstellungskataloge fallen nur dann unter diesen Typ, wenn an prominenter Stelle darauf hingewiesen wird, dass es sich um Stücke aus einem bestimmten Museum o. ä. handelt</a:t>
            </a:r>
          </a:p>
          <a:p>
            <a:r>
              <a:rPr lang="de-DE" sz="2000" dirty="0">
                <a:ea typeface="Verdana" panose="020B0604030504040204" pitchFamily="34" charset="0"/>
                <a:cs typeface="Verdana" panose="020B0604030504040204" pitchFamily="34" charset="0"/>
              </a:rPr>
              <a:t>Nicht als Bestandskatalog angesehen wird außerdem eine Publikation, in der nur ein einziges Objekt beschrieben wird</a:t>
            </a:r>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a:p>
        </p:txBody>
      </p:sp>
      <p:sp>
        <p:nvSpPr>
          <p:cNvPr id="9" name="Titel 1"/>
          <p:cNvSpPr txBox="1">
            <a:spLocks/>
          </p:cNvSpPr>
          <p:nvPr/>
        </p:nvSpPr>
        <p:spPr>
          <a:xfrm>
            <a:off x="251520" y="183778"/>
            <a:ext cx="8640960" cy="86895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Typen von Werken, bei denen die Körperschaft als geistiger Schöpfer gilt </a:t>
            </a:r>
            <a:endParaRPr lang="de-DE" dirty="0">
              <a:latin typeface="Verdana" pitchFamily="34" charset="0"/>
              <a:ea typeface="Verdana" pitchFamily="34" charset="0"/>
              <a:cs typeface="Verdana" pitchFamily="34" charset="0"/>
            </a:endParaRPr>
          </a:p>
        </p:txBody>
      </p:sp>
      <p:sp>
        <p:nvSpPr>
          <p:cNvPr id="7"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27839413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sp>
        <p:nvSpPr>
          <p:cNvPr id="10" name="Textplatzhalter 2"/>
          <p:cNvSpPr>
            <a:spLocks noGrp="1"/>
          </p:cNvSpPr>
          <p:nvPr>
            <p:ph type="body" sz="quarter" idx="13"/>
          </p:nvPr>
        </p:nvSpPr>
        <p:spPr>
          <a:xfrm>
            <a:off x="251520" y="908720"/>
            <a:ext cx="8784976" cy="5400600"/>
          </a:xfrm>
        </p:spPr>
        <p:txBody>
          <a:bodyPr wrap="square"/>
          <a:lstStyle/>
          <a:p>
            <a:pPr marL="0" indent="0">
              <a:buNone/>
            </a:pPr>
            <a:r>
              <a:rPr lang="en-US" sz="2000" dirty="0">
                <a:latin typeface="Verdana" panose="020B0604030504040204" pitchFamily="34" charset="0"/>
                <a:ea typeface="Verdana" panose="020B0604030504040204" pitchFamily="34" charset="0"/>
                <a:cs typeface="Verdana" panose="020B0604030504040204" pitchFamily="34" charset="0"/>
              </a:rPr>
              <a:t>Catalogue of Judeo-Persian manuscripts in the Library of the Jewish Theological Seminary of America / by Vera </a:t>
            </a:r>
            <a:r>
              <a:rPr lang="en-US" sz="2000" dirty="0" err="1">
                <a:latin typeface="Verdana" panose="020B0604030504040204" pitchFamily="34" charset="0"/>
                <a:ea typeface="Verdana" panose="020B0604030504040204" pitchFamily="34" charset="0"/>
                <a:cs typeface="Verdana" panose="020B0604030504040204" pitchFamily="34" charset="0"/>
              </a:rPr>
              <a:t>Basch</a:t>
            </a:r>
            <a:r>
              <a:rPr lang="en-US" sz="2000" dirty="0">
                <a:latin typeface="Verdana" panose="020B0604030504040204" pitchFamily="34" charset="0"/>
                <a:ea typeface="Verdana" panose="020B0604030504040204" pitchFamily="34" charset="0"/>
                <a:cs typeface="Verdana" panose="020B0604030504040204" pitchFamily="34" charset="0"/>
              </a:rPr>
              <a:t> </a:t>
            </a:r>
            <a:r>
              <a:rPr lang="en-US" sz="2000" dirty="0" err="1">
                <a:latin typeface="Verdana" panose="020B0604030504040204" pitchFamily="34" charset="0"/>
                <a:ea typeface="Verdana" panose="020B0604030504040204" pitchFamily="34" charset="0"/>
                <a:cs typeface="Verdana" panose="020B0604030504040204" pitchFamily="34" charset="0"/>
              </a:rPr>
              <a:t>Moreen</a:t>
            </a: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i="1" dirty="0" smtClean="0">
                <a:latin typeface="Verdana" panose="020B0604030504040204" pitchFamily="34" charset="0"/>
                <a:ea typeface="Verdana" panose="020B0604030504040204" pitchFamily="34" charset="0"/>
                <a:cs typeface="Verdana" panose="020B0604030504040204" pitchFamily="34" charset="0"/>
              </a:rPr>
              <a:t>Die </a:t>
            </a:r>
            <a:r>
              <a:rPr lang="de-DE" sz="2000" i="1" dirty="0">
                <a:latin typeface="Verdana" panose="020B0604030504040204" pitchFamily="34" charset="0"/>
                <a:ea typeface="Verdana" panose="020B0604030504040204" pitchFamily="34" charset="0"/>
                <a:cs typeface="Verdana" panose="020B0604030504040204" pitchFamily="34" charset="0"/>
              </a:rPr>
              <a:t>Körperschaft ist geistiger </a:t>
            </a:r>
            <a:r>
              <a:rPr lang="de-DE" sz="2000" i="1" dirty="0" smtClean="0">
                <a:latin typeface="Verdana" panose="020B0604030504040204" pitchFamily="34" charset="0"/>
                <a:ea typeface="Verdana" panose="020B0604030504040204" pitchFamily="34" charset="0"/>
                <a:cs typeface="Verdana" panose="020B0604030504040204" pitchFamily="34" charset="0"/>
              </a:rPr>
              <a:t>Schöpfer</a:t>
            </a:r>
            <a:endParaRPr lang="de-DE" sz="2000" i="1"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11" name="Tabelle 10"/>
          <p:cNvGraphicFramePr>
            <a:graphicFrameLocks noGrp="1"/>
          </p:cNvGraphicFramePr>
          <p:nvPr>
            <p:extLst>
              <p:ext uri="{D42A27DB-BD31-4B8C-83A1-F6EECF244321}">
                <p14:modId xmlns:p14="http://schemas.microsoft.com/office/powerpoint/2010/main" val="1507892846"/>
              </p:ext>
            </p:extLst>
          </p:nvPr>
        </p:nvGraphicFramePr>
        <p:xfrm>
          <a:off x="251520" y="2348880"/>
          <a:ext cx="8568951" cy="2123440"/>
        </p:xfrm>
        <a:graphic>
          <a:graphicData uri="http://schemas.openxmlformats.org/drawingml/2006/table">
            <a:tbl>
              <a:tblPr firstRow="1" bandRow="1">
                <a:tableStyleId>{5C22544A-7EE6-4342-B048-85BDC9FD1C3A}</a:tableStyleId>
              </a:tblPr>
              <a:tblGrid>
                <a:gridCol w="864096"/>
                <a:gridCol w="3312368"/>
                <a:gridCol w="4392487"/>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Geistiger Schöpfer</a:t>
                      </a:r>
                    </a:p>
                  </a:txBody>
                  <a:tcPr/>
                </a:tc>
                <a:tc>
                  <a:txBody>
                    <a:bodyPr/>
                    <a:lstStyle/>
                    <a:p>
                      <a:r>
                        <a:rPr lang="en-US" sz="18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Jewish Theological Seminary of America. </a:t>
                      </a:r>
                      <a:r>
                        <a:rPr lang="de-DE" sz="18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Library</a:t>
                      </a:r>
                      <a:endPar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Verfasser</a:t>
                      </a:r>
                      <a:endPar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19.2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Geistiger</a:t>
                      </a:r>
                      <a:r>
                        <a:rPr lang="de-DE" b="0"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Moreen</a:t>
                      </a:r>
                      <a:r>
                        <a:rPr lang="de-DE" sz="18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Vera </a:t>
                      </a:r>
                      <a:r>
                        <a:rPr lang="de-DE" sz="1800"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Basch</a:t>
                      </a:r>
                      <a:r>
                        <a:rPr lang="de-DE" sz="18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1950-</a:t>
                      </a:r>
                      <a:endPar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18.5</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Zusammenstellender</a:t>
                      </a:r>
                      <a:endPar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12" name="Titel 1"/>
          <p:cNvSpPr>
            <a:spLocks noGrp="1"/>
          </p:cNvSpPr>
          <p:nvPr>
            <p:ph type="title"/>
          </p:nvPr>
        </p:nvSpPr>
        <p:spPr>
          <a:xfrm>
            <a:off x="251520" y="183778"/>
            <a:ext cx="8640960" cy="508918"/>
          </a:xfrm>
        </p:spPr>
        <p:txBody>
          <a:bodyPr>
            <a:noAutofit/>
          </a:bodyPr>
          <a:lstStyle/>
          <a:p>
            <a:r>
              <a:rPr lang="de-DE" dirty="0" smtClean="0">
                <a:latin typeface="Verdana" pitchFamily="34" charset="0"/>
                <a:ea typeface="Verdana" pitchFamily="34" charset="0"/>
                <a:cs typeface="Verdana" pitchFamily="34" charset="0"/>
              </a:rPr>
              <a:t>Beispiel zu 1.iii</a:t>
            </a:r>
            <a:endParaRPr lang="de-DE" dirty="0">
              <a:latin typeface="Verdana" pitchFamily="34" charset="0"/>
              <a:ea typeface="Verdana" pitchFamily="34" charset="0"/>
              <a:cs typeface="Verdana" pitchFamily="34" charset="0"/>
            </a:endParaRPr>
          </a:p>
        </p:txBody>
      </p:sp>
      <p:sp>
        <p:nvSpPr>
          <p:cNvPr id="8"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347558574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sp>
        <p:nvSpPr>
          <p:cNvPr id="7" name="Titel 1"/>
          <p:cNvSpPr txBox="1">
            <a:spLocks/>
          </p:cNvSpPr>
          <p:nvPr/>
        </p:nvSpPr>
        <p:spPr>
          <a:xfrm>
            <a:off x="251520" y="183778"/>
            <a:ext cx="8640960" cy="86895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Typen von Werken, bei denen die Körperschaft als geistiger Schöpfer gilt </a:t>
            </a:r>
            <a:endParaRPr lang="de-DE" dirty="0">
              <a:latin typeface="Verdana" pitchFamily="34" charset="0"/>
              <a:ea typeface="Verdana" pitchFamily="34" charset="0"/>
              <a:cs typeface="Verdana" pitchFamily="34" charset="0"/>
            </a:endParaRPr>
          </a:p>
        </p:txBody>
      </p:sp>
      <p:sp>
        <p:nvSpPr>
          <p:cNvPr id="9" name="Textplatzhalter 2"/>
          <p:cNvSpPr>
            <a:spLocks noGrp="1"/>
          </p:cNvSpPr>
          <p:nvPr>
            <p:ph type="body" sz="quarter" idx="13"/>
          </p:nvPr>
        </p:nvSpPr>
        <p:spPr>
          <a:xfrm>
            <a:off x="251520" y="1196752"/>
            <a:ext cx="8640960" cy="5112568"/>
          </a:xfrm>
        </p:spPr>
        <p:txBody>
          <a:bodyPr wrap="square"/>
          <a:lstStyle/>
          <a:p>
            <a:pPr marL="457200" indent="-457200">
              <a:buFont typeface="+mj-lt"/>
              <a:buAutoNum type="arabicPeriod" startAt="2"/>
            </a:pPr>
            <a:r>
              <a:rPr lang="de-DE" sz="2000" b="1" dirty="0" smtClean="0">
                <a:latin typeface="Verdana" panose="020B0604030504040204" pitchFamily="34" charset="0"/>
                <a:ea typeface="Verdana" panose="020B0604030504040204" pitchFamily="34" charset="0"/>
                <a:cs typeface="Verdana" panose="020B0604030504040204" pitchFamily="34" charset="0"/>
              </a:rPr>
              <a:t>Kollektives Gedankengut der Körperschaft</a:t>
            </a:r>
            <a:endParaRPr lang="de-DE" sz="2000" b="1" dirty="0">
              <a:latin typeface="Verdana" panose="020B0604030504040204" pitchFamily="34" charset="0"/>
              <a:ea typeface="Verdana" panose="020B0604030504040204" pitchFamily="34" charset="0"/>
              <a:cs typeface="Verdana" panose="020B0604030504040204" pitchFamily="34" charset="0"/>
            </a:endParaRPr>
          </a:p>
          <a:p>
            <a:pPr marL="0" lvl="1" indent="0">
              <a:buNone/>
            </a:pPr>
            <a:r>
              <a:rPr lang="de-DE" sz="2000" dirty="0" smtClean="0">
                <a:latin typeface="Verdana" pitchFamily="34" charset="0"/>
                <a:ea typeface="Verdana" pitchFamily="34" charset="0"/>
                <a:cs typeface="Verdana" pitchFamily="34" charset="0"/>
              </a:rPr>
              <a:t>     RDA </a:t>
            </a:r>
            <a:r>
              <a:rPr lang="de-DE" sz="2000" dirty="0">
                <a:latin typeface="Verdana" pitchFamily="34" charset="0"/>
                <a:ea typeface="Verdana" pitchFamily="34" charset="0"/>
                <a:cs typeface="Verdana" pitchFamily="34" charset="0"/>
              </a:rPr>
              <a:t>19.2.1.1.1 </a:t>
            </a:r>
            <a:r>
              <a:rPr lang="de-DE" sz="2000" dirty="0" smtClean="0">
                <a:latin typeface="Verdana" pitchFamily="34" charset="0"/>
                <a:ea typeface="Verdana" pitchFamily="34" charset="0"/>
                <a:cs typeface="Verdana" pitchFamily="34" charset="0"/>
              </a:rPr>
              <a:t>b</a:t>
            </a:r>
            <a:endParaRPr lang="de-DE" sz="2000" dirty="0">
              <a:latin typeface="Verdana" pitchFamily="34" charset="0"/>
              <a:ea typeface="Verdana" pitchFamily="34" charset="0"/>
              <a:cs typeface="Verdana" pitchFamily="34" charset="0"/>
            </a:endParaRPr>
          </a:p>
          <a:p>
            <a:pPr>
              <a:buNone/>
            </a:pPr>
            <a:endParaRPr lang="de-DE" sz="2000" dirty="0">
              <a:latin typeface="Verdana" pitchFamily="34" charset="0"/>
              <a:ea typeface="Verdana" pitchFamily="34" charset="0"/>
              <a:cs typeface="Verdana"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Mit dem Werk muss eine offizielle Haltung der Körperschaft ausgedrückt werden</a:t>
            </a:r>
          </a:p>
          <a:p>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000" b="1" dirty="0" smtClean="0">
                <a:latin typeface="Verdana" panose="020B0604030504040204" pitchFamily="34" charset="0"/>
                <a:ea typeface="Verdana" panose="020B0604030504040204" pitchFamily="34" charset="0"/>
                <a:cs typeface="Verdana" panose="020B0604030504040204" pitchFamily="34" charset="0"/>
              </a:rPr>
              <a:t>Beispiele</a:t>
            </a:r>
          </a:p>
          <a:p>
            <a:r>
              <a:rPr lang="de-DE" sz="2000" dirty="0">
                <a:ea typeface="Verdana" panose="020B0604030504040204" pitchFamily="34" charset="0"/>
                <a:cs typeface="Verdana" panose="020B0604030504040204" pitchFamily="34" charset="0"/>
              </a:rPr>
              <a:t>Empfehlungen (z. B. Richtlinien, Leitlinien, Standards), die sich nicht an die Körperschaft selbst, sondern an andere richten</a:t>
            </a:r>
          </a:p>
          <a:p>
            <a:r>
              <a:rPr lang="de-DE" sz="2000" dirty="0">
                <a:ea typeface="Verdana" panose="020B0604030504040204" pitchFamily="34" charset="0"/>
                <a:cs typeface="Verdana" panose="020B0604030504040204" pitchFamily="34" charset="0"/>
              </a:rPr>
              <a:t>Offizielle Stellungnahmen</a:t>
            </a:r>
          </a:p>
          <a:p>
            <a:r>
              <a:rPr lang="de-DE" sz="2000" dirty="0">
                <a:ea typeface="Verdana" panose="020B0604030504040204" pitchFamily="34" charset="0"/>
                <a:cs typeface="Verdana" panose="020B0604030504040204" pitchFamily="34" charset="0"/>
              </a:rPr>
              <a:t>Gutachten, offene Briefe, Denkschriften</a:t>
            </a:r>
          </a:p>
          <a:p>
            <a:r>
              <a:rPr lang="de-DE" sz="2000" dirty="0">
                <a:ea typeface="Verdana" panose="020B0604030504040204" pitchFamily="34" charset="0"/>
                <a:cs typeface="Verdana" panose="020B0604030504040204" pitchFamily="34" charset="0"/>
              </a:rPr>
              <a:t>Parteiprogramme</a:t>
            </a:r>
          </a:p>
          <a:p>
            <a:pPr>
              <a:buFont typeface="Wingdings" panose="05000000000000000000" pitchFamily="2" charset="2"/>
              <a:buChar char="Ø"/>
            </a:pPr>
            <a:r>
              <a:rPr lang="de-DE" sz="2000" dirty="0">
                <a:ea typeface="Verdana" panose="020B0604030504040204" pitchFamily="34" charset="0"/>
                <a:cs typeface="Verdana" panose="020B0604030504040204" pitchFamily="34" charset="0"/>
              </a:rPr>
              <a:t>Im </a:t>
            </a:r>
            <a:r>
              <a:rPr lang="de-DE" sz="2000" dirty="0">
                <a:solidFill>
                  <a:srgbClr val="FF0000"/>
                </a:solidFill>
                <a:ea typeface="Verdana" pitchFamily="34" charset="0"/>
                <a:cs typeface="Verdana" pitchFamily="34" charset="0"/>
              </a:rPr>
              <a:t>Zweifel</a:t>
            </a:r>
            <a:r>
              <a:rPr lang="de-DE" sz="2000" dirty="0">
                <a:ea typeface="Verdana" pitchFamily="34" charset="0"/>
                <a:cs typeface="Verdana" pitchFamily="34" charset="0"/>
              </a:rPr>
              <a:t> sollte man sich dagegen entscheiden, dass ein Werk vom Typ „Kollektives Gedankengut“ vorliegt</a:t>
            </a:r>
          </a:p>
        </p:txBody>
      </p:sp>
      <p:sp>
        <p:nvSpPr>
          <p:cNvPr id="8"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200632004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Beispiel zu 2</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Hirntod und Entscheidung zur Organspende : Stellungnahme / Deutscher </a:t>
            </a:r>
            <a:r>
              <a:rPr lang="de-DE" sz="2000" dirty="0" smtClean="0">
                <a:latin typeface="Verdana" panose="020B0604030504040204" pitchFamily="34" charset="0"/>
                <a:ea typeface="Verdana" panose="020B0604030504040204" pitchFamily="34" charset="0"/>
                <a:cs typeface="Verdana" panose="020B0604030504040204" pitchFamily="34" charset="0"/>
              </a:rPr>
              <a:t>Ethikrat</a:t>
            </a:r>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a:latin typeface="Verdana" panose="020B0604030504040204" pitchFamily="34" charset="0"/>
              <a:ea typeface="Verdana" panose="020B0604030504040204" pitchFamily="34" charset="0"/>
              <a:cs typeface="Verdana" panose="020B0604030504040204" pitchFamily="34" charset="0"/>
            </a:endParaRP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a:latin typeface="Verdana" panose="020B0604030504040204" pitchFamily="34" charset="0"/>
              <a:ea typeface="Verdana" panose="020B0604030504040204" pitchFamily="34" charset="0"/>
              <a:cs typeface="Verdana" panose="020B0604030504040204" pitchFamily="34" charset="0"/>
            </a:endParaRP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a:latin typeface="Verdana" panose="020B0604030504040204" pitchFamily="34" charset="0"/>
              <a:ea typeface="Verdana" panose="020B0604030504040204" pitchFamily="34" charset="0"/>
              <a:cs typeface="Verdana" panose="020B0604030504040204" pitchFamily="34" charset="0"/>
            </a:endParaRP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a:latin typeface="Verdana" panose="020B0604030504040204" pitchFamily="34" charset="0"/>
              <a:ea typeface="Verdana" panose="020B0604030504040204" pitchFamily="34" charset="0"/>
              <a:cs typeface="Verdana" panose="020B0604030504040204" pitchFamily="34" charset="0"/>
            </a:endParaRP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a:latin typeface="Verdana" panose="020B0604030504040204" pitchFamily="34" charset="0"/>
              <a:ea typeface="Verdana" panose="020B0604030504040204" pitchFamily="34" charset="0"/>
              <a:cs typeface="Verdana" panose="020B0604030504040204" pitchFamily="34" charset="0"/>
            </a:endParaRPr>
          </a:p>
          <a:p>
            <a:r>
              <a:rPr lang="de-DE" sz="2000" i="1" dirty="0">
                <a:latin typeface="Verdana" panose="020B0604030504040204" pitchFamily="34" charset="0"/>
                <a:ea typeface="Verdana" panose="020B0604030504040204" pitchFamily="34" charset="0"/>
                <a:cs typeface="Verdana" panose="020B0604030504040204" pitchFamily="34" charset="0"/>
              </a:rPr>
              <a:t>Es handelt sich um eine offizielle Stellungnahme; die Körperschaft ist geistiger </a:t>
            </a:r>
            <a:r>
              <a:rPr lang="de-DE" sz="2000" i="1" dirty="0" smtClean="0">
                <a:latin typeface="Verdana" panose="020B0604030504040204" pitchFamily="34" charset="0"/>
                <a:ea typeface="Verdana" panose="020B0604030504040204" pitchFamily="34" charset="0"/>
                <a:cs typeface="Verdana" panose="020B0604030504040204" pitchFamily="34" charset="0"/>
              </a:rPr>
              <a:t>Schöpfer</a:t>
            </a:r>
            <a:endParaRPr lang="de-DE" sz="2000" dirty="0">
              <a:latin typeface="Verdana" pitchFamily="34" charset="0"/>
              <a:ea typeface="Verdana" pitchFamily="34" charset="0"/>
              <a:cs typeface="Verdana" pitchFamily="34" charset="0"/>
            </a:endParaRPr>
          </a:p>
          <a:p>
            <a:pPr marL="457200" indent="-457200">
              <a:buFont typeface="+mj-lt"/>
              <a:buAutoNum type="arabicPeriod"/>
            </a:pPr>
            <a:endParaRPr lang="de-DE" sz="2000" dirty="0" smtClean="0">
              <a:latin typeface="Verdana" pitchFamily="34" charset="0"/>
              <a:ea typeface="Verdana" pitchFamily="34" charset="0"/>
              <a:cs typeface="Verdana"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390087754"/>
              </p:ext>
            </p:extLst>
          </p:nvPr>
        </p:nvGraphicFramePr>
        <p:xfrm>
          <a:off x="323528" y="2636912"/>
          <a:ext cx="8568951" cy="1112520"/>
        </p:xfrm>
        <a:graphic>
          <a:graphicData uri="http://schemas.openxmlformats.org/drawingml/2006/table">
            <a:tbl>
              <a:tblPr firstRow="1" bandRow="1">
                <a:tableStyleId>{5C22544A-7EE6-4342-B048-85BDC9FD1C3A}</a:tableStyleId>
              </a:tblPr>
              <a:tblGrid>
                <a:gridCol w="1008112"/>
                <a:gridCol w="3384376"/>
                <a:gridCol w="4176463"/>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Geistiger</a:t>
                      </a:r>
                      <a:r>
                        <a:rPr lang="de-DE"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Deutscher Ethikrat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18.5</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Verfasser </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8"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424367335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a:p>
        </p:txBody>
      </p:sp>
      <p:sp>
        <p:nvSpPr>
          <p:cNvPr id="9" name="Textplatzhalter 2"/>
          <p:cNvSpPr>
            <a:spLocks noGrp="1"/>
          </p:cNvSpPr>
          <p:nvPr>
            <p:ph type="body" sz="quarter" idx="13"/>
          </p:nvPr>
        </p:nvSpPr>
        <p:spPr>
          <a:xfrm>
            <a:off x="251520" y="1052736"/>
            <a:ext cx="8640960" cy="5112568"/>
          </a:xfrm>
        </p:spPr>
        <p:txBody>
          <a:bodyPr wrap="square"/>
          <a:lstStyle/>
          <a:p>
            <a:pPr marL="0" indent="0">
              <a:buNone/>
            </a:pPr>
            <a:endParaRPr lang="de-DE" sz="16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6" name="Textfeld 5"/>
          <p:cNvSpPr txBox="1"/>
          <p:nvPr/>
        </p:nvSpPr>
        <p:spPr>
          <a:xfrm>
            <a:off x="4067944" y="1233144"/>
            <a:ext cx="4680520" cy="4093428"/>
          </a:xfrm>
          <a:prstGeom prst="rect">
            <a:avLst/>
          </a:prstGeom>
          <a:noFill/>
        </p:spPr>
        <p:txBody>
          <a:bodyPr wrap="square" rtlCol="0">
            <a:spAutoFit/>
          </a:bodyPr>
          <a:lstStyle/>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Es </a:t>
            </a:r>
            <a:r>
              <a:rPr lang="de-DE" sz="2000" dirty="0">
                <a:latin typeface="Verdana" panose="020B0604030504040204" pitchFamily="34" charset="0"/>
                <a:ea typeface="Verdana" panose="020B0604030504040204" pitchFamily="34" charset="0"/>
                <a:cs typeface="Verdana" panose="020B0604030504040204" pitchFamily="34" charset="0"/>
              </a:rPr>
              <a:t>werden Routen für Kanu-Fahrer beschrieben, inkl. Sehenswürdigkeiten an der </a:t>
            </a:r>
            <a:r>
              <a:rPr lang="de-DE" sz="2000" dirty="0" smtClean="0">
                <a:latin typeface="Verdana" panose="020B0604030504040204" pitchFamily="34" charset="0"/>
                <a:ea typeface="Verdana" panose="020B0604030504040204" pitchFamily="34" charset="0"/>
                <a:cs typeface="Verdana" panose="020B0604030504040204" pitchFamily="34" charset="0"/>
              </a:rPr>
              <a:t>Stre­cke, Übernachtungs-möglichkeiten </a:t>
            </a:r>
            <a:r>
              <a:rPr lang="de-DE" sz="2000" dirty="0">
                <a:latin typeface="Verdana" panose="020B0604030504040204" pitchFamily="34" charset="0"/>
                <a:ea typeface="Verdana" panose="020B0604030504040204" pitchFamily="34" charset="0"/>
                <a:cs typeface="Verdana" panose="020B0604030504040204" pitchFamily="34" charset="0"/>
              </a:rPr>
              <a:t>etc. </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r>
              <a:rPr lang="de-DE" sz="2000"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ABER</a:t>
            </a:r>
            <a:r>
              <a:rPr lang="de-DE" sz="2000" dirty="0" smtClean="0">
                <a:latin typeface="Verdana" panose="020B0604030504040204" pitchFamily="34" charset="0"/>
                <a:ea typeface="Verdana" panose="020B0604030504040204" pitchFamily="34" charset="0"/>
                <a:cs typeface="Verdana" panose="020B0604030504040204" pitchFamily="34" charset="0"/>
              </a:rPr>
              <a:t>: Das </a:t>
            </a:r>
            <a:r>
              <a:rPr lang="de-DE" sz="2000" dirty="0">
                <a:latin typeface="Verdana" panose="020B0604030504040204" pitchFamily="34" charset="0"/>
                <a:ea typeface="Verdana" panose="020B0604030504040204" pitchFamily="34" charset="0"/>
                <a:cs typeface="Verdana" panose="020B0604030504040204" pitchFamily="34" charset="0"/>
              </a:rPr>
              <a:t>Werk informiert nur über ein Thema, mit dem sich die Körperschaft </a:t>
            </a:r>
            <a:r>
              <a:rPr lang="de-DE" sz="2000" dirty="0" smtClean="0">
                <a:latin typeface="Verdana" panose="020B0604030504040204" pitchFamily="34" charset="0"/>
                <a:ea typeface="Verdana" panose="020B0604030504040204" pitchFamily="34" charset="0"/>
                <a:cs typeface="Verdana" panose="020B0604030504040204" pitchFamily="34" charset="0"/>
              </a:rPr>
              <a:t>beschäftigt</a:t>
            </a:r>
          </a:p>
          <a:p>
            <a:pPr marL="342900" indent="-342900">
              <a:buFont typeface="Arial" panose="020B0604020202020204" pitchFamily="34" charset="0"/>
              <a:buChar char="•"/>
            </a:pPr>
            <a:r>
              <a:rPr lang="de-DE" sz="2000"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ABER</a:t>
            </a:r>
            <a:r>
              <a:rPr lang="de-DE" sz="2000" dirty="0" smtClean="0">
                <a:latin typeface="Verdana" panose="020B0604030504040204" pitchFamily="34" charset="0"/>
                <a:ea typeface="Verdana" panose="020B0604030504040204" pitchFamily="34" charset="0"/>
                <a:cs typeface="Verdana" panose="020B0604030504040204" pitchFamily="34" charset="0"/>
              </a:rPr>
              <a:t>: Der </a:t>
            </a:r>
            <a:r>
              <a:rPr lang="de-DE" sz="2000" dirty="0">
                <a:latin typeface="Verdana" panose="020B0604030504040204" pitchFamily="34" charset="0"/>
                <a:ea typeface="Verdana" panose="020B0604030504040204" pitchFamily="34" charset="0"/>
                <a:cs typeface="Verdana" panose="020B0604030504040204" pitchFamily="34" charset="0"/>
              </a:rPr>
              <a:t>Charakter des kollektiven Gedankenguts </a:t>
            </a:r>
            <a:r>
              <a:rPr lang="de-DE" sz="2000" dirty="0" smtClean="0">
                <a:latin typeface="Verdana" panose="020B0604030504040204" pitchFamily="34" charset="0"/>
                <a:ea typeface="Verdana" panose="020B0604030504040204" pitchFamily="34" charset="0"/>
                <a:cs typeface="Verdana" panose="020B0604030504040204" pitchFamily="34" charset="0"/>
              </a:rPr>
              <a:t>fehlt</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Der </a:t>
            </a:r>
            <a:r>
              <a:rPr lang="de-DE" sz="2000" dirty="0">
                <a:latin typeface="Verdana" panose="020B0604030504040204" pitchFamily="34" charset="0"/>
                <a:ea typeface="Verdana" panose="020B0604030504040204" pitchFamily="34" charset="0"/>
                <a:cs typeface="Verdana" panose="020B0604030504040204" pitchFamily="34" charset="0"/>
              </a:rPr>
              <a:t>Deutsche Kanu-Verband ist deshalb </a:t>
            </a:r>
            <a:r>
              <a:rPr lang="de-DE" sz="2000" b="1" u="sng" dirty="0">
                <a:latin typeface="Verdana" panose="020B0604030504040204" pitchFamily="34" charset="0"/>
                <a:ea typeface="Verdana" panose="020B0604030504040204" pitchFamily="34" charset="0"/>
                <a:cs typeface="Verdana" panose="020B0604030504040204" pitchFamily="34" charset="0"/>
              </a:rPr>
              <a:t>nicht</a:t>
            </a:r>
            <a:r>
              <a:rPr lang="de-DE" sz="2000" dirty="0">
                <a:latin typeface="Verdana" panose="020B0604030504040204" pitchFamily="34" charset="0"/>
                <a:ea typeface="Verdana" panose="020B0604030504040204" pitchFamily="34" charset="0"/>
                <a:cs typeface="Verdana" panose="020B0604030504040204" pitchFamily="34" charset="0"/>
              </a:rPr>
              <a:t> geistiger </a:t>
            </a:r>
            <a:r>
              <a:rPr lang="de-DE" sz="2000" dirty="0" smtClean="0">
                <a:latin typeface="Verdana" panose="020B0604030504040204" pitchFamily="34" charset="0"/>
                <a:ea typeface="Verdana" panose="020B0604030504040204" pitchFamily="34" charset="0"/>
                <a:cs typeface="Verdana" panose="020B0604030504040204" pitchFamily="34" charset="0"/>
              </a:rPr>
              <a:t>Schöpfer</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pic>
        <p:nvPicPr>
          <p:cNvPr id="3" name="Grafik 2" descr="Bildschirmausschnitt"/>
          <p:cNvPicPr>
            <a:picLocks noChangeAspect="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tretch>
            <a:fillRect/>
          </a:stretch>
        </p:blipFill>
        <p:spPr>
          <a:xfrm>
            <a:off x="755576" y="1233144"/>
            <a:ext cx="2880320" cy="4777116"/>
          </a:xfrm>
          <a:prstGeom prst="rect">
            <a:avLst/>
          </a:prstGeom>
          <a:ln>
            <a:solidFill>
              <a:schemeClr val="tx1"/>
            </a:solidFill>
          </a:ln>
        </p:spPr>
      </p:pic>
      <p:sp>
        <p:nvSpPr>
          <p:cNvPr id="8" name="Titel 1"/>
          <p:cNvSpPr>
            <a:spLocks noGrp="1"/>
          </p:cNvSpPr>
          <p:nvPr>
            <p:ph type="title"/>
          </p:nvPr>
        </p:nvSpPr>
        <p:spPr>
          <a:xfrm>
            <a:off x="251520" y="183778"/>
            <a:ext cx="8640960" cy="508918"/>
          </a:xfrm>
        </p:spPr>
        <p:txBody>
          <a:bodyPr>
            <a:noAutofit/>
          </a:bodyPr>
          <a:lstStyle/>
          <a:p>
            <a:r>
              <a:rPr lang="de-DE" dirty="0" smtClean="0">
                <a:latin typeface="Verdana" pitchFamily="34" charset="0"/>
                <a:ea typeface="Verdana" pitchFamily="34" charset="0"/>
                <a:cs typeface="Verdana" pitchFamily="34" charset="0"/>
              </a:rPr>
              <a:t>Gegenbeispiel zu 2</a:t>
            </a:r>
            <a:endParaRPr lang="de-DE" dirty="0">
              <a:latin typeface="Verdana" pitchFamily="34" charset="0"/>
              <a:ea typeface="Verdana" pitchFamily="34" charset="0"/>
              <a:cs typeface="Verdana" pitchFamily="34" charset="0"/>
            </a:endParaRPr>
          </a:p>
        </p:txBody>
      </p:sp>
      <p:sp>
        <p:nvSpPr>
          <p:cNvPr id="11"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415019347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a:xfrm>
            <a:off x="7884368" y="6376243"/>
            <a:ext cx="802432" cy="365125"/>
          </a:xfrm>
        </p:spPr>
        <p:txBody>
          <a:bodyPr/>
          <a:lstStyle/>
          <a:p>
            <a:fld id="{8A6690F1-7CA1-4166-A522-500460961984}" type="slidenum">
              <a:rPr lang="de-DE" smtClean="0"/>
              <a:pPr/>
              <a:t>29</a:t>
            </a:fld>
            <a:endParaRPr lang="de-DE"/>
          </a:p>
        </p:txBody>
      </p:sp>
      <p:sp>
        <p:nvSpPr>
          <p:cNvPr id="7" name="Titel 1"/>
          <p:cNvSpPr txBox="1">
            <a:spLocks/>
          </p:cNvSpPr>
          <p:nvPr/>
        </p:nvSpPr>
        <p:spPr>
          <a:xfrm>
            <a:off x="251520" y="183778"/>
            <a:ext cx="8640960" cy="86895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Typen von Werken, bei denen die Körperschaft als geistiger Schöpfer gilt </a:t>
            </a:r>
            <a:endParaRPr lang="de-DE" dirty="0">
              <a:latin typeface="Verdana" pitchFamily="34" charset="0"/>
              <a:ea typeface="Verdana" pitchFamily="34" charset="0"/>
              <a:cs typeface="Verdana" pitchFamily="34" charset="0"/>
            </a:endParaRPr>
          </a:p>
        </p:txBody>
      </p:sp>
      <p:sp>
        <p:nvSpPr>
          <p:cNvPr id="8" name="Textplatzhalter 2"/>
          <p:cNvSpPr txBox="1">
            <a:spLocks/>
          </p:cNvSpPr>
          <p:nvPr/>
        </p:nvSpPr>
        <p:spPr>
          <a:xfrm>
            <a:off x="251520" y="1196752"/>
            <a:ext cx="8640960" cy="5112568"/>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indent="-457200">
              <a:buFont typeface="+mj-lt"/>
              <a:buAutoNum type="arabicPeriod" startAt="3"/>
            </a:pPr>
            <a:r>
              <a:rPr lang="de-DE" sz="2000" b="1" dirty="0" smtClean="0">
                <a:latin typeface="Verdana" panose="020B0604030504040204" pitchFamily="34" charset="0"/>
                <a:ea typeface="Verdana" panose="020B0604030504040204" pitchFamily="34" charset="0"/>
                <a:cs typeface="Verdana" panose="020B0604030504040204" pitchFamily="34" charset="0"/>
              </a:rPr>
              <a:t>Kollektive Aktivität der Körperschaft</a:t>
            </a:r>
          </a:p>
          <a:p>
            <a:pPr marL="0" lvl="1" indent="0">
              <a:buNone/>
            </a:pPr>
            <a:r>
              <a:rPr lang="de-DE" sz="2000" dirty="0" smtClean="0">
                <a:latin typeface="Verdana" pitchFamily="34" charset="0"/>
                <a:ea typeface="Verdana" pitchFamily="34" charset="0"/>
                <a:cs typeface="Verdana" pitchFamily="34" charset="0"/>
              </a:rPr>
              <a:t>     RDA </a:t>
            </a:r>
            <a:r>
              <a:rPr lang="de-DE" sz="2000" dirty="0">
                <a:latin typeface="Verdana" pitchFamily="34" charset="0"/>
                <a:ea typeface="Verdana" pitchFamily="34" charset="0"/>
                <a:cs typeface="Verdana" pitchFamily="34" charset="0"/>
              </a:rPr>
              <a:t>19.2.1.1.1 </a:t>
            </a:r>
            <a:r>
              <a:rPr lang="de-DE" sz="2000" dirty="0" smtClean="0">
                <a:latin typeface="Verdana" pitchFamily="34" charset="0"/>
                <a:ea typeface="Verdana" pitchFamily="34" charset="0"/>
                <a:cs typeface="Verdana" pitchFamily="34" charset="0"/>
              </a:rPr>
              <a:t>d</a:t>
            </a:r>
            <a:endParaRPr lang="de-DE" sz="2000" dirty="0">
              <a:latin typeface="Verdana" pitchFamily="34" charset="0"/>
              <a:ea typeface="Verdana" pitchFamily="34" charset="0"/>
              <a:cs typeface="Verdana" pitchFamily="34" charset="0"/>
            </a:endParaRPr>
          </a:p>
          <a:p>
            <a:pPr>
              <a:buFont typeface="Arial" pitchFamily="34" charse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dirty="0">
                <a:latin typeface="Verdana" panose="020B0604030504040204" pitchFamily="34" charset="0"/>
                <a:ea typeface="Verdana" panose="020B0604030504040204" pitchFamily="34" charset="0"/>
                <a:cs typeface="Verdana" panose="020B0604030504040204" pitchFamily="34" charset="0"/>
              </a:rPr>
              <a:t>In diesen Werken wird die Aktivität derjenigen dokumentiert, die an Konferenzen, Expeditionen, Messen etc. beteiligt sind </a:t>
            </a:r>
          </a:p>
          <a:p>
            <a:r>
              <a:rPr lang="de-DE" sz="2000" dirty="0">
                <a:latin typeface="Verdana" panose="020B0604030504040204" pitchFamily="34" charset="0"/>
                <a:ea typeface="Verdana" panose="020B0604030504040204" pitchFamily="34" charset="0"/>
                <a:cs typeface="Verdana" panose="020B0604030504040204" pitchFamily="34" charset="0"/>
              </a:rPr>
              <a:t>Kataloge und andere Publikationen, die im Zusammenhang mit einer Ausstellung er­scheinen, fallen nur dann unter diesen Typ, wenn es sich um eine Ausstellung handelt, die regelmäßig unter demselben Namen wiederkehrt </a:t>
            </a: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Font typeface="Arial" pitchFamily="34" charset="0"/>
              <a:buNone/>
            </a:pPr>
            <a:r>
              <a:rPr lang="de-DE" sz="2000" b="1" dirty="0" smtClean="0">
                <a:latin typeface="Verdana" panose="020B0604030504040204" pitchFamily="34" charset="0"/>
                <a:ea typeface="Verdana" panose="020B0604030504040204" pitchFamily="34" charset="0"/>
                <a:cs typeface="Verdana" panose="020B0604030504040204" pitchFamily="34" charset="0"/>
              </a:rPr>
              <a:t>Beispiele</a:t>
            </a:r>
          </a:p>
          <a:p>
            <a:r>
              <a:rPr lang="de-DE" sz="2000" dirty="0" smtClean="0">
                <a:latin typeface="Verdana" panose="020B0604030504040204" pitchFamily="34" charset="0"/>
                <a:ea typeface="Verdana" panose="020B0604030504040204" pitchFamily="34" charset="0"/>
                <a:cs typeface="Verdana" panose="020B0604030504040204" pitchFamily="34" charset="0"/>
              </a:rPr>
              <a:t>Tagungsbände (z. B. Vorträge einer Konferenz)</a:t>
            </a:r>
          </a:p>
          <a:p>
            <a:r>
              <a:rPr lang="de-DE" sz="2000" dirty="0" smtClean="0">
                <a:latin typeface="Verdana" panose="020B0604030504040204" pitchFamily="34" charset="0"/>
                <a:ea typeface="Verdana" panose="020B0604030504040204" pitchFamily="34" charset="0"/>
                <a:cs typeface="Verdana" panose="020B0604030504040204" pitchFamily="34" charset="0"/>
              </a:rPr>
              <a:t>Ausstellungsverzeichnisse von Messen</a:t>
            </a:r>
          </a:p>
          <a:p>
            <a:r>
              <a:rPr lang="de-DE" sz="2000" dirty="0" smtClean="0">
                <a:latin typeface="Verdana" panose="020B0604030504040204" pitchFamily="34" charset="0"/>
                <a:ea typeface="Verdana" panose="020B0604030504040204" pitchFamily="34" charset="0"/>
                <a:cs typeface="Verdana" panose="020B0604030504040204" pitchFamily="34" charset="0"/>
              </a:rPr>
              <a:t>Programmhefte von Festivals</a:t>
            </a:r>
          </a:p>
        </p:txBody>
      </p:sp>
      <p:sp>
        <p:nvSpPr>
          <p:cNvPr id="9"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14867592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Reproduktionen</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5A.05</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3</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348727299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sp>
        <p:nvSpPr>
          <p:cNvPr id="9"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Beispiel zu 3</a:t>
            </a:r>
            <a:endParaRPr lang="de-DE" dirty="0">
              <a:latin typeface="Verdana" pitchFamily="34" charset="0"/>
              <a:ea typeface="Verdana" pitchFamily="34" charset="0"/>
              <a:cs typeface="Verdana" pitchFamily="34" charset="0"/>
            </a:endParaRPr>
          </a:p>
        </p:txBody>
      </p:sp>
      <p:sp>
        <p:nvSpPr>
          <p:cNvPr id="10" name="Textplatzhalter 2"/>
          <p:cNvSpPr>
            <a:spLocks noGrp="1"/>
          </p:cNvSpPr>
          <p:nvPr>
            <p:ph type="body" sz="quarter" idx="13"/>
          </p:nvPr>
        </p:nvSpPr>
        <p:spPr>
          <a:xfrm>
            <a:off x="251520" y="836712"/>
            <a:ext cx="8640960" cy="5472608"/>
          </a:xfrm>
        </p:spPr>
        <p:txBody>
          <a:bodyPr wrap="square"/>
          <a:lstStyle/>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Buchwissenschaft und Buchwirkungsforschung : VIII. Leipziger Hochschultage für Medien und Kommunikation / herausgegeben von Dietrich Kerlen und Inka </a:t>
            </a:r>
            <a:r>
              <a:rPr lang="de-DE" sz="2000" dirty="0" smtClean="0">
                <a:latin typeface="Verdana" panose="020B0604030504040204" pitchFamily="34" charset="0"/>
                <a:ea typeface="Verdana" panose="020B0604030504040204" pitchFamily="34" charset="0"/>
                <a:cs typeface="Verdana" panose="020B0604030504040204" pitchFamily="34" charset="0"/>
              </a:rPr>
              <a:t>Kirste</a:t>
            </a: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i="1" dirty="0" smtClean="0">
                <a:latin typeface="Verdana" panose="020B0604030504040204" pitchFamily="34" charset="0"/>
                <a:ea typeface="Verdana" panose="020B0604030504040204" pitchFamily="34" charset="0"/>
                <a:cs typeface="Verdana" panose="020B0604030504040204" pitchFamily="34" charset="0"/>
              </a:rPr>
              <a:t>Enthält </a:t>
            </a:r>
            <a:r>
              <a:rPr lang="de-DE" sz="2000" i="1" dirty="0">
                <a:latin typeface="Verdana" panose="020B0604030504040204" pitchFamily="34" charset="0"/>
                <a:ea typeface="Verdana" panose="020B0604030504040204" pitchFamily="34" charset="0"/>
                <a:cs typeface="Verdana" panose="020B0604030504040204" pitchFamily="34" charset="0"/>
              </a:rPr>
              <a:t>die Beiträge der Tagung; die Konferenz ist geistiger </a:t>
            </a:r>
            <a:r>
              <a:rPr lang="de-DE" sz="2000" i="1" dirty="0" smtClean="0">
                <a:latin typeface="Verdana" panose="020B0604030504040204" pitchFamily="34" charset="0"/>
                <a:ea typeface="Verdana" panose="020B0604030504040204" pitchFamily="34" charset="0"/>
                <a:cs typeface="Verdana" panose="020B0604030504040204" pitchFamily="34" charset="0"/>
              </a:rPr>
              <a:t>Schöpfer</a:t>
            </a:r>
            <a:endParaRPr lang="de-DE" sz="2400" dirty="0" smtClean="0">
              <a:latin typeface="Verdana" pitchFamily="34" charset="0"/>
              <a:ea typeface="Verdana" pitchFamily="34" charset="0"/>
              <a:cs typeface="Verdana" pitchFamily="34" charset="0"/>
            </a:endParaRPr>
          </a:p>
        </p:txBody>
      </p:sp>
      <p:graphicFrame>
        <p:nvGraphicFramePr>
          <p:cNvPr id="11" name="Tabelle 10"/>
          <p:cNvGraphicFramePr>
            <a:graphicFrameLocks noGrp="1"/>
          </p:cNvGraphicFramePr>
          <p:nvPr>
            <p:extLst>
              <p:ext uri="{D42A27DB-BD31-4B8C-83A1-F6EECF244321}">
                <p14:modId xmlns:p14="http://schemas.microsoft.com/office/powerpoint/2010/main" val="642503758"/>
              </p:ext>
            </p:extLst>
          </p:nvPr>
        </p:nvGraphicFramePr>
        <p:xfrm>
          <a:off x="279394" y="2060848"/>
          <a:ext cx="8568951" cy="3266440"/>
        </p:xfrm>
        <a:graphic>
          <a:graphicData uri="http://schemas.openxmlformats.org/drawingml/2006/table">
            <a:tbl>
              <a:tblPr firstRow="1" bandRow="1">
                <a:tableStyleId>{5C22544A-7EE6-4342-B048-85BDC9FD1C3A}</a:tableStyleId>
              </a:tblPr>
              <a:tblGrid>
                <a:gridCol w="1008112"/>
                <a:gridCol w="3384376"/>
                <a:gridCol w="4176463"/>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Geistiger</a:t>
                      </a:r>
                      <a:r>
                        <a:rPr lang="de-DE"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Leipziger Hochschultage für Medien und Kom­munikation </a:t>
                      </a:r>
                      <a:b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(8. : 1998 : Leipzig)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18.5</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20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Verfasser</a:t>
                      </a:r>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20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Kerlen, Dietrich, 1943-2004</a:t>
                      </a:r>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18.5</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tc>
                <a:tc>
                  <a:txBody>
                    <a:bodyPr/>
                    <a:lstStyle/>
                    <a:p>
                      <a:r>
                        <a:rPr lang="de-DE" sz="20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Herausgeber</a:t>
                      </a:r>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20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Kirste, Inka</a:t>
                      </a:r>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18.5</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tc>
                <a:tc>
                  <a:txBody>
                    <a:bodyPr/>
                    <a:lstStyle/>
                    <a:p>
                      <a:r>
                        <a:rPr lang="de-DE" sz="20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Herausgeber</a:t>
                      </a:r>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8"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113856817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Die Körperschaft ist nicht geistiger Schöpfer</a:t>
            </a:r>
            <a:endParaRPr lang="de-DE" dirty="0">
              <a:latin typeface="Verdana" pitchFamily="34" charset="0"/>
              <a:ea typeface="Verdana" pitchFamily="34" charset="0"/>
              <a:cs typeface="Verdana" pitchFamily="34" charset="0"/>
            </a:endParaRPr>
          </a:p>
        </p:txBody>
      </p:sp>
      <p:sp>
        <p:nvSpPr>
          <p:cNvPr id="7" name="Textplatzhalter 6"/>
          <p:cNvSpPr>
            <a:spLocks noGrp="1"/>
          </p:cNvSpPr>
          <p:nvPr>
            <p:ph type="body" sz="quarter" idx="13"/>
          </p:nvPr>
        </p:nvSpPr>
        <p:spPr/>
        <p:txBody>
          <a:bodyPr/>
          <a:lstStyle/>
          <a:p>
            <a:pPr marL="0" indent="0">
              <a:buNone/>
            </a:pPr>
            <a:r>
              <a:rPr lang="de-DE" sz="2000" b="1" dirty="0">
                <a:latin typeface="Verdana" pitchFamily="34" charset="0"/>
                <a:ea typeface="Verdana" pitchFamily="34" charset="0"/>
                <a:cs typeface="Verdana" pitchFamily="34" charset="0"/>
              </a:rPr>
              <a:t>Die Körperschaft ist </a:t>
            </a:r>
            <a:r>
              <a:rPr lang="de-DE" sz="2000" b="1" u="sng" dirty="0">
                <a:latin typeface="Verdana" pitchFamily="34" charset="0"/>
                <a:ea typeface="Verdana" pitchFamily="34" charset="0"/>
                <a:cs typeface="Verdana" pitchFamily="34" charset="0"/>
              </a:rPr>
              <a:t>nicht</a:t>
            </a:r>
            <a:r>
              <a:rPr lang="de-DE" sz="2000" b="1" dirty="0">
                <a:latin typeface="Verdana" pitchFamily="34" charset="0"/>
                <a:ea typeface="Verdana" pitchFamily="34" charset="0"/>
                <a:cs typeface="Verdana" pitchFamily="34" charset="0"/>
              </a:rPr>
              <a:t> geistiger Schöpfer, aber </a:t>
            </a:r>
            <a:r>
              <a:rPr lang="de-DE" sz="2000" b="1" dirty="0" smtClean="0">
                <a:latin typeface="Verdana" pitchFamily="34" charset="0"/>
                <a:ea typeface="Verdana" pitchFamily="34" charset="0"/>
                <a:cs typeface="Verdana" pitchFamily="34" charset="0"/>
              </a:rPr>
              <a:t>verantwortlich gemäß Schritt 1</a:t>
            </a:r>
          </a:p>
          <a:p>
            <a:pPr marL="0" indent="0">
              <a:buNone/>
            </a:pPr>
            <a:endParaRPr lang="de-DE" sz="2000" b="1" dirty="0">
              <a:latin typeface="Verdana" pitchFamily="34" charset="0"/>
              <a:ea typeface="Verdana" pitchFamily="34" charset="0"/>
              <a:cs typeface="Verdana" pitchFamily="34" charset="0"/>
            </a:endParaRPr>
          </a:p>
          <a:p>
            <a:r>
              <a:rPr lang="de-DE" sz="2000" dirty="0">
                <a:ea typeface="Verdana" panose="020B0604030504040204" pitchFamily="34" charset="0"/>
                <a:cs typeface="Verdana" panose="020B0604030504040204" pitchFamily="34" charset="0"/>
              </a:rPr>
              <a:t>Die Körperschaft gilt in diesem Fall als „sonstige Person, Familie oder Körperschaft, die mit einem Werk in Verbindung steht“, d. h. es kann eine Beziehung gemäß RDA 19.3 angelegt werden</a:t>
            </a:r>
          </a:p>
          <a:p>
            <a:r>
              <a:rPr lang="de-DE" sz="2000" dirty="0">
                <a:ea typeface="Verdana" panose="020B0604030504040204" pitchFamily="34" charset="0"/>
                <a:cs typeface="Verdana" panose="020B0604030504040204" pitchFamily="34" charset="0"/>
              </a:rPr>
              <a:t>Die Tatsache, dass das Werk von der Körperschaft stammt, wird in der Regel durch die Beziehungskennzeichnung „Herausgebendes Organ“ ausgedrückt. Dies gilt auch, wenn die Körperschaft nicht explizit als Herausgeberin bezeichnet wird. Sofern zutreffend, kann alternativ oder zusätzlich auch eine andere Beziehungskennzeichnung aus RDA Anhang I.2.1 vergeben werden, insbesondere „Gefeierter“</a:t>
            </a:r>
          </a:p>
        </p:txBody>
      </p:sp>
      <p:sp>
        <p:nvSpPr>
          <p:cNvPr id="8"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
        <p:nvSpPr>
          <p:cNvPr id="6" name="Foliennummernplatzhalter 4"/>
          <p:cNvSpPr>
            <a:spLocks noGrp="1"/>
          </p:cNvSpPr>
          <p:nvPr>
            <p:ph type="sldNum" sz="quarter" idx="4"/>
          </p:nvPr>
        </p:nvSpPr>
        <p:spPr>
          <a:xfrm>
            <a:off x="7884368" y="6376243"/>
            <a:ext cx="802432" cy="365125"/>
          </a:xfrm>
        </p:spPr>
        <p:txBody>
          <a:bodyPr/>
          <a:lstStyle/>
          <a:p>
            <a:fld id="{8A6690F1-7CA1-4166-A522-500460961984}" type="slidenum">
              <a:rPr lang="de-DE" smtClean="0"/>
              <a:pPr/>
              <a:t>31</a:t>
            </a:fld>
            <a:endParaRPr lang="de-DE"/>
          </a:p>
        </p:txBody>
      </p:sp>
    </p:spTree>
    <p:extLst>
      <p:ext uri="{BB962C8B-B14F-4D97-AF65-F5344CB8AC3E}">
        <p14:creationId xmlns:p14="http://schemas.microsoft.com/office/powerpoint/2010/main" val="110909069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a:latin typeface="Verdana" pitchFamily="34" charset="0"/>
                <a:ea typeface="Verdana" pitchFamily="34" charset="0"/>
                <a:cs typeface="Verdana" pitchFamily="34" charset="0"/>
              </a:rPr>
              <a:t>Spezielle Fälle und </a:t>
            </a:r>
            <a:r>
              <a:rPr lang="de-DE" dirty="0" smtClean="0">
                <a:latin typeface="Verdana" pitchFamily="34" charset="0"/>
                <a:ea typeface="Verdana" pitchFamily="34" charset="0"/>
                <a:cs typeface="Verdana" pitchFamily="34" charset="0"/>
              </a:rPr>
              <a:t>Besonderheiten</a:t>
            </a:r>
            <a:endParaRPr lang="de-DE" dirty="0">
              <a:latin typeface="Verdana" pitchFamily="34" charset="0"/>
              <a:ea typeface="Verdana" pitchFamily="34" charset="0"/>
              <a:cs typeface="Verdana" pitchFamily="34" charset="0"/>
            </a:endParaRPr>
          </a:p>
        </p:txBody>
      </p:sp>
      <p:sp>
        <p:nvSpPr>
          <p:cNvPr id="7" name="Textplatzhalter 6"/>
          <p:cNvSpPr>
            <a:spLocks noGrp="1"/>
          </p:cNvSpPr>
          <p:nvPr>
            <p:ph type="body" sz="quarter" idx="13"/>
          </p:nvPr>
        </p:nvSpPr>
        <p:spPr/>
        <p:txBody>
          <a:bodyPr/>
          <a:lstStyle/>
          <a:p>
            <a:pPr marL="457200" indent="-457200">
              <a:buFont typeface="+mj-lt"/>
              <a:buAutoNum type="arabicPeriod" startAt="3"/>
            </a:pPr>
            <a:r>
              <a:rPr lang="de-DE" sz="2000" b="1" dirty="0" smtClean="0">
                <a:latin typeface="Verdana" pitchFamily="34" charset="0"/>
                <a:ea typeface="Verdana" pitchFamily="34" charset="0"/>
                <a:cs typeface="Verdana" pitchFamily="34" charset="0"/>
              </a:rPr>
              <a:t>Person und Körperschaften als geistige Schöpfer</a:t>
            </a:r>
          </a:p>
          <a:p>
            <a:pPr marL="0" indent="0">
              <a:buNone/>
            </a:pPr>
            <a:endParaRPr lang="de-DE" sz="2000" b="1" dirty="0">
              <a:latin typeface="Verdana" pitchFamily="34" charset="0"/>
              <a:ea typeface="Verdana" pitchFamily="34" charset="0"/>
              <a:cs typeface="Verdana" pitchFamily="34" charset="0"/>
            </a:endParaRPr>
          </a:p>
          <a:p>
            <a:r>
              <a:rPr lang="de-DE" sz="2000" dirty="0">
                <a:ea typeface="Verdana" panose="020B0604030504040204" pitchFamily="34" charset="0"/>
                <a:cs typeface="Verdana" panose="020B0604030504040204" pitchFamily="34" charset="0"/>
              </a:rPr>
              <a:t>Mitunter hat ein Werk sowohl eine oder mehrere Personen als auch eine oder mehrere Körperschaften als geistige Schöpfer. Typische Beispiele dafür sind Bestandskataloge</a:t>
            </a:r>
          </a:p>
          <a:p>
            <a:r>
              <a:rPr lang="de-DE" sz="2000" dirty="0">
                <a:ea typeface="Verdana" panose="020B0604030504040204" pitchFamily="34" charset="0"/>
                <a:cs typeface="Verdana" panose="020B0604030504040204" pitchFamily="34" charset="0"/>
              </a:rPr>
              <a:t>Die Körperschaften haben Vorrang vor Personen: Als erster geistiger Schöpfer gilt die hauptverantwortliche bzw. erste Körperschaft. Entsprechend wird der normierte Sucheinstieg für das Werk als Kombina­tion aus dem normierten Sucheinstieg für diese Körperschaft und dem bevorzugten Titel des Werks gebildet (RDA 6.27.1.3, Ausnahme)</a:t>
            </a:r>
          </a:p>
          <a:p>
            <a:r>
              <a:rPr lang="de-DE" sz="2000" dirty="0">
                <a:ea typeface="Verdana" panose="020B0604030504040204" pitchFamily="34" charset="0"/>
                <a:cs typeface="Verdana" panose="020B0604030504040204" pitchFamily="34" charset="0"/>
              </a:rPr>
              <a:t>Um den Benutzerinteressen gerecht zu werden, wird empfohlen, in einem solchen Fall unbedingt auch die Personen zu erfassen, die als geistige Schöpfer auftreten (vgl. RDA 19.2 D-A-CH)</a:t>
            </a:r>
          </a:p>
        </p:txBody>
      </p:sp>
      <p:sp>
        <p:nvSpPr>
          <p:cNvPr id="8"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
        <p:nvSpPr>
          <p:cNvPr id="6" name="Foliennummernplatzhalter 4"/>
          <p:cNvSpPr>
            <a:spLocks noGrp="1"/>
          </p:cNvSpPr>
          <p:nvPr>
            <p:ph type="sldNum" sz="quarter" idx="4"/>
          </p:nvPr>
        </p:nvSpPr>
        <p:spPr>
          <a:xfrm>
            <a:off x="7884368" y="6376243"/>
            <a:ext cx="802432" cy="365125"/>
          </a:xfrm>
        </p:spPr>
        <p:txBody>
          <a:bodyPr/>
          <a:lstStyle/>
          <a:p>
            <a:fld id="{8A6690F1-7CA1-4166-A522-500460961984}" type="slidenum">
              <a:rPr lang="de-DE" smtClean="0"/>
              <a:pPr/>
              <a:t>32</a:t>
            </a:fld>
            <a:endParaRPr lang="de-DE"/>
          </a:p>
        </p:txBody>
      </p:sp>
    </p:spTree>
    <p:extLst>
      <p:ext uri="{BB962C8B-B14F-4D97-AF65-F5344CB8AC3E}">
        <p14:creationId xmlns:p14="http://schemas.microsoft.com/office/powerpoint/2010/main" val="245880287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a:t>Bildbände, Kunst- und </a:t>
            </a:r>
            <a:r>
              <a:rPr lang="de-DE" smtClean="0"/>
              <a:t>Ausstellungsmaterialien</a:t>
            </a:r>
            <a:br>
              <a:rPr lang="de-DE"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5A.06</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7"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
        <p:nvSpPr>
          <p:cNvPr id="6" name="Foliennummernplatzhalter 4"/>
          <p:cNvSpPr>
            <a:spLocks noGrp="1"/>
          </p:cNvSpPr>
          <p:nvPr>
            <p:ph type="sldNum" sz="quarter" idx="4"/>
          </p:nvPr>
        </p:nvSpPr>
        <p:spPr>
          <a:xfrm>
            <a:off x="7884368" y="6376243"/>
            <a:ext cx="802432" cy="365125"/>
          </a:xfrm>
        </p:spPr>
        <p:txBody>
          <a:bodyPr/>
          <a:lstStyle/>
          <a:p>
            <a:fld id="{8A6690F1-7CA1-4166-A522-500460961984}" type="slidenum">
              <a:rPr lang="de-DE" smtClean="0"/>
              <a:pPr/>
              <a:t>33</a:t>
            </a:fld>
            <a:endParaRPr lang="de-DE"/>
          </a:p>
        </p:txBody>
      </p:sp>
    </p:spTree>
    <p:extLst>
      <p:ext uri="{BB962C8B-B14F-4D97-AF65-F5344CB8AC3E}">
        <p14:creationId xmlns:p14="http://schemas.microsoft.com/office/powerpoint/2010/main" val="166570972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Bildbände</a:t>
            </a:r>
            <a:endParaRPr lang="de-DE" dirty="0"/>
          </a:p>
        </p:txBody>
      </p:sp>
      <p:sp>
        <p:nvSpPr>
          <p:cNvPr id="3" name="Textplatzhalter 2"/>
          <p:cNvSpPr>
            <a:spLocks noGrp="1"/>
          </p:cNvSpPr>
          <p:nvPr>
            <p:ph type="body" sz="quarter" idx="13"/>
          </p:nvPr>
        </p:nvSpPr>
        <p:spPr/>
        <p:txBody>
          <a:bodyPr wrap="square"/>
          <a:lstStyle/>
          <a:p>
            <a:pPr marL="342900" lvl="1" indent="-342900">
              <a:buFont typeface="Arial" panose="020B0604020202020204" pitchFamily="34" charset="0"/>
              <a:buChar char="•"/>
            </a:pPr>
            <a:r>
              <a:rPr lang="de-DE" sz="2400" dirty="0"/>
              <a:t>RDA: Begriff „Bildband“ nicht definiert</a:t>
            </a:r>
          </a:p>
          <a:p>
            <a:r>
              <a:rPr lang="de-DE" dirty="0"/>
              <a:t>Ressource (gedrucktes Buch, PDF-Dokument, Website etc.), die zu einem wesentlichen Teil (mindestens 40 %) aus Abbildungen besteht und bei der die Abbildungen nicht nur zur Illustration des Texts dienen</a:t>
            </a:r>
          </a:p>
          <a:p>
            <a:pPr lvl="1"/>
            <a:r>
              <a:rPr lang="de-DE" dirty="0"/>
              <a:t>auch: Bilderbücher und Comics</a:t>
            </a:r>
          </a:p>
          <a:p>
            <a:r>
              <a:rPr lang="de-DE" dirty="0"/>
              <a:t>Keine Sonderregeln für geistige Schöpfer von Bildbänden, es gelten die normalen Regeln RDA 19.2.1.1</a:t>
            </a:r>
          </a:p>
          <a:p>
            <a:r>
              <a:rPr lang="de-DE" dirty="0"/>
              <a:t>Geistige Schöpfer: Bild- und Textautoren</a:t>
            </a:r>
          </a:p>
          <a:p>
            <a:r>
              <a:rPr lang="de-DE" dirty="0" err="1"/>
              <a:t>Beziehungs­kennzeichnungen</a:t>
            </a:r>
            <a:endParaRPr lang="de-DE" dirty="0"/>
          </a:p>
          <a:p>
            <a:pPr lvl="1"/>
            <a:r>
              <a:rPr lang="de-DE" dirty="0"/>
              <a:t>Bildautoren – je nach Situation – „Fotograf“ oder „Künstler“</a:t>
            </a:r>
          </a:p>
          <a:p>
            <a:pPr lvl="1"/>
            <a:r>
              <a:rPr lang="de-DE" dirty="0"/>
              <a:t>Textautoren – „Verfasser“</a:t>
            </a:r>
          </a:p>
          <a:p>
            <a:pPr marL="457200" lvl="1" indent="0">
              <a:buNone/>
            </a:pPr>
            <a:endParaRPr lang="de-DE" dirty="0" smtClean="0"/>
          </a:p>
        </p:txBody>
      </p:sp>
      <p:sp>
        <p:nvSpPr>
          <p:cNvPr id="6"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
        <p:nvSpPr>
          <p:cNvPr id="7" name="Foliennummernplatzhalter 4"/>
          <p:cNvSpPr>
            <a:spLocks noGrp="1"/>
          </p:cNvSpPr>
          <p:nvPr>
            <p:ph type="sldNum" sz="quarter" idx="4"/>
          </p:nvPr>
        </p:nvSpPr>
        <p:spPr>
          <a:xfrm>
            <a:off x="7884368" y="6376243"/>
            <a:ext cx="802432" cy="365125"/>
          </a:xfrm>
        </p:spPr>
        <p:txBody>
          <a:bodyPr/>
          <a:lstStyle/>
          <a:p>
            <a:fld id="{8A6690F1-7CA1-4166-A522-500460961984}" type="slidenum">
              <a:rPr lang="de-DE" smtClean="0"/>
              <a:pPr/>
              <a:t>34</a:t>
            </a:fld>
            <a:endParaRPr lang="de-DE"/>
          </a:p>
        </p:txBody>
      </p:sp>
    </p:spTree>
    <p:extLst>
      <p:ext uri="{BB962C8B-B14F-4D97-AF65-F5344CB8AC3E}">
        <p14:creationId xmlns:p14="http://schemas.microsoft.com/office/powerpoint/2010/main" val="286883590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Bildbände </a:t>
            </a:r>
            <a:endParaRPr lang="de-DE" dirty="0"/>
          </a:p>
        </p:txBody>
      </p:sp>
      <p:sp>
        <p:nvSpPr>
          <p:cNvPr id="3" name="Textplatzhalter 2"/>
          <p:cNvSpPr>
            <a:spLocks noGrp="1"/>
          </p:cNvSpPr>
          <p:nvPr>
            <p:ph type="body" sz="quarter" idx="13"/>
          </p:nvPr>
        </p:nvSpPr>
        <p:spPr/>
        <p:txBody>
          <a:bodyPr wrap="square"/>
          <a:lstStyle/>
          <a:p>
            <a:r>
              <a:rPr lang="de-DE" dirty="0" smtClean="0"/>
              <a:t>Beispiel: Nürnberg im Luftbild : eine Topographie in 90 Bildern / Luftbilder von Eugen Christmeier ; Texte von Hartmut Beck und Theo Friedrich</a:t>
            </a:r>
            <a:endParaRPr lang="de-DE" i="1" dirty="0" smtClean="0"/>
          </a:p>
          <a:p>
            <a:endParaRPr lang="de-DE" i="1" dirty="0" smtClean="0"/>
          </a:p>
          <a:p>
            <a:endParaRPr lang="de-DE" i="1" dirty="0"/>
          </a:p>
          <a:p>
            <a:endParaRPr lang="de-DE" i="1" dirty="0" smtClean="0"/>
          </a:p>
          <a:p>
            <a:endParaRPr lang="de-DE" i="1" dirty="0"/>
          </a:p>
          <a:p>
            <a:endParaRPr lang="de-DE" i="1" dirty="0" smtClean="0"/>
          </a:p>
          <a:p>
            <a:endParaRPr lang="de-DE" i="1" dirty="0"/>
          </a:p>
          <a:p>
            <a:pPr marL="0" indent="0">
              <a:buNone/>
            </a:pPr>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926248194"/>
              </p:ext>
            </p:extLst>
          </p:nvPr>
        </p:nvGraphicFramePr>
        <p:xfrm>
          <a:off x="467544" y="2244892"/>
          <a:ext cx="8424935" cy="3456384"/>
        </p:xfrm>
        <a:graphic>
          <a:graphicData uri="http://schemas.openxmlformats.org/drawingml/2006/table">
            <a:tbl>
              <a:tblPr firstRow="1" bandRow="1">
                <a:tableStyleId>{5C22544A-7EE6-4342-B048-85BDC9FD1C3A}</a:tableStyleId>
              </a:tblPr>
              <a:tblGrid>
                <a:gridCol w="936104"/>
                <a:gridCol w="3672408"/>
                <a:gridCol w="3816423"/>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6660">
                <a:tc>
                  <a:txBody>
                    <a:bodyPr/>
                    <a:lstStyle/>
                    <a:p>
                      <a:pPr>
                        <a:lnSpc>
                          <a:spcPct val="100000"/>
                        </a:lnSpc>
                        <a:spcAft>
                          <a:spcPts val="600"/>
                        </a:spcAft>
                      </a:pPr>
                      <a:r>
                        <a:rPr lang="de-DE" sz="1800" b="1">
                          <a:effectLst/>
                          <a:latin typeface="Verdana"/>
                          <a:ea typeface="Calibri"/>
                          <a:cs typeface="Times New Roman"/>
                        </a:rPr>
                        <a:t>19.2</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a:effectLst/>
                          <a:latin typeface="Verdana"/>
                          <a:ea typeface="Calibri"/>
                          <a:cs typeface="Times New Roman"/>
                        </a:rPr>
                        <a:t>Geistiger Schöpfer</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kern="1200" dirty="0" smtClean="0">
                          <a:solidFill>
                            <a:schemeClr val="dk1"/>
                          </a:solidFill>
                          <a:effectLst/>
                          <a:latin typeface="Verdana"/>
                          <a:ea typeface="Calibri"/>
                          <a:cs typeface="Times New Roman"/>
                        </a:rPr>
                        <a:t>Christmeier, Eugen, 1923-2001</a:t>
                      </a:r>
                      <a:endParaRPr lang="de-DE" sz="1800" kern="1200" dirty="0">
                        <a:solidFill>
                          <a:schemeClr val="dk1"/>
                        </a:solidFill>
                        <a:effectLst/>
                        <a:latin typeface="Verdana"/>
                        <a:ea typeface="Calibri"/>
                        <a:cs typeface="Times New Roman"/>
                      </a:endParaRPr>
                    </a:p>
                  </a:txBody>
                  <a:tcPr marL="68580" marR="68580" marT="0" marB="0" anchor="ctr"/>
                </a:tc>
              </a:tr>
              <a:tr h="504056">
                <a:tc>
                  <a:txBody>
                    <a:bodyPr/>
                    <a:lstStyle/>
                    <a:p>
                      <a:pPr>
                        <a:lnSpc>
                          <a:spcPct val="100000"/>
                        </a:lnSpc>
                        <a:spcAft>
                          <a:spcPts val="600"/>
                        </a:spcAft>
                      </a:pPr>
                      <a:r>
                        <a:rPr lang="de-DE" sz="1800">
                          <a:effectLst/>
                          <a:latin typeface="Verdana"/>
                          <a:ea typeface="Calibri"/>
                          <a:cs typeface="Times New Roman"/>
                        </a:rPr>
                        <a:t>18.5</a:t>
                      </a:r>
                    </a:p>
                  </a:txBody>
                  <a:tcPr marL="68580" marR="68580" marT="0" marB="0" anchor="ctr"/>
                </a:tc>
                <a:tc>
                  <a:txBody>
                    <a:bodyPr/>
                    <a:lstStyle/>
                    <a:p>
                      <a:pPr>
                        <a:lnSpc>
                          <a:spcPct val="100000"/>
                        </a:lnSpc>
                        <a:spcAft>
                          <a:spcPts val="600"/>
                        </a:spcAft>
                      </a:pPr>
                      <a:r>
                        <a:rPr lang="de-DE" sz="1800">
                          <a:effectLst/>
                          <a:latin typeface="Verdana"/>
                          <a:ea typeface="Calibri"/>
                          <a:cs typeface="Times New Roman"/>
                        </a:rPr>
                        <a:t>Beziehungskennzeich­nung</a:t>
                      </a:r>
                    </a:p>
                  </a:txBody>
                  <a:tcPr marL="68580" marR="68580" marT="0" marB="0" anchor="ctr"/>
                </a:tc>
                <a:tc>
                  <a:txBody>
                    <a:bodyPr/>
                    <a:lstStyle/>
                    <a:p>
                      <a:pPr>
                        <a:lnSpc>
                          <a:spcPct val="100000"/>
                        </a:lnSpc>
                        <a:spcAft>
                          <a:spcPts val="600"/>
                        </a:spcAft>
                      </a:pPr>
                      <a:r>
                        <a:rPr lang="de-DE" sz="1800" dirty="0" smtClean="0">
                          <a:effectLst/>
                          <a:latin typeface="Verdana"/>
                          <a:ea typeface="Calibri"/>
                          <a:cs typeface="Times New Roman"/>
                        </a:rPr>
                        <a:t>Fotograf</a:t>
                      </a:r>
                      <a:endParaRPr lang="de-DE" sz="1800" dirty="0">
                        <a:effectLst/>
                        <a:latin typeface="Verdana"/>
                        <a:ea typeface="Calibri"/>
                        <a:cs typeface="Times New Roman"/>
                      </a:endParaRPr>
                    </a:p>
                  </a:txBody>
                  <a:tcPr marL="68580" marR="68580" marT="0" marB="0" anchor="ctr"/>
                </a:tc>
              </a:tr>
              <a:tr h="504056">
                <a:tc>
                  <a:txBody>
                    <a:bodyPr/>
                    <a:lstStyle/>
                    <a:p>
                      <a:pPr>
                        <a:lnSpc>
                          <a:spcPct val="100000"/>
                        </a:lnSpc>
                        <a:spcAft>
                          <a:spcPts val="600"/>
                        </a:spcAft>
                      </a:pPr>
                      <a:r>
                        <a:rPr lang="de-DE" sz="1800" dirty="0" smtClean="0">
                          <a:effectLst/>
                          <a:latin typeface="Verdana"/>
                          <a:ea typeface="Calibri"/>
                          <a:cs typeface="Times New Roman"/>
                        </a:rPr>
                        <a:t>19.2</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effectLst/>
                          <a:latin typeface="Verdana"/>
                          <a:ea typeface="Calibri"/>
                          <a:cs typeface="Times New Roman"/>
                        </a:rPr>
                        <a:t>Geistiger Schöpfer</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effectLst/>
                          <a:latin typeface="Verdana"/>
                          <a:ea typeface="Calibri"/>
                          <a:cs typeface="Times New Roman"/>
                        </a:rPr>
                        <a:t>Beck,</a:t>
                      </a:r>
                      <a:r>
                        <a:rPr lang="de-DE" sz="1800" baseline="0" dirty="0" smtClean="0">
                          <a:effectLst/>
                          <a:latin typeface="Verdana"/>
                          <a:ea typeface="Calibri"/>
                          <a:cs typeface="Times New Roman"/>
                        </a:rPr>
                        <a:t> Hartmut, 1940-</a:t>
                      </a:r>
                      <a:endParaRPr lang="de-DE" sz="1800" dirty="0">
                        <a:effectLst/>
                        <a:latin typeface="Verdana"/>
                        <a:ea typeface="Calibri"/>
                        <a:cs typeface="Times New Roman"/>
                      </a:endParaRPr>
                    </a:p>
                  </a:txBody>
                  <a:tcPr marL="68580" marR="68580" marT="0" marB="0" anchor="ctr"/>
                </a:tc>
              </a:tr>
              <a:tr h="504056">
                <a:tc>
                  <a:txBody>
                    <a:bodyPr/>
                    <a:lstStyle/>
                    <a:p>
                      <a:pPr>
                        <a:lnSpc>
                          <a:spcPct val="100000"/>
                        </a:lnSpc>
                        <a:spcAft>
                          <a:spcPts val="600"/>
                        </a:spcAft>
                      </a:pPr>
                      <a:r>
                        <a:rPr lang="de-DE" sz="1800" dirty="0">
                          <a:effectLst/>
                          <a:latin typeface="Verdana"/>
                          <a:ea typeface="Calibri"/>
                          <a:cs typeface="Times New Roman"/>
                        </a:rPr>
                        <a:t>18.5</a:t>
                      </a:r>
                    </a:p>
                  </a:txBody>
                  <a:tcPr marL="68580" marR="68580" marT="0" marB="0" anchor="ctr"/>
                </a:tc>
                <a:tc>
                  <a:txBody>
                    <a:bodyPr/>
                    <a:lstStyle/>
                    <a:p>
                      <a:pPr>
                        <a:lnSpc>
                          <a:spcPct val="100000"/>
                        </a:lnSpc>
                        <a:spcAft>
                          <a:spcPts val="600"/>
                        </a:spcAft>
                      </a:pPr>
                      <a:r>
                        <a:rPr lang="de-DE" sz="1800" dirty="0" err="1">
                          <a:effectLst/>
                          <a:latin typeface="Verdana"/>
                          <a:ea typeface="Calibri"/>
                          <a:cs typeface="Times New Roman"/>
                        </a:rPr>
                        <a:t>Beziehungskennzeich­nung</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a:effectLst/>
                          <a:latin typeface="Verdana"/>
                          <a:ea typeface="Calibri"/>
                          <a:cs typeface="Times New Roman"/>
                        </a:rPr>
                        <a:t>Verfasser</a:t>
                      </a:r>
                    </a:p>
                  </a:txBody>
                  <a:tcPr marL="68580" marR="68580" marT="0" marB="0" anchor="ctr"/>
                </a:tc>
              </a:tr>
              <a:tr h="504056">
                <a:tc>
                  <a:txBody>
                    <a:bodyPr/>
                    <a:lstStyle/>
                    <a:p>
                      <a:pPr>
                        <a:lnSpc>
                          <a:spcPct val="100000"/>
                        </a:lnSpc>
                        <a:spcAft>
                          <a:spcPts val="600"/>
                        </a:spcAft>
                      </a:pPr>
                      <a:r>
                        <a:rPr lang="de-DE" sz="1800" dirty="0" smtClean="0">
                          <a:effectLst/>
                          <a:latin typeface="Verdana"/>
                          <a:ea typeface="Calibri"/>
                          <a:cs typeface="Times New Roman"/>
                        </a:rPr>
                        <a:t>19.2</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effectLst/>
                          <a:latin typeface="Verdana"/>
                          <a:ea typeface="Calibri"/>
                          <a:cs typeface="Times New Roman"/>
                        </a:rPr>
                        <a:t>Geistiger Schöpfer</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effectLst/>
                          <a:latin typeface="Verdana"/>
                          <a:ea typeface="Calibri"/>
                          <a:cs typeface="Times New Roman"/>
                        </a:rPr>
                        <a:t>Friedrich, Theo</a:t>
                      </a:r>
                      <a:endParaRPr lang="de-DE" sz="1800" dirty="0">
                        <a:effectLst/>
                        <a:latin typeface="Verdana"/>
                        <a:ea typeface="Calibri"/>
                        <a:cs typeface="Times New Roman"/>
                      </a:endParaRPr>
                    </a:p>
                  </a:txBody>
                  <a:tcPr marL="68580" marR="68580" marT="0" marB="0" anchor="ctr"/>
                </a:tc>
              </a:tr>
              <a:tr h="504056">
                <a:tc>
                  <a:txBody>
                    <a:bodyPr/>
                    <a:lstStyle/>
                    <a:p>
                      <a:pPr>
                        <a:lnSpc>
                          <a:spcPct val="100000"/>
                        </a:lnSpc>
                        <a:spcAft>
                          <a:spcPts val="600"/>
                        </a:spcAft>
                      </a:pPr>
                      <a:r>
                        <a:rPr lang="de-DE" sz="1800" dirty="0">
                          <a:effectLst/>
                          <a:latin typeface="Verdana"/>
                          <a:ea typeface="Calibri"/>
                          <a:cs typeface="Times New Roman"/>
                        </a:rPr>
                        <a:t>18.5</a:t>
                      </a:r>
                    </a:p>
                  </a:txBody>
                  <a:tcPr marL="68580" marR="68580" marT="0" marB="0" anchor="ctr"/>
                </a:tc>
                <a:tc>
                  <a:txBody>
                    <a:bodyPr/>
                    <a:lstStyle/>
                    <a:p>
                      <a:pPr>
                        <a:lnSpc>
                          <a:spcPct val="100000"/>
                        </a:lnSpc>
                        <a:spcAft>
                          <a:spcPts val="600"/>
                        </a:spcAft>
                      </a:pPr>
                      <a:r>
                        <a:rPr lang="de-DE" sz="1800" dirty="0" err="1">
                          <a:effectLst/>
                          <a:latin typeface="Verdana"/>
                          <a:ea typeface="Calibri"/>
                          <a:cs typeface="Times New Roman"/>
                        </a:rPr>
                        <a:t>Beziehungskennzeich­nung</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a:effectLst/>
                          <a:latin typeface="Verdana"/>
                          <a:ea typeface="Calibri"/>
                          <a:cs typeface="Times New Roman"/>
                        </a:rPr>
                        <a:t>Verfasser</a:t>
                      </a:r>
                    </a:p>
                  </a:txBody>
                  <a:tcPr marL="68580" marR="68580" marT="0" marB="0" anchor="ctr"/>
                </a:tc>
              </a:tr>
            </a:tbl>
          </a:graphicData>
        </a:graphic>
      </p:graphicFrame>
      <p:sp>
        <p:nvSpPr>
          <p:cNvPr id="9"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
        <p:nvSpPr>
          <p:cNvPr id="8" name="Foliennummernplatzhalter 4"/>
          <p:cNvSpPr>
            <a:spLocks noGrp="1"/>
          </p:cNvSpPr>
          <p:nvPr>
            <p:ph type="sldNum" sz="quarter" idx="4"/>
          </p:nvPr>
        </p:nvSpPr>
        <p:spPr>
          <a:xfrm>
            <a:off x="7884368" y="6376243"/>
            <a:ext cx="802432" cy="365125"/>
          </a:xfrm>
        </p:spPr>
        <p:txBody>
          <a:bodyPr/>
          <a:lstStyle/>
          <a:p>
            <a:fld id="{8A6690F1-7CA1-4166-A522-500460961984}" type="slidenum">
              <a:rPr lang="de-DE" smtClean="0"/>
              <a:pPr/>
              <a:t>35</a:t>
            </a:fld>
            <a:endParaRPr lang="de-DE"/>
          </a:p>
        </p:txBody>
      </p:sp>
    </p:spTree>
    <p:extLst>
      <p:ext uri="{BB962C8B-B14F-4D97-AF65-F5344CB8AC3E}">
        <p14:creationId xmlns:p14="http://schemas.microsoft.com/office/powerpoint/2010/main" val="305600038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Bildbände </a:t>
            </a:r>
          </a:p>
        </p:txBody>
      </p:sp>
      <p:sp>
        <p:nvSpPr>
          <p:cNvPr id="3" name="Textplatzhalter 2"/>
          <p:cNvSpPr>
            <a:spLocks noGrp="1"/>
          </p:cNvSpPr>
          <p:nvPr>
            <p:ph type="body" sz="quarter" idx="13"/>
          </p:nvPr>
        </p:nvSpPr>
        <p:spPr/>
        <p:txBody>
          <a:bodyPr wrap="square"/>
          <a:lstStyle/>
          <a:p>
            <a:pPr marL="342900" lvl="1" indent="-342900">
              <a:buFont typeface="Arial" panose="020B0604020202020204" pitchFamily="34" charset="0"/>
              <a:buChar char="•"/>
            </a:pPr>
            <a:r>
              <a:rPr lang="de-DE" sz="2400" b="1" dirty="0"/>
              <a:t>Nicht zu verwechseln mit illustriertem Text!</a:t>
            </a:r>
            <a:endParaRPr lang="de-DE" sz="2400" dirty="0"/>
          </a:p>
          <a:p>
            <a:pPr marL="342900" lvl="1" indent="-342900">
              <a:buFont typeface="Arial" panose="020B0604020202020204" pitchFamily="34" charset="0"/>
              <a:buChar char="•"/>
            </a:pPr>
            <a:r>
              <a:rPr lang="de-DE" sz="2400" dirty="0"/>
              <a:t>Text = Hauptsache, Abbildungen nur Ergänzung dazu</a:t>
            </a:r>
          </a:p>
          <a:p>
            <a:pPr marL="342900" lvl="1" indent="-342900">
              <a:buFont typeface="Arial" panose="020B0604020202020204" pitchFamily="34" charset="0"/>
              <a:buChar char="•"/>
            </a:pPr>
            <a:r>
              <a:rPr lang="de-DE" sz="2400" dirty="0"/>
              <a:t>auch wenn hoher Bildanteil, trotzdem nur zur Illustration des Texts und nicht gleiche Bedeutung wie der Text</a:t>
            </a:r>
          </a:p>
          <a:p>
            <a:pPr marL="342900" lvl="1" indent="-342900">
              <a:buFont typeface="Arial" panose="020B0604020202020204" pitchFamily="34" charset="0"/>
              <a:buChar char="•"/>
            </a:pPr>
            <a:r>
              <a:rPr lang="de-DE" sz="2400" dirty="0"/>
              <a:t>Beispiele hierfür: Kochbücher und Reiseführer</a:t>
            </a:r>
          </a:p>
          <a:p>
            <a:pPr marL="342900" lvl="1" indent="-342900">
              <a:buFont typeface="Arial" panose="020B0604020202020204" pitchFamily="34" charset="0"/>
              <a:buChar char="•"/>
            </a:pPr>
            <a:r>
              <a:rPr lang="de-DE" sz="2400" dirty="0"/>
              <a:t>Fotografen, Zeichner usw. nicht als geistige Schöpfer zu behandeln </a:t>
            </a:r>
          </a:p>
          <a:p>
            <a:pPr marL="342900" lvl="1" indent="-342900">
              <a:buFont typeface="Arial" panose="020B0604020202020204" pitchFamily="34" charset="0"/>
              <a:buChar char="•"/>
            </a:pPr>
            <a:r>
              <a:rPr lang="de-DE" sz="2400" dirty="0"/>
              <a:t>ggf. als Mitwirkende erfassen</a:t>
            </a:r>
          </a:p>
          <a:p>
            <a:pPr marL="342900" lvl="1" indent="-342900">
              <a:buFont typeface="Arial" panose="020B0604020202020204" pitchFamily="34" charset="0"/>
              <a:buChar char="•"/>
            </a:pPr>
            <a:r>
              <a:rPr lang="de-DE" sz="2400" dirty="0"/>
              <a:t>Beziehungskennzeichnung: „Illustrator“ oder „Fotograf“ (Neu ab 10‘2016 RDA Anhang I.3.1)</a:t>
            </a:r>
            <a:endParaRPr lang="de-DE" sz="2400" i="1" dirty="0"/>
          </a:p>
          <a:p>
            <a:endParaRPr lang="de-DE" i="1" dirty="0"/>
          </a:p>
          <a:p>
            <a:endParaRPr lang="de-DE" i="1" dirty="0"/>
          </a:p>
          <a:p>
            <a:endParaRPr lang="de-DE" i="1" dirty="0"/>
          </a:p>
          <a:p>
            <a:endParaRPr lang="de-DE" i="1" dirty="0"/>
          </a:p>
          <a:p>
            <a:endParaRPr lang="de-DE" i="1" dirty="0"/>
          </a:p>
          <a:p>
            <a:endParaRPr lang="de-DE" dirty="0"/>
          </a:p>
          <a:p>
            <a:endParaRPr lang="de-DE" dirty="0"/>
          </a:p>
        </p:txBody>
      </p:sp>
      <p:sp>
        <p:nvSpPr>
          <p:cNvPr id="6"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
        <p:nvSpPr>
          <p:cNvPr id="7" name="Foliennummernplatzhalter 4"/>
          <p:cNvSpPr>
            <a:spLocks noGrp="1"/>
          </p:cNvSpPr>
          <p:nvPr>
            <p:ph type="sldNum" sz="quarter" idx="4"/>
          </p:nvPr>
        </p:nvSpPr>
        <p:spPr>
          <a:xfrm>
            <a:off x="7884368" y="6376243"/>
            <a:ext cx="802432" cy="365125"/>
          </a:xfrm>
        </p:spPr>
        <p:txBody>
          <a:bodyPr/>
          <a:lstStyle/>
          <a:p>
            <a:fld id="{8A6690F1-7CA1-4166-A522-500460961984}" type="slidenum">
              <a:rPr lang="de-DE" smtClean="0"/>
              <a:pPr/>
              <a:t>36</a:t>
            </a:fld>
            <a:endParaRPr lang="de-DE"/>
          </a:p>
        </p:txBody>
      </p:sp>
    </p:spTree>
    <p:extLst>
      <p:ext uri="{BB962C8B-B14F-4D97-AF65-F5344CB8AC3E}">
        <p14:creationId xmlns:p14="http://schemas.microsoft.com/office/powerpoint/2010/main" val="107250258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Bildbände </a:t>
            </a:r>
          </a:p>
        </p:txBody>
      </p:sp>
      <p:sp>
        <p:nvSpPr>
          <p:cNvPr id="3" name="Textplatzhalter 2"/>
          <p:cNvSpPr>
            <a:spLocks noGrp="1"/>
          </p:cNvSpPr>
          <p:nvPr>
            <p:ph type="body" sz="quarter" idx="13"/>
          </p:nvPr>
        </p:nvSpPr>
        <p:spPr>
          <a:xfrm>
            <a:off x="251520" y="764704"/>
            <a:ext cx="8640960" cy="5472608"/>
          </a:xfrm>
        </p:spPr>
        <p:txBody>
          <a:bodyPr wrap="square"/>
          <a:lstStyle/>
          <a:p>
            <a:pPr marL="0" indent="0">
              <a:buNone/>
            </a:pPr>
            <a:r>
              <a:rPr lang="de-DE" b="1" dirty="0"/>
              <a:t>Inhaltstyp (RDA 6.9)</a:t>
            </a:r>
          </a:p>
          <a:p>
            <a:r>
              <a:rPr lang="de-DE" dirty="0"/>
              <a:t>Inhaltstyp für Bildbände: „unbewegtes Bild“ </a:t>
            </a:r>
          </a:p>
          <a:p>
            <a:r>
              <a:rPr lang="de-DE" dirty="0"/>
              <a:t>Wenn außer Bildern auch Text in nennenswertem Umfang vorhanden: weiterer Inhaltstyp „Text“</a:t>
            </a:r>
            <a:endParaRPr lang="de-DE" i="1" dirty="0"/>
          </a:p>
          <a:p>
            <a:pPr marL="0" indent="0">
              <a:buNone/>
            </a:pPr>
            <a:r>
              <a:rPr lang="de-DE" b="1" dirty="0" smtClean="0"/>
              <a:t/>
            </a:r>
            <a:br>
              <a:rPr lang="de-DE" b="1" dirty="0" smtClean="0"/>
            </a:br>
            <a:r>
              <a:rPr lang="de-DE" b="1" dirty="0" smtClean="0"/>
              <a:t>Art </a:t>
            </a:r>
            <a:r>
              <a:rPr lang="de-DE" b="1" dirty="0"/>
              <a:t>des Inhalts (RDA 7.2)</a:t>
            </a:r>
          </a:p>
          <a:p>
            <a:r>
              <a:rPr lang="de-DE" dirty="0"/>
              <a:t>Art des Inhalts: „Bildband“ </a:t>
            </a:r>
          </a:p>
          <a:p>
            <a:r>
              <a:rPr lang="de-DE" dirty="0"/>
              <a:t>Wenn passender speziellerer Begriff (auch in der erweiterten) Liste (RDA 7.2.1.3 D-A-CH), dann nur diesen verwenden</a:t>
            </a:r>
          </a:p>
          <a:p>
            <a:pPr lvl="1"/>
            <a:r>
              <a:rPr lang="de-DE" dirty="0"/>
              <a:t>z. B.: „Bilder­buch“, „Sachbilderbuch" „Comic“ oder „Ausstellungskatalog</a:t>
            </a:r>
          </a:p>
          <a:p>
            <a:r>
              <a:rPr lang="de-DE" dirty="0"/>
              <a:t>Hinweis: bei illustriertem Text nicht „Bildband“ (auch wenn hoher Bildanteil)!</a:t>
            </a:r>
            <a:endParaRPr lang="de-DE" i="1" dirty="0"/>
          </a:p>
          <a:p>
            <a:endParaRPr lang="de-DE" i="1" dirty="0"/>
          </a:p>
          <a:p>
            <a:endParaRPr lang="de-DE" dirty="0"/>
          </a:p>
          <a:p>
            <a:endParaRPr lang="de-DE" dirty="0"/>
          </a:p>
        </p:txBody>
      </p:sp>
      <p:sp>
        <p:nvSpPr>
          <p:cNvPr id="6"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
        <p:nvSpPr>
          <p:cNvPr id="7" name="Foliennummernplatzhalter 4"/>
          <p:cNvSpPr>
            <a:spLocks noGrp="1"/>
          </p:cNvSpPr>
          <p:nvPr>
            <p:ph type="sldNum" sz="quarter" idx="4"/>
          </p:nvPr>
        </p:nvSpPr>
        <p:spPr>
          <a:xfrm>
            <a:off x="7884368" y="6376243"/>
            <a:ext cx="802432" cy="365125"/>
          </a:xfrm>
        </p:spPr>
        <p:txBody>
          <a:bodyPr/>
          <a:lstStyle/>
          <a:p>
            <a:fld id="{8A6690F1-7CA1-4166-A522-500460961984}" type="slidenum">
              <a:rPr lang="de-DE" smtClean="0"/>
              <a:pPr/>
              <a:t>37</a:t>
            </a:fld>
            <a:endParaRPr lang="de-DE"/>
          </a:p>
        </p:txBody>
      </p:sp>
    </p:spTree>
    <p:extLst>
      <p:ext uri="{BB962C8B-B14F-4D97-AF65-F5344CB8AC3E}">
        <p14:creationId xmlns:p14="http://schemas.microsoft.com/office/powerpoint/2010/main" val="249167209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1" dirty="0"/>
              <a:t>Kunstbände</a:t>
            </a:r>
            <a:r>
              <a:rPr lang="de-DE" dirty="0"/>
              <a:t> und Werke über </a:t>
            </a:r>
            <a:r>
              <a:rPr lang="de-DE" dirty="0" smtClean="0"/>
              <a:t>Künstler </a:t>
            </a:r>
            <a:endParaRPr lang="de-DE" dirty="0"/>
          </a:p>
        </p:txBody>
      </p:sp>
      <p:sp>
        <p:nvSpPr>
          <p:cNvPr id="3" name="Textplatzhalter 2"/>
          <p:cNvSpPr>
            <a:spLocks noGrp="1"/>
          </p:cNvSpPr>
          <p:nvPr>
            <p:ph type="body" sz="quarter" idx="13"/>
          </p:nvPr>
        </p:nvSpPr>
        <p:spPr/>
        <p:txBody>
          <a:bodyPr wrap="square"/>
          <a:lstStyle/>
          <a:p>
            <a:pPr marL="342900" lvl="1" indent="-342900">
              <a:buFont typeface="Arial" panose="020B0604020202020204" pitchFamily="34" charset="0"/>
              <a:buChar char="•"/>
            </a:pPr>
            <a:r>
              <a:rPr lang="de-DE" sz="2400" dirty="0"/>
              <a:t>RDA: Begriff „Kunstband“ nicht definiert</a:t>
            </a:r>
          </a:p>
          <a:p>
            <a:pPr marL="342900" lvl="1" indent="-342900">
              <a:buFont typeface="Arial" panose="020B0604020202020204" pitchFamily="34" charset="0"/>
              <a:buChar char="•"/>
            </a:pPr>
            <a:r>
              <a:rPr lang="de-DE" sz="2400" dirty="0"/>
              <a:t>Ressource, die in der Hauptsache aus Kunstwerken bzw. aus Re­produktionen oder Abbildungen von Kunstwerken eines oder mehrerer Künstler besteht und die nicht im Zusammenhang mit einer Ausstellung erschienen ist</a:t>
            </a:r>
          </a:p>
          <a:p>
            <a:pPr marL="342900" lvl="1" indent="-342900">
              <a:buFont typeface="Arial" panose="020B0604020202020204" pitchFamily="34" charset="0"/>
              <a:buChar char="•"/>
            </a:pPr>
            <a:r>
              <a:rPr lang="de-DE" sz="2400" dirty="0"/>
              <a:t>Kunstwerke bzw. Reproduktionen/Abbildungen machen den Kern der Ressource aus + etwaige weitere Elemente sind als „Beiwerk“ dazu aufzufassen (z. B. einleitender Text)</a:t>
            </a:r>
          </a:p>
          <a:p>
            <a:pPr marL="342900" lvl="1" indent="-342900">
              <a:buFont typeface="Arial" panose="020B0604020202020204" pitchFamily="34" charset="0"/>
              <a:buChar char="•"/>
            </a:pPr>
            <a:r>
              <a:rPr lang="de-DE" sz="2400" dirty="0"/>
              <a:t>„Kunstwerke“: in einem breiten Sinn zu verstehen </a:t>
            </a:r>
            <a:br>
              <a:rPr lang="de-DE" sz="2400" dirty="0"/>
            </a:br>
            <a:r>
              <a:rPr lang="de-DE" sz="2400" dirty="0"/>
              <a:t>(z. B. auch Abbildungen von Möbeln, sofern diese ästhetische Objekte von einem gewissen künstlerischen Wert); auch Architektur fällt darunter</a:t>
            </a:r>
            <a:endParaRPr lang="de-DE" sz="2400" i="1" dirty="0"/>
          </a:p>
          <a:p>
            <a:pPr marL="0" indent="0">
              <a:buNone/>
            </a:pPr>
            <a:endParaRPr lang="de-DE" i="1" dirty="0"/>
          </a:p>
          <a:p>
            <a:endParaRPr lang="de-DE" i="1" dirty="0"/>
          </a:p>
          <a:p>
            <a:endParaRPr lang="de-DE" i="1" dirty="0"/>
          </a:p>
          <a:p>
            <a:endParaRPr lang="de-DE" dirty="0"/>
          </a:p>
          <a:p>
            <a:endParaRPr lang="de-DE" dirty="0"/>
          </a:p>
        </p:txBody>
      </p:sp>
      <p:sp>
        <p:nvSpPr>
          <p:cNvPr id="6"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
        <p:nvSpPr>
          <p:cNvPr id="7" name="Foliennummernplatzhalter 4"/>
          <p:cNvSpPr>
            <a:spLocks noGrp="1"/>
          </p:cNvSpPr>
          <p:nvPr>
            <p:ph type="sldNum" sz="quarter" idx="4"/>
          </p:nvPr>
        </p:nvSpPr>
        <p:spPr>
          <a:xfrm>
            <a:off x="7884368" y="6376243"/>
            <a:ext cx="802432" cy="365125"/>
          </a:xfrm>
        </p:spPr>
        <p:txBody>
          <a:bodyPr/>
          <a:lstStyle/>
          <a:p>
            <a:fld id="{8A6690F1-7CA1-4166-A522-500460961984}" type="slidenum">
              <a:rPr lang="de-DE" smtClean="0"/>
              <a:pPr/>
              <a:t>38</a:t>
            </a:fld>
            <a:endParaRPr lang="de-DE"/>
          </a:p>
        </p:txBody>
      </p:sp>
    </p:spTree>
    <p:extLst>
      <p:ext uri="{BB962C8B-B14F-4D97-AF65-F5344CB8AC3E}">
        <p14:creationId xmlns:p14="http://schemas.microsoft.com/office/powerpoint/2010/main" val="280696546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1" dirty="0"/>
              <a:t>Kunstbände</a:t>
            </a:r>
            <a:r>
              <a:rPr lang="de-DE" dirty="0"/>
              <a:t> und Werke über </a:t>
            </a:r>
            <a:r>
              <a:rPr lang="de-DE" dirty="0" smtClean="0"/>
              <a:t>Künstler </a:t>
            </a:r>
            <a:endParaRPr lang="de-DE" dirty="0"/>
          </a:p>
        </p:txBody>
      </p:sp>
      <p:sp>
        <p:nvSpPr>
          <p:cNvPr id="3" name="Textplatzhalter 2"/>
          <p:cNvSpPr>
            <a:spLocks noGrp="1"/>
          </p:cNvSpPr>
          <p:nvPr>
            <p:ph type="body" sz="quarter" idx="13"/>
          </p:nvPr>
        </p:nvSpPr>
        <p:spPr/>
        <p:txBody>
          <a:bodyPr wrap="square"/>
          <a:lstStyle/>
          <a:p>
            <a:pPr marL="342900" lvl="1" indent="-342900">
              <a:buFont typeface="Arial" panose="020B0604020202020204" pitchFamily="34" charset="0"/>
              <a:buChar char="•"/>
            </a:pPr>
            <a:r>
              <a:rPr lang="de-DE" sz="2400" dirty="0"/>
              <a:t>Kunstbände sind zugleich Bildbände</a:t>
            </a:r>
          </a:p>
          <a:p>
            <a:pPr marL="342900" lvl="1" indent="-342900">
              <a:buFont typeface="Arial" panose="020B0604020202020204" pitchFamily="34" charset="0"/>
              <a:buChar char="•"/>
            </a:pPr>
            <a:endParaRPr lang="de-DE" sz="2400" dirty="0"/>
          </a:p>
          <a:p>
            <a:pPr marL="342900" lvl="1" indent="-342900">
              <a:buFont typeface="Arial" panose="020B0604020202020204" pitchFamily="34" charset="0"/>
              <a:buChar char="•"/>
            </a:pPr>
            <a:r>
              <a:rPr lang="de-DE" sz="2400" dirty="0"/>
              <a:t>Regeln zum Inhaltstyp (RDA 6.9), zur Art des Inhalts (RDA 7.2) und zum illustrierenden Inhalt (RDA 7.15) gelten daher analog</a:t>
            </a:r>
          </a:p>
          <a:p>
            <a:pPr marL="342900" lvl="1" indent="-342900">
              <a:buFont typeface="Arial" panose="020B0604020202020204" pitchFamily="34" charset="0"/>
              <a:buChar char="•"/>
            </a:pPr>
            <a:endParaRPr lang="de-DE" sz="2400" dirty="0"/>
          </a:p>
          <a:p>
            <a:pPr marL="342900" lvl="1" indent="-342900">
              <a:buFont typeface="Arial" panose="020B0604020202020204" pitchFamily="34" charset="0"/>
              <a:buChar char="•"/>
            </a:pPr>
            <a:endParaRPr lang="de-DE" sz="2400" i="1" dirty="0"/>
          </a:p>
          <a:p>
            <a:endParaRPr lang="de-DE" i="1" dirty="0"/>
          </a:p>
          <a:p>
            <a:endParaRPr lang="de-DE" i="1" dirty="0"/>
          </a:p>
          <a:p>
            <a:endParaRPr lang="de-DE" dirty="0"/>
          </a:p>
          <a:p>
            <a:endParaRPr lang="de-DE" dirty="0"/>
          </a:p>
        </p:txBody>
      </p:sp>
      <p:sp>
        <p:nvSpPr>
          <p:cNvPr id="6"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
        <p:nvSpPr>
          <p:cNvPr id="7" name="Foliennummernplatzhalter 4"/>
          <p:cNvSpPr>
            <a:spLocks noGrp="1"/>
          </p:cNvSpPr>
          <p:nvPr>
            <p:ph type="sldNum" sz="quarter" idx="4"/>
          </p:nvPr>
        </p:nvSpPr>
        <p:spPr>
          <a:xfrm>
            <a:off x="7884368" y="6376243"/>
            <a:ext cx="802432" cy="365125"/>
          </a:xfrm>
        </p:spPr>
        <p:txBody>
          <a:bodyPr/>
          <a:lstStyle/>
          <a:p>
            <a:fld id="{8A6690F1-7CA1-4166-A522-500460961984}" type="slidenum">
              <a:rPr lang="de-DE" smtClean="0"/>
              <a:pPr/>
              <a:t>39</a:t>
            </a:fld>
            <a:endParaRPr lang="de-DE"/>
          </a:p>
        </p:txBody>
      </p:sp>
    </p:spTree>
    <p:extLst>
      <p:ext uri="{BB962C8B-B14F-4D97-AF65-F5344CB8AC3E}">
        <p14:creationId xmlns:p14="http://schemas.microsoft.com/office/powerpoint/2010/main" val="8627919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Reproduktionen: Definition</a:t>
            </a:r>
            <a:endParaRPr lang="de-DE" dirty="0"/>
          </a:p>
        </p:txBody>
      </p:sp>
      <p:sp>
        <p:nvSpPr>
          <p:cNvPr id="3" name="Textplatzhalter 2"/>
          <p:cNvSpPr>
            <a:spLocks noGrp="1"/>
          </p:cNvSpPr>
          <p:nvPr>
            <p:ph type="body" sz="quarter" idx="13"/>
          </p:nvPr>
        </p:nvSpPr>
        <p:spPr/>
        <p:txBody>
          <a:bodyPr wrap="square"/>
          <a:lstStyle/>
          <a:p>
            <a:r>
              <a:rPr lang="de-DE" dirty="0"/>
              <a:t>„Eine exakte Kopie des Inhalts einer Ressource, die mit mechanischen oder elektronischen Mitteln erstellt ist.“ (RDA Glossar)</a:t>
            </a:r>
          </a:p>
          <a:p>
            <a:endParaRPr lang="de-DE" dirty="0"/>
          </a:p>
          <a:p>
            <a:r>
              <a:rPr lang="de-DE" dirty="0"/>
              <a:t>Reproduktion kann vorliegen</a:t>
            </a:r>
          </a:p>
          <a:p>
            <a:pPr lvl="1"/>
            <a:r>
              <a:rPr lang="de-DE" dirty="0"/>
              <a:t>in gedruckter Form</a:t>
            </a:r>
          </a:p>
          <a:p>
            <a:pPr lvl="1"/>
            <a:r>
              <a:rPr lang="de-DE" dirty="0"/>
              <a:t>als Mikroform</a:t>
            </a:r>
          </a:p>
          <a:p>
            <a:pPr lvl="1"/>
            <a:r>
              <a:rPr lang="de-DE" dirty="0"/>
              <a:t>in elektronischer Form</a:t>
            </a:r>
          </a:p>
          <a:p>
            <a:pPr lvl="1"/>
            <a:endParaRPr lang="de-DE" sz="1800" dirty="0"/>
          </a:p>
          <a:p>
            <a:r>
              <a:rPr lang="de-DE" dirty="0"/>
              <a:t>Faksimile: „Eine Reproduktion, die die physische Erscheinung des Originals nachempfindet und dabei seinen Inhalt exakt reproduziert.“ (RDA Glossar)</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270945336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Kunstbände und </a:t>
            </a:r>
            <a:r>
              <a:rPr lang="de-DE" b="1" dirty="0"/>
              <a:t>Werke über </a:t>
            </a:r>
            <a:r>
              <a:rPr lang="de-DE" b="1" dirty="0" smtClean="0"/>
              <a:t>Künstler </a:t>
            </a:r>
            <a:endParaRPr lang="de-DE" dirty="0"/>
          </a:p>
        </p:txBody>
      </p:sp>
      <p:sp>
        <p:nvSpPr>
          <p:cNvPr id="3" name="Textplatzhalter 2"/>
          <p:cNvSpPr>
            <a:spLocks noGrp="1"/>
          </p:cNvSpPr>
          <p:nvPr>
            <p:ph type="body" sz="quarter" idx="13"/>
          </p:nvPr>
        </p:nvSpPr>
        <p:spPr/>
        <p:txBody>
          <a:bodyPr wrap="square"/>
          <a:lstStyle/>
          <a:p>
            <a:pPr marL="342900" lvl="1" indent="-342900">
              <a:buFont typeface="Arial" panose="020B0604020202020204" pitchFamily="34" charset="0"/>
              <a:buChar char="•"/>
            </a:pPr>
            <a:r>
              <a:rPr lang="de-DE" sz="2400" dirty="0"/>
              <a:t>Werke über einen oder mehrere Künstler sind keine Kunstbände</a:t>
            </a:r>
          </a:p>
          <a:p>
            <a:pPr marL="342900" lvl="1" indent="-342900">
              <a:buFont typeface="Arial" panose="020B0604020202020204" pitchFamily="34" charset="0"/>
              <a:buChar char="•"/>
            </a:pPr>
            <a:r>
              <a:rPr lang="de-DE" sz="2400" dirty="0"/>
              <a:t>z. B. Biografien oder kunsthistorische Arbeiten (z. B. über das gesamte </a:t>
            </a:r>
            <a:r>
              <a:rPr lang="de-DE" sz="2400" dirty="0" err="1"/>
              <a:t>Œuvre</a:t>
            </a:r>
            <a:r>
              <a:rPr lang="de-DE" sz="2400" dirty="0"/>
              <a:t>, eine </a:t>
            </a:r>
            <a:r>
              <a:rPr lang="de-DE" sz="2400" dirty="0" err="1"/>
              <a:t>Schaf­fensperiode</a:t>
            </a:r>
            <a:r>
              <a:rPr lang="de-DE" sz="2400" dirty="0"/>
              <a:t> oder ein einzelnes Kunstwerk), aber auch Werkverzeichnisse</a:t>
            </a:r>
          </a:p>
          <a:p>
            <a:pPr marL="342900" lvl="1" indent="-342900">
              <a:buFont typeface="Arial" panose="020B0604020202020204" pitchFamily="34" charset="0"/>
              <a:buChar char="•"/>
            </a:pPr>
            <a:r>
              <a:rPr lang="de-DE" sz="2400" dirty="0"/>
              <a:t>Text steht im Vorder­grund</a:t>
            </a:r>
          </a:p>
          <a:p>
            <a:pPr marL="342900" lvl="1" indent="-342900">
              <a:buFont typeface="Arial" panose="020B0604020202020204" pitchFamily="34" charset="0"/>
              <a:buChar char="•"/>
            </a:pPr>
            <a:r>
              <a:rPr lang="de-DE" sz="2400" dirty="0"/>
              <a:t>zu seiner Veranschaulichung in der Regel zahlreiche Abbildungen von Kunst­werken des Künstlers bzw. der Künstler beigegeben</a:t>
            </a:r>
          </a:p>
          <a:p>
            <a:pPr marL="342900" lvl="1" indent="-342900">
              <a:buFont typeface="Arial" panose="020B0604020202020204" pitchFamily="34" charset="0"/>
              <a:buChar char="•"/>
            </a:pPr>
            <a:r>
              <a:rPr lang="de-DE" sz="2400" dirty="0"/>
              <a:t>Erfassung der Abbildungen als illustrierender Inhalt (RDA 7.15)</a:t>
            </a:r>
          </a:p>
          <a:p>
            <a:pPr marL="342900" lvl="1" indent="-342900">
              <a:buFont typeface="Arial" panose="020B0604020202020204" pitchFamily="34" charset="0"/>
              <a:buChar char="•"/>
            </a:pPr>
            <a:r>
              <a:rPr lang="de-DE" sz="2400" dirty="0"/>
              <a:t>Art des Inhalts (RDA 7.2): nicht „Bildband“</a:t>
            </a:r>
          </a:p>
          <a:p>
            <a:pPr marL="0" lvl="1" indent="0">
              <a:buNone/>
            </a:pPr>
            <a:endParaRPr lang="de-DE" sz="2400" dirty="0"/>
          </a:p>
          <a:p>
            <a:pPr marL="342900" lvl="1" indent="-342900">
              <a:buFont typeface="Arial" panose="020B0604020202020204" pitchFamily="34" charset="0"/>
              <a:buChar char="•"/>
            </a:pPr>
            <a:endParaRPr lang="de-DE" sz="2400" i="1" dirty="0"/>
          </a:p>
          <a:p>
            <a:endParaRPr lang="de-DE" i="1" dirty="0"/>
          </a:p>
          <a:p>
            <a:endParaRPr lang="de-DE" i="1" dirty="0"/>
          </a:p>
          <a:p>
            <a:endParaRPr lang="de-DE" dirty="0"/>
          </a:p>
          <a:p>
            <a:endParaRPr lang="de-DE" dirty="0"/>
          </a:p>
        </p:txBody>
      </p:sp>
      <p:sp>
        <p:nvSpPr>
          <p:cNvPr id="6"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
        <p:nvSpPr>
          <p:cNvPr id="7" name="Foliennummernplatzhalter 4"/>
          <p:cNvSpPr>
            <a:spLocks noGrp="1"/>
          </p:cNvSpPr>
          <p:nvPr>
            <p:ph type="sldNum" sz="quarter" idx="4"/>
          </p:nvPr>
        </p:nvSpPr>
        <p:spPr>
          <a:xfrm>
            <a:off x="7884368" y="6376243"/>
            <a:ext cx="802432" cy="365125"/>
          </a:xfrm>
        </p:spPr>
        <p:txBody>
          <a:bodyPr/>
          <a:lstStyle/>
          <a:p>
            <a:fld id="{8A6690F1-7CA1-4166-A522-500460961984}" type="slidenum">
              <a:rPr lang="de-DE" smtClean="0"/>
              <a:pPr/>
              <a:t>40</a:t>
            </a:fld>
            <a:endParaRPr lang="de-DE"/>
          </a:p>
        </p:txBody>
      </p:sp>
    </p:spTree>
    <p:extLst>
      <p:ext uri="{BB962C8B-B14F-4D97-AF65-F5344CB8AC3E}">
        <p14:creationId xmlns:p14="http://schemas.microsoft.com/office/powerpoint/2010/main" val="234619861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Kunstbände und Werke über </a:t>
            </a:r>
            <a:r>
              <a:rPr lang="de-DE" dirty="0" smtClean="0"/>
              <a:t>Künstler </a:t>
            </a:r>
            <a:endParaRPr lang="de-DE" dirty="0"/>
          </a:p>
        </p:txBody>
      </p:sp>
      <p:sp>
        <p:nvSpPr>
          <p:cNvPr id="3" name="Textplatzhalter 2"/>
          <p:cNvSpPr>
            <a:spLocks noGrp="1"/>
          </p:cNvSpPr>
          <p:nvPr>
            <p:ph type="body" sz="quarter" idx="13"/>
          </p:nvPr>
        </p:nvSpPr>
        <p:spPr/>
        <p:txBody>
          <a:bodyPr wrap="square"/>
          <a:lstStyle/>
          <a:p>
            <a:pPr marL="0" lvl="1" indent="0">
              <a:buNone/>
            </a:pPr>
            <a:r>
              <a:rPr lang="de-DE" sz="2400" dirty="0"/>
              <a:t>Kunstbände vs. Werke über einen oder mehrere Künstler:</a:t>
            </a:r>
          </a:p>
          <a:p>
            <a:pPr marL="342900" lvl="1" indent="-342900">
              <a:buFont typeface="Arial" panose="020B0604020202020204" pitchFamily="34" charset="0"/>
              <a:buChar char="•"/>
            </a:pPr>
            <a:r>
              <a:rPr lang="de-DE" sz="2400" dirty="0"/>
              <a:t>Entscheidung nicht nur anhand des Umfangs des Texts und Umfangs der Abbildungen in quantita­tiver Hinsicht </a:t>
            </a:r>
          </a:p>
          <a:p>
            <a:pPr marL="342900" lvl="1" indent="-342900">
              <a:buFont typeface="Arial" panose="020B0604020202020204" pitchFamily="34" charset="0"/>
              <a:buChar char="•"/>
            </a:pPr>
            <a:r>
              <a:rPr lang="de-DE" sz="2400" dirty="0"/>
              <a:t>Handelt es sich um Abbil­dungen, die mit einem erläuternden Text versehen sind </a:t>
            </a:r>
            <a:r>
              <a:rPr lang="de-DE" sz="2400" dirty="0">
                <a:sym typeface="Wingdings"/>
              </a:rPr>
              <a:t> </a:t>
            </a:r>
            <a:r>
              <a:rPr lang="de-DE" sz="2400" dirty="0"/>
              <a:t>Kunstband</a:t>
            </a:r>
          </a:p>
          <a:p>
            <a:pPr marL="342900" lvl="1" indent="-342900">
              <a:buFont typeface="Arial" panose="020B0604020202020204" pitchFamily="34" charset="0"/>
              <a:buChar char="•"/>
            </a:pPr>
            <a:r>
              <a:rPr lang="de-DE" sz="2400" dirty="0"/>
              <a:t>Handelt es sich um Text, der die Hauptsache ist und die Abbildungen unterstützen oder illustrieren nur den Gedankengang der Studie </a:t>
            </a:r>
            <a:r>
              <a:rPr lang="de-DE" sz="2400" dirty="0">
                <a:sym typeface="Wingdings"/>
              </a:rPr>
              <a:t> </a:t>
            </a:r>
            <a:r>
              <a:rPr lang="de-DE" sz="2400" dirty="0"/>
              <a:t>Werk über einen Künstler</a:t>
            </a:r>
          </a:p>
          <a:p>
            <a:pPr marL="342900" lvl="1" indent="-342900">
              <a:buFont typeface="Arial" panose="020B0604020202020204" pitchFamily="34" charset="0"/>
              <a:buChar char="•"/>
            </a:pPr>
            <a:r>
              <a:rPr lang="de-DE" sz="2400" dirty="0"/>
              <a:t>Im Zweifelsfall: Kunstband</a:t>
            </a:r>
          </a:p>
          <a:p>
            <a:pPr marL="342900" lvl="1" indent="-342900">
              <a:buFont typeface="Arial" panose="020B0604020202020204" pitchFamily="34" charset="0"/>
              <a:buChar char="•"/>
            </a:pPr>
            <a:endParaRPr lang="de-DE" sz="2400" dirty="0"/>
          </a:p>
          <a:p>
            <a:pPr marL="342900" lvl="1" indent="-342900">
              <a:buFont typeface="Arial" panose="020B0604020202020204" pitchFamily="34" charset="0"/>
              <a:buChar char="•"/>
            </a:pPr>
            <a:endParaRPr lang="de-DE" sz="2400" i="1" dirty="0"/>
          </a:p>
          <a:p>
            <a:endParaRPr lang="de-DE" i="1" dirty="0"/>
          </a:p>
          <a:p>
            <a:endParaRPr lang="de-DE" i="1" dirty="0"/>
          </a:p>
          <a:p>
            <a:endParaRPr lang="de-DE" dirty="0"/>
          </a:p>
          <a:p>
            <a:endParaRPr lang="de-DE" dirty="0"/>
          </a:p>
        </p:txBody>
      </p:sp>
      <p:sp>
        <p:nvSpPr>
          <p:cNvPr id="6"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
        <p:nvSpPr>
          <p:cNvPr id="7" name="Foliennummernplatzhalter 4"/>
          <p:cNvSpPr>
            <a:spLocks noGrp="1"/>
          </p:cNvSpPr>
          <p:nvPr>
            <p:ph type="sldNum" sz="quarter" idx="4"/>
          </p:nvPr>
        </p:nvSpPr>
        <p:spPr>
          <a:xfrm>
            <a:off x="7884368" y="6376243"/>
            <a:ext cx="802432" cy="365125"/>
          </a:xfrm>
        </p:spPr>
        <p:txBody>
          <a:bodyPr/>
          <a:lstStyle/>
          <a:p>
            <a:fld id="{8A6690F1-7CA1-4166-A522-500460961984}" type="slidenum">
              <a:rPr lang="de-DE" smtClean="0"/>
              <a:pPr/>
              <a:t>41</a:t>
            </a:fld>
            <a:endParaRPr lang="de-DE"/>
          </a:p>
        </p:txBody>
      </p:sp>
    </p:spTree>
    <p:extLst>
      <p:ext uri="{BB962C8B-B14F-4D97-AF65-F5344CB8AC3E}">
        <p14:creationId xmlns:p14="http://schemas.microsoft.com/office/powerpoint/2010/main" val="402966370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1" dirty="0"/>
              <a:t>Kunstbände</a:t>
            </a:r>
            <a:r>
              <a:rPr lang="de-DE" dirty="0"/>
              <a:t> und Werke über </a:t>
            </a:r>
            <a:r>
              <a:rPr lang="de-DE" dirty="0" smtClean="0"/>
              <a:t>Künstler </a:t>
            </a:r>
            <a:endParaRPr lang="de-DE" dirty="0"/>
          </a:p>
        </p:txBody>
      </p:sp>
      <p:sp>
        <p:nvSpPr>
          <p:cNvPr id="3" name="Textplatzhalter 2"/>
          <p:cNvSpPr>
            <a:spLocks noGrp="1"/>
          </p:cNvSpPr>
          <p:nvPr>
            <p:ph type="body" sz="quarter" idx="13"/>
          </p:nvPr>
        </p:nvSpPr>
        <p:spPr/>
        <p:txBody>
          <a:bodyPr wrap="square"/>
          <a:lstStyle/>
          <a:p>
            <a:pPr marL="0" lvl="1" indent="0">
              <a:buNone/>
            </a:pPr>
            <a:r>
              <a:rPr lang="de-DE" sz="2400" dirty="0"/>
              <a:t>Geistiger Schöpfer und weitere Beteiligte bei Kunstbänden:</a:t>
            </a:r>
          </a:p>
          <a:p>
            <a:pPr marL="742950" lvl="2" indent="-342900"/>
            <a:r>
              <a:rPr lang="de-DE" sz="2000" dirty="0"/>
              <a:t>Keine Sonderregeln für geistige Schöpfer von Kunstbänden, es gelten die normalen Regeln RDA 19.2.1.1</a:t>
            </a:r>
          </a:p>
          <a:p>
            <a:pPr marL="742950" lvl="2" indent="-342900"/>
            <a:r>
              <a:rPr lang="de-DE" sz="2000" dirty="0"/>
              <a:t>nur Werke eines einzigen Künstlers: Künstler ist der geistige Schöpfer</a:t>
            </a:r>
          </a:p>
          <a:p>
            <a:pPr marL="742950" lvl="2" indent="-342900"/>
            <a:r>
              <a:rPr lang="de-DE" sz="2000" dirty="0"/>
              <a:t>Werke von mehreren Künstlern, die zusammengearbeitet haben: alle Künstler sind geistige Schöpfer</a:t>
            </a:r>
          </a:p>
          <a:p>
            <a:pPr marL="742950" lvl="2" indent="-342900"/>
            <a:r>
              <a:rPr lang="de-DE" sz="2000" dirty="0"/>
              <a:t>Werke einer Künst­lergruppe, die als Körperschaft gilt: diese Körperschaft ist der geistige Schöpfer (RDA 19.2.1.1.1 h)</a:t>
            </a:r>
            <a:endParaRPr lang="de-DE" sz="1800" dirty="0">
              <a:solidFill>
                <a:srgbClr val="000000"/>
              </a:solidFill>
              <a:latin typeface="Verdana"/>
              <a:ea typeface="Times New Roman"/>
              <a:cs typeface="Arial"/>
            </a:endParaRPr>
          </a:p>
          <a:p>
            <a:pPr lvl="1">
              <a:spcAft>
                <a:spcPts val="600"/>
              </a:spcAft>
              <a:buFont typeface="Arial" panose="020B0604020202020204" pitchFamily="34" charset="0"/>
              <a:buChar char="•"/>
            </a:pPr>
            <a:r>
              <a:rPr lang="de-DE" dirty="0"/>
              <a:t>Beziehungskennzeichnung: „Künstler“ oder ggf. „Fotograf“</a:t>
            </a:r>
          </a:p>
          <a:p>
            <a:pPr lvl="1">
              <a:spcAft>
                <a:spcPts val="600"/>
              </a:spcAft>
              <a:buFont typeface="Arial" panose="020B0604020202020204" pitchFamily="34" charset="0"/>
              <a:buChar char="•"/>
            </a:pPr>
            <a:r>
              <a:rPr lang="de-DE" dirty="0"/>
              <a:t>Verfasser zusätzlicher Texte: möglich als Mitwirkende (RDA 20.2), Beziehungskennzeichnung: „Verfasser von ergänzendem Text“ bzw. einer der spezielleren Begriffe (u. a. „Kommentarverfasser“, „Verfasser einer Einleitung</a:t>
            </a:r>
            <a:r>
              <a:rPr lang="de-DE" dirty="0" smtClean="0"/>
              <a:t>“)</a:t>
            </a:r>
            <a:endParaRPr lang="de-DE" dirty="0"/>
          </a:p>
        </p:txBody>
      </p:sp>
      <p:sp>
        <p:nvSpPr>
          <p:cNvPr id="6"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
        <p:nvSpPr>
          <p:cNvPr id="7" name="Foliennummernplatzhalter 4"/>
          <p:cNvSpPr>
            <a:spLocks noGrp="1"/>
          </p:cNvSpPr>
          <p:nvPr>
            <p:ph type="sldNum" sz="quarter" idx="4"/>
          </p:nvPr>
        </p:nvSpPr>
        <p:spPr>
          <a:xfrm>
            <a:off x="7884368" y="6376243"/>
            <a:ext cx="802432" cy="365125"/>
          </a:xfrm>
        </p:spPr>
        <p:txBody>
          <a:bodyPr/>
          <a:lstStyle/>
          <a:p>
            <a:fld id="{8A6690F1-7CA1-4166-A522-500460961984}" type="slidenum">
              <a:rPr lang="de-DE" smtClean="0"/>
              <a:pPr/>
              <a:t>42</a:t>
            </a:fld>
            <a:endParaRPr lang="de-DE"/>
          </a:p>
        </p:txBody>
      </p:sp>
    </p:spTree>
    <p:extLst>
      <p:ext uri="{BB962C8B-B14F-4D97-AF65-F5344CB8AC3E}">
        <p14:creationId xmlns:p14="http://schemas.microsoft.com/office/powerpoint/2010/main" val="220483585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r>
              <a:rPr lang="de-DE" dirty="0"/>
              <a:t>Beispiel: Manet : acht farbige Wiedergaben / mit einer Einführung von A. </a:t>
            </a:r>
            <a:r>
              <a:rPr lang="de-DE" dirty="0" err="1"/>
              <a:t>Tabarant</a:t>
            </a:r>
            <a:endParaRPr lang="de-DE" i="1" dirty="0"/>
          </a:p>
          <a:p>
            <a:endParaRPr lang="de-DE" i="1" dirty="0" smtClean="0"/>
          </a:p>
          <a:p>
            <a:endParaRPr lang="de-DE" i="1" dirty="0"/>
          </a:p>
          <a:p>
            <a:endParaRPr lang="de-DE" i="1" dirty="0" smtClean="0"/>
          </a:p>
          <a:p>
            <a:endParaRPr lang="de-DE" i="1" dirty="0"/>
          </a:p>
          <a:p>
            <a:endParaRPr lang="de-DE" i="1" dirty="0" smtClean="0"/>
          </a:p>
          <a:p>
            <a:endParaRPr lang="de-DE" i="1" dirty="0"/>
          </a:p>
          <a:p>
            <a:pPr marL="0" indent="0">
              <a:buNone/>
            </a:pPr>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1735469373"/>
              </p:ext>
            </p:extLst>
          </p:nvPr>
        </p:nvGraphicFramePr>
        <p:xfrm>
          <a:off x="467544" y="2244892"/>
          <a:ext cx="8424935" cy="2448272"/>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6660">
                <a:tc>
                  <a:txBody>
                    <a:bodyPr/>
                    <a:lstStyle/>
                    <a:p>
                      <a:pPr>
                        <a:lnSpc>
                          <a:spcPct val="100000"/>
                        </a:lnSpc>
                        <a:spcAft>
                          <a:spcPts val="600"/>
                        </a:spcAft>
                      </a:pPr>
                      <a:r>
                        <a:rPr lang="de-DE" sz="1800" b="1">
                          <a:effectLst/>
                          <a:latin typeface="Verdana"/>
                          <a:ea typeface="Calibri"/>
                          <a:cs typeface="Times New Roman"/>
                        </a:rPr>
                        <a:t>19.2</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a:effectLst/>
                          <a:latin typeface="Verdana"/>
                          <a:ea typeface="Calibri"/>
                          <a:cs typeface="Times New Roman"/>
                        </a:rPr>
                        <a:t>Geistiger Schöpfer</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kern="1200" dirty="0" smtClean="0">
                          <a:solidFill>
                            <a:schemeClr val="dk1"/>
                          </a:solidFill>
                          <a:effectLst/>
                          <a:latin typeface="Verdana"/>
                          <a:ea typeface="Calibri"/>
                          <a:cs typeface="Times New Roman"/>
                        </a:rPr>
                        <a:t>Manet, Edouard, 1832-1888</a:t>
                      </a:r>
                      <a:endParaRPr lang="de-DE" sz="1800" kern="1200" dirty="0">
                        <a:solidFill>
                          <a:schemeClr val="dk1"/>
                        </a:solidFill>
                        <a:effectLst/>
                        <a:latin typeface="Verdana"/>
                        <a:ea typeface="Calibri"/>
                        <a:cs typeface="Times New Roman"/>
                      </a:endParaRPr>
                    </a:p>
                  </a:txBody>
                  <a:tcPr marL="68580" marR="68580" marT="0" marB="0" anchor="ctr"/>
                </a:tc>
              </a:tr>
              <a:tr h="504056">
                <a:tc>
                  <a:txBody>
                    <a:bodyPr/>
                    <a:lstStyle/>
                    <a:p>
                      <a:pPr>
                        <a:lnSpc>
                          <a:spcPct val="100000"/>
                        </a:lnSpc>
                        <a:spcAft>
                          <a:spcPts val="600"/>
                        </a:spcAft>
                      </a:pPr>
                      <a:r>
                        <a:rPr lang="de-DE" sz="1800">
                          <a:effectLst/>
                          <a:latin typeface="Verdana"/>
                          <a:ea typeface="Calibri"/>
                          <a:cs typeface="Times New Roman"/>
                        </a:rPr>
                        <a:t>18.5</a:t>
                      </a:r>
                    </a:p>
                  </a:txBody>
                  <a:tcPr marL="68580" marR="68580" marT="0" marB="0" anchor="ctr"/>
                </a:tc>
                <a:tc>
                  <a:txBody>
                    <a:bodyPr/>
                    <a:lstStyle/>
                    <a:p>
                      <a:pPr>
                        <a:lnSpc>
                          <a:spcPct val="100000"/>
                        </a:lnSpc>
                        <a:spcAft>
                          <a:spcPts val="600"/>
                        </a:spcAft>
                      </a:pPr>
                      <a:r>
                        <a:rPr lang="de-DE" sz="1800">
                          <a:effectLst/>
                          <a:latin typeface="Verdana"/>
                          <a:ea typeface="Calibri"/>
                          <a:cs typeface="Times New Roman"/>
                        </a:rPr>
                        <a:t>Beziehungskennzeich­nung</a:t>
                      </a:r>
                    </a:p>
                  </a:txBody>
                  <a:tcPr marL="68580" marR="68580" marT="0" marB="0" anchor="ctr"/>
                </a:tc>
                <a:tc>
                  <a:txBody>
                    <a:bodyPr/>
                    <a:lstStyle/>
                    <a:p>
                      <a:pPr>
                        <a:lnSpc>
                          <a:spcPct val="100000"/>
                        </a:lnSpc>
                        <a:spcAft>
                          <a:spcPts val="600"/>
                        </a:spcAft>
                      </a:pPr>
                      <a:r>
                        <a:rPr lang="de-DE" sz="1800" dirty="0" smtClean="0">
                          <a:effectLst/>
                          <a:latin typeface="Verdana"/>
                          <a:ea typeface="Calibri"/>
                          <a:cs typeface="Times New Roman"/>
                        </a:rPr>
                        <a:t>Künstler</a:t>
                      </a:r>
                      <a:endParaRPr lang="de-DE" sz="1800" dirty="0">
                        <a:effectLst/>
                        <a:latin typeface="Verdana"/>
                        <a:ea typeface="Calibri"/>
                        <a:cs typeface="Times New Roman"/>
                      </a:endParaRPr>
                    </a:p>
                  </a:txBody>
                  <a:tcPr marL="68580" marR="68580" marT="0" marB="0" anchor="ctr"/>
                </a:tc>
              </a:tr>
              <a:tr h="504056">
                <a:tc>
                  <a:txBody>
                    <a:bodyPr/>
                    <a:lstStyle/>
                    <a:p>
                      <a:pPr>
                        <a:lnSpc>
                          <a:spcPct val="100000"/>
                        </a:lnSpc>
                        <a:spcAft>
                          <a:spcPts val="600"/>
                        </a:spcAft>
                      </a:pPr>
                      <a:r>
                        <a:rPr lang="de-DE" sz="1800" dirty="0" smtClean="0">
                          <a:effectLst/>
                          <a:latin typeface="Verdana"/>
                          <a:ea typeface="Calibri"/>
                          <a:cs typeface="Times New Roman"/>
                        </a:rPr>
                        <a:t>20.2</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effectLst/>
                          <a:latin typeface="Verdana"/>
                          <a:ea typeface="Calibri"/>
                          <a:cs typeface="Times New Roman"/>
                        </a:rPr>
                        <a:t>Mitwirkender</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kern="1200" dirty="0" err="1" smtClean="0">
                          <a:solidFill>
                            <a:schemeClr val="dk1"/>
                          </a:solidFill>
                          <a:effectLst/>
                          <a:latin typeface="Verdana"/>
                          <a:ea typeface="Calibri"/>
                          <a:cs typeface="Times New Roman"/>
                        </a:rPr>
                        <a:t>Tabarant</a:t>
                      </a:r>
                      <a:r>
                        <a:rPr lang="de-DE" sz="1800" kern="1200" dirty="0" smtClean="0">
                          <a:solidFill>
                            <a:schemeClr val="dk1"/>
                          </a:solidFill>
                          <a:effectLst/>
                          <a:latin typeface="Verdana"/>
                          <a:ea typeface="Calibri"/>
                          <a:cs typeface="Times New Roman"/>
                        </a:rPr>
                        <a:t>, Adolphe</a:t>
                      </a:r>
                      <a:endParaRPr lang="de-DE" sz="1800" kern="1200" dirty="0">
                        <a:solidFill>
                          <a:schemeClr val="dk1"/>
                        </a:solidFill>
                        <a:effectLst/>
                        <a:latin typeface="Verdana"/>
                        <a:ea typeface="Calibri"/>
                        <a:cs typeface="Times New Roman"/>
                      </a:endParaRPr>
                    </a:p>
                  </a:txBody>
                  <a:tcPr marL="68580" marR="68580" marT="0" marB="0" anchor="ctr"/>
                </a:tc>
              </a:tr>
              <a:tr h="504056">
                <a:tc>
                  <a:txBody>
                    <a:bodyPr/>
                    <a:lstStyle/>
                    <a:p>
                      <a:pPr>
                        <a:lnSpc>
                          <a:spcPct val="100000"/>
                        </a:lnSpc>
                        <a:spcAft>
                          <a:spcPts val="600"/>
                        </a:spcAft>
                      </a:pPr>
                      <a:r>
                        <a:rPr lang="de-DE" sz="1800" dirty="0">
                          <a:effectLst/>
                          <a:latin typeface="Verdana"/>
                          <a:ea typeface="Calibri"/>
                          <a:cs typeface="Times New Roman"/>
                        </a:rPr>
                        <a:t>18.5</a:t>
                      </a:r>
                    </a:p>
                  </a:txBody>
                  <a:tcPr marL="68580" marR="68580" marT="0" marB="0" anchor="ctr"/>
                </a:tc>
                <a:tc>
                  <a:txBody>
                    <a:bodyPr/>
                    <a:lstStyle/>
                    <a:p>
                      <a:pPr>
                        <a:lnSpc>
                          <a:spcPct val="100000"/>
                        </a:lnSpc>
                        <a:spcAft>
                          <a:spcPts val="600"/>
                        </a:spcAft>
                      </a:pPr>
                      <a:r>
                        <a:rPr lang="de-DE" sz="1800" dirty="0" err="1">
                          <a:effectLst/>
                          <a:latin typeface="Verdana"/>
                          <a:ea typeface="Calibri"/>
                          <a:cs typeface="Times New Roman"/>
                        </a:rPr>
                        <a:t>Beziehungskennzeich­nung</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effectLst/>
                          <a:latin typeface="Verdana"/>
                          <a:ea typeface="Calibri"/>
                          <a:cs typeface="Times New Roman"/>
                        </a:rPr>
                        <a:t>Verfasser einer</a:t>
                      </a:r>
                      <a:r>
                        <a:rPr lang="de-DE" sz="1800" baseline="0" dirty="0" smtClean="0">
                          <a:effectLst/>
                          <a:latin typeface="Verdana"/>
                          <a:ea typeface="Calibri"/>
                          <a:cs typeface="Times New Roman"/>
                        </a:rPr>
                        <a:t> Einleitung</a:t>
                      </a:r>
                      <a:endParaRPr lang="de-DE" sz="1800" dirty="0">
                        <a:effectLst/>
                        <a:latin typeface="Verdana"/>
                        <a:ea typeface="Calibri"/>
                        <a:cs typeface="Times New Roman"/>
                      </a:endParaRPr>
                    </a:p>
                  </a:txBody>
                  <a:tcPr marL="68580" marR="68580" marT="0" marB="0" anchor="ctr"/>
                </a:tc>
              </a:tr>
            </a:tbl>
          </a:graphicData>
        </a:graphic>
      </p:graphicFrame>
      <p:sp>
        <p:nvSpPr>
          <p:cNvPr id="9" name="Titel 1"/>
          <p:cNvSpPr>
            <a:spLocks noGrp="1"/>
          </p:cNvSpPr>
          <p:nvPr>
            <p:ph type="title"/>
          </p:nvPr>
        </p:nvSpPr>
        <p:spPr>
          <a:xfrm>
            <a:off x="251520" y="183778"/>
            <a:ext cx="8640960" cy="508918"/>
          </a:xfrm>
        </p:spPr>
        <p:txBody>
          <a:bodyPr/>
          <a:lstStyle/>
          <a:p>
            <a:r>
              <a:rPr lang="de-DE" b="1" dirty="0"/>
              <a:t>Kunstbände</a:t>
            </a:r>
            <a:r>
              <a:rPr lang="de-DE" dirty="0"/>
              <a:t> und Werke über </a:t>
            </a:r>
            <a:r>
              <a:rPr lang="de-DE" dirty="0" smtClean="0"/>
              <a:t>Künstler </a:t>
            </a:r>
            <a:endParaRPr lang="de-DE" dirty="0"/>
          </a:p>
        </p:txBody>
      </p:sp>
      <p:sp>
        <p:nvSpPr>
          <p:cNvPr id="10"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
        <p:nvSpPr>
          <p:cNvPr id="8" name="Foliennummernplatzhalter 4"/>
          <p:cNvSpPr>
            <a:spLocks noGrp="1"/>
          </p:cNvSpPr>
          <p:nvPr>
            <p:ph type="sldNum" sz="quarter" idx="4"/>
          </p:nvPr>
        </p:nvSpPr>
        <p:spPr>
          <a:xfrm>
            <a:off x="7884368" y="6376243"/>
            <a:ext cx="802432" cy="365125"/>
          </a:xfrm>
        </p:spPr>
        <p:txBody>
          <a:bodyPr/>
          <a:lstStyle/>
          <a:p>
            <a:fld id="{8A6690F1-7CA1-4166-A522-500460961984}" type="slidenum">
              <a:rPr lang="de-DE" smtClean="0"/>
              <a:pPr/>
              <a:t>43</a:t>
            </a:fld>
            <a:endParaRPr lang="de-DE"/>
          </a:p>
        </p:txBody>
      </p:sp>
    </p:spTree>
    <p:extLst>
      <p:ext uri="{BB962C8B-B14F-4D97-AF65-F5344CB8AC3E}">
        <p14:creationId xmlns:p14="http://schemas.microsoft.com/office/powerpoint/2010/main" val="39139413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Kunstbände und </a:t>
            </a:r>
            <a:r>
              <a:rPr lang="de-DE" b="1" dirty="0"/>
              <a:t>Werke über </a:t>
            </a:r>
            <a:r>
              <a:rPr lang="de-DE" b="1" dirty="0" smtClean="0"/>
              <a:t>Künstler </a:t>
            </a:r>
            <a:endParaRPr lang="de-DE" dirty="0"/>
          </a:p>
        </p:txBody>
      </p:sp>
      <p:sp>
        <p:nvSpPr>
          <p:cNvPr id="3" name="Textplatzhalter 2"/>
          <p:cNvSpPr>
            <a:spLocks noGrp="1"/>
          </p:cNvSpPr>
          <p:nvPr>
            <p:ph type="body" sz="quarter" idx="13"/>
          </p:nvPr>
        </p:nvSpPr>
        <p:spPr/>
        <p:txBody>
          <a:bodyPr wrap="square"/>
          <a:lstStyle/>
          <a:p>
            <a:pPr marL="342900" lvl="1" indent="-342900">
              <a:buFont typeface="Arial" panose="020B0604020202020204" pitchFamily="34" charset="0"/>
              <a:buChar char="•"/>
            </a:pPr>
            <a:r>
              <a:rPr lang="de-DE" sz="2400" dirty="0"/>
              <a:t>Geistiger Schöpfer und weitere Beteiligte bei Werken über Künstler:</a:t>
            </a:r>
          </a:p>
          <a:p>
            <a:pPr marL="742950" lvl="2" indent="-342900">
              <a:buFont typeface="Symbol" panose="05050102010706020507" pitchFamily="18" charset="2"/>
              <a:buChar char="-"/>
            </a:pPr>
            <a:r>
              <a:rPr lang="de-DE" sz="2000" dirty="0"/>
              <a:t>Es gelten die normalen Regeln RDA 19.2.1.1</a:t>
            </a:r>
          </a:p>
          <a:p>
            <a:pPr marL="742950" lvl="2" indent="-342900">
              <a:buFont typeface="Symbol" panose="05050102010706020507" pitchFamily="18" charset="2"/>
              <a:buChar char="-"/>
            </a:pPr>
            <a:r>
              <a:rPr lang="de-DE" sz="2000" dirty="0"/>
              <a:t>Geistiger Schöpfer: Verfasser der biografischen, kunsthistorischen etc. Arbeit; Beziehungskennzeichnung: „Verfasser“ bzw. </a:t>
            </a:r>
            <a:br>
              <a:rPr lang="de-DE" sz="2000" dirty="0"/>
            </a:br>
            <a:r>
              <a:rPr lang="de-DE" sz="2000" dirty="0"/>
              <a:t>die Person, die ein Werkverzeichnis erar­beitet hat; Beziehungskennzeichnung: „Zusammenstellender“</a:t>
            </a:r>
          </a:p>
          <a:p>
            <a:pPr marL="742950" lvl="2" indent="-342900">
              <a:buFont typeface="Symbol" panose="05050102010706020507" pitchFamily="18" charset="2"/>
              <a:buChar char="-"/>
            </a:pPr>
            <a:r>
              <a:rPr lang="de-DE" sz="2000" dirty="0"/>
              <a:t>Geistige Schöpfer bei Werk, gemeinsam von mehreren Personen geschaffen: alle Verfasser bzw. Zusammenstellende</a:t>
            </a:r>
          </a:p>
          <a:p>
            <a:pPr marL="742950" lvl="2" indent="-342900">
              <a:buFont typeface="Symbol" panose="05050102010706020507" pitchFamily="18" charset="2"/>
              <a:buChar char="-"/>
            </a:pPr>
            <a:r>
              <a:rPr lang="de-DE" dirty="0"/>
              <a:t>Abbildungen von Kunstwerken enthalten: Künstler bzw. die Künstler möglich als Mitwirkender (RDA 20.2); Beziehungskennzeichnung: „Illustrator“, „Fotograf“ oder „Mitwirkender“ (z. B. bei einem Bildhauer)</a:t>
            </a:r>
          </a:p>
        </p:txBody>
      </p:sp>
      <p:sp>
        <p:nvSpPr>
          <p:cNvPr id="6"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
        <p:nvSpPr>
          <p:cNvPr id="7" name="Foliennummernplatzhalter 4"/>
          <p:cNvSpPr>
            <a:spLocks noGrp="1"/>
          </p:cNvSpPr>
          <p:nvPr>
            <p:ph type="sldNum" sz="quarter" idx="4"/>
          </p:nvPr>
        </p:nvSpPr>
        <p:spPr>
          <a:xfrm>
            <a:off x="7884368" y="6376243"/>
            <a:ext cx="802432" cy="365125"/>
          </a:xfrm>
        </p:spPr>
        <p:txBody>
          <a:bodyPr/>
          <a:lstStyle/>
          <a:p>
            <a:fld id="{8A6690F1-7CA1-4166-A522-500460961984}" type="slidenum">
              <a:rPr lang="de-DE" smtClean="0"/>
              <a:pPr/>
              <a:t>44</a:t>
            </a:fld>
            <a:endParaRPr lang="de-DE"/>
          </a:p>
        </p:txBody>
      </p:sp>
    </p:spTree>
    <p:extLst>
      <p:ext uri="{BB962C8B-B14F-4D97-AF65-F5344CB8AC3E}">
        <p14:creationId xmlns:p14="http://schemas.microsoft.com/office/powerpoint/2010/main" val="249954899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r>
              <a:rPr lang="de-DE" dirty="0"/>
              <a:t>Beispiel: Der Engelsgruß von Veit Stoß in St. Lorenz, Nürnberg / Vera </a:t>
            </a:r>
            <a:r>
              <a:rPr lang="de-DE" dirty="0" err="1"/>
              <a:t>Ostermayer</a:t>
            </a:r>
            <a:r>
              <a:rPr lang="de-DE" dirty="0"/>
              <a:t>, Thomas Bach­mann</a:t>
            </a:r>
            <a:endParaRPr lang="de-DE" i="1" dirty="0"/>
          </a:p>
          <a:p>
            <a:endParaRPr lang="de-DE" i="1" dirty="0" smtClean="0"/>
          </a:p>
          <a:p>
            <a:endParaRPr lang="de-DE" i="1" dirty="0"/>
          </a:p>
          <a:p>
            <a:endParaRPr lang="de-DE" i="1" dirty="0" smtClean="0"/>
          </a:p>
          <a:p>
            <a:endParaRPr lang="de-DE" i="1" dirty="0"/>
          </a:p>
          <a:p>
            <a:pPr marL="0" indent="0">
              <a:buNone/>
            </a:pPr>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401089211"/>
              </p:ext>
            </p:extLst>
          </p:nvPr>
        </p:nvGraphicFramePr>
        <p:xfrm>
          <a:off x="467544" y="2132856"/>
          <a:ext cx="8424935" cy="3456384"/>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6660">
                <a:tc>
                  <a:txBody>
                    <a:bodyPr/>
                    <a:lstStyle/>
                    <a:p>
                      <a:pPr>
                        <a:lnSpc>
                          <a:spcPct val="100000"/>
                        </a:lnSpc>
                        <a:spcAft>
                          <a:spcPts val="600"/>
                        </a:spcAft>
                      </a:pPr>
                      <a:r>
                        <a:rPr lang="de-DE" sz="1800" b="1">
                          <a:effectLst/>
                          <a:latin typeface="Verdana"/>
                          <a:ea typeface="Calibri"/>
                          <a:cs typeface="Times New Roman"/>
                        </a:rPr>
                        <a:t>19.2</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a:effectLst/>
                          <a:latin typeface="Verdana"/>
                          <a:ea typeface="Calibri"/>
                          <a:cs typeface="Times New Roman"/>
                        </a:rPr>
                        <a:t>Geistiger Schöpfer</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kern="1200" dirty="0" err="1" smtClean="0">
                          <a:solidFill>
                            <a:schemeClr val="dk1"/>
                          </a:solidFill>
                          <a:effectLst/>
                          <a:latin typeface="Verdana"/>
                          <a:ea typeface="Calibri"/>
                          <a:cs typeface="Times New Roman"/>
                        </a:rPr>
                        <a:t>Ostermayer</a:t>
                      </a:r>
                      <a:r>
                        <a:rPr lang="de-DE" sz="1800" kern="1200" dirty="0" smtClean="0">
                          <a:solidFill>
                            <a:schemeClr val="dk1"/>
                          </a:solidFill>
                          <a:effectLst/>
                          <a:latin typeface="Verdana"/>
                          <a:ea typeface="Calibri"/>
                          <a:cs typeface="Times New Roman"/>
                        </a:rPr>
                        <a:t>, Vera, 1956-</a:t>
                      </a:r>
                      <a:endParaRPr lang="de-DE" sz="1800" kern="1200" dirty="0">
                        <a:solidFill>
                          <a:schemeClr val="dk1"/>
                        </a:solidFill>
                        <a:effectLst/>
                        <a:latin typeface="Verdana"/>
                        <a:ea typeface="Calibri"/>
                        <a:cs typeface="Times New Roman"/>
                      </a:endParaRPr>
                    </a:p>
                  </a:txBody>
                  <a:tcPr marL="68580" marR="68580" marT="0" marB="0" anchor="ctr"/>
                </a:tc>
              </a:tr>
              <a:tr h="504056">
                <a:tc>
                  <a:txBody>
                    <a:bodyPr/>
                    <a:lstStyle/>
                    <a:p>
                      <a:pPr>
                        <a:lnSpc>
                          <a:spcPct val="100000"/>
                        </a:lnSpc>
                        <a:spcAft>
                          <a:spcPts val="600"/>
                        </a:spcAft>
                      </a:pPr>
                      <a:r>
                        <a:rPr lang="de-DE" sz="1800">
                          <a:effectLst/>
                          <a:latin typeface="Verdana"/>
                          <a:ea typeface="Calibri"/>
                          <a:cs typeface="Times New Roman"/>
                        </a:rPr>
                        <a:t>18.5</a:t>
                      </a:r>
                    </a:p>
                  </a:txBody>
                  <a:tcPr marL="68580" marR="68580" marT="0" marB="0" anchor="ctr"/>
                </a:tc>
                <a:tc>
                  <a:txBody>
                    <a:bodyPr/>
                    <a:lstStyle/>
                    <a:p>
                      <a:pPr>
                        <a:lnSpc>
                          <a:spcPct val="100000"/>
                        </a:lnSpc>
                        <a:spcAft>
                          <a:spcPts val="600"/>
                        </a:spcAft>
                      </a:pPr>
                      <a:r>
                        <a:rPr lang="de-DE" sz="1800">
                          <a:effectLst/>
                          <a:latin typeface="Verdana"/>
                          <a:ea typeface="Calibri"/>
                          <a:cs typeface="Times New Roman"/>
                        </a:rPr>
                        <a:t>Beziehungskennzeich­nung</a:t>
                      </a:r>
                    </a:p>
                  </a:txBody>
                  <a:tcPr marL="68580" marR="68580" marT="0" marB="0" anchor="ctr"/>
                </a:tc>
                <a:tc>
                  <a:txBody>
                    <a:bodyPr/>
                    <a:lstStyle/>
                    <a:p>
                      <a:pPr>
                        <a:lnSpc>
                          <a:spcPct val="100000"/>
                        </a:lnSpc>
                        <a:spcAft>
                          <a:spcPts val="600"/>
                        </a:spcAft>
                      </a:pPr>
                      <a:r>
                        <a:rPr lang="de-DE" sz="1800" kern="1200" dirty="0" smtClean="0">
                          <a:solidFill>
                            <a:schemeClr val="dk1"/>
                          </a:solidFill>
                          <a:effectLst/>
                          <a:latin typeface="Verdana"/>
                          <a:ea typeface="Calibri"/>
                          <a:cs typeface="Times New Roman"/>
                        </a:rPr>
                        <a:t>Verfasser</a:t>
                      </a:r>
                      <a:endParaRPr lang="de-DE" sz="1800" kern="1200" dirty="0">
                        <a:solidFill>
                          <a:schemeClr val="dk1"/>
                        </a:solidFill>
                        <a:effectLst/>
                        <a:latin typeface="Verdana"/>
                        <a:ea typeface="Calibri"/>
                        <a:cs typeface="Times New Roman"/>
                      </a:endParaRPr>
                    </a:p>
                  </a:txBody>
                  <a:tcPr marL="68580" marR="68580" marT="0" marB="0" anchor="ctr"/>
                </a:tc>
              </a:tr>
              <a:tr h="504056">
                <a:tc>
                  <a:txBody>
                    <a:bodyPr/>
                    <a:lstStyle/>
                    <a:p>
                      <a:pPr>
                        <a:lnSpc>
                          <a:spcPct val="100000"/>
                        </a:lnSpc>
                        <a:spcAft>
                          <a:spcPts val="600"/>
                        </a:spcAft>
                      </a:pPr>
                      <a:r>
                        <a:rPr lang="de-DE" sz="1800" dirty="0" smtClean="0">
                          <a:effectLst/>
                          <a:latin typeface="Verdana"/>
                          <a:ea typeface="Calibri"/>
                          <a:cs typeface="Times New Roman"/>
                        </a:rPr>
                        <a:t>19.2</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effectLst/>
                          <a:latin typeface="Verdana"/>
                          <a:ea typeface="Calibri"/>
                          <a:cs typeface="Times New Roman"/>
                        </a:rPr>
                        <a:t>Geistiger Schöpfer</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kern="1200" dirty="0" smtClean="0">
                          <a:solidFill>
                            <a:schemeClr val="dk1"/>
                          </a:solidFill>
                          <a:effectLst/>
                          <a:latin typeface="Verdana"/>
                          <a:ea typeface="Calibri"/>
                          <a:cs typeface="Times New Roman"/>
                        </a:rPr>
                        <a:t>Bachmann,</a:t>
                      </a:r>
                      <a:r>
                        <a:rPr lang="de-DE" sz="1800" kern="1200" baseline="0" dirty="0" smtClean="0">
                          <a:solidFill>
                            <a:schemeClr val="dk1"/>
                          </a:solidFill>
                          <a:effectLst/>
                          <a:latin typeface="Verdana"/>
                          <a:ea typeface="Calibri"/>
                          <a:cs typeface="Times New Roman"/>
                        </a:rPr>
                        <a:t> Thomas</a:t>
                      </a:r>
                      <a:endParaRPr lang="de-DE" sz="1800" kern="1200" dirty="0">
                        <a:solidFill>
                          <a:schemeClr val="dk1"/>
                        </a:solidFill>
                        <a:effectLst/>
                        <a:latin typeface="Verdana"/>
                        <a:ea typeface="Calibri"/>
                        <a:cs typeface="Times New Roman"/>
                      </a:endParaRPr>
                    </a:p>
                  </a:txBody>
                  <a:tcPr marL="68580" marR="68580" marT="0" marB="0" anchor="ctr"/>
                </a:tc>
              </a:tr>
              <a:tr h="504056">
                <a:tc>
                  <a:txBody>
                    <a:bodyPr/>
                    <a:lstStyle/>
                    <a:p>
                      <a:pPr>
                        <a:lnSpc>
                          <a:spcPct val="100000"/>
                        </a:lnSpc>
                        <a:spcAft>
                          <a:spcPts val="600"/>
                        </a:spcAft>
                      </a:pPr>
                      <a:r>
                        <a:rPr lang="de-DE" sz="1800" dirty="0">
                          <a:effectLst/>
                          <a:latin typeface="Verdana"/>
                          <a:ea typeface="Calibri"/>
                          <a:cs typeface="Times New Roman"/>
                        </a:rPr>
                        <a:t>18.5</a:t>
                      </a:r>
                    </a:p>
                  </a:txBody>
                  <a:tcPr marL="68580" marR="68580" marT="0" marB="0" anchor="ctr"/>
                </a:tc>
                <a:tc>
                  <a:txBody>
                    <a:bodyPr/>
                    <a:lstStyle/>
                    <a:p>
                      <a:pPr>
                        <a:lnSpc>
                          <a:spcPct val="100000"/>
                        </a:lnSpc>
                        <a:spcAft>
                          <a:spcPts val="600"/>
                        </a:spcAft>
                      </a:pPr>
                      <a:r>
                        <a:rPr lang="de-DE" sz="1800" dirty="0" err="1">
                          <a:effectLst/>
                          <a:latin typeface="Verdana"/>
                          <a:ea typeface="Calibri"/>
                          <a:cs typeface="Times New Roman"/>
                        </a:rPr>
                        <a:t>Beziehungskennzeich­nung</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effectLst/>
                          <a:latin typeface="Verdana"/>
                          <a:ea typeface="Calibri"/>
                          <a:cs typeface="Times New Roman"/>
                        </a:rPr>
                        <a:t>Verfasser</a:t>
                      </a:r>
                      <a:endParaRPr lang="de-DE" sz="1800" dirty="0">
                        <a:effectLst/>
                        <a:latin typeface="Verdana"/>
                        <a:ea typeface="Calibri"/>
                        <a:cs typeface="Times New Roman"/>
                      </a:endParaRPr>
                    </a:p>
                  </a:txBody>
                  <a:tcPr marL="68580" marR="68580" marT="0" marB="0" anchor="ctr"/>
                </a:tc>
              </a:tr>
              <a:tr h="504056">
                <a:tc>
                  <a:txBody>
                    <a:bodyPr/>
                    <a:lstStyle/>
                    <a:p>
                      <a:pPr>
                        <a:lnSpc>
                          <a:spcPct val="100000"/>
                        </a:lnSpc>
                        <a:spcAft>
                          <a:spcPts val="600"/>
                        </a:spcAft>
                      </a:pPr>
                      <a:r>
                        <a:rPr lang="de-DE" sz="1800" b="0" dirty="0" smtClean="0">
                          <a:effectLst/>
                          <a:latin typeface="Verdana"/>
                          <a:ea typeface="Calibri"/>
                          <a:cs typeface="Times New Roman"/>
                        </a:rPr>
                        <a:t>20.2</a:t>
                      </a:r>
                      <a:endParaRPr lang="de-DE" sz="1800" b="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0" dirty="0" smtClean="0">
                          <a:effectLst/>
                          <a:latin typeface="Verdana"/>
                          <a:ea typeface="Calibri"/>
                          <a:cs typeface="Times New Roman"/>
                        </a:rPr>
                        <a:t>Mitwirkender</a:t>
                      </a:r>
                      <a:endParaRPr lang="de-DE" sz="1800" b="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effectLst/>
                          <a:latin typeface="Verdana"/>
                          <a:ea typeface="Calibri"/>
                          <a:cs typeface="Times New Roman"/>
                        </a:rPr>
                        <a:t>Stoß,</a:t>
                      </a:r>
                      <a:r>
                        <a:rPr lang="de-DE" sz="1800" baseline="0" dirty="0" smtClean="0">
                          <a:effectLst/>
                          <a:latin typeface="Verdana"/>
                          <a:ea typeface="Calibri"/>
                          <a:cs typeface="Times New Roman"/>
                        </a:rPr>
                        <a:t> Veit, 1448-1533</a:t>
                      </a:r>
                      <a:endParaRPr lang="de-DE" sz="1800" dirty="0">
                        <a:effectLst/>
                        <a:latin typeface="Verdana"/>
                        <a:ea typeface="Calibri"/>
                        <a:cs typeface="Times New Roman"/>
                      </a:endParaRPr>
                    </a:p>
                  </a:txBody>
                  <a:tcPr marL="68580" marR="68580" marT="0" marB="0" anchor="ctr"/>
                </a:tc>
              </a:tr>
              <a:tr h="504056">
                <a:tc>
                  <a:txBody>
                    <a:bodyPr/>
                    <a:lstStyle/>
                    <a:p>
                      <a:pPr>
                        <a:lnSpc>
                          <a:spcPct val="100000"/>
                        </a:lnSpc>
                        <a:spcAft>
                          <a:spcPts val="600"/>
                        </a:spcAft>
                      </a:pPr>
                      <a:r>
                        <a:rPr lang="de-DE" sz="1800" dirty="0">
                          <a:effectLst/>
                          <a:latin typeface="Verdana"/>
                          <a:ea typeface="Calibri"/>
                          <a:cs typeface="Times New Roman"/>
                        </a:rPr>
                        <a:t>18.5</a:t>
                      </a:r>
                    </a:p>
                  </a:txBody>
                  <a:tcPr marL="68580" marR="68580" marT="0" marB="0" anchor="ctr"/>
                </a:tc>
                <a:tc>
                  <a:txBody>
                    <a:bodyPr/>
                    <a:lstStyle/>
                    <a:p>
                      <a:pPr>
                        <a:lnSpc>
                          <a:spcPct val="100000"/>
                        </a:lnSpc>
                        <a:spcAft>
                          <a:spcPts val="600"/>
                        </a:spcAft>
                      </a:pPr>
                      <a:r>
                        <a:rPr lang="de-DE" sz="1800" dirty="0" err="1">
                          <a:effectLst/>
                          <a:latin typeface="Verdana"/>
                          <a:ea typeface="Calibri"/>
                          <a:cs typeface="Times New Roman"/>
                        </a:rPr>
                        <a:t>Beziehungskennzeich­nung</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effectLst/>
                          <a:latin typeface="Verdana"/>
                          <a:ea typeface="Calibri"/>
                          <a:cs typeface="Times New Roman"/>
                        </a:rPr>
                        <a:t>Mitwirkender</a:t>
                      </a:r>
                      <a:endParaRPr lang="de-DE" sz="1800" dirty="0">
                        <a:effectLst/>
                        <a:latin typeface="Verdana"/>
                        <a:ea typeface="Calibri"/>
                        <a:cs typeface="Times New Roman"/>
                      </a:endParaRPr>
                    </a:p>
                  </a:txBody>
                  <a:tcPr marL="68580" marR="68580" marT="0" marB="0"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Kunstbände und </a:t>
            </a:r>
            <a:r>
              <a:rPr lang="de-DE" b="1" dirty="0"/>
              <a:t>Werke über </a:t>
            </a:r>
            <a:r>
              <a:rPr lang="de-DE" b="1" dirty="0" smtClean="0"/>
              <a:t>Künstler </a:t>
            </a:r>
            <a:endParaRPr lang="de-DE" dirty="0"/>
          </a:p>
        </p:txBody>
      </p:sp>
      <p:sp>
        <p:nvSpPr>
          <p:cNvPr id="10"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
        <p:nvSpPr>
          <p:cNvPr id="8" name="Foliennummernplatzhalter 4"/>
          <p:cNvSpPr>
            <a:spLocks noGrp="1"/>
          </p:cNvSpPr>
          <p:nvPr>
            <p:ph type="sldNum" sz="quarter" idx="4"/>
          </p:nvPr>
        </p:nvSpPr>
        <p:spPr>
          <a:xfrm>
            <a:off x="7884368" y="6376243"/>
            <a:ext cx="802432" cy="365125"/>
          </a:xfrm>
        </p:spPr>
        <p:txBody>
          <a:bodyPr/>
          <a:lstStyle/>
          <a:p>
            <a:fld id="{8A6690F1-7CA1-4166-A522-500460961984}" type="slidenum">
              <a:rPr lang="de-DE" smtClean="0"/>
              <a:pPr/>
              <a:t>45</a:t>
            </a:fld>
            <a:endParaRPr lang="de-DE"/>
          </a:p>
        </p:txBody>
      </p:sp>
    </p:spTree>
    <p:extLst>
      <p:ext uri="{BB962C8B-B14F-4D97-AF65-F5344CB8AC3E}">
        <p14:creationId xmlns:p14="http://schemas.microsoft.com/office/powerpoint/2010/main" val="108727615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Ausstellungskataloge usw. </a:t>
            </a:r>
            <a:endParaRPr lang="de-DE" dirty="0"/>
          </a:p>
        </p:txBody>
      </p:sp>
      <p:sp>
        <p:nvSpPr>
          <p:cNvPr id="3" name="Textplatzhalter 2"/>
          <p:cNvSpPr>
            <a:spLocks noGrp="1"/>
          </p:cNvSpPr>
          <p:nvPr>
            <p:ph type="body" sz="quarter" idx="13"/>
          </p:nvPr>
        </p:nvSpPr>
        <p:spPr/>
        <p:txBody>
          <a:bodyPr wrap="square"/>
          <a:lstStyle/>
          <a:p>
            <a:pPr marL="342900" lvl="1" indent="-342900">
              <a:buFont typeface="Arial" panose="020B0604020202020204" pitchFamily="34" charset="0"/>
              <a:buChar char="•"/>
            </a:pPr>
            <a:r>
              <a:rPr lang="de-DE" sz="2400" dirty="0"/>
              <a:t>RDA: Begriffe nicht definiert</a:t>
            </a:r>
          </a:p>
          <a:p>
            <a:pPr marL="342900" lvl="1" indent="-342900">
              <a:buFont typeface="Arial" panose="020B0604020202020204" pitchFamily="34" charset="0"/>
              <a:buChar char="•"/>
            </a:pPr>
            <a:r>
              <a:rPr lang="de-DE" sz="2400" dirty="0"/>
              <a:t>Ausstellungskatalog: Ressource, die im Zusammenhang mit einer Ausstellung erscheint und typischerweise zahlreiche Abbildungen der in der Ausstellung gezeigten Objekte enthält</a:t>
            </a:r>
          </a:p>
          <a:p>
            <a:pPr marL="342900" lvl="1" indent="-342900">
              <a:buFont typeface="Arial" panose="020B0604020202020204" pitchFamily="34" charset="0"/>
              <a:buChar char="•"/>
            </a:pPr>
            <a:r>
              <a:rPr lang="de-DE" sz="2400" dirty="0"/>
              <a:t>Andere Publikationen im Zusammenhang mit einer Ausstellung sind z. B. Programmhefte und Dokumentationen zur Ausstellung</a:t>
            </a:r>
          </a:p>
        </p:txBody>
      </p:sp>
      <p:sp>
        <p:nvSpPr>
          <p:cNvPr id="6"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
        <p:nvSpPr>
          <p:cNvPr id="7" name="Foliennummernplatzhalter 4"/>
          <p:cNvSpPr>
            <a:spLocks noGrp="1"/>
          </p:cNvSpPr>
          <p:nvPr>
            <p:ph type="sldNum" sz="quarter" idx="4"/>
          </p:nvPr>
        </p:nvSpPr>
        <p:spPr>
          <a:xfrm>
            <a:off x="7884368" y="6376243"/>
            <a:ext cx="802432" cy="365125"/>
          </a:xfrm>
        </p:spPr>
        <p:txBody>
          <a:bodyPr/>
          <a:lstStyle/>
          <a:p>
            <a:fld id="{8A6690F1-7CA1-4166-A522-500460961984}" type="slidenum">
              <a:rPr lang="de-DE" smtClean="0"/>
              <a:pPr/>
              <a:t>46</a:t>
            </a:fld>
            <a:endParaRPr lang="de-DE"/>
          </a:p>
        </p:txBody>
      </p:sp>
    </p:spTree>
    <p:extLst>
      <p:ext uri="{BB962C8B-B14F-4D97-AF65-F5344CB8AC3E}">
        <p14:creationId xmlns:p14="http://schemas.microsoft.com/office/powerpoint/2010/main" val="76918083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Ausstellungskataloge usw. </a:t>
            </a:r>
            <a:endParaRPr lang="de-DE" dirty="0"/>
          </a:p>
        </p:txBody>
      </p:sp>
      <p:sp>
        <p:nvSpPr>
          <p:cNvPr id="3" name="Textplatzhalter 2"/>
          <p:cNvSpPr>
            <a:spLocks noGrp="1"/>
          </p:cNvSpPr>
          <p:nvPr>
            <p:ph type="body" sz="quarter" idx="13"/>
          </p:nvPr>
        </p:nvSpPr>
        <p:spPr/>
        <p:txBody>
          <a:bodyPr wrap="square"/>
          <a:lstStyle/>
          <a:p>
            <a:pPr marL="342900" lvl="1" indent="-342900">
              <a:buFont typeface="Arial" panose="020B0604020202020204" pitchFamily="34" charset="0"/>
              <a:buChar char="•"/>
            </a:pPr>
            <a:r>
              <a:rPr lang="de-DE" sz="2400" dirty="0"/>
              <a:t>Bestandskatalog: Ressource, die den vollständigen Bestand oder Teile davon (z. B. eine besondere Sammlung) eines Museums oder einer anderen Institution bzw. mehrerer Museen oder anderer Institutionen beschreibt und typischerweise zahl-reiche Abbildungen der Objekte enthält (kann auch im Zusammenhang mit einer Ausstellung erscheinen)</a:t>
            </a:r>
          </a:p>
        </p:txBody>
      </p:sp>
      <p:sp>
        <p:nvSpPr>
          <p:cNvPr id="6"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
        <p:nvSpPr>
          <p:cNvPr id="8" name="Foliennummernplatzhalter 4"/>
          <p:cNvSpPr>
            <a:spLocks noGrp="1"/>
          </p:cNvSpPr>
          <p:nvPr>
            <p:ph type="sldNum" sz="quarter" idx="4"/>
          </p:nvPr>
        </p:nvSpPr>
        <p:spPr>
          <a:xfrm>
            <a:off x="7884368" y="6376243"/>
            <a:ext cx="802432" cy="365125"/>
          </a:xfrm>
        </p:spPr>
        <p:txBody>
          <a:bodyPr/>
          <a:lstStyle/>
          <a:p>
            <a:fld id="{8A6690F1-7CA1-4166-A522-500460961984}" type="slidenum">
              <a:rPr lang="de-DE" smtClean="0"/>
              <a:pPr/>
              <a:t>47</a:t>
            </a:fld>
            <a:endParaRPr lang="de-DE"/>
          </a:p>
        </p:txBody>
      </p:sp>
    </p:spTree>
    <p:extLst>
      <p:ext uri="{BB962C8B-B14F-4D97-AF65-F5344CB8AC3E}">
        <p14:creationId xmlns:p14="http://schemas.microsoft.com/office/powerpoint/2010/main" val="5648170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Ausstellungskataloge usw. </a:t>
            </a:r>
            <a:endParaRPr lang="de-DE" dirty="0"/>
          </a:p>
        </p:txBody>
      </p:sp>
      <p:sp>
        <p:nvSpPr>
          <p:cNvPr id="3" name="Textplatzhalter 2"/>
          <p:cNvSpPr>
            <a:spLocks noGrp="1"/>
          </p:cNvSpPr>
          <p:nvPr>
            <p:ph type="body" sz="quarter" idx="13"/>
          </p:nvPr>
        </p:nvSpPr>
        <p:spPr/>
        <p:txBody>
          <a:bodyPr wrap="square"/>
          <a:lstStyle/>
          <a:p>
            <a:pPr marL="342900" lvl="1" indent="-342900">
              <a:buFont typeface="Arial" panose="020B0604020202020204" pitchFamily="34" charset="0"/>
              <a:buChar char="•"/>
            </a:pPr>
            <a:r>
              <a:rPr lang="de-DE" sz="2400" dirty="0"/>
              <a:t>Ausstellungs- und </a:t>
            </a:r>
            <a:r>
              <a:rPr lang="de-DE" sz="2400" dirty="0" err="1"/>
              <a:t>Bestands­kataloge</a:t>
            </a:r>
            <a:r>
              <a:rPr lang="de-DE" sz="2400" dirty="0"/>
              <a:t> sind üblicherweise zugleich Bildbände</a:t>
            </a:r>
          </a:p>
          <a:p>
            <a:pPr marL="342900" lvl="1" indent="-342900">
              <a:buFont typeface="Arial" panose="020B0604020202020204" pitchFamily="34" charset="0"/>
              <a:buChar char="•"/>
            </a:pPr>
            <a:r>
              <a:rPr lang="de-DE" sz="2400" dirty="0"/>
              <a:t>Regeln zum Inhaltstyp (RDA 6.9), zur Art des Inhalts (RDA 7.2) und zum illustrierenden Inhalt (RDA 7.15) gelten daher analog</a:t>
            </a:r>
          </a:p>
          <a:p>
            <a:pPr marL="342900" lvl="1" indent="-342900">
              <a:buFont typeface="Arial" panose="020B0604020202020204" pitchFamily="34" charset="0"/>
              <a:buChar char="•"/>
            </a:pPr>
            <a:r>
              <a:rPr lang="de-DE" sz="2400" dirty="0"/>
              <a:t>Ausnahme: Da nicht alle Ausstellungskataloge einen hohen Bildanteil haben, kann bei "Ausstellungskatalog" zusätzlich auch "Bildband" vergeben werden  </a:t>
            </a:r>
          </a:p>
        </p:txBody>
      </p:sp>
      <p:sp>
        <p:nvSpPr>
          <p:cNvPr id="6"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
        <p:nvSpPr>
          <p:cNvPr id="7" name="Foliennummernplatzhalter 4"/>
          <p:cNvSpPr>
            <a:spLocks noGrp="1"/>
          </p:cNvSpPr>
          <p:nvPr>
            <p:ph type="sldNum" sz="quarter" idx="4"/>
          </p:nvPr>
        </p:nvSpPr>
        <p:spPr>
          <a:xfrm>
            <a:off x="7884368" y="6376243"/>
            <a:ext cx="802432" cy="365125"/>
          </a:xfrm>
        </p:spPr>
        <p:txBody>
          <a:bodyPr/>
          <a:lstStyle/>
          <a:p>
            <a:fld id="{8A6690F1-7CA1-4166-A522-500460961984}" type="slidenum">
              <a:rPr lang="de-DE" smtClean="0"/>
              <a:pPr/>
              <a:t>48</a:t>
            </a:fld>
            <a:endParaRPr lang="de-DE"/>
          </a:p>
        </p:txBody>
      </p:sp>
    </p:spTree>
    <p:extLst>
      <p:ext uri="{BB962C8B-B14F-4D97-AF65-F5344CB8AC3E}">
        <p14:creationId xmlns:p14="http://schemas.microsoft.com/office/powerpoint/2010/main" val="340128232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Ausstellungskataloge usw. </a:t>
            </a:r>
            <a:endParaRPr lang="de-DE" dirty="0"/>
          </a:p>
        </p:txBody>
      </p:sp>
      <p:sp>
        <p:nvSpPr>
          <p:cNvPr id="3" name="Textplatzhalter 2"/>
          <p:cNvSpPr>
            <a:spLocks noGrp="1"/>
          </p:cNvSpPr>
          <p:nvPr>
            <p:ph type="body" sz="quarter" idx="13"/>
          </p:nvPr>
        </p:nvSpPr>
        <p:spPr/>
        <p:txBody>
          <a:bodyPr wrap="square"/>
          <a:lstStyle/>
          <a:p>
            <a:pPr marL="0" lvl="1" indent="0">
              <a:buNone/>
            </a:pPr>
            <a:r>
              <a:rPr lang="de-DE" sz="2400" b="1" dirty="0"/>
              <a:t>Körperschaft als erster geistiger Schöpfer:</a:t>
            </a:r>
            <a:r>
              <a:rPr lang="de-DE" sz="2400" dirty="0"/>
              <a:t> </a:t>
            </a:r>
            <a:br>
              <a:rPr lang="de-DE" sz="2400" dirty="0"/>
            </a:br>
            <a:r>
              <a:rPr lang="de-DE" sz="2400" b="1" dirty="0"/>
              <a:t>FALL 1</a:t>
            </a:r>
            <a:r>
              <a:rPr lang="de-DE" sz="2400" dirty="0"/>
              <a:t> - RDA 19.2.1.1.1 d) iii)</a:t>
            </a:r>
          </a:p>
          <a:p>
            <a:pPr marL="342900" lvl="1" indent="-342900">
              <a:buFont typeface="Arial" panose="020B0604020202020204" pitchFamily="34" charset="0"/>
              <a:buChar char="•"/>
            </a:pPr>
            <a:r>
              <a:rPr lang="de-DE" sz="2400" dirty="0"/>
              <a:t>Achtung: Einzelausstellungen (d. h. nicht regelmäßig unter demselben Namen wiederkehrende Ausstellungen) werden in der Formalerschließung grundsätzlich nicht als Körperschaften betrachtet (vgl. RDA 11.0 D-A-CH)</a:t>
            </a:r>
          </a:p>
          <a:p>
            <a:pPr marL="342900" lvl="1" indent="-342900">
              <a:buFont typeface="Arial" panose="020B0604020202020204" pitchFamily="34" charset="0"/>
              <a:buChar char="•"/>
            </a:pPr>
            <a:r>
              <a:rPr lang="de-DE" sz="2400" dirty="0"/>
              <a:t>Entsprechend können sie weder geis­tige Schöpfer sein noch kann eine andere Beziehung zu ihnen angelegt werden!</a:t>
            </a:r>
          </a:p>
        </p:txBody>
      </p:sp>
      <p:sp>
        <p:nvSpPr>
          <p:cNvPr id="6"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
        <p:nvSpPr>
          <p:cNvPr id="7" name="Foliennummernplatzhalter 4"/>
          <p:cNvSpPr>
            <a:spLocks noGrp="1"/>
          </p:cNvSpPr>
          <p:nvPr>
            <p:ph type="sldNum" sz="quarter" idx="4"/>
          </p:nvPr>
        </p:nvSpPr>
        <p:spPr>
          <a:xfrm>
            <a:off x="7884368" y="6376243"/>
            <a:ext cx="802432" cy="365125"/>
          </a:xfrm>
        </p:spPr>
        <p:txBody>
          <a:bodyPr/>
          <a:lstStyle/>
          <a:p>
            <a:fld id="{8A6690F1-7CA1-4166-A522-500460961984}" type="slidenum">
              <a:rPr lang="de-DE" smtClean="0"/>
              <a:pPr/>
              <a:t>49</a:t>
            </a:fld>
            <a:endParaRPr lang="de-DE"/>
          </a:p>
        </p:txBody>
      </p:sp>
    </p:spTree>
    <p:extLst>
      <p:ext uri="{BB962C8B-B14F-4D97-AF65-F5344CB8AC3E}">
        <p14:creationId xmlns:p14="http://schemas.microsoft.com/office/powerpoint/2010/main" val="25318641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Reproduktion</a:t>
            </a:r>
            <a:endParaRPr lang="de-DE" dirty="0"/>
          </a:p>
        </p:txBody>
      </p:sp>
      <p:sp>
        <p:nvSpPr>
          <p:cNvPr id="3" name="Textplatzhalter 2"/>
          <p:cNvSpPr>
            <a:spLocks noGrp="1"/>
          </p:cNvSpPr>
          <p:nvPr>
            <p:ph type="body" sz="quarter" idx="13"/>
          </p:nvPr>
        </p:nvSpPr>
        <p:spPr/>
        <p:txBody>
          <a:bodyPr wrap="square"/>
          <a:lstStyle/>
          <a:p>
            <a:r>
              <a:rPr lang="de-DE" dirty="0"/>
              <a:t>Jede Reproduktion erhält eine eigene Beschreibung auf Grundlage der Reproduktion (Ausnahmen später).</a:t>
            </a:r>
          </a:p>
          <a:p>
            <a:endParaRPr lang="de-DE" dirty="0"/>
          </a:p>
          <a:p>
            <a:r>
              <a:rPr lang="de-DE" dirty="0"/>
              <a:t>Grundlage dieser Beschreibung sind die Angaben zur Reproduktion.</a:t>
            </a:r>
          </a:p>
          <a:p>
            <a:endParaRPr lang="de-DE" dirty="0"/>
          </a:p>
          <a:p>
            <a:r>
              <a:rPr lang="de-DE" dirty="0"/>
              <a:t>Die Angaben zum Original können als „in Beziehung stehende Manifestation“ berücksichtigt werden.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25448039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Ausstellungskataloge usw. </a:t>
            </a:r>
            <a:endParaRPr lang="de-DE" dirty="0"/>
          </a:p>
        </p:txBody>
      </p:sp>
      <p:sp>
        <p:nvSpPr>
          <p:cNvPr id="3" name="Textplatzhalter 2"/>
          <p:cNvSpPr>
            <a:spLocks noGrp="1"/>
          </p:cNvSpPr>
          <p:nvPr>
            <p:ph type="body" sz="quarter" idx="13"/>
          </p:nvPr>
        </p:nvSpPr>
        <p:spPr/>
        <p:txBody>
          <a:bodyPr wrap="square"/>
          <a:lstStyle/>
          <a:p>
            <a:pPr marL="0" indent="0">
              <a:buNone/>
            </a:pPr>
            <a:r>
              <a:rPr lang="de-DE" b="1" dirty="0"/>
              <a:t>Strukturierte Angaben zur Ausstellung</a:t>
            </a:r>
            <a:endParaRPr lang="de-DE" dirty="0"/>
          </a:p>
          <a:p>
            <a:r>
              <a:rPr lang="de-DE" dirty="0"/>
              <a:t>Art des Inhalts (RDA 7.2 + RDA 7.2.1.3 D-A-CH): „Ausstellungskatalog“</a:t>
            </a:r>
            <a:br>
              <a:rPr lang="de-DE" dirty="0"/>
            </a:br>
            <a:endParaRPr lang="de-DE" dirty="0"/>
          </a:p>
          <a:p>
            <a:r>
              <a:rPr lang="de-DE" dirty="0"/>
              <a:t>Zusätzlich weitere In­formationen über die Ausstellung in strukturierter Form möglich </a:t>
            </a:r>
            <a:br>
              <a:rPr lang="de-DE" dirty="0"/>
            </a:br>
            <a:r>
              <a:rPr lang="de-DE" dirty="0"/>
              <a:t>(RDA 7.2.1.3 D-A-CH), Anzeige im Katalog mit Kommas:</a:t>
            </a:r>
          </a:p>
          <a:p>
            <a:pPr lvl="1"/>
            <a:r>
              <a:rPr lang="de-DE" dirty="0"/>
              <a:t>Ausstellende Institution bzw. Institutionen (möglichst in der Form ihres normierten Sucheinstiegs</a:t>
            </a:r>
            <a:r>
              <a:rPr lang="de-DE" dirty="0">
                <a:solidFill>
                  <a:srgbClr val="FF0000"/>
                </a:solidFill>
              </a:rPr>
              <a:t> – alternativ in der Form der Informationsquelle</a:t>
            </a:r>
            <a:r>
              <a:rPr lang="de-DE" dirty="0"/>
              <a:t>)</a:t>
            </a:r>
          </a:p>
          <a:p>
            <a:pPr lvl="1"/>
            <a:r>
              <a:rPr lang="de-DE" dirty="0"/>
              <a:t>Datum bzw. Daten der Ausstellung (Format TT.MM.JJJJ)</a:t>
            </a:r>
          </a:p>
          <a:p>
            <a:pPr lvl="1"/>
            <a:r>
              <a:rPr lang="de-DE" dirty="0"/>
              <a:t>Ort bzw. Orte der Ausstellung (möglichst in der Form ihres normierten Sucheinstiegs </a:t>
            </a:r>
            <a:r>
              <a:rPr lang="de-DE" dirty="0">
                <a:solidFill>
                  <a:srgbClr val="FF0000"/>
                </a:solidFill>
              </a:rPr>
              <a:t>– alternativ in der Form der Informationsquelle</a:t>
            </a:r>
            <a:r>
              <a:rPr lang="de-DE" dirty="0" smtClean="0"/>
              <a:t>)</a:t>
            </a:r>
          </a:p>
          <a:p>
            <a:pPr lvl="1"/>
            <a:endParaRPr lang="de-DE" dirty="0"/>
          </a:p>
        </p:txBody>
      </p:sp>
      <p:sp>
        <p:nvSpPr>
          <p:cNvPr id="6"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
        <p:nvSpPr>
          <p:cNvPr id="7" name="Foliennummernplatzhalter 4"/>
          <p:cNvSpPr>
            <a:spLocks noGrp="1"/>
          </p:cNvSpPr>
          <p:nvPr>
            <p:ph type="sldNum" sz="quarter" idx="4"/>
          </p:nvPr>
        </p:nvSpPr>
        <p:spPr>
          <a:xfrm>
            <a:off x="7884368" y="6376243"/>
            <a:ext cx="802432" cy="365125"/>
          </a:xfrm>
        </p:spPr>
        <p:txBody>
          <a:bodyPr/>
          <a:lstStyle/>
          <a:p>
            <a:fld id="{8A6690F1-7CA1-4166-A522-500460961984}" type="slidenum">
              <a:rPr lang="de-DE" smtClean="0"/>
              <a:pPr/>
              <a:t>50</a:t>
            </a:fld>
            <a:endParaRPr lang="de-DE"/>
          </a:p>
        </p:txBody>
      </p:sp>
    </p:spTree>
    <p:extLst>
      <p:ext uri="{BB962C8B-B14F-4D97-AF65-F5344CB8AC3E}">
        <p14:creationId xmlns:p14="http://schemas.microsoft.com/office/powerpoint/2010/main" val="44713084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Ausstellungskataloge usw. </a:t>
            </a:r>
            <a:endParaRPr lang="de-DE" dirty="0"/>
          </a:p>
        </p:txBody>
      </p:sp>
      <p:sp>
        <p:nvSpPr>
          <p:cNvPr id="3" name="Textplatzhalter 2"/>
          <p:cNvSpPr>
            <a:spLocks noGrp="1"/>
          </p:cNvSpPr>
          <p:nvPr>
            <p:ph type="body" sz="quarter" idx="13"/>
          </p:nvPr>
        </p:nvSpPr>
        <p:spPr/>
        <p:txBody>
          <a:bodyPr wrap="square"/>
          <a:lstStyle/>
          <a:p>
            <a:pPr marL="0" indent="0">
              <a:buNone/>
            </a:pPr>
            <a:r>
              <a:rPr lang="de-DE" b="1" dirty="0"/>
              <a:t>Strukturierte Angaben zur Ausstellung</a:t>
            </a:r>
            <a:endParaRPr lang="de-DE" dirty="0"/>
          </a:p>
          <a:p>
            <a:r>
              <a:rPr lang="de-DE" dirty="0"/>
              <a:t>Beispiel: Ralf </a:t>
            </a:r>
            <a:r>
              <a:rPr lang="de-DE" dirty="0" err="1"/>
              <a:t>Cavael</a:t>
            </a:r>
            <a:r>
              <a:rPr lang="de-DE" dirty="0"/>
              <a:t> : mit dem Kosmos in Berührung : ein Ausstellungsprojekt der Galerie </a:t>
            </a:r>
            <a:r>
              <a:rPr lang="de-DE" dirty="0" err="1"/>
              <a:t>Maul­berger</a:t>
            </a:r>
            <a:r>
              <a:rPr lang="de-DE" dirty="0"/>
              <a:t> München, 8. Februar-2. März 2013</a:t>
            </a:r>
          </a:p>
          <a:p>
            <a:endParaRPr lang="de-DE" dirty="0" smtClean="0"/>
          </a:p>
          <a:p>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3120293670"/>
              </p:ext>
            </p:extLst>
          </p:nvPr>
        </p:nvGraphicFramePr>
        <p:xfrm>
          <a:off x="323528" y="2780928"/>
          <a:ext cx="8568952" cy="2003715"/>
        </p:xfrm>
        <a:graphic>
          <a:graphicData uri="http://schemas.openxmlformats.org/drawingml/2006/table">
            <a:tbl>
              <a:tblPr firstRow="1" bandRow="1">
                <a:tableStyleId>{5C22544A-7EE6-4342-B048-85BDC9FD1C3A}</a:tableStyleId>
              </a:tblPr>
              <a:tblGrid>
                <a:gridCol w="936104"/>
                <a:gridCol w="3240360"/>
                <a:gridCol w="4392488"/>
              </a:tblGrid>
              <a:tr h="475852">
                <a:tc>
                  <a:txBody>
                    <a:bodyPr/>
                    <a:lstStyle/>
                    <a:p>
                      <a:pPr>
                        <a:lnSpc>
                          <a:spcPct val="100000"/>
                        </a:lnSpc>
                      </a:pPr>
                      <a:r>
                        <a:rPr lang="de-DE" sz="1800" b="1" dirty="0" smtClean="0">
                          <a:latin typeface="Verdana" panose="020B0604030504040204" pitchFamily="34" charset="0"/>
                          <a:ea typeface="Verdana" panose="020B0604030504040204" pitchFamily="34" charset="0"/>
                          <a:cs typeface="Verdana" panose="020B0604030504040204" pitchFamily="34" charset="0"/>
                        </a:rPr>
                        <a:t>RDA</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sz="1800" b="1" dirty="0" smtClean="0">
                          <a:latin typeface="Verdana" panose="020B0604030504040204" pitchFamily="34" charset="0"/>
                          <a:ea typeface="Verdana" panose="020B0604030504040204" pitchFamily="34" charset="0"/>
                          <a:cs typeface="Verdana" panose="020B0604030504040204" pitchFamily="34" charset="0"/>
                        </a:rPr>
                        <a:t>Element</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r>
              <a:tr h="1527863">
                <a:tc>
                  <a:txBody>
                    <a:bodyPr/>
                    <a:lstStyle/>
                    <a:p>
                      <a:pPr>
                        <a:lnSpc>
                          <a:spcPct val="100000"/>
                        </a:lnSpc>
                        <a:spcAft>
                          <a:spcPts val="600"/>
                        </a:spcAft>
                      </a:pPr>
                      <a:r>
                        <a:rPr lang="de-DE" sz="1800">
                          <a:effectLst/>
                          <a:latin typeface="Verdana"/>
                          <a:ea typeface="Calibri"/>
                          <a:cs typeface="Times New Roman"/>
                        </a:rPr>
                        <a:t>7.2</a:t>
                      </a:r>
                    </a:p>
                  </a:txBody>
                  <a:tcPr marL="68580" marR="68580" marT="0" marB="0" anchor="ctr"/>
                </a:tc>
                <a:tc>
                  <a:txBody>
                    <a:bodyPr/>
                    <a:lstStyle/>
                    <a:p>
                      <a:pPr>
                        <a:lnSpc>
                          <a:spcPct val="100000"/>
                        </a:lnSpc>
                        <a:spcAft>
                          <a:spcPts val="600"/>
                        </a:spcAft>
                      </a:pPr>
                      <a:r>
                        <a:rPr lang="de-DE" sz="1800" dirty="0">
                          <a:effectLst/>
                          <a:latin typeface="Verdana"/>
                          <a:ea typeface="Calibri"/>
                          <a:cs typeface="Times New Roman"/>
                        </a:rPr>
                        <a:t>Art des Inhalts</a:t>
                      </a:r>
                    </a:p>
                  </a:txBody>
                  <a:tcPr marL="68580" marR="68580" marT="0" marB="0" anchor="ctr"/>
                </a:tc>
                <a:tc>
                  <a:txBody>
                    <a:bodyPr/>
                    <a:lstStyle/>
                    <a:p>
                      <a:pPr>
                        <a:lnSpc>
                          <a:spcPct val="100000"/>
                        </a:lnSpc>
                        <a:spcAft>
                          <a:spcPts val="600"/>
                        </a:spcAft>
                      </a:pPr>
                      <a:r>
                        <a:rPr lang="de-DE" sz="1800" dirty="0">
                          <a:effectLst/>
                          <a:latin typeface="Verdana"/>
                          <a:ea typeface="Calibri"/>
                          <a:cs typeface="Times New Roman"/>
                        </a:rPr>
                        <a:t>Ausstellungskatalog</a:t>
                      </a:r>
                    </a:p>
                    <a:p>
                      <a:pPr>
                        <a:lnSpc>
                          <a:spcPct val="100000"/>
                        </a:lnSpc>
                        <a:spcAft>
                          <a:spcPts val="600"/>
                        </a:spcAft>
                      </a:pPr>
                      <a:r>
                        <a:rPr lang="de-DE" sz="1800" dirty="0">
                          <a:effectLst/>
                          <a:latin typeface="Verdana"/>
                          <a:ea typeface="Calibri"/>
                          <a:cs typeface="Times New Roman"/>
                        </a:rPr>
                        <a:t>Galerie Maulberger (München)</a:t>
                      </a:r>
                    </a:p>
                    <a:p>
                      <a:pPr>
                        <a:lnSpc>
                          <a:spcPct val="100000"/>
                        </a:lnSpc>
                        <a:spcAft>
                          <a:spcPts val="600"/>
                        </a:spcAft>
                      </a:pPr>
                      <a:r>
                        <a:rPr lang="de-DE" sz="1800" dirty="0">
                          <a:effectLst/>
                          <a:latin typeface="Verdana"/>
                          <a:ea typeface="Calibri"/>
                          <a:cs typeface="Times New Roman"/>
                        </a:rPr>
                        <a:t>08.02.2013-02.03.2013</a:t>
                      </a:r>
                    </a:p>
                    <a:p>
                      <a:pPr>
                        <a:lnSpc>
                          <a:spcPct val="100000"/>
                        </a:lnSpc>
                        <a:spcAft>
                          <a:spcPts val="600"/>
                        </a:spcAft>
                      </a:pPr>
                      <a:r>
                        <a:rPr lang="de-DE" sz="1800" dirty="0">
                          <a:effectLst/>
                          <a:latin typeface="Verdana"/>
                          <a:ea typeface="Calibri"/>
                          <a:cs typeface="Times New Roman"/>
                        </a:rPr>
                        <a:t>München</a:t>
                      </a:r>
                    </a:p>
                  </a:txBody>
                  <a:tcPr marL="68580" marR="68580" marT="0" marB="0" anchor="ctr"/>
                </a:tc>
              </a:tr>
            </a:tbl>
          </a:graphicData>
        </a:graphic>
      </p:graphicFrame>
      <p:sp>
        <p:nvSpPr>
          <p:cNvPr id="9"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
        <p:nvSpPr>
          <p:cNvPr id="8" name="Foliennummernplatzhalter 4"/>
          <p:cNvSpPr>
            <a:spLocks noGrp="1"/>
          </p:cNvSpPr>
          <p:nvPr>
            <p:ph type="sldNum" sz="quarter" idx="4"/>
          </p:nvPr>
        </p:nvSpPr>
        <p:spPr>
          <a:xfrm>
            <a:off x="7884368" y="6376243"/>
            <a:ext cx="802432" cy="365125"/>
          </a:xfrm>
        </p:spPr>
        <p:txBody>
          <a:bodyPr/>
          <a:lstStyle/>
          <a:p>
            <a:fld id="{8A6690F1-7CA1-4166-A522-500460961984}" type="slidenum">
              <a:rPr lang="de-DE" smtClean="0"/>
              <a:pPr/>
              <a:t>51</a:t>
            </a:fld>
            <a:endParaRPr lang="de-DE"/>
          </a:p>
        </p:txBody>
      </p:sp>
    </p:spTree>
    <p:extLst>
      <p:ext uri="{BB962C8B-B14F-4D97-AF65-F5344CB8AC3E}">
        <p14:creationId xmlns:p14="http://schemas.microsoft.com/office/powerpoint/2010/main" val="60673949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eaLnBrk="1" fontAlgn="auto" hangingPunct="1">
              <a:spcAft>
                <a:spcPts val="0"/>
              </a:spcAft>
              <a:defRPr/>
            </a:pPr>
            <a:r>
              <a:rPr lang="de-DE" dirty="0" smtClean="0"/>
              <a:t>Konferenzen</a:t>
            </a:r>
            <a:br>
              <a:rPr lang="de-DE" dirty="0" smtClean="0"/>
            </a:b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5A.07</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9" name="Fußzeilenplatzhalter 8"/>
          <p:cNvSpPr>
            <a:spLocks noGrp="1"/>
          </p:cNvSpPr>
          <p:nvPr>
            <p:ph type="ftr" sz="quarter" idx="14"/>
          </p:nvPr>
        </p:nvSpPr>
        <p:spPr>
          <a:xfrm>
            <a:off x="468313" y="6376988"/>
            <a:ext cx="7775575" cy="365125"/>
          </a:xfrm>
        </p:spPr>
        <p:txBody>
          <a:bodyPr/>
          <a:lstStyle/>
          <a:p>
            <a:pPr>
              <a:defRPr/>
            </a:pPr>
            <a:r>
              <a:rPr lang="de-DE" smtClean="0"/>
              <a:t>AG RDA Schulungsunterlagen | RDA kompakt | Stand:  30.11.2016  | CC BY-NC-SA</a:t>
            </a:r>
            <a:endParaRPr lang="de-DE" dirty="0"/>
          </a:p>
        </p:txBody>
      </p:sp>
      <p:sp>
        <p:nvSpPr>
          <p:cNvPr id="6" name="Foliennummernplatzhalter 2"/>
          <p:cNvSpPr>
            <a:spLocks noGrp="1"/>
          </p:cNvSpPr>
          <p:nvPr>
            <p:ph type="sldNum" sz="quarter" idx="4"/>
          </p:nvPr>
        </p:nvSpPr>
        <p:spPr>
          <a:xfrm>
            <a:off x="8100392" y="6376243"/>
            <a:ext cx="586408" cy="365125"/>
          </a:xfrm>
        </p:spPr>
        <p:txBody>
          <a:bodyPr/>
          <a:lstStyle/>
          <a:p>
            <a:fld id="{8A6690F1-7CA1-4166-A522-500460961984}" type="slidenum">
              <a:rPr lang="de-DE" smtClean="0"/>
              <a:pPr/>
              <a:t>52</a:t>
            </a:fld>
            <a:endParaRPr lang="de-DE" dirty="0"/>
          </a:p>
        </p:txBody>
      </p:sp>
    </p:spTree>
    <p:extLst>
      <p:ext uri="{BB962C8B-B14F-4D97-AF65-F5344CB8AC3E}">
        <p14:creationId xmlns:p14="http://schemas.microsoft.com/office/powerpoint/2010/main" val="271358209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a:lstStyle/>
          <a:p>
            <a:pPr>
              <a:defRPr/>
            </a:pPr>
            <a:r>
              <a:rPr lang="de-DE" dirty="0" smtClean="0"/>
              <a:t>Konferenzen als Körperschaften</a:t>
            </a:r>
            <a:endParaRPr lang="de-DE" dirty="0"/>
          </a:p>
        </p:txBody>
      </p:sp>
      <p:sp>
        <p:nvSpPr>
          <p:cNvPr id="3" name="Textplatzhalter 2"/>
          <p:cNvSpPr>
            <a:spLocks noGrp="1"/>
          </p:cNvSpPr>
          <p:nvPr>
            <p:ph type="body" sz="quarter" idx="13"/>
          </p:nvPr>
        </p:nvSpPr>
        <p:spPr>
          <a:xfrm>
            <a:off x="250825" y="836613"/>
            <a:ext cx="8642350" cy="5472112"/>
          </a:xfrm>
        </p:spPr>
        <p:txBody>
          <a:bodyPr/>
          <a:lstStyle/>
          <a:p>
            <a:pPr marL="0" indent="0">
              <a:buFont typeface="Arial" charset="0"/>
              <a:buNone/>
              <a:defRPr/>
            </a:pPr>
            <a:r>
              <a:rPr lang="de-DE" b="1" dirty="0"/>
              <a:t>Definition </a:t>
            </a:r>
            <a:r>
              <a:rPr lang="de-DE" dirty="0"/>
              <a:t>(Glossar)</a:t>
            </a:r>
          </a:p>
          <a:p>
            <a:pPr marL="0" indent="0">
              <a:buFont typeface="Arial" charset="0"/>
              <a:buNone/>
              <a:defRPr/>
            </a:pPr>
            <a:endParaRPr lang="de-DE" dirty="0"/>
          </a:p>
          <a:p>
            <a:pPr>
              <a:defRPr/>
            </a:pPr>
            <a:r>
              <a:rPr lang="de-DE" dirty="0"/>
              <a:t>Tagung von Personen oder Vertretern verschiedener Gruppen zum Zwecke der Diskussion und/oder Behandlung von Themen von gemeinsamem Interesse</a:t>
            </a:r>
          </a:p>
          <a:p>
            <a:pPr>
              <a:defRPr/>
            </a:pPr>
            <a:r>
              <a:rPr lang="de-DE" dirty="0"/>
              <a:t>Tagung von Vertretern einer Körperschaft, die deren direktives oder ausführendes Organ darstellt</a:t>
            </a:r>
          </a:p>
          <a:p>
            <a:pPr>
              <a:defRPr/>
            </a:pPr>
            <a:endParaRPr lang="de-DE" dirty="0"/>
          </a:p>
          <a:p>
            <a:pPr marL="0" indent="0">
              <a:buFont typeface="Arial" charset="0"/>
              <a:buNone/>
              <a:defRPr/>
            </a:pPr>
            <a:r>
              <a:rPr lang="de-DE" dirty="0"/>
              <a:t>Konferenzen werden als Körperschaften behandelt (RDA 11.0)</a:t>
            </a:r>
          </a:p>
        </p:txBody>
      </p:sp>
      <p:sp>
        <p:nvSpPr>
          <p:cNvPr id="4" name="Fußzeilenplatzhalter 3"/>
          <p:cNvSpPr>
            <a:spLocks noGrp="1"/>
          </p:cNvSpPr>
          <p:nvPr>
            <p:ph type="ftr" sz="quarter" idx="14"/>
          </p:nvPr>
        </p:nvSpPr>
        <p:spPr>
          <a:xfrm>
            <a:off x="468312" y="6376988"/>
            <a:ext cx="7920111" cy="365125"/>
          </a:xfrm>
        </p:spPr>
        <p:txBody>
          <a:bodyPr/>
          <a:lstStyle/>
          <a:p>
            <a:pPr>
              <a:defRPr/>
            </a:pPr>
            <a:r>
              <a:rPr lang="de-DE" smtClean="0"/>
              <a:t>AG RDA Schulungsunterlagen | RDA kompakt | Stand:  30.11.2016  | CC BY-NC-SA</a:t>
            </a:r>
            <a:endParaRPr lang="de-DE" dirty="0"/>
          </a:p>
        </p:txBody>
      </p:sp>
      <p:sp>
        <p:nvSpPr>
          <p:cNvPr id="6" name="Foliennummernplatzhalter 2"/>
          <p:cNvSpPr>
            <a:spLocks noGrp="1"/>
          </p:cNvSpPr>
          <p:nvPr>
            <p:ph type="sldNum" sz="quarter" idx="4"/>
          </p:nvPr>
        </p:nvSpPr>
        <p:spPr>
          <a:xfrm>
            <a:off x="8100392" y="6376243"/>
            <a:ext cx="586408" cy="365125"/>
          </a:xfrm>
        </p:spPr>
        <p:txBody>
          <a:bodyPr/>
          <a:lstStyle/>
          <a:p>
            <a:fld id="{8A6690F1-7CA1-4166-A522-500460961984}" type="slidenum">
              <a:rPr lang="de-DE" smtClean="0"/>
              <a:pPr/>
              <a:t>53</a:t>
            </a:fld>
            <a:endParaRPr lang="de-DE" dirty="0"/>
          </a:p>
        </p:txBody>
      </p:sp>
    </p:spTree>
    <p:extLst>
      <p:ext uri="{BB962C8B-B14F-4D97-AF65-F5344CB8AC3E}">
        <p14:creationId xmlns:p14="http://schemas.microsoft.com/office/powerpoint/2010/main" val="351195063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a:lstStyle/>
          <a:p>
            <a:pPr>
              <a:defRPr/>
            </a:pPr>
            <a:r>
              <a:rPr lang="de-DE" dirty="0" smtClean="0"/>
              <a:t>Konferenzen als Körperschaften</a:t>
            </a:r>
            <a:endParaRPr lang="de-DE" dirty="0"/>
          </a:p>
        </p:txBody>
      </p:sp>
      <p:sp>
        <p:nvSpPr>
          <p:cNvPr id="3" name="Textplatzhalter 2"/>
          <p:cNvSpPr>
            <a:spLocks noGrp="1"/>
          </p:cNvSpPr>
          <p:nvPr>
            <p:ph type="body" sz="quarter" idx="13"/>
          </p:nvPr>
        </p:nvSpPr>
        <p:spPr>
          <a:xfrm>
            <a:off x="250825" y="836613"/>
            <a:ext cx="8642350" cy="5472112"/>
          </a:xfrm>
        </p:spPr>
        <p:txBody>
          <a:bodyPr/>
          <a:lstStyle/>
          <a:p>
            <a:pPr marL="0" indent="0">
              <a:buFont typeface="Arial" charset="0"/>
              <a:buNone/>
              <a:defRPr/>
            </a:pPr>
            <a:r>
              <a:rPr lang="de-DE" b="1" dirty="0"/>
              <a:t>Erfassung als Körperschaften</a:t>
            </a:r>
          </a:p>
          <a:p>
            <a:pPr marL="0" indent="0">
              <a:buFont typeface="Arial" charset="0"/>
              <a:buNone/>
              <a:defRPr/>
            </a:pPr>
            <a:r>
              <a:rPr lang="de-DE" dirty="0"/>
              <a:t>Als Konferenzen gelten auch Ereignisse wie Sportwettkämpfe, Messen und Feste. Im Weiteren: Konferenzen usw.</a:t>
            </a:r>
          </a:p>
          <a:p>
            <a:pPr marL="0" indent="0">
              <a:buFont typeface="Arial" charset="0"/>
              <a:buNone/>
              <a:defRPr/>
            </a:pPr>
            <a:r>
              <a:rPr lang="de-DE" b="1" dirty="0"/>
              <a:t>Neu:</a:t>
            </a:r>
          </a:p>
          <a:p>
            <a:pPr>
              <a:defRPr/>
            </a:pPr>
            <a:r>
              <a:rPr lang="de-DE" dirty="0"/>
              <a:t>Kein Konferenzbegriff erforderlich, auch Thema kann Konferenzname werden.</a:t>
            </a:r>
          </a:p>
          <a:p>
            <a:pPr>
              <a:defRPr/>
            </a:pPr>
            <a:r>
              <a:rPr lang="de-DE" dirty="0"/>
              <a:t>Einzelausstellungen nicht mehr als Körperschaften.</a:t>
            </a:r>
          </a:p>
          <a:p>
            <a:pPr>
              <a:defRPr/>
            </a:pPr>
            <a:r>
              <a:rPr lang="de-DE" dirty="0"/>
              <a:t>Nur noch Ausstellungen als Körperschaften, die unter demselben Namen regelmäßig stattfinden.</a:t>
            </a:r>
          </a:p>
          <a:p>
            <a:pPr>
              <a:defRPr/>
            </a:pPr>
            <a:r>
              <a:rPr lang="de-DE" dirty="0"/>
              <a:t>Expeditionen werden als Körperschaften erfasst.</a:t>
            </a:r>
          </a:p>
          <a:p>
            <a:pPr>
              <a:defRPr/>
            </a:pPr>
            <a:r>
              <a:rPr lang="de-DE" dirty="0"/>
              <a:t>Untergeordnete Konferenzen werden als Körperschaften erfasst</a:t>
            </a:r>
            <a:r>
              <a:rPr lang="de-DE" dirty="0" smtClean="0"/>
              <a:t>.</a:t>
            </a:r>
            <a:endParaRPr lang="de-DE" dirty="0"/>
          </a:p>
        </p:txBody>
      </p:sp>
      <p:sp>
        <p:nvSpPr>
          <p:cNvPr id="4" name="Fußzeilenplatzhalter 3"/>
          <p:cNvSpPr>
            <a:spLocks noGrp="1"/>
          </p:cNvSpPr>
          <p:nvPr>
            <p:ph type="ftr" sz="quarter" idx="14"/>
          </p:nvPr>
        </p:nvSpPr>
        <p:spPr>
          <a:xfrm>
            <a:off x="468312" y="6376988"/>
            <a:ext cx="7920111" cy="365125"/>
          </a:xfrm>
        </p:spPr>
        <p:txBody>
          <a:bodyPr/>
          <a:lstStyle/>
          <a:p>
            <a:pPr>
              <a:defRPr/>
            </a:pPr>
            <a:r>
              <a:rPr lang="de-DE" smtClean="0"/>
              <a:t>AG RDA Schulungsunterlagen | RDA kompakt | Stand:  30.11.2016  | CC BY-NC-SA</a:t>
            </a:r>
            <a:endParaRPr lang="de-DE" dirty="0"/>
          </a:p>
        </p:txBody>
      </p:sp>
      <p:sp>
        <p:nvSpPr>
          <p:cNvPr id="6" name="Foliennummernplatzhalter 2"/>
          <p:cNvSpPr>
            <a:spLocks noGrp="1"/>
          </p:cNvSpPr>
          <p:nvPr>
            <p:ph type="sldNum" sz="quarter" idx="4"/>
          </p:nvPr>
        </p:nvSpPr>
        <p:spPr>
          <a:xfrm>
            <a:off x="8100392" y="6376243"/>
            <a:ext cx="586408" cy="365125"/>
          </a:xfrm>
        </p:spPr>
        <p:txBody>
          <a:bodyPr/>
          <a:lstStyle/>
          <a:p>
            <a:fld id="{8A6690F1-7CA1-4166-A522-500460961984}" type="slidenum">
              <a:rPr lang="de-DE" smtClean="0"/>
              <a:pPr/>
              <a:t>54</a:t>
            </a:fld>
            <a:endParaRPr lang="de-DE" dirty="0"/>
          </a:p>
        </p:txBody>
      </p:sp>
    </p:spTree>
    <p:extLst>
      <p:ext uri="{BB962C8B-B14F-4D97-AF65-F5344CB8AC3E}">
        <p14:creationId xmlns:p14="http://schemas.microsoft.com/office/powerpoint/2010/main" val="403214401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a:lstStyle/>
          <a:p>
            <a:pPr>
              <a:defRPr/>
            </a:pPr>
            <a:r>
              <a:rPr lang="de-DE" dirty="0" smtClean="0"/>
              <a:t>Abgrenzung / Art des Inhalts</a:t>
            </a:r>
            <a:endParaRPr lang="de-DE" dirty="0"/>
          </a:p>
        </p:txBody>
      </p:sp>
      <p:sp>
        <p:nvSpPr>
          <p:cNvPr id="3" name="Textplatzhalter 2"/>
          <p:cNvSpPr>
            <a:spLocks noGrp="1"/>
          </p:cNvSpPr>
          <p:nvPr>
            <p:ph type="body" sz="quarter" idx="13"/>
          </p:nvPr>
        </p:nvSpPr>
        <p:spPr>
          <a:xfrm>
            <a:off x="250825" y="836613"/>
            <a:ext cx="8642350" cy="5472112"/>
          </a:xfrm>
        </p:spPr>
        <p:txBody>
          <a:bodyPr/>
          <a:lstStyle/>
          <a:p>
            <a:pPr marL="0" indent="0">
              <a:buFont typeface="Arial" charset="0"/>
              <a:buNone/>
              <a:defRPr/>
            </a:pPr>
            <a:endParaRPr lang="de-DE" b="1" dirty="0" smtClean="0"/>
          </a:p>
          <a:p>
            <a:pPr marL="0" indent="0">
              <a:buFont typeface="Arial" charset="0"/>
              <a:buNone/>
              <a:defRPr/>
            </a:pPr>
            <a:r>
              <a:rPr lang="de-DE" b="1" dirty="0"/>
              <a:t>Abgrenzung (RDA 0.0 D-A-CH, Erläuterung 2, 5)</a:t>
            </a:r>
          </a:p>
          <a:p>
            <a:pPr>
              <a:defRPr/>
            </a:pPr>
            <a:r>
              <a:rPr lang="de-DE" dirty="0"/>
              <a:t>Ressourcen mit Konferenzen als geistige Schöpfer werden grundsätzlich monografisch erfasst.</a:t>
            </a:r>
          </a:p>
          <a:p>
            <a:pPr>
              <a:defRPr/>
            </a:pPr>
            <a:r>
              <a:rPr lang="de-DE" dirty="0"/>
              <a:t>Je nach Sachverhalt als einzelne Einheit oder mehrteilige Monografie.</a:t>
            </a:r>
          </a:p>
          <a:p>
            <a:pPr>
              <a:defRPr/>
            </a:pPr>
            <a:endParaRPr lang="de-DE" dirty="0"/>
          </a:p>
          <a:p>
            <a:pPr marL="0" indent="0">
              <a:buFont typeface="Arial" charset="0"/>
              <a:buNone/>
              <a:defRPr/>
            </a:pPr>
            <a:r>
              <a:rPr lang="de-DE" b="1" dirty="0"/>
              <a:t>Art des Inhalts (RDA 7.2.1.3)</a:t>
            </a:r>
          </a:p>
          <a:p>
            <a:pPr marL="0" indent="0">
              <a:buFont typeface="Arial" charset="0"/>
              <a:buNone/>
              <a:defRPr/>
            </a:pPr>
            <a:endParaRPr lang="de-DE" b="1" dirty="0"/>
          </a:p>
          <a:p>
            <a:pPr marL="0" indent="0">
              <a:buFont typeface="Arial" charset="0"/>
              <a:buNone/>
              <a:defRPr/>
            </a:pPr>
            <a:r>
              <a:rPr lang="de-DE" dirty="0"/>
              <a:t>Für Konferenzen usw. wird als Art des Inhalts erfasst</a:t>
            </a:r>
          </a:p>
          <a:p>
            <a:pPr marL="0" indent="0">
              <a:buFont typeface="Arial" charset="0"/>
              <a:buNone/>
              <a:defRPr/>
            </a:pPr>
            <a:r>
              <a:rPr lang="de-DE" dirty="0"/>
              <a:t>„Konferenzschrift“ (RDA 7.2.1.3 D-A-CH).</a:t>
            </a:r>
          </a:p>
          <a:p>
            <a:pPr marL="0" indent="0">
              <a:buFont typeface="Arial" charset="0"/>
              <a:buNone/>
              <a:defRPr/>
            </a:pPr>
            <a:endParaRPr lang="de-DE" b="1" dirty="0"/>
          </a:p>
          <a:p>
            <a:pPr marL="0" indent="0">
              <a:buFont typeface="Arial" charset="0"/>
              <a:buNone/>
              <a:defRPr/>
            </a:pPr>
            <a:endParaRPr lang="de-DE" b="1" dirty="0" smtClean="0"/>
          </a:p>
          <a:p>
            <a:pPr>
              <a:defRPr/>
            </a:pPr>
            <a:endParaRPr lang="de-DE" dirty="0"/>
          </a:p>
          <a:p>
            <a:pPr>
              <a:defRPr/>
            </a:pPr>
            <a:endParaRPr lang="de-DE" dirty="0" smtClean="0"/>
          </a:p>
        </p:txBody>
      </p:sp>
      <p:sp>
        <p:nvSpPr>
          <p:cNvPr id="4" name="Fußzeilenplatzhalter 3"/>
          <p:cNvSpPr>
            <a:spLocks noGrp="1"/>
          </p:cNvSpPr>
          <p:nvPr>
            <p:ph type="ftr" sz="quarter" idx="14"/>
          </p:nvPr>
        </p:nvSpPr>
        <p:spPr>
          <a:xfrm>
            <a:off x="468312" y="6376988"/>
            <a:ext cx="7776095" cy="365125"/>
          </a:xfrm>
        </p:spPr>
        <p:txBody>
          <a:bodyPr/>
          <a:lstStyle/>
          <a:p>
            <a:pPr>
              <a:defRPr/>
            </a:pPr>
            <a:r>
              <a:rPr lang="de-DE" smtClean="0"/>
              <a:t>AG RDA Schulungsunterlagen | RDA kompakt | Stand:  30.11.2016  | CC BY-NC-SA</a:t>
            </a:r>
            <a:endParaRPr lang="de-DE" dirty="0"/>
          </a:p>
        </p:txBody>
      </p:sp>
      <p:sp>
        <p:nvSpPr>
          <p:cNvPr id="6" name="Foliennummernplatzhalter 2"/>
          <p:cNvSpPr>
            <a:spLocks noGrp="1"/>
          </p:cNvSpPr>
          <p:nvPr>
            <p:ph type="sldNum" sz="quarter" idx="4"/>
          </p:nvPr>
        </p:nvSpPr>
        <p:spPr>
          <a:xfrm>
            <a:off x="8100392" y="6376243"/>
            <a:ext cx="586408" cy="365125"/>
          </a:xfrm>
        </p:spPr>
        <p:txBody>
          <a:bodyPr/>
          <a:lstStyle/>
          <a:p>
            <a:fld id="{8A6690F1-7CA1-4166-A522-500460961984}" type="slidenum">
              <a:rPr lang="de-DE" smtClean="0"/>
              <a:pPr/>
              <a:t>55</a:t>
            </a:fld>
            <a:endParaRPr lang="de-DE" dirty="0"/>
          </a:p>
        </p:txBody>
      </p:sp>
    </p:spTree>
    <p:extLst>
      <p:ext uri="{BB962C8B-B14F-4D97-AF65-F5344CB8AC3E}">
        <p14:creationId xmlns:p14="http://schemas.microsoft.com/office/powerpoint/2010/main" val="80399291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a:lstStyle/>
          <a:p>
            <a:pPr>
              <a:defRPr/>
            </a:pPr>
            <a:r>
              <a:rPr lang="de-DE" dirty="0" smtClean="0"/>
              <a:t>Konferenzen als geistige Schöpfer </a:t>
            </a:r>
            <a:endParaRPr lang="de-DE" dirty="0"/>
          </a:p>
        </p:txBody>
      </p:sp>
      <p:sp>
        <p:nvSpPr>
          <p:cNvPr id="4" name="Fußzeilenplatzhalter 3"/>
          <p:cNvSpPr>
            <a:spLocks noGrp="1"/>
          </p:cNvSpPr>
          <p:nvPr>
            <p:ph type="ftr" sz="quarter" idx="14"/>
          </p:nvPr>
        </p:nvSpPr>
        <p:spPr>
          <a:xfrm>
            <a:off x="468312" y="6376988"/>
            <a:ext cx="7776095" cy="365125"/>
          </a:xfrm>
        </p:spPr>
        <p:txBody>
          <a:bodyPr/>
          <a:lstStyle/>
          <a:p>
            <a:pPr>
              <a:defRPr/>
            </a:pPr>
            <a:r>
              <a:rPr lang="de-DE" smtClean="0"/>
              <a:t>AG RDA Schulungsunterlagen | RDA kompakt | Stand:  30.11.2016  | CC BY-NC-SA</a:t>
            </a:r>
            <a:endParaRPr lang="de-DE" dirty="0"/>
          </a:p>
        </p:txBody>
      </p:sp>
      <p:sp>
        <p:nvSpPr>
          <p:cNvPr id="6" name="Foliennummernplatzhalter 2"/>
          <p:cNvSpPr>
            <a:spLocks noGrp="1"/>
          </p:cNvSpPr>
          <p:nvPr>
            <p:ph type="sldNum" sz="quarter" idx="4"/>
          </p:nvPr>
        </p:nvSpPr>
        <p:spPr>
          <a:xfrm>
            <a:off x="8100392" y="6376243"/>
            <a:ext cx="586408" cy="365125"/>
          </a:xfrm>
        </p:spPr>
        <p:txBody>
          <a:bodyPr/>
          <a:lstStyle/>
          <a:p>
            <a:fld id="{8A6690F1-7CA1-4166-A522-500460961984}" type="slidenum">
              <a:rPr lang="de-DE" smtClean="0"/>
              <a:pPr/>
              <a:t>56</a:t>
            </a:fld>
            <a:endParaRPr lang="de-DE" dirty="0"/>
          </a:p>
        </p:txBody>
      </p:sp>
      <p:sp>
        <p:nvSpPr>
          <p:cNvPr id="7" name="Textplatzhalter 2"/>
          <p:cNvSpPr>
            <a:spLocks noGrp="1"/>
          </p:cNvSpPr>
          <p:nvPr>
            <p:ph type="body" sz="quarter" idx="13"/>
          </p:nvPr>
        </p:nvSpPr>
        <p:spPr>
          <a:xfrm>
            <a:off x="250825" y="836613"/>
            <a:ext cx="8642350" cy="5472112"/>
          </a:xfrm>
        </p:spPr>
        <p:txBody>
          <a:bodyPr/>
          <a:lstStyle/>
          <a:p>
            <a:pPr marL="0" indent="0">
              <a:buNone/>
              <a:defRPr/>
            </a:pPr>
            <a:r>
              <a:rPr lang="de-DE" b="1" dirty="0"/>
              <a:t>Geistiger Schöpfer (RDA 19.2.1.1.1 Punkt d)</a:t>
            </a:r>
          </a:p>
          <a:p>
            <a:pPr marL="0" indent="0">
              <a:buNone/>
              <a:defRPr/>
            </a:pPr>
            <a:r>
              <a:rPr lang="de-DE" dirty="0"/>
              <a:t>Prüfung in zwei Schritten:</a:t>
            </a:r>
            <a:br>
              <a:rPr lang="de-DE" dirty="0"/>
            </a:br>
            <a:endParaRPr lang="de-DE" dirty="0"/>
          </a:p>
          <a:p>
            <a:pPr marL="457200" indent="-457200">
              <a:buFont typeface="Arial" charset="0"/>
              <a:buAutoNum type="arabicPeriod"/>
              <a:defRPr/>
            </a:pPr>
            <a:r>
              <a:rPr lang="de-DE" dirty="0"/>
              <a:t>Ist die Konferenz usw. für das Erscheinen des Werkes verantwortlich?</a:t>
            </a:r>
          </a:p>
          <a:p>
            <a:pPr marL="457200" indent="-457200">
              <a:buFont typeface="+mj-lt"/>
              <a:buAutoNum type="arabicPeriod"/>
              <a:defRPr/>
            </a:pPr>
            <a:r>
              <a:rPr lang="de-DE" dirty="0"/>
              <a:t>Wird über kollektive Aktivität der Konferenz oder     Expedition, oder des Ereignisses berichtet?</a:t>
            </a:r>
          </a:p>
          <a:p>
            <a:pPr marL="0" indent="0">
              <a:buNone/>
              <a:defRPr/>
            </a:pPr>
            <a:endParaRPr lang="de-DE" dirty="0"/>
          </a:p>
          <a:p>
            <a:pPr marL="0" indent="0">
              <a:buNone/>
              <a:defRPr/>
            </a:pPr>
            <a:r>
              <a:rPr lang="de-DE" dirty="0"/>
              <a:t>Weitere Voraussetzung: Ist die Konferenz in der Ressource benannt? (Ganze Ressource ist Quelle)</a:t>
            </a:r>
          </a:p>
          <a:p>
            <a:pPr marL="0" indent="0">
              <a:buNone/>
              <a:defRPr/>
            </a:pPr>
            <a:endParaRPr lang="de-DE" dirty="0"/>
          </a:p>
          <a:p>
            <a:pPr marL="0" indent="0">
              <a:buNone/>
              <a:defRPr/>
            </a:pPr>
            <a:r>
              <a:rPr lang="de-DE" dirty="0"/>
              <a:t>Nur wenn alle Voraussetzungen zutreffen, ist die Konferenz usw. geistiger Schöpfer. </a:t>
            </a:r>
          </a:p>
        </p:txBody>
      </p:sp>
    </p:spTree>
    <p:extLst>
      <p:ext uri="{BB962C8B-B14F-4D97-AF65-F5344CB8AC3E}">
        <p14:creationId xmlns:p14="http://schemas.microsoft.com/office/powerpoint/2010/main" val="335236630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Konferenzen als geistige Schöpfer </a:t>
            </a:r>
          </a:p>
        </p:txBody>
      </p:sp>
      <p:sp>
        <p:nvSpPr>
          <p:cNvPr id="3" name="Textplatzhalter 2"/>
          <p:cNvSpPr>
            <a:spLocks noGrp="1"/>
          </p:cNvSpPr>
          <p:nvPr>
            <p:ph type="body" sz="quarter" idx="13"/>
          </p:nvPr>
        </p:nvSpPr>
        <p:spPr/>
        <p:txBody>
          <a:bodyPr/>
          <a:lstStyle/>
          <a:p>
            <a:pPr marL="0" indent="0">
              <a:buNone/>
            </a:pPr>
            <a:r>
              <a:rPr lang="de-DE" dirty="0"/>
              <a:t>Konferenzen usw. ist </a:t>
            </a:r>
            <a:r>
              <a:rPr lang="de-DE" b="1" dirty="0"/>
              <a:t>kein</a:t>
            </a:r>
            <a:r>
              <a:rPr lang="de-DE" dirty="0"/>
              <a:t> geistiger Schöpfer:</a:t>
            </a:r>
          </a:p>
          <a:p>
            <a:r>
              <a:rPr lang="de-DE" dirty="0"/>
              <a:t>Ressource berichtet über kollektive Aktivität, stammt aber nicht von Konferenz usw.</a:t>
            </a:r>
          </a:p>
          <a:p>
            <a:r>
              <a:rPr lang="de-DE" dirty="0"/>
              <a:t>Konferenz ist nicht namentlich in Ressource genannt</a:t>
            </a:r>
          </a:p>
          <a:p>
            <a:r>
              <a:rPr lang="de-DE" dirty="0"/>
              <a:t>Einzelbeitrag einer Konferenz liegt vor (Verfasser ist geistiger Schöpfer)</a:t>
            </a:r>
          </a:p>
          <a:p>
            <a:r>
              <a:rPr lang="de-DE" dirty="0"/>
              <a:t>Es wird nicht über kollektive Aktivität berichtet - auf Konferenz usw. wird nur Bezug genommen</a:t>
            </a:r>
          </a:p>
          <a:p>
            <a:endParaRPr lang="de-DE" dirty="0"/>
          </a:p>
        </p:txBody>
      </p:sp>
      <p:sp>
        <p:nvSpPr>
          <p:cNvPr id="6" name="Fußzeilenplatzhalter 3"/>
          <p:cNvSpPr>
            <a:spLocks noGrp="1"/>
          </p:cNvSpPr>
          <p:nvPr>
            <p:ph type="ftr" sz="quarter" idx="14"/>
          </p:nvPr>
        </p:nvSpPr>
        <p:spPr>
          <a:xfrm>
            <a:off x="468312" y="6376988"/>
            <a:ext cx="7776095" cy="365125"/>
          </a:xfrm>
        </p:spPr>
        <p:txBody>
          <a:bodyPr/>
          <a:lstStyle/>
          <a:p>
            <a:pPr>
              <a:defRPr/>
            </a:pPr>
            <a:r>
              <a:rPr lang="de-DE" smtClean="0"/>
              <a:t>AG RDA Schulungsunterlagen | RDA kompakt | Stand:  30.11.2016  | CC BY-NC-SA</a:t>
            </a:r>
            <a:endParaRPr lang="de-DE" dirty="0"/>
          </a:p>
        </p:txBody>
      </p:sp>
      <p:sp>
        <p:nvSpPr>
          <p:cNvPr id="7" name="Foliennummernplatzhalter 2"/>
          <p:cNvSpPr>
            <a:spLocks noGrp="1"/>
          </p:cNvSpPr>
          <p:nvPr>
            <p:ph type="sldNum" sz="quarter" idx="4"/>
          </p:nvPr>
        </p:nvSpPr>
        <p:spPr>
          <a:xfrm>
            <a:off x="8100392" y="6376243"/>
            <a:ext cx="586408" cy="365125"/>
          </a:xfrm>
        </p:spPr>
        <p:txBody>
          <a:bodyPr/>
          <a:lstStyle/>
          <a:p>
            <a:fld id="{8A6690F1-7CA1-4166-A522-500460961984}" type="slidenum">
              <a:rPr lang="de-DE" smtClean="0"/>
              <a:pPr/>
              <a:t>57</a:t>
            </a:fld>
            <a:endParaRPr lang="de-DE" dirty="0"/>
          </a:p>
        </p:txBody>
      </p:sp>
    </p:spTree>
    <p:extLst>
      <p:ext uri="{BB962C8B-B14F-4D97-AF65-F5344CB8AC3E}">
        <p14:creationId xmlns:p14="http://schemas.microsoft.com/office/powerpoint/2010/main" val="153471728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Textfeld 5"/>
          <p:cNvSpPr txBox="1">
            <a:spLocks noChangeArrowheads="1"/>
          </p:cNvSpPr>
          <p:nvPr/>
        </p:nvSpPr>
        <p:spPr bwMode="auto">
          <a:xfrm>
            <a:off x="4967288" y="2060575"/>
            <a:ext cx="3133725" cy="3637919"/>
          </a:xfrm>
          <a:prstGeom prst="rect">
            <a:avLst/>
          </a:prstGeom>
          <a:solidFill>
            <a:schemeClr val="bg1"/>
          </a:solidFill>
          <a:ln w="9525">
            <a:solidFill>
              <a:schemeClr val="tx1"/>
            </a:solidFill>
            <a:miter lim="800000"/>
            <a:headEnd/>
            <a:tailEnd/>
          </a:ln>
        </p:spPr>
        <p:txBody>
          <a:bodyPr>
            <a:spAutoFit/>
          </a:bodyPr>
          <a:lstStyle>
            <a:lvl1pPr eaLnBrk="0" hangingPunct="0">
              <a:spcBef>
                <a:spcPct val="20000"/>
              </a:spcBef>
              <a:buFont typeface="Arial" charset="0"/>
              <a:buChar char="•"/>
              <a:defRPr sz="2400">
                <a:solidFill>
                  <a:schemeClr val="tx1"/>
                </a:solidFill>
                <a:latin typeface="Verdana" pitchFamily="34" charset="0"/>
              </a:defRPr>
            </a:lvl1pPr>
            <a:lvl2pPr marL="742950" indent="-285750" eaLnBrk="0" hangingPunct="0">
              <a:spcBef>
                <a:spcPct val="20000"/>
              </a:spcBef>
              <a:buFont typeface="Arial" charset="0"/>
              <a:buChar char="–"/>
              <a:defRPr sz="2000">
                <a:solidFill>
                  <a:schemeClr val="tx1"/>
                </a:solidFill>
                <a:latin typeface="Verdana" pitchFamily="34" charset="0"/>
              </a:defRPr>
            </a:lvl2pPr>
            <a:lvl3pPr marL="1143000" indent="-228600" eaLnBrk="0" hangingPunct="0">
              <a:spcBef>
                <a:spcPct val="20000"/>
              </a:spcBef>
              <a:buFont typeface="Arial" charset="0"/>
              <a:buChar char="•"/>
              <a:defRPr sz="1600">
                <a:solidFill>
                  <a:schemeClr val="tx1"/>
                </a:solidFill>
                <a:latin typeface="Verdana" pitchFamily="34" charset="0"/>
              </a:defRPr>
            </a:lvl3pPr>
            <a:lvl4pPr marL="1600200" indent="-228600" eaLnBrk="0" hangingPunct="0">
              <a:spcBef>
                <a:spcPct val="20000"/>
              </a:spcBef>
              <a:buFont typeface="Arial" charset="0"/>
              <a:buChar char="–"/>
              <a:defRPr sz="1200">
                <a:solidFill>
                  <a:schemeClr val="tx1"/>
                </a:solidFill>
                <a:latin typeface="Verdana" pitchFamily="34" charset="0"/>
              </a:defRPr>
            </a:lvl4pPr>
            <a:lvl5pPr marL="2057400" indent="-228600" eaLnBrk="0" hangingPunct="0">
              <a:spcBef>
                <a:spcPct val="20000"/>
              </a:spcBef>
              <a:buFont typeface="Arial"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Verdana" pitchFamily="34" charset="0"/>
              </a:defRPr>
            </a:lvl9pPr>
          </a:lstStyle>
          <a:p>
            <a:pPr>
              <a:buNone/>
            </a:pPr>
            <a:r>
              <a:rPr lang="de-DE" altLang="de-DE" sz="1800" dirty="0"/>
              <a:t>Im Vorwort: </a:t>
            </a:r>
          </a:p>
          <a:p>
            <a:pPr>
              <a:buNone/>
            </a:pPr>
            <a:r>
              <a:rPr lang="de-DE" altLang="de-DE" sz="1800" dirty="0" err="1"/>
              <a:t>organized</a:t>
            </a:r>
            <a:r>
              <a:rPr lang="de-DE" altLang="de-DE" sz="1800" dirty="0"/>
              <a:t> </a:t>
            </a:r>
            <a:r>
              <a:rPr lang="de-DE" altLang="de-DE" sz="1800" dirty="0" err="1"/>
              <a:t>by</a:t>
            </a:r>
            <a:r>
              <a:rPr lang="de-DE" altLang="de-DE" sz="1800" dirty="0"/>
              <a:t> </a:t>
            </a:r>
            <a:r>
              <a:rPr lang="de-DE" altLang="de-DE" sz="1800" dirty="0" err="1"/>
              <a:t>the</a:t>
            </a:r>
            <a:r>
              <a:rPr lang="de-DE" altLang="de-DE" sz="1800" dirty="0"/>
              <a:t> Vietnam National University </a:t>
            </a:r>
          </a:p>
          <a:p>
            <a:pPr>
              <a:buNone/>
            </a:pPr>
            <a:endParaRPr lang="de-DE" altLang="de-DE" sz="1800" dirty="0"/>
          </a:p>
          <a:p>
            <a:pPr>
              <a:buNone/>
            </a:pPr>
            <a:r>
              <a:rPr lang="de-DE" altLang="de-DE" sz="1800" dirty="0"/>
              <a:t>Auf dem hinteren Umschlag: </a:t>
            </a:r>
          </a:p>
          <a:p>
            <a:pPr>
              <a:buNone/>
            </a:pPr>
            <a:r>
              <a:rPr lang="de-DE" altLang="de-DE" sz="1800" dirty="0" err="1"/>
              <a:t>edited</a:t>
            </a:r>
            <a:r>
              <a:rPr lang="de-DE" altLang="de-DE" sz="1800" dirty="0"/>
              <a:t> </a:t>
            </a:r>
            <a:r>
              <a:rPr lang="de-DE" altLang="de-DE" sz="1800" dirty="0" err="1"/>
              <a:t>by</a:t>
            </a:r>
            <a:r>
              <a:rPr lang="de-DE" altLang="de-DE" sz="1800" dirty="0"/>
              <a:t> Günter </a:t>
            </a:r>
            <a:r>
              <a:rPr lang="de-DE" altLang="de-DE" sz="1800" dirty="0" err="1"/>
              <a:t>Meon</a:t>
            </a:r>
            <a:r>
              <a:rPr lang="de-DE" altLang="de-DE" sz="1800" dirty="0"/>
              <a:t> </a:t>
            </a:r>
            <a:endParaRPr lang="de-DE" altLang="de-DE" sz="1800" dirty="0">
              <a:ea typeface="Verdana" pitchFamily="34" charset="0"/>
              <a:cs typeface="Verdana" pitchFamily="34" charset="0"/>
            </a:endParaRPr>
          </a:p>
          <a:p>
            <a:pPr eaLnBrk="1" hangingPunct="1">
              <a:spcBef>
                <a:spcPct val="0"/>
              </a:spcBef>
              <a:buFontTx/>
              <a:buNone/>
            </a:pPr>
            <a:endParaRPr lang="de-DE" altLang="de-DE" sz="1800" dirty="0">
              <a:ea typeface="Verdana" pitchFamily="34" charset="0"/>
              <a:cs typeface="Verdana" pitchFamily="34" charset="0"/>
            </a:endParaRPr>
          </a:p>
          <a:p>
            <a:pPr eaLnBrk="1" hangingPunct="1">
              <a:spcBef>
                <a:spcPct val="0"/>
              </a:spcBef>
              <a:buFontTx/>
              <a:buNone/>
            </a:pPr>
            <a:endParaRPr lang="de-DE" altLang="de-DE" sz="1800" dirty="0">
              <a:ea typeface="Verdana" pitchFamily="34" charset="0"/>
              <a:cs typeface="Verdana" pitchFamily="34" charset="0"/>
            </a:endParaRPr>
          </a:p>
          <a:p>
            <a:pPr eaLnBrk="1" hangingPunct="1">
              <a:spcBef>
                <a:spcPct val="0"/>
              </a:spcBef>
              <a:buFontTx/>
              <a:buNone/>
            </a:pPr>
            <a:endParaRPr lang="de-DE" altLang="de-DE" sz="1800" dirty="0">
              <a:ea typeface="Verdana" pitchFamily="34" charset="0"/>
              <a:cs typeface="Verdana" pitchFamily="34" charset="0"/>
            </a:endParaRPr>
          </a:p>
          <a:p>
            <a:pPr eaLnBrk="1" hangingPunct="1">
              <a:spcBef>
                <a:spcPct val="0"/>
              </a:spcBef>
              <a:buFontTx/>
              <a:buNone/>
            </a:pPr>
            <a:endParaRPr lang="de-DE" altLang="de-DE" sz="1800" dirty="0">
              <a:ea typeface="Verdana" pitchFamily="34" charset="0"/>
              <a:cs typeface="Verdana" pitchFamily="34" charset="0"/>
            </a:endParaRPr>
          </a:p>
        </p:txBody>
      </p:sp>
      <p:sp>
        <p:nvSpPr>
          <p:cNvPr id="22532" name="Textfeld 6"/>
          <p:cNvSpPr txBox="1">
            <a:spLocks noChangeArrowheads="1"/>
          </p:cNvSpPr>
          <p:nvPr/>
        </p:nvSpPr>
        <p:spPr bwMode="auto">
          <a:xfrm>
            <a:off x="1446213" y="1268413"/>
            <a:ext cx="3132137" cy="4248150"/>
          </a:xfrm>
          <a:prstGeom prst="rect">
            <a:avLst/>
          </a:prstGeom>
          <a:solidFill>
            <a:schemeClr val="bg1"/>
          </a:solidFill>
          <a:ln w="9525">
            <a:solidFill>
              <a:schemeClr val="tx1"/>
            </a:solidFill>
            <a:miter lim="800000"/>
            <a:headEnd/>
            <a:tailEnd/>
          </a:ln>
        </p:spPr>
        <p:txBody>
          <a:bodyPr>
            <a:spAutoFit/>
          </a:bodyPr>
          <a:lstStyle>
            <a:lvl1pPr eaLnBrk="0" hangingPunct="0">
              <a:spcBef>
                <a:spcPct val="20000"/>
              </a:spcBef>
              <a:buFont typeface="Arial" charset="0"/>
              <a:buChar char="•"/>
              <a:defRPr sz="2400">
                <a:solidFill>
                  <a:schemeClr val="tx1"/>
                </a:solidFill>
                <a:latin typeface="Verdana" pitchFamily="34" charset="0"/>
              </a:defRPr>
            </a:lvl1pPr>
            <a:lvl2pPr marL="742950" indent="-285750" eaLnBrk="0" hangingPunct="0">
              <a:spcBef>
                <a:spcPct val="20000"/>
              </a:spcBef>
              <a:buFont typeface="Arial" charset="0"/>
              <a:buChar char="–"/>
              <a:defRPr sz="2000">
                <a:solidFill>
                  <a:schemeClr val="tx1"/>
                </a:solidFill>
                <a:latin typeface="Verdana" pitchFamily="34" charset="0"/>
              </a:defRPr>
            </a:lvl2pPr>
            <a:lvl3pPr marL="1143000" indent="-228600" eaLnBrk="0" hangingPunct="0">
              <a:spcBef>
                <a:spcPct val="20000"/>
              </a:spcBef>
              <a:buFont typeface="Arial" charset="0"/>
              <a:buChar char="•"/>
              <a:defRPr sz="1600">
                <a:solidFill>
                  <a:schemeClr val="tx1"/>
                </a:solidFill>
                <a:latin typeface="Verdana" pitchFamily="34" charset="0"/>
              </a:defRPr>
            </a:lvl3pPr>
            <a:lvl4pPr marL="1600200" indent="-228600" eaLnBrk="0" hangingPunct="0">
              <a:spcBef>
                <a:spcPct val="20000"/>
              </a:spcBef>
              <a:buFont typeface="Arial" charset="0"/>
              <a:buChar char="–"/>
              <a:defRPr sz="1200">
                <a:solidFill>
                  <a:schemeClr val="tx1"/>
                </a:solidFill>
                <a:latin typeface="Verdana" pitchFamily="34" charset="0"/>
              </a:defRPr>
            </a:lvl4pPr>
            <a:lvl5pPr marL="2057400" indent="-228600" eaLnBrk="0" hangingPunct="0">
              <a:spcBef>
                <a:spcPct val="20000"/>
              </a:spcBef>
              <a:buFont typeface="Arial"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Verdana" pitchFamily="34" charset="0"/>
              </a:defRPr>
            </a:lvl9pPr>
          </a:lstStyle>
          <a:p>
            <a:pPr eaLnBrk="1" hangingPunct="1">
              <a:spcBef>
                <a:spcPct val="0"/>
              </a:spcBef>
              <a:buFontTx/>
              <a:buNone/>
            </a:pPr>
            <a:r>
              <a:rPr lang="de-DE" altLang="de-DE" sz="1800">
                <a:ea typeface="Verdana" pitchFamily="34" charset="0"/>
                <a:cs typeface="Verdana" pitchFamily="34" charset="0"/>
              </a:rPr>
              <a:t>Titelblatt(scan)</a:t>
            </a:r>
          </a:p>
          <a:p>
            <a:pPr eaLnBrk="1" hangingPunct="1">
              <a:spcBef>
                <a:spcPct val="0"/>
              </a:spcBef>
              <a:buFontTx/>
              <a:buNone/>
            </a:pPr>
            <a:endParaRPr lang="de-DE" altLang="de-DE" sz="1800">
              <a:ea typeface="Verdana" pitchFamily="34" charset="0"/>
              <a:cs typeface="Verdana" pitchFamily="34" charset="0"/>
            </a:endParaRPr>
          </a:p>
          <a:p>
            <a:pPr eaLnBrk="1" hangingPunct="1">
              <a:spcBef>
                <a:spcPct val="0"/>
              </a:spcBef>
              <a:buFontTx/>
              <a:buNone/>
            </a:pPr>
            <a:endParaRPr lang="de-DE" altLang="de-DE" sz="1800">
              <a:ea typeface="Verdana" pitchFamily="34" charset="0"/>
              <a:cs typeface="Verdana" pitchFamily="34" charset="0"/>
            </a:endParaRPr>
          </a:p>
          <a:p>
            <a:pPr eaLnBrk="1" hangingPunct="1">
              <a:spcBef>
                <a:spcPct val="0"/>
              </a:spcBef>
              <a:buFontTx/>
              <a:buNone/>
            </a:pPr>
            <a:endParaRPr lang="de-DE" altLang="de-DE" sz="1800">
              <a:ea typeface="Verdana" pitchFamily="34" charset="0"/>
              <a:cs typeface="Verdana" pitchFamily="34" charset="0"/>
            </a:endParaRPr>
          </a:p>
          <a:p>
            <a:pPr eaLnBrk="1" hangingPunct="1">
              <a:spcBef>
                <a:spcPct val="0"/>
              </a:spcBef>
              <a:buFontTx/>
              <a:buNone/>
            </a:pPr>
            <a:endParaRPr lang="de-DE" altLang="de-DE" sz="1800">
              <a:ea typeface="Verdana" pitchFamily="34" charset="0"/>
              <a:cs typeface="Verdana" pitchFamily="34" charset="0"/>
            </a:endParaRPr>
          </a:p>
          <a:p>
            <a:pPr eaLnBrk="1" hangingPunct="1">
              <a:spcBef>
                <a:spcPct val="0"/>
              </a:spcBef>
              <a:buFontTx/>
              <a:buNone/>
            </a:pPr>
            <a:endParaRPr lang="de-DE" altLang="de-DE" sz="1800">
              <a:ea typeface="Verdana" pitchFamily="34" charset="0"/>
              <a:cs typeface="Verdana" pitchFamily="34" charset="0"/>
            </a:endParaRPr>
          </a:p>
          <a:p>
            <a:pPr eaLnBrk="1" hangingPunct="1">
              <a:spcBef>
                <a:spcPct val="0"/>
              </a:spcBef>
              <a:buFontTx/>
              <a:buNone/>
            </a:pPr>
            <a:endParaRPr lang="de-DE" altLang="de-DE" sz="1800">
              <a:ea typeface="Verdana" pitchFamily="34" charset="0"/>
              <a:cs typeface="Verdana" pitchFamily="34" charset="0"/>
            </a:endParaRPr>
          </a:p>
          <a:p>
            <a:pPr eaLnBrk="1" hangingPunct="1">
              <a:spcBef>
                <a:spcPct val="0"/>
              </a:spcBef>
              <a:buFontTx/>
              <a:buNone/>
            </a:pPr>
            <a:endParaRPr lang="de-DE" altLang="de-DE" sz="1800">
              <a:ea typeface="Verdana" pitchFamily="34" charset="0"/>
              <a:cs typeface="Verdana" pitchFamily="34" charset="0"/>
            </a:endParaRPr>
          </a:p>
          <a:p>
            <a:pPr eaLnBrk="1" hangingPunct="1">
              <a:spcBef>
                <a:spcPct val="0"/>
              </a:spcBef>
              <a:buFontTx/>
              <a:buNone/>
            </a:pPr>
            <a:endParaRPr lang="de-DE" altLang="de-DE" sz="1800">
              <a:ea typeface="Verdana" pitchFamily="34" charset="0"/>
              <a:cs typeface="Verdana" pitchFamily="34" charset="0"/>
            </a:endParaRPr>
          </a:p>
          <a:p>
            <a:pPr eaLnBrk="1" hangingPunct="1">
              <a:spcBef>
                <a:spcPct val="0"/>
              </a:spcBef>
              <a:buFontTx/>
              <a:buNone/>
            </a:pPr>
            <a:endParaRPr lang="de-DE" altLang="de-DE" sz="1800">
              <a:ea typeface="Verdana" pitchFamily="34" charset="0"/>
              <a:cs typeface="Verdana" pitchFamily="34" charset="0"/>
            </a:endParaRPr>
          </a:p>
          <a:p>
            <a:pPr eaLnBrk="1" hangingPunct="1">
              <a:spcBef>
                <a:spcPct val="0"/>
              </a:spcBef>
              <a:buFontTx/>
              <a:buNone/>
            </a:pPr>
            <a:endParaRPr lang="de-DE" altLang="de-DE" sz="1800">
              <a:ea typeface="Verdana" pitchFamily="34" charset="0"/>
              <a:cs typeface="Verdana" pitchFamily="34" charset="0"/>
            </a:endParaRPr>
          </a:p>
          <a:p>
            <a:pPr eaLnBrk="1" hangingPunct="1">
              <a:spcBef>
                <a:spcPct val="0"/>
              </a:spcBef>
              <a:buFontTx/>
              <a:buNone/>
            </a:pPr>
            <a:endParaRPr lang="de-DE" altLang="de-DE" sz="1800">
              <a:ea typeface="Verdana" pitchFamily="34" charset="0"/>
              <a:cs typeface="Verdana" pitchFamily="34" charset="0"/>
            </a:endParaRPr>
          </a:p>
          <a:p>
            <a:pPr eaLnBrk="1" hangingPunct="1">
              <a:spcBef>
                <a:spcPct val="0"/>
              </a:spcBef>
              <a:buFontTx/>
              <a:buNone/>
            </a:pPr>
            <a:endParaRPr lang="de-DE" altLang="de-DE" sz="1800">
              <a:ea typeface="Verdana" pitchFamily="34" charset="0"/>
              <a:cs typeface="Verdana" pitchFamily="34" charset="0"/>
            </a:endParaRPr>
          </a:p>
          <a:p>
            <a:pPr eaLnBrk="1" hangingPunct="1">
              <a:spcBef>
                <a:spcPct val="0"/>
              </a:spcBef>
              <a:buFontTx/>
              <a:buNone/>
            </a:pPr>
            <a:endParaRPr lang="de-DE" altLang="de-DE" sz="1800">
              <a:ea typeface="Verdana" pitchFamily="34" charset="0"/>
              <a:cs typeface="Verdana" pitchFamily="34" charset="0"/>
            </a:endParaRPr>
          </a:p>
          <a:p>
            <a:pPr eaLnBrk="1" hangingPunct="1">
              <a:spcBef>
                <a:spcPct val="0"/>
              </a:spcBef>
              <a:buFontTx/>
              <a:buNone/>
            </a:pPr>
            <a:endParaRPr lang="de-DE" altLang="de-DE" sz="1800">
              <a:latin typeface="Calibri" pitchFamily="34" charset="0"/>
            </a:endParaRPr>
          </a:p>
        </p:txBody>
      </p:sp>
      <p:sp>
        <p:nvSpPr>
          <p:cNvPr id="10" name="Titel 1"/>
          <p:cNvSpPr>
            <a:spLocks noGrp="1"/>
          </p:cNvSpPr>
          <p:nvPr>
            <p:ph type="title"/>
          </p:nvPr>
        </p:nvSpPr>
        <p:spPr>
          <a:xfrm>
            <a:off x="250825" y="184150"/>
            <a:ext cx="8642350" cy="508000"/>
          </a:xfrm>
        </p:spPr>
        <p:txBody>
          <a:bodyPr rtlCol="0">
            <a:noAutofit/>
          </a:bodyPr>
          <a:lstStyle/>
          <a:p>
            <a:pPr eaLnBrk="1" fontAlgn="auto" hangingPunct="1">
              <a:spcAft>
                <a:spcPts val="0"/>
              </a:spcAft>
              <a:defRPr/>
            </a:pPr>
            <a:r>
              <a:rPr lang="de-DE" dirty="0" smtClean="0"/>
              <a:t>Beispiel 1</a:t>
            </a:r>
            <a:endParaRPr lang="de-DE" dirty="0"/>
          </a:p>
        </p:txBody>
      </p:sp>
      <p:pic>
        <p:nvPicPr>
          <p:cNvPr id="22535" name="Grafik 13"/>
          <p:cNvPicPr>
            <a:picLocks noChangeAspect="1" noChangeArrowheads="1"/>
          </p:cNvPicPr>
          <p:nvPr/>
        </p:nvPicPr>
        <p:blipFill>
          <a:blip r:embed="rId2">
            <a:extLst>
              <a:ext uri="{28A0092B-C50C-407E-A947-70E740481C1C}">
                <a14:useLocalDpi xmlns:a14="http://schemas.microsoft.com/office/drawing/2010/main" val="0"/>
              </a:ext>
            </a:extLst>
          </a:blip>
          <a:srcRect l="56348" t="23993" r="10451" b="13994"/>
          <a:stretch>
            <a:fillRect/>
          </a:stretch>
        </p:blipFill>
        <p:spPr bwMode="auto">
          <a:xfrm>
            <a:off x="1446213" y="1268413"/>
            <a:ext cx="3132137" cy="42481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9" name="Fußzeilenplatzhalter 3"/>
          <p:cNvSpPr>
            <a:spLocks noGrp="1"/>
          </p:cNvSpPr>
          <p:nvPr>
            <p:ph type="ftr" sz="quarter" idx="14"/>
          </p:nvPr>
        </p:nvSpPr>
        <p:spPr>
          <a:xfrm>
            <a:off x="468312" y="6376988"/>
            <a:ext cx="7776095" cy="365125"/>
          </a:xfrm>
        </p:spPr>
        <p:txBody>
          <a:bodyPr/>
          <a:lstStyle/>
          <a:p>
            <a:pPr>
              <a:defRPr/>
            </a:pPr>
            <a:r>
              <a:rPr lang="de-DE" smtClean="0"/>
              <a:t>AG RDA Schulungsunterlagen | RDA kompakt | Stand:  30.11.2016  | CC BY-NC-SA</a:t>
            </a:r>
            <a:endParaRPr lang="de-DE" dirty="0"/>
          </a:p>
        </p:txBody>
      </p:sp>
      <p:sp>
        <p:nvSpPr>
          <p:cNvPr id="11" name="Foliennummernplatzhalter 2"/>
          <p:cNvSpPr>
            <a:spLocks noGrp="1"/>
          </p:cNvSpPr>
          <p:nvPr>
            <p:ph type="sldNum" sz="quarter" idx="4"/>
          </p:nvPr>
        </p:nvSpPr>
        <p:spPr>
          <a:xfrm>
            <a:off x="8100392" y="6376243"/>
            <a:ext cx="586408" cy="365125"/>
          </a:xfrm>
        </p:spPr>
        <p:txBody>
          <a:bodyPr/>
          <a:lstStyle/>
          <a:p>
            <a:fld id="{8A6690F1-7CA1-4166-A522-500460961984}" type="slidenum">
              <a:rPr lang="de-DE" smtClean="0"/>
              <a:pPr/>
              <a:t>58</a:t>
            </a:fld>
            <a:endParaRPr lang="de-DE" dirty="0"/>
          </a:p>
        </p:txBody>
      </p:sp>
    </p:spTree>
    <p:extLst>
      <p:ext uri="{BB962C8B-B14F-4D97-AF65-F5344CB8AC3E}">
        <p14:creationId xmlns:p14="http://schemas.microsoft.com/office/powerpoint/2010/main" val="83910719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Beispiel </a:t>
            </a:r>
            <a:endParaRPr lang="de-DE" dirty="0"/>
          </a:p>
        </p:txBody>
      </p:sp>
      <p:sp>
        <p:nvSpPr>
          <p:cNvPr id="7" name="Fußzeilenplatzhalter 3"/>
          <p:cNvSpPr>
            <a:spLocks noGrp="1"/>
          </p:cNvSpPr>
          <p:nvPr>
            <p:ph type="ftr" sz="quarter" idx="14"/>
          </p:nvPr>
        </p:nvSpPr>
        <p:spPr>
          <a:xfrm>
            <a:off x="468313" y="6376988"/>
            <a:ext cx="7632700" cy="365125"/>
          </a:xfrm>
        </p:spPr>
        <p:txBody>
          <a:bodyPr/>
          <a:lstStyle/>
          <a:p>
            <a:pPr>
              <a:defRPr/>
            </a:pPr>
            <a:r>
              <a:rPr lang="de-DE" smtClean="0"/>
              <a:t>AG RDA Schulungsunterlagen | RDA kompakt | Stand:  30.11.2016  | CC BY-NC-SA</a:t>
            </a:r>
            <a:endParaRPr lang="de-DE" dirty="0"/>
          </a:p>
        </p:txBody>
      </p:sp>
      <p:sp>
        <p:nvSpPr>
          <p:cNvPr id="8" name="Foliennummernplatzhalter 2"/>
          <p:cNvSpPr>
            <a:spLocks noGrp="1"/>
          </p:cNvSpPr>
          <p:nvPr>
            <p:ph type="sldNum" sz="quarter" idx="4"/>
          </p:nvPr>
        </p:nvSpPr>
        <p:spPr>
          <a:xfrm>
            <a:off x="8100392" y="6376243"/>
            <a:ext cx="586408" cy="365125"/>
          </a:xfrm>
        </p:spPr>
        <p:txBody>
          <a:bodyPr/>
          <a:lstStyle/>
          <a:p>
            <a:fld id="{8A6690F1-7CA1-4166-A522-500460961984}" type="slidenum">
              <a:rPr lang="de-DE" smtClean="0"/>
              <a:pPr/>
              <a:t>59</a:t>
            </a:fld>
            <a:endParaRPr lang="de-DE" dirty="0"/>
          </a:p>
        </p:txBody>
      </p:sp>
      <p:graphicFrame>
        <p:nvGraphicFramePr>
          <p:cNvPr id="10" name="Tabelle 9"/>
          <p:cNvGraphicFramePr>
            <a:graphicFrameLocks noGrp="1"/>
          </p:cNvGraphicFramePr>
          <p:nvPr>
            <p:extLst>
              <p:ext uri="{D42A27DB-BD31-4B8C-83A1-F6EECF244321}">
                <p14:modId xmlns:p14="http://schemas.microsoft.com/office/powerpoint/2010/main" val="3461598023"/>
              </p:ext>
            </p:extLst>
          </p:nvPr>
        </p:nvGraphicFramePr>
        <p:xfrm>
          <a:off x="395288" y="765175"/>
          <a:ext cx="8424861" cy="5438473"/>
        </p:xfrm>
        <a:graphic>
          <a:graphicData uri="http://schemas.openxmlformats.org/drawingml/2006/table">
            <a:tbl>
              <a:tblPr firstRow="1" bandRow="1">
                <a:tableStyleId>{5C22544A-7EE6-4342-B048-85BDC9FD1C3A}</a:tableStyleId>
              </a:tblPr>
              <a:tblGrid>
                <a:gridCol w="1465193"/>
                <a:gridCol w="3540883"/>
                <a:gridCol w="3418785"/>
              </a:tblGrid>
              <a:tr h="419520">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8" marB="45728"/>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8" marB="45728"/>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8" marB="45728"/>
                </a:tc>
              </a:tr>
              <a:tr h="681865">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8" marB="45728"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8" marB="45728" anchor="ctr"/>
                </a:tc>
                <a:tc>
                  <a:txBody>
                    <a:bodyPr/>
                    <a:lstStyle/>
                    <a:p>
                      <a:pPr>
                        <a:lnSpc>
                          <a:spcPts val="1600"/>
                        </a:lnSpc>
                        <a:spcBef>
                          <a:spcPts val="600"/>
                        </a:spcBef>
                        <a:spcAft>
                          <a:spcPts val="600"/>
                        </a:spcAft>
                      </a:pPr>
                      <a:r>
                        <a:rPr lang="en-US" sz="1800" kern="1200" dirty="0" smtClean="0">
                          <a:solidFill>
                            <a:schemeClr val="dk1"/>
                          </a:solidFill>
                          <a:effectLst/>
                          <a:latin typeface="+mn-lt"/>
                          <a:ea typeface="+mn-ea"/>
                          <a:cs typeface="+mn-cs"/>
                        </a:rPr>
                        <a:t>EWATEC‐COAST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8" marB="45728" anchor="ctr"/>
                </a:tc>
              </a:tr>
              <a:tr h="936000">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2.3.4</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8" marB="45728"/>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Titelzusatz</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8" marB="45728" anchor="ctr"/>
                </a:tc>
                <a:tc>
                  <a:txBody>
                    <a:bodyPr/>
                    <a:lstStyle/>
                    <a:p>
                      <a:pPr>
                        <a:lnSpc>
                          <a:spcPts val="1600"/>
                        </a:lnSpc>
                        <a:spcBef>
                          <a:spcPts val="600"/>
                        </a:spcBef>
                        <a:spcAft>
                          <a:spcPts val="600"/>
                        </a:spcAft>
                      </a:pP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technologies for environmental and water protection of coastal regions in Vietnam</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8" marB="45728"/>
                </a:tc>
              </a:tr>
              <a:tr h="1656000">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2.3.4</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8" marB="45728"/>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2. Titelzusatz</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8" marB="45728"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contributions to 4th International Conference for Environment and Natural Resources - ICENR 2014, 17-18 June 2014, Ho-Chi-Minh-City, Viet Nam</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8" marB="45728" anchor="ctr"/>
                </a:tc>
              </a:tr>
              <a:tr h="701088">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2.4.2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8" marB="45728" anchor="ctr"/>
                </a:tc>
                <a:tc>
                  <a:txBody>
                    <a:bodyPr/>
                    <a:lstStyle/>
                    <a:p>
                      <a:pPr>
                        <a:lnSpc>
                          <a:spcPts val="1600"/>
                        </a:lnSpc>
                        <a:spcBef>
                          <a:spcPts val="600"/>
                        </a:spcBef>
                        <a:spcAft>
                          <a:spcPts val="600"/>
                        </a:spcAft>
                      </a:pPr>
                      <a:r>
                        <a:rPr lang="de-DE" sz="1800" b="1" dirty="0" err="1" smtClean="0">
                          <a:latin typeface="Verdana" panose="020B0604030504040204" pitchFamily="34" charset="0"/>
                          <a:ea typeface="Verdana" panose="020B0604030504040204" pitchFamily="34" charset="0"/>
                          <a:cs typeface="Verdana" panose="020B0604030504040204" pitchFamily="34" charset="0"/>
                        </a:rPr>
                        <a:t>Verantwortlichkeitsan</a:t>
                      </a:r>
                      <a:r>
                        <a:rPr lang="de-DE" sz="1800" b="1" dirty="0" smtClean="0">
                          <a:latin typeface="Verdana" panose="020B0604030504040204" pitchFamily="34" charset="0"/>
                          <a:ea typeface="Verdana" panose="020B0604030504040204" pitchFamily="34" charset="0"/>
                          <a:cs typeface="Verdana" panose="020B0604030504040204" pitchFamily="34" charset="0"/>
                        </a:rPr>
                        <a:t>-gabe,</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8" marB="45728"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edited</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by</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Günter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Meon</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8" marB="45728" anchor="ctr"/>
                </a:tc>
              </a:tr>
              <a:tr h="1044000">
                <a:tc>
                  <a:txBody>
                    <a:bodyPr/>
                    <a:lstStyle/>
                    <a:p>
                      <a:pPr marL="0" indent="0">
                        <a:lnSpc>
                          <a:spcPts val="1600"/>
                        </a:lnSpc>
                        <a:spcBef>
                          <a:spcPts val="600"/>
                        </a:spcBef>
                        <a:spcAft>
                          <a:spcPts val="600"/>
                        </a:spcAft>
                        <a:buNone/>
                      </a:pPr>
                      <a:r>
                        <a:rPr lang="de-DE" sz="1800" dirty="0" smtClean="0">
                          <a:latin typeface="Verdana" panose="020B0604030504040204" pitchFamily="34" charset="0"/>
                          <a:ea typeface="Verdana" panose="020B0604030504040204" pitchFamily="34" charset="0"/>
                          <a:cs typeface="Verdana" panose="020B0604030504040204" pitchFamily="34" charset="0"/>
                        </a:rPr>
                        <a:t>2.4.2</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8" marB="45728"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Anmerkung zur Verantwortlichkeitsangabe</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8" marB="45728" anchor="ctr"/>
                </a:tc>
                <a:tc>
                  <a:txBody>
                    <a:bodyPr/>
                    <a:lstStyle/>
                    <a:p>
                      <a:pPr>
                        <a:lnSpc>
                          <a:spcPts val="1600"/>
                        </a:lnSpc>
                        <a:spcBef>
                          <a:spcPts val="600"/>
                        </a:spcBef>
                        <a:spcAft>
                          <a:spcPts val="600"/>
                        </a:spcAft>
                      </a:pP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organized</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by</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Vietnam National University </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8" marB="45728" anchor="ctr"/>
                </a:tc>
              </a:tr>
            </a:tbl>
          </a:graphicData>
        </a:graphic>
      </p:graphicFrame>
    </p:spTree>
    <p:extLst>
      <p:ext uri="{BB962C8B-B14F-4D97-AF65-F5344CB8AC3E}">
        <p14:creationId xmlns:p14="http://schemas.microsoft.com/office/powerpoint/2010/main" val="5077457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Reproduktion</a:t>
            </a:r>
            <a:endParaRPr lang="de-DE" dirty="0"/>
          </a:p>
        </p:txBody>
      </p:sp>
      <p:sp>
        <p:nvSpPr>
          <p:cNvPr id="3" name="Textplatzhalter 2"/>
          <p:cNvSpPr>
            <a:spLocks noGrp="1"/>
          </p:cNvSpPr>
          <p:nvPr>
            <p:ph type="body" sz="quarter" idx="13"/>
          </p:nvPr>
        </p:nvSpPr>
        <p:spPr/>
        <p:txBody>
          <a:bodyPr wrap="square"/>
          <a:lstStyle/>
          <a:p>
            <a:r>
              <a:rPr lang="de-DE" dirty="0"/>
              <a:t>Die Informationsquelle für die Reproduktion ist die  bevorzugte Informationsquelle.</a:t>
            </a:r>
          </a:p>
          <a:p>
            <a:endParaRPr lang="de-DE" dirty="0"/>
          </a:p>
          <a:p>
            <a:r>
              <a:rPr lang="de-DE" dirty="0"/>
              <a:t>Es werden in den Elementen zur Beschreibung der Manifestation immer die Angaben aufgeführt, die sich auf die Reproduktion beziehen.</a:t>
            </a:r>
          </a:p>
          <a:p>
            <a:endParaRPr lang="de-DE" dirty="0"/>
          </a:p>
          <a:p>
            <a:r>
              <a:rPr lang="de-DE" dirty="0"/>
              <a:t>Angaben zur „Originalmanifestation“ werden nur aufgeführt, wenn diese mit Bezug zur Reproduktion in der Vorlage genannt sind (z. B. Reprint der 2. Auflage 1882).</a:t>
            </a:r>
          </a:p>
          <a:p>
            <a:pPr lvl="1"/>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287007237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455109617"/>
              </p:ext>
            </p:extLst>
          </p:nvPr>
        </p:nvGraphicFramePr>
        <p:xfrm>
          <a:off x="395288" y="836712"/>
          <a:ext cx="8424862" cy="5188331"/>
        </p:xfrm>
        <a:graphic>
          <a:graphicData uri="http://schemas.openxmlformats.org/drawingml/2006/table">
            <a:tbl>
              <a:tblPr/>
              <a:tblGrid>
                <a:gridCol w="1584325"/>
                <a:gridCol w="3455987"/>
                <a:gridCol w="3384550"/>
              </a:tblGrid>
              <a:tr h="850772">
                <a:tc>
                  <a:txBody>
                    <a:bodyPr/>
                    <a:lstStyle>
                      <a:lvl1pPr eaLnBrk="0" hangingPunct="0">
                        <a:spcBef>
                          <a:spcPct val="20000"/>
                        </a:spcBef>
                        <a:buFont typeface="Arial" charset="0"/>
                        <a:defRPr sz="2000">
                          <a:solidFill>
                            <a:schemeClr val="tx1"/>
                          </a:solidFill>
                          <a:latin typeface="Verdana" pitchFamily="34" charset="0"/>
                        </a:defRPr>
                      </a:lvl1pPr>
                      <a:lvl2pPr marL="742950" indent="-285750" eaLnBrk="0" hangingPunct="0">
                        <a:spcBef>
                          <a:spcPct val="20000"/>
                        </a:spcBef>
                        <a:buFont typeface="Arial" charset="0"/>
                        <a:defRPr>
                          <a:solidFill>
                            <a:schemeClr val="tx1"/>
                          </a:solidFill>
                          <a:latin typeface="Verdana" pitchFamily="34" charset="0"/>
                        </a:defRPr>
                      </a:lvl2pPr>
                      <a:lvl3pPr marL="1143000" indent="-228600" eaLnBrk="0" hangingPunct="0">
                        <a:spcBef>
                          <a:spcPct val="20000"/>
                        </a:spcBef>
                        <a:buFont typeface="Arial" charset="0"/>
                        <a:defRPr sz="1400">
                          <a:solidFill>
                            <a:schemeClr val="tx1"/>
                          </a:solidFill>
                          <a:latin typeface="Verdana" pitchFamily="34" charset="0"/>
                        </a:defRPr>
                      </a:lvl3pPr>
                      <a:lvl4pPr marL="1600200" indent="-228600" eaLnBrk="0" hangingPunct="0">
                        <a:spcBef>
                          <a:spcPct val="20000"/>
                        </a:spcBef>
                        <a:buFont typeface="Arial" charset="0"/>
                        <a:defRPr sz="1000">
                          <a:solidFill>
                            <a:schemeClr val="tx1"/>
                          </a:solidFill>
                          <a:latin typeface="Verdana" pitchFamily="34" charset="0"/>
                        </a:defRPr>
                      </a:lvl4pPr>
                      <a:lvl5pPr marL="2057400" indent="-228600" eaLnBrk="0" hangingPunct="0">
                        <a:spcBef>
                          <a:spcPct val="20000"/>
                        </a:spcBef>
                        <a:buFont typeface="Arial" charset="0"/>
                        <a:defRPr>
                          <a:solidFill>
                            <a:schemeClr val="tx1"/>
                          </a:solidFill>
                          <a:latin typeface="Verdana" pitchFamily="34" charset="0"/>
                        </a:defRPr>
                      </a:lvl5pPr>
                      <a:lvl6pPr marL="2514600" indent="-228600" eaLnBrk="0" fontAlgn="base" hangingPunct="0">
                        <a:spcBef>
                          <a:spcPct val="20000"/>
                        </a:spcBef>
                        <a:spcAft>
                          <a:spcPct val="0"/>
                        </a:spcAft>
                        <a:buFont typeface="Arial" charset="0"/>
                        <a:defRPr>
                          <a:solidFill>
                            <a:schemeClr val="tx1"/>
                          </a:solidFill>
                          <a:latin typeface="Verdana" pitchFamily="34" charset="0"/>
                        </a:defRPr>
                      </a:lvl6pPr>
                      <a:lvl7pPr marL="2971800" indent="-228600" eaLnBrk="0" fontAlgn="base" hangingPunct="0">
                        <a:spcBef>
                          <a:spcPct val="20000"/>
                        </a:spcBef>
                        <a:spcAft>
                          <a:spcPct val="0"/>
                        </a:spcAft>
                        <a:buFont typeface="Arial" charset="0"/>
                        <a:defRPr>
                          <a:solidFill>
                            <a:schemeClr val="tx1"/>
                          </a:solidFill>
                          <a:latin typeface="Verdana" pitchFamily="34" charset="0"/>
                        </a:defRPr>
                      </a:lvl7pPr>
                      <a:lvl8pPr marL="3429000" indent="-228600" eaLnBrk="0" fontAlgn="base" hangingPunct="0">
                        <a:spcBef>
                          <a:spcPct val="20000"/>
                        </a:spcBef>
                        <a:spcAft>
                          <a:spcPct val="0"/>
                        </a:spcAft>
                        <a:buFont typeface="Arial" charset="0"/>
                        <a:defRPr>
                          <a:solidFill>
                            <a:schemeClr val="tx1"/>
                          </a:solidFill>
                          <a:latin typeface="Verdana" pitchFamily="34" charset="0"/>
                        </a:defRPr>
                      </a:lvl8pPr>
                      <a:lvl9pPr marL="3886200" indent="-228600" eaLnBrk="0" fontAlgn="base" hangingPunct="0">
                        <a:spcBef>
                          <a:spcPct val="20000"/>
                        </a:spcBef>
                        <a:spcAft>
                          <a:spcPct val="0"/>
                        </a:spcAft>
                        <a:buFont typeface="Arial"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800" b="1" i="0" u="none" strike="noStrike" cap="none" normalizeH="0" baseline="0" dirty="0" smtClean="0">
                          <a:ln>
                            <a:noFill/>
                          </a:ln>
                          <a:solidFill>
                            <a:srgbClr val="FFFFFF"/>
                          </a:solidFill>
                          <a:effectLst/>
                          <a:latin typeface="Verdana" pitchFamily="34" charset="0"/>
                          <a:cs typeface="Arial" charset="0"/>
                        </a:rPr>
                        <a:t>RDA</a:t>
                      </a:r>
                    </a:p>
                  </a:txBody>
                  <a:tcPr marL="91439" marR="91439"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charset="0"/>
                        <a:defRPr sz="2000">
                          <a:solidFill>
                            <a:schemeClr val="tx1"/>
                          </a:solidFill>
                          <a:latin typeface="Verdana" pitchFamily="34" charset="0"/>
                        </a:defRPr>
                      </a:lvl1pPr>
                      <a:lvl2pPr marL="742950" indent="-285750" eaLnBrk="0" hangingPunct="0">
                        <a:spcBef>
                          <a:spcPct val="20000"/>
                        </a:spcBef>
                        <a:buFont typeface="Arial" charset="0"/>
                        <a:defRPr>
                          <a:solidFill>
                            <a:schemeClr val="tx1"/>
                          </a:solidFill>
                          <a:latin typeface="Verdana" pitchFamily="34" charset="0"/>
                        </a:defRPr>
                      </a:lvl2pPr>
                      <a:lvl3pPr marL="1143000" indent="-228600" eaLnBrk="0" hangingPunct="0">
                        <a:spcBef>
                          <a:spcPct val="20000"/>
                        </a:spcBef>
                        <a:buFont typeface="Arial" charset="0"/>
                        <a:defRPr sz="1400">
                          <a:solidFill>
                            <a:schemeClr val="tx1"/>
                          </a:solidFill>
                          <a:latin typeface="Verdana" pitchFamily="34" charset="0"/>
                        </a:defRPr>
                      </a:lvl3pPr>
                      <a:lvl4pPr marL="1600200" indent="-228600" eaLnBrk="0" hangingPunct="0">
                        <a:spcBef>
                          <a:spcPct val="20000"/>
                        </a:spcBef>
                        <a:buFont typeface="Arial" charset="0"/>
                        <a:defRPr sz="1000">
                          <a:solidFill>
                            <a:schemeClr val="tx1"/>
                          </a:solidFill>
                          <a:latin typeface="Verdana" pitchFamily="34" charset="0"/>
                        </a:defRPr>
                      </a:lvl4pPr>
                      <a:lvl5pPr marL="2057400" indent="-228600" eaLnBrk="0" hangingPunct="0">
                        <a:spcBef>
                          <a:spcPct val="20000"/>
                        </a:spcBef>
                        <a:buFont typeface="Arial" charset="0"/>
                        <a:defRPr>
                          <a:solidFill>
                            <a:schemeClr val="tx1"/>
                          </a:solidFill>
                          <a:latin typeface="Verdana" pitchFamily="34" charset="0"/>
                        </a:defRPr>
                      </a:lvl5pPr>
                      <a:lvl6pPr marL="2514600" indent="-228600" eaLnBrk="0" fontAlgn="base" hangingPunct="0">
                        <a:spcBef>
                          <a:spcPct val="20000"/>
                        </a:spcBef>
                        <a:spcAft>
                          <a:spcPct val="0"/>
                        </a:spcAft>
                        <a:buFont typeface="Arial" charset="0"/>
                        <a:defRPr>
                          <a:solidFill>
                            <a:schemeClr val="tx1"/>
                          </a:solidFill>
                          <a:latin typeface="Verdana" pitchFamily="34" charset="0"/>
                        </a:defRPr>
                      </a:lvl6pPr>
                      <a:lvl7pPr marL="2971800" indent="-228600" eaLnBrk="0" fontAlgn="base" hangingPunct="0">
                        <a:spcBef>
                          <a:spcPct val="20000"/>
                        </a:spcBef>
                        <a:spcAft>
                          <a:spcPct val="0"/>
                        </a:spcAft>
                        <a:buFont typeface="Arial" charset="0"/>
                        <a:defRPr>
                          <a:solidFill>
                            <a:schemeClr val="tx1"/>
                          </a:solidFill>
                          <a:latin typeface="Verdana" pitchFamily="34" charset="0"/>
                        </a:defRPr>
                      </a:lvl7pPr>
                      <a:lvl8pPr marL="3429000" indent="-228600" eaLnBrk="0" fontAlgn="base" hangingPunct="0">
                        <a:spcBef>
                          <a:spcPct val="20000"/>
                        </a:spcBef>
                        <a:spcAft>
                          <a:spcPct val="0"/>
                        </a:spcAft>
                        <a:buFont typeface="Arial" charset="0"/>
                        <a:defRPr>
                          <a:solidFill>
                            <a:schemeClr val="tx1"/>
                          </a:solidFill>
                          <a:latin typeface="Verdana" pitchFamily="34" charset="0"/>
                        </a:defRPr>
                      </a:lvl8pPr>
                      <a:lvl9pPr marL="3886200" indent="-228600" eaLnBrk="0" fontAlgn="base" hangingPunct="0">
                        <a:spcBef>
                          <a:spcPct val="20000"/>
                        </a:spcBef>
                        <a:spcAft>
                          <a:spcPct val="0"/>
                        </a:spcAft>
                        <a:buFont typeface="Arial"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800" b="1" i="0" u="none" strike="noStrike" cap="none" normalizeH="0" baseline="0" smtClean="0">
                          <a:ln>
                            <a:noFill/>
                          </a:ln>
                          <a:solidFill>
                            <a:srgbClr val="FFFFFF"/>
                          </a:solidFill>
                          <a:effectLst/>
                          <a:latin typeface="Verdana" pitchFamily="34" charset="0"/>
                          <a:cs typeface="Arial" charset="0"/>
                        </a:rPr>
                        <a:t>Element</a:t>
                      </a:r>
                    </a:p>
                  </a:txBody>
                  <a:tcPr marL="91439" marR="91439"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charset="0"/>
                        <a:defRPr sz="2000">
                          <a:solidFill>
                            <a:schemeClr val="tx1"/>
                          </a:solidFill>
                          <a:latin typeface="Verdana" pitchFamily="34" charset="0"/>
                        </a:defRPr>
                      </a:lvl1pPr>
                      <a:lvl2pPr marL="742950" indent="-285750" eaLnBrk="0" hangingPunct="0">
                        <a:spcBef>
                          <a:spcPct val="20000"/>
                        </a:spcBef>
                        <a:buFont typeface="Arial" charset="0"/>
                        <a:defRPr>
                          <a:solidFill>
                            <a:schemeClr val="tx1"/>
                          </a:solidFill>
                          <a:latin typeface="Verdana" pitchFamily="34" charset="0"/>
                        </a:defRPr>
                      </a:lvl2pPr>
                      <a:lvl3pPr marL="1143000" indent="-228600" eaLnBrk="0" hangingPunct="0">
                        <a:spcBef>
                          <a:spcPct val="20000"/>
                        </a:spcBef>
                        <a:buFont typeface="Arial" charset="0"/>
                        <a:defRPr sz="1400">
                          <a:solidFill>
                            <a:schemeClr val="tx1"/>
                          </a:solidFill>
                          <a:latin typeface="Verdana" pitchFamily="34" charset="0"/>
                        </a:defRPr>
                      </a:lvl3pPr>
                      <a:lvl4pPr marL="1600200" indent="-228600" eaLnBrk="0" hangingPunct="0">
                        <a:spcBef>
                          <a:spcPct val="20000"/>
                        </a:spcBef>
                        <a:buFont typeface="Arial" charset="0"/>
                        <a:defRPr sz="1000">
                          <a:solidFill>
                            <a:schemeClr val="tx1"/>
                          </a:solidFill>
                          <a:latin typeface="Verdana" pitchFamily="34" charset="0"/>
                        </a:defRPr>
                      </a:lvl4pPr>
                      <a:lvl5pPr marL="2057400" indent="-228600" eaLnBrk="0" hangingPunct="0">
                        <a:spcBef>
                          <a:spcPct val="20000"/>
                        </a:spcBef>
                        <a:buFont typeface="Arial" charset="0"/>
                        <a:defRPr>
                          <a:solidFill>
                            <a:schemeClr val="tx1"/>
                          </a:solidFill>
                          <a:latin typeface="Verdana" pitchFamily="34" charset="0"/>
                        </a:defRPr>
                      </a:lvl5pPr>
                      <a:lvl6pPr marL="2514600" indent="-228600" eaLnBrk="0" fontAlgn="base" hangingPunct="0">
                        <a:spcBef>
                          <a:spcPct val="20000"/>
                        </a:spcBef>
                        <a:spcAft>
                          <a:spcPct val="0"/>
                        </a:spcAft>
                        <a:buFont typeface="Arial" charset="0"/>
                        <a:defRPr>
                          <a:solidFill>
                            <a:schemeClr val="tx1"/>
                          </a:solidFill>
                          <a:latin typeface="Verdana" pitchFamily="34" charset="0"/>
                        </a:defRPr>
                      </a:lvl6pPr>
                      <a:lvl7pPr marL="2971800" indent="-228600" eaLnBrk="0" fontAlgn="base" hangingPunct="0">
                        <a:spcBef>
                          <a:spcPct val="20000"/>
                        </a:spcBef>
                        <a:spcAft>
                          <a:spcPct val="0"/>
                        </a:spcAft>
                        <a:buFont typeface="Arial" charset="0"/>
                        <a:defRPr>
                          <a:solidFill>
                            <a:schemeClr val="tx1"/>
                          </a:solidFill>
                          <a:latin typeface="Verdana" pitchFamily="34" charset="0"/>
                        </a:defRPr>
                      </a:lvl7pPr>
                      <a:lvl8pPr marL="3429000" indent="-228600" eaLnBrk="0" fontAlgn="base" hangingPunct="0">
                        <a:spcBef>
                          <a:spcPct val="20000"/>
                        </a:spcBef>
                        <a:spcAft>
                          <a:spcPct val="0"/>
                        </a:spcAft>
                        <a:buFont typeface="Arial" charset="0"/>
                        <a:defRPr>
                          <a:solidFill>
                            <a:schemeClr val="tx1"/>
                          </a:solidFill>
                          <a:latin typeface="Verdana" pitchFamily="34" charset="0"/>
                        </a:defRPr>
                      </a:lvl8pPr>
                      <a:lvl9pPr marL="3886200" indent="-228600" eaLnBrk="0" fontAlgn="base" hangingPunct="0">
                        <a:spcBef>
                          <a:spcPct val="20000"/>
                        </a:spcBef>
                        <a:spcAft>
                          <a:spcPct val="0"/>
                        </a:spcAft>
                        <a:buFont typeface="Arial"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800" b="1" i="0" u="none" strike="noStrike" cap="none" normalizeH="0" baseline="0" smtClean="0">
                          <a:ln>
                            <a:noFill/>
                          </a:ln>
                          <a:solidFill>
                            <a:srgbClr val="FFFFFF"/>
                          </a:solidFill>
                          <a:effectLst/>
                          <a:latin typeface="Verdana" pitchFamily="34" charset="0"/>
                          <a:cs typeface="Arial" charset="0"/>
                        </a:rPr>
                        <a:t>Erfassung</a:t>
                      </a:r>
                    </a:p>
                  </a:txBody>
                  <a:tcPr marL="91439" marR="91439"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96000">
                <a:tc>
                  <a:txBody>
                    <a:bodyPr/>
                    <a:lstStyle/>
                    <a:p>
                      <a:pPr>
                        <a:lnSpc>
                          <a:spcPts val="1800"/>
                        </a:lnSpc>
                        <a:spcBef>
                          <a:spcPts val="0"/>
                        </a:spcBef>
                        <a:spcAft>
                          <a:spcPts val="0"/>
                        </a:spcAft>
                      </a:pPr>
                      <a:r>
                        <a:rPr lang="de-DE" sz="1800" dirty="0" smtClean="0">
                          <a:latin typeface="Verdana" panose="020B0604030504040204" pitchFamily="34" charset="0"/>
                          <a:ea typeface="Verdana" panose="020B0604030504040204" pitchFamily="34" charset="0"/>
                          <a:cs typeface="Verdana" panose="020B0604030504040204" pitchFamily="34" charset="0"/>
                        </a:rPr>
                        <a:t>7.2.1.3</a:t>
                      </a:r>
                    </a:p>
                  </a:txBody>
                  <a:tcPr marL="91439" marR="91439" marT="45728" marB="45728">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lnSpc>
                          <a:spcPts val="1800"/>
                        </a:lnSpc>
                        <a:spcBef>
                          <a:spcPts val="0"/>
                        </a:spcBef>
                        <a:spcAft>
                          <a:spcPts val="0"/>
                        </a:spcAft>
                      </a:pPr>
                      <a:r>
                        <a:rPr lang="de-DE" sz="1800" dirty="0" smtClean="0">
                          <a:latin typeface="Verdana" panose="020B0604030504040204" pitchFamily="34" charset="0"/>
                          <a:ea typeface="Verdana" panose="020B0604030504040204" pitchFamily="34" charset="0"/>
                          <a:cs typeface="Verdana" panose="020B0604030504040204" pitchFamily="34" charset="0"/>
                        </a:rPr>
                        <a:t>Art des Inhalts</a:t>
                      </a:r>
                    </a:p>
                  </a:txBody>
                  <a:tcPr marL="91439" marR="91439" marT="45728" marB="45728">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lnSpc>
                          <a:spcPts val="1800"/>
                        </a:lnSpc>
                        <a:spcBef>
                          <a:spcPts val="0"/>
                        </a:spcBef>
                        <a:spcAft>
                          <a:spcPts val="0"/>
                        </a:spcAft>
                      </a:pPr>
                      <a:r>
                        <a:rPr lang="de-DE" sz="1800" dirty="0" smtClean="0">
                          <a:latin typeface="Verdana" panose="020B0604030504040204" pitchFamily="34" charset="0"/>
                          <a:ea typeface="Verdana" panose="020B0604030504040204" pitchFamily="34" charset="0"/>
                          <a:cs typeface="Verdana" panose="020B0604030504040204" pitchFamily="34" charset="0"/>
                        </a:rPr>
                        <a:t>Konferenzschrift</a:t>
                      </a:r>
                    </a:p>
                  </a:txBody>
                  <a:tcPr marL="91439" marR="91439" marT="45728" marB="45728">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r>
              <a:tr h="904190">
                <a:tc>
                  <a:txBody>
                    <a:bodyPr/>
                    <a:lstStyle>
                      <a:lvl1pPr eaLnBrk="0" hangingPunct="0">
                        <a:spcBef>
                          <a:spcPct val="20000"/>
                        </a:spcBef>
                        <a:buFont typeface="Arial" charset="0"/>
                        <a:defRPr sz="2000">
                          <a:solidFill>
                            <a:schemeClr val="tx1"/>
                          </a:solidFill>
                          <a:latin typeface="Verdana" pitchFamily="34" charset="0"/>
                        </a:defRPr>
                      </a:lvl1pPr>
                      <a:lvl2pPr marL="742950" indent="-285750" eaLnBrk="0" hangingPunct="0">
                        <a:spcBef>
                          <a:spcPct val="20000"/>
                        </a:spcBef>
                        <a:buFont typeface="Arial" charset="0"/>
                        <a:defRPr>
                          <a:solidFill>
                            <a:schemeClr val="tx1"/>
                          </a:solidFill>
                          <a:latin typeface="Verdana" pitchFamily="34" charset="0"/>
                        </a:defRPr>
                      </a:lvl2pPr>
                      <a:lvl3pPr marL="1143000" indent="-228600" eaLnBrk="0" hangingPunct="0">
                        <a:spcBef>
                          <a:spcPct val="20000"/>
                        </a:spcBef>
                        <a:buFont typeface="Arial" charset="0"/>
                        <a:defRPr sz="1400">
                          <a:solidFill>
                            <a:schemeClr val="tx1"/>
                          </a:solidFill>
                          <a:latin typeface="Verdana" pitchFamily="34" charset="0"/>
                        </a:defRPr>
                      </a:lvl3pPr>
                      <a:lvl4pPr marL="1600200" indent="-228600" eaLnBrk="0" hangingPunct="0">
                        <a:spcBef>
                          <a:spcPct val="20000"/>
                        </a:spcBef>
                        <a:buFont typeface="Arial" charset="0"/>
                        <a:defRPr sz="1000">
                          <a:solidFill>
                            <a:schemeClr val="tx1"/>
                          </a:solidFill>
                          <a:latin typeface="Verdana" pitchFamily="34" charset="0"/>
                        </a:defRPr>
                      </a:lvl4pPr>
                      <a:lvl5pPr marL="2057400" indent="-228600" eaLnBrk="0" hangingPunct="0">
                        <a:spcBef>
                          <a:spcPct val="20000"/>
                        </a:spcBef>
                        <a:buFont typeface="Arial" charset="0"/>
                        <a:defRPr>
                          <a:solidFill>
                            <a:schemeClr val="tx1"/>
                          </a:solidFill>
                          <a:latin typeface="Verdana" pitchFamily="34" charset="0"/>
                        </a:defRPr>
                      </a:lvl5pPr>
                      <a:lvl6pPr marL="2514600" indent="-228600" eaLnBrk="0" fontAlgn="base" hangingPunct="0">
                        <a:spcBef>
                          <a:spcPct val="20000"/>
                        </a:spcBef>
                        <a:spcAft>
                          <a:spcPct val="0"/>
                        </a:spcAft>
                        <a:buFont typeface="Arial" charset="0"/>
                        <a:defRPr>
                          <a:solidFill>
                            <a:schemeClr val="tx1"/>
                          </a:solidFill>
                          <a:latin typeface="Verdana" pitchFamily="34" charset="0"/>
                        </a:defRPr>
                      </a:lvl6pPr>
                      <a:lvl7pPr marL="2971800" indent="-228600" eaLnBrk="0" fontAlgn="base" hangingPunct="0">
                        <a:spcBef>
                          <a:spcPct val="20000"/>
                        </a:spcBef>
                        <a:spcAft>
                          <a:spcPct val="0"/>
                        </a:spcAft>
                        <a:buFont typeface="Arial" charset="0"/>
                        <a:defRPr>
                          <a:solidFill>
                            <a:schemeClr val="tx1"/>
                          </a:solidFill>
                          <a:latin typeface="Verdana" pitchFamily="34" charset="0"/>
                        </a:defRPr>
                      </a:lvl7pPr>
                      <a:lvl8pPr marL="3429000" indent="-228600" eaLnBrk="0" fontAlgn="base" hangingPunct="0">
                        <a:spcBef>
                          <a:spcPct val="20000"/>
                        </a:spcBef>
                        <a:spcAft>
                          <a:spcPct val="0"/>
                        </a:spcAft>
                        <a:buFont typeface="Arial" charset="0"/>
                        <a:defRPr>
                          <a:solidFill>
                            <a:schemeClr val="tx1"/>
                          </a:solidFill>
                          <a:latin typeface="Verdana" pitchFamily="34" charset="0"/>
                        </a:defRPr>
                      </a:lvl8pPr>
                      <a:lvl9pPr marL="3886200" indent="-228600" eaLnBrk="0" fontAlgn="base" hangingPunct="0">
                        <a:spcBef>
                          <a:spcPct val="20000"/>
                        </a:spcBef>
                        <a:spcAft>
                          <a:spcPct val="0"/>
                        </a:spcAft>
                        <a:buFont typeface="Arial" charset="0"/>
                        <a:defRPr>
                          <a:solidFill>
                            <a:schemeClr val="tx1"/>
                          </a:solidFill>
                          <a:latin typeface="Verdana" pitchFamily="34" charset="0"/>
                        </a:defRPr>
                      </a:lvl9pPr>
                    </a:lstStyle>
                    <a:p>
                      <a:pPr marL="0" marR="0" lvl="0" indent="0" algn="l" defTabSz="914400" rtl="0" eaLnBrk="1" fontAlgn="base" latinLnBrk="0" hangingPunct="1">
                        <a:lnSpc>
                          <a:spcPts val="1800"/>
                        </a:lnSpc>
                        <a:spcBef>
                          <a:spcPts val="0"/>
                        </a:spcBef>
                        <a:spcAft>
                          <a:spcPts val="0"/>
                        </a:spcAft>
                        <a:buClrTx/>
                        <a:buSzTx/>
                        <a:buFontTx/>
                        <a:buNone/>
                        <a:tabLst/>
                      </a:pPr>
                      <a:r>
                        <a:rPr kumimoji="0" lang="de-DE" altLang="de-DE" sz="1800" b="1" i="0" u="none" strike="noStrike" cap="none" normalizeH="0" baseline="0" dirty="0" smtClean="0">
                          <a:ln>
                            <a:noFill/>
                          </a:ln>
                          <a:solidFill>
                            <a:srgbClr val="000000"/>
                          </a:solidFill>
                          <a:effectLst/>
                          <a:latin typeface="Verdana" pitchFamily="34" charset="0"/>
                          <a:cs typeface="Arial" charset="0"/>
                        </a:rPr>
                        <a:t>19.2.1.1.1</a:t>
                      </a:r>
                    </a:p>
                  </a:txBody>
                  <a:tcPr marL="91439" marR="91439" marT="45723" marB="4572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charset="0"/>
                        <a:defRPr sz="2000">
                          <a:solidFill>
                            <a:schemeClr val="tx1"/>
                          </a:solidFill>
                          <a:latin typeface="Verdana" pitchFamily="34" charset="0"/>
                        </a:defRPr>
                      </a:lvl1pPr>
                      <a:lvl2pPr marL="742950" indent="-285750" eaLnBrk="0" hangingPunct="0">
                        <a:spcBef>
                          <a:spcPct val="20000"/>
                        </a:spcBef>
                        <a:buFont typeface="Arial" charset="0"/>
                        <a:defRPr>
                          <a:solidFill>
                            <a:schemeClr val="tx1"/>
                          </a:solidFill>
                          <a:latin typeface="Verdana" pitchFamily="34" charset="0"/>
                        </a:defRPr>
                      </a:lvl2pPr>
                      <a:lvl3pPr marL="1143000" indent="-228600" eaLnBrk="0" hangingPunct="0">
                        <a:spcBef>
                          <a:spcPct val="20000"/>
                        </a:spcBef>
                        <a:buFont typeface="Arial" charset="0"/>
                        <a:defRPr sz="1400">
                          <a:solidFill>
                            <a:schemeClr val="tx1"/>
                          </a:solidFill>
                          <a:latin typeface="Verdana" pitchFamily="34" charset="0"/>
                        </a:defRPr>
                      </a:lvl3pPr>
                      <a:lvl4pPr marL="1600200" indent="-228600" eaLnBrk="0" hangingPunct="0">
                        <a:spcBef>
                          <a:spcPct val="20000"/>
                        </a:spcBef>
                        <a:buFont typeface="Arial" charset="0"/>
                        <a:defRPr sz="1000">
                          <a:solidFill>
                            <a:schemeClr val="tx1"/>
                          </a:solidFill>
                          <a:latin typeface="Verdana" pitchFamily="34" charset="0"/>
                        </a:defRPr>
                      </a:lvl4pPr>
                      <a:lvl5pPr marL="2057400" indent="-228600" eaLnBrk="0" hangingPunct="0">
                        <a:spcBef>
                          <a:spcPct val="20000"/>
                        </a:spcBef>
                        <a:buFont typeface="Arial" charset="0"/>
                        <a:defRPr>
                          <a:solidFill>
                            <a:schemeClr val="tx1"/>
                          </a:solidFill>
                          <a:latin typeface="Verdana" pitchFamily="34" charset="0"/>
                        </a:defRPr>
                      </a:lvl5pPr>
                      <a:lvl6pPr marL="2514600" indent="-228600" eaLnBrk="0" fontAlgn="base" hangingPunct="0">
                        <a:spcBef>
                          <a:spcPct val="20000"/>
                        </a:spcBef>
                        <a:spcAft>
                          <a:spcPct val="0"/>
                        </a:spcAft>
                        <a:buFont typeface="Arial" charset="0"/>
                        <a:defRPr>
                          <a:solidFill>
                            <a:schemeClr val="tx1"/>
                          </a:solidFill>
                          <a:latin typeface="Verdana" pitchFamily="34" charset="0"/>
                        </a:defRPr>
                      </a:lvl6pPr>
                      <a:lvl7pPr marL="2971800" indent="-228600" eaLnBrk="0" fontAlgn="base" hangingPunct="0">
                        <a:spcBef>
                          <a:spcPct val="20000"/>
                        </a:spcBef>
                        <a:spcAft>
                          <a:spcPct val="0"/>
                        </a:spcAft>
                        <a:buFont typeface="Arial" charset="0"/>
                        <a:defRPr>
                          <a:solidFill>
                            <a:schemeClr val="tx1"/>
                          </a:solidFill>
                          <a:latin typeface="Verdana" pitchFamily="34" charset="0"/>
                        </a:defRPr>
                      </a:lvl7pPr>
                      <a:lvl8pPr marL="3429000" indent="-228600" eaLnBrk="0" fontAlgn="base" hangingPunct="0">
                        <a:spcBef>
                          <a:spcPct val="20000"/>
                        </a:spcBef>
                        <a:spcAft>
                          <a:spcPct val="0"/>
                        </a:spcAft>
                        <a:buFont typeface="Arial" charset="0"/>
                        <a:defRPr>
                          <a:solidFill>
                            <a:schemeClr val="tx1"/>
                          </a:solidFill>
                          <a:latin typeface="Verdana" pitchFamily="34" charset="0"/>
                        </a:defRPr>
                      </a:lvl8pPr>
                      <a:lvl9pPr marL="3886200" indent="-228600" eaLnBrk="0" fontAlgn="base" hangingPunct="0">
                        <a:spcBef>
                          <a:spcPct val="20000"/>
                        </a:spcBef>
                        <a:spcAft>
                          <a:spcPct val="0"/>
                        </a:spcAft>
                        <a:buFont typeface="Arial" charset="0"/>
                        <a:defRPr>
                          <a:solidFill>
                            <a:schemeClr val="tx1"/>
                          </a:solidFill>
                          <a:latin typeface="Verdana" pitchFamily="34" charset="0"/>
                        </a:defRPr>
                      </a:lvl9pPr>
                    </a:lstStyle>
                    <a:p>
                      <a:pPr marL="0" marR="0" lvl="0" indent="0" algn="l" defTabSz="914400" rtl="0" eaLnBrk="1" fontAlgn="base" latinLnBrk="0" hangingPunct="1">
                        <a:lnSpc>
                          <a:spcPts val="1800"/>
                        </a:lnSpc>
                        <a:spcBef>
                          <a:spcPts val="0"/>
                        </a:spcBef>
                        <a:spcAft>
                          <a:spcPts val="0"/>
                        </a:spcAft>
                        <a:buClrTx/>
                        <a:buSzTx/>
                        <a:buFontTx/>
                        <a:buNone/>
                        <a:tabLst/>
                      </a:pPr>
                      <a:r>
                        <a:rPr kumimoji="0" lang="de-DE" altLang="de-DE" sz="1800" b="1" i="0" u="none" strike="noStrike" cap="none" normalizeH="0" baseline="0" dirty="0" smtClean="0">
                          <a:ln>
                            <a:noFill/>
                          </a:ln>
                          <a:solidFill>
                            <a:srgbClr val="000000"/>
                          </a:solidFill>
                          <a:effectLst/>
                          <a:latin typeface="Verdana" pitchFamily="34" charset="0"/>
                          <a:cs typeface="Arial" charset="0"/>
                        </a:rPr>
                        <a:t>Geistiger Schöpfer</a:t>
                      </a:r>
                    </a:p>
                  </a:txBody>
                  <a:tcPr marL="91439" marR="91439" marT="45723" marB="4572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charset="0"/>
                        <a:defRPr sz="2000">
                          <a:solidFill>
                            <a:schemeClr val="tx1"/>
                          </a:solidFill>
                          <a:latin typeface="Verdana" pitchFamily="34" charset="0"/>
                        </a:defRPr>
                      </a:lvl1pPr>
                      <a:lvl2pPr marL="742950" indent="-285750" eaLnBrk="0" hangingPunct="0">
                        <a:spcBef>
                          <a:spcPct val="20000"/>
                        </a:spcBef>
                        <a:buFont typeface="Arial" charset="0"/>
                        <a:defRPr>
                          <a:solidFill>
                            <a:schemeClr val="tx1"/>
                          </a:solidFill>
                          <a:latin typeface="Verdana" pitchFamily="34" charset="0"/>
                        </a:defRPr>
                      </a:lvl2pPr>
                      <a:lvl3pPr marL="1143000" indent="-228600" eaLnBrk="0" hangingPunct="0">
                        <a:spcBef>
                          <a:spcPct val="20000"/>
                        </a:spcBef>
                        <a:buFont typeface="Arial" charset="0"/>
                        <a:defRPr sz="1400">
                          <a:solidFill>
                            <a:schemeClr val="tx1"/>
                          </a:solidFill>
                          <a:latin typeface="Verdana" pitchFamily="34" charset="0"/>
                        </a:defRPr>
                      </a:lvl3pPr>
                      <a:lvl4pPr marL="1600200" indent="-228600" eaLnBrk="0" hangingPunct="0">
                        <a:spcBef>
                          <a:spcPct val="20000"/>
                        </a:spcBef>
                        <a:buFont typeface="Arial" charset="0"/>
                        <a:defRPr sz="1000">
                          <a:solidFill>
                            <a:schemeClr val="tx1"/>
                          </a:solidFill>
                          <a:latin typeface="Verdana" pitchFamily="34" charset="0"/>
                        </a:defRPr>
                      </a:lvl4pPr>
                      <a:lvl5pPr marL="2057400" indent="-228600" eaLnBrk="0" hangingPunct="0">
                        <a:spcBef>
                          <a:spcPct val="20000"/>
                        </a:spcBef>
                        <a:buFont typeface="Arial" charset="0"/>
                        <a:defRPr>
                          <a:solidFill>
                            <a:schemeClr val="tx1"/>
                          </a:solidFill>
                          <a:latin typeface="Verdana" pitchFamily="34" charset="0"/>
                        </a:defRPr>
                      </a:lvl5pPr>
                      <a:lvl6pPr marL="2514600" indent="-228600" eaLnBrk="0" fontAlgn="base" hangingPunct="0">
                        <a:spcBef>
                          <a:spcPct val="20000"/>
                        </a:spcBef>
                        <a:spcAft>
                          <a:spcPct val="0"/>
                        </a:spcAft>
                        <a:buFont typeface="Arial" charset="0"/>
                        <a:defRPr>
                          <a:solidFill>
                            <a:schemeClr val="tx1"/>
                          </a:solidFill>
                          <a:latin typeface="Verdana" pitchFamily="34" charset="0"/>
                        </a:defRPr>
                      </a:lvl6pPr>
                      <a:lvl7pPr marL="2971800" indent="-228600" eaLnBrk="0" fontAlgn="base" hangingPunct="0">
                        <a:spcBef>
                          <a:spcPct val="20000"/>
                        </a:spcBef>
                        <a:spcAft>
                          <a:spcPct val="0"/>
                        </a:spcAft>
                        <a:buFont typeface="Arial" charset="0"/>
                        <a:defRPr>
                          <a:solidFill>
                            <a:schemeClr val="tx1"/>
                          </a:solidFill>
                          <a:latin typeface="Verdana" pitchFamily="34" charset="0"/>
                        </a:defRPr>
                      </a:lvl7pPr>
                      <a:lvl8pPr marL="3429000" indent="-228600" eaLnBrk="0" fontAlgn="base" hangingPunct="0">
                        <a:spcBef>
                          <a:spcPct val="20000"/>
                        </a:spcBef>
                        <a:spcAft>
                          <a:spcPct val="0"/>
                        </a:spcAft>
                        <a:buFont typeface="Arial" charset="0"/>
                        <a:defRPr>
                          <a:solidFill>
                            <a:schemeClr val="tx1"/>
                          </a:solidFill>
                          <a:latin typeface="Verdana" pitchFamily="34" charset="0"/>
                        </a:defRPr>
                      </a:lvl8pPr>
                      <a:lvl9pPr marL="3886200" indent="-228600" eaLnBrk="0" fontAlgn="base" hangingPunct="0">
                        <a:spcBef>
                          <a:spcPct val="20000"/>
                        </a:spcBef>
                        <a:spcAft>
                          <a:spcPct val="0"/>
                        </a:spcAft>
                        <a:buFont typeface="Arial" charset="0"/>
                        <a:defRPr>
                          <a:solidFill>
                            <a:schemeClr val="tx1"/>
                          </a:solidFill>
                          <a:latin typeface="Verdana" pitchFamily="34" charset="0"/>
                        </a:defRPr>
                      </a:lvl9pPr>
                    </a:lstStyle>
                    <a:p>
                      <a:pPr marL="0" marR="0" lvl="0" indent="0" algn="l" defTabSz="914400" rtl="0" eaLnBrk="1" fontAlgn="base" latinLnBrk="0" hangingPunct="1">
                        <a:lnSpc>
                          <a:spcPts val="1800"/>
                        </a:lnSpc>
                        <a:spcBef>
                          <a:spcPts val="0"/>
                        </a:spcBef>
                        <a:spcAft>
                          <a:spcPts val="0"/>
                        </a:spcAft>
                        <a:buClrTx/>
                        <a:buSzTx/>
                        <a:buFontTx/>
                        <a:buNone/>
                        <a:tabLst/>
                      </a:pPr>
                      <a:r>
                        <a:rPr kumimoji="0" lang="en-US" altLang="de-DE" sz="1800" b="0" i="0" u="none" strike="noStrike" cap="none" normalizeH="0" baseline="0" dirty="0" smtClean="0">
                          <a:ln>
                            <a:noFill/>
                          </a:ln>
                          <a:solidFill>
                            <a:srgbClr val="000000"/>
                          </a:solidFill>
                          <a:effectLst/>
                          <a:latin typeface="Verdana" pitchFamily="34" charset="0"/>
                          <a:cs typeface="Arial" charset="0"/>
                        </a:rPr>
                        <a:t>International Conference for Environment and Natural Resources. </a:t>
                      </a:r>
                      <a:r>
                        <a:rPr kumimoji="0" lang="de-DE" altLang="de-DE" sz="1800" b="0" i="0" u="none" strike="noStrike" cap="none" normalizeH="0" baseline="0" dirty="0" smtClean="0">
                          <a:ln>
                            <a:noFill/>
                          </a:ln>
                          <a:solidFill>
                            <a:srgbClr val="000000"/>
                          </a:solidFill>
                          <a:effectLst/>
                          <a:latin typeface="Verdana" pitchFamily="34" charset="0"/>
                          <a:cs typeface="Arial" charset="0"/>
                        </a:rPr>
                        <a:t>(4. : 2014 : Ho-Chi-Minh-Stadt)</a:t>
                      </a:r>
                    </a:p>
                  </a:txBody>
                  <a:tcPr marL="91439" marR="91439" marT="45723" marB="4572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80991">
                <a:tc>
                  <a:txBody>
                    <a:bodyPr/>
                    <a:lstStyle>
                      <a:lvl1pPr eaLnBrk="0" hangingPunct="0">
                        <a:spcBef>
                          <a:spcPct val="20000"/>
                        </a:spcBef>
                        <a:buFont typeface="Arial" charset="0"/>
                        <a:defRPr sz="2000">
                          <a:solidFill>
                            <a:schemeClr val="tx1"/>
                          </a:solidFill>
                          <a:latin typeface="Verdana" pitchFamily="34" charset="0"/>
                        </a:defRPr>
                      </a:lvl1pPr>
                      <a:lvl2pPr marL="742950" indent="-285750" eaLnBrk="0" hangingPunct="0">
                        <a:spcBef>
                          <a:spcPct val="20000"/>
                        </a:spcBef>
                        <a:buFont typeface="Arial" charset="0"/>
                        <a:defRPr>
                          <a:solidFill>
                            <a:schemeClr val="tx1"/>
                          </a:solidFill>
                          <a:latin typeface="Verdana" pitchFamily="34" charset="0"/>
                        </a:defRPr>
                      </a:lvl2pPr>
                      <a:lvl3pPr marL="1143000" indent="-228600" eaLnBrk="0" hangingPunct="0">
                        <a:spcBef>
                          <a:spcPct val="20000"/>
                        </a:spcBef>
                        <a:buFont typeface="Arial" charset="0"/>
                        <a:defRPr sz="1400">
                          <a:solidFill>
                            <a:schemeClr val="tx1"/>
                          </a:solidFill>
                          <a:latin typeface="Verdana" pitchFamily="34" charset="0"/>
                        </a:defRPr>
                      </a:lvl3pPr>
                      <a:lvl4pPr marL="1600200" indent="-228600" eaLnBrk="0" hangingPunct="0">
                        <a:spcBef>
                          <a:spcPct val="20000"/>
                        </a:spcBef>
                        <a:buFont typeface="Arial" charset="0"/>
                        <a:defRPr sz="1000">
                          <a:solidFill>
                            <a:schemeClr val="tx1"/>
                          </a:solidFill>
                          <a:latin typeface="Verdana" pitchFamily="34" charset="0"/>
                        </a:defRPr>
                      </a:lvl4pPr>
                      <a:lvl5pPr marL="2057400" indent="-228600" eaLnBrk="0" hangingPunct="0">
                        <a:spcBef>
                          <a:spcPct val="20000"/>
                        </a:spcBef>
                        <a:buFont typeface="Arial" charset="0"/>
                        <a:defRPr>
                          <a:solidFill>
                            <a:schemeClr val="tx1"/>
                          </a:solidFill>
                          <a:latin typeface="Verdana" pitchFamily="34" charset="0"/>
                        </a:defRPr>
                      </a:lvl5pPr>
                      <a:lvl6pPr marL="2514600" indent="-228600" eaLnBrk="0" fontAlgn="base" hangingPunct="0">
                        <a:spcBef>
                          <a:spcPct val="20000"/>
                        </a:spcBef>
                        <a:spcAft>
                          <a:spcPct val="0"/>
                        </a:spcAft>
                        <a:buFont typeface="Arial" charset="0"/>
                        <a:defRPr>
                          <a:solidFill>
                            <a:schemeClr val="tx1"/>
                          </a:solidFill>
                          <a:latin typeface="Verdana" pitchFamily="34" charset="0"/>
                        </a:defRPr>
                      </a:lvl6pPr>
                      <a:lvl7pPr marL="2971800" indent="-228600" eaLnBrk="0" fontAlgn="base" hangingPunct="0">
                        <a:spcBef>
                          <a:spcPct val="20000"/>
                        </a:spcBef>
                        <a:spcAft>
                          <a:spcPct val="0"/>
                        </a:spcAft>
                        <a:buFont typeface="Arial" charset="0"/>
                        <a:defRPr>
                          <a:solidFill>
                            <a:schemeClr val="tx1"/>
                          </a:solidFill>
                          <a:latin typeface="Verdana" pitchFamily="34" charset="0"/>
                        </a:defRPr>
                      </a:lvl7pPr>
                      <a:lvl8pPr marL="3429000" indent="-228600" eaLnBrk="0" fontAlgn="base" hangingPunct="0">
                        <a:spcBef>
                          <a:spcPct val="20000"/>
                        </a:spcBef>
                        <a:spcAft>
                          <a:spcPct val="0"/>
                        </a:spcAft>
                        <a:buFont typeface="Arial" charset="0"/>
                        <a:defRPr>
                          <a:solidFill>
                            <a:schemeClr val="tx1"/>
                          </a:solidFill>
                          <a:latin typeface="Verdana" pitchFamily="34" charset="0"/>
                        </a:defRPr>
                      </a:lvl8pPr>
                      <a:lvl9pPr marL="3886200" indent="-228600" eaLnBrk="0" fontAlgn="base" hangingPunct="0">
                        <a:spcBef>
                          <a:spcPct val="20000"/>
                        </a:spcBef>
                        <a:spcAft>
                          <a:spcPct val="0"/>
                        </a:spcAft>
                        <a:buFont typeface="Arial" charset="0"/>
                        <a:defRPr>
                          <a:solidFill>
                            <a:schemeClr val="tx1"/>
                          </a:solidFill>
                          <a:latin typeface="Verdana" pitchFamily="34" charset="0"/>
                        </a:defRPr>
                      </a:lvl9pPr>
                    </a:lstStyle>
                    <a:p>
                      <a:pPr marL="0" marR="0" lvl="0" indent="0" algn="l" defTabSz="914400" rtl="0" eaLnBrk="1" fontAlgn="base" latinLnBrk="0" hangingPunct="1">
                        <a:lnSpc>
                          <a:spcPts val="1800"/>
                        </a:lnSpc>
                        <a:spcBef>
                          <a:spcPts val="0"/>
                        </a:spcBef>
                        <a:spcAft>
                          <a:spcPts val="0"/>
                        </a:spcAft>
                        <a:buClrTx/>
                        <a:buSzTx/>
                        <a:buFontTx/>
                        <a:buNone/>
                        <a:tabLst/>
                      </a:pPr>
                      <a:r>
                        <a:rPr kumimoji="0" lang="de-DE" altLang="de-DE" sz="1800" b="0" i="0" u="none" strike="noStrike" cap="none" normalizeH="0" baseline="0" smtClean="0">
                          <a:ln>
                            <a:noFill/>
                          </a:ln>
                          <a:solidFill>
                            <a:srgbClr val="000000"/>
                          </a:solidFill>
                          <a:effectLst/>
                          <a:latin typeface="Verdana" pitchFamily="34" charset="0"/>
                          <a:cs typeface="Arial" charset="0"/>
                        </a:rPr>
                        <a:t>18.5.1.3</a:t>
                      </a:r>
                    </a:p>
                  </a:txBody>
                  <a:tcPr marL="91439" marR="91439" marT="45723" marB="4572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charset="0"/>
                        <a:defRPr sz="2000">
                          <a:solidFill>
                            <a:schemeClr val="tx1"/>
                          </a:solidFill>
                          <a:latin typeface="Verdana" pitchFamily="34" charset="0"/>
                        </a:defRPr>
                      </a:lvl1pPr>
                      <a:lvl2pPr marL="742950" indent="-285750" eaLnBrk="0" hangingPunct="0">
                        <a:spcBef>
                          <a:spcPct val="20000"/>
                        </a:spcBef>
                        <a:buFont typeface="Arial" charset="0"/>
                        <a:defRPr>
                          <a:solidFill>
                            <a:schemeClr val="tx1"/>
                          </a:solidFill>
                          <a:latin typeface="Verdana" pitchFamily="34" charset="0"/>
                        </a:defRPr>
                      </a:lvl2pPr>
                      <a:lvl3pPr marL="1143000" indent="-228600" eaLnBrk="0" hangingPunct="0">
                        <a:spcBef>
                          <a:spcPct val="20000"/>
                        </a:spcBef>
                        <a:buFont typeface="Arial" charset="0"/>
                        <a:defRPr sz="1400">
                          <a:solidFill>
                            <a:schemeClr val="tx1"/>
                          </a:solidFill>
                          <a:latin typeface="Verdana" pitchFamily="34" charset="0"/>
                        </a:defRPr>
                      </a:lvl3pPr>
                      <a:lvl4pPr marL="1600200" indent="-228600" eaLnBrk="0" hangingPunct="0">
                        <a:spcBef>
                          <a:spcPct val="20000"/>
                        </a:spcBef>
                        <a:buFont typeface="Arial" charset="0"/>
                        <a:defRPr sz="1000">
                          <a:solidFill>
                            <a:schemeClr val="tx1"/>
                          </a:solidFill>
                          <a:latin typeface="Verdana" pitchFamily="34" charset="0"/>
                        </a:defRPr>
                      </a:lvl4pPr>
                      <a:lvl5pPr marL="2057400" indent="-228600" eaLnBrk="0" hangingPunct="0">
                        <a:spcBef>
                          <a:spcPct val="20000"/>
                        </a:spcBef>
                        <a:buFont typeface="Arial" charset="0"/>
                        <a:defRPr>
                          <a:solidFill>
                            <a:schemeClr val="tx1"/>
                          </a:solidFill>
                          <a:latin typeface="Verdana" pitchFamily="34" charset="0"/>
                        </a:defRPr>
                      </a:lvl5pPr>
                      <a:lvl6pPr marL="2514600" indent="-228600" eaLnBrk="0" fontAlgn="base" hangingPunct="0">
                        <a:spcBef>
                          <a:spcPct val="20000"/>
                        </a:spcBef>
                        <a:spcAft>
                          <a:spcPct val="0"/>
                        </a:spcAft>
                        <a:buFont typeface="Arial" charset="0"/>
                        <a:defRPr>
                          <a:solidFill>
                            <a:schemeClr val="tx1"/>
                          </a:solidFill>
                          <a:latin typeface="Verdana" pitchFamily="34" charset="0"/>
                        </a:defRPr>
                      </a:lvl6pPr>
                      <a:lvl7pPr marL="2971800" indent="-228600" eaLnBrk="0" fontAlgn="base" hangingPunct="0">
                        <a:spcBef>
                          <a:spcPct val="20000"/>
                        </a:spcBef>
                        <a:spcAft>
                          <a:spcPct val="0"/>
                        </a:spcAft>
                        <a:buFont typeface="Arial" charset="0"/>
                        <a:defRPr>
                          <a:solidFill>
                            <a:schemeClr val="tx1"/>
                          </a:solidFill>
                          <a:latin typeface="Verdana" pitchFamily="34" charset="0"/>
                        </a:defRPr>
                      </a:lvl7pPr>
                      <a:lvl8pPr marL="3429000" indent="-228600" eaLnBrk="0" fontAlgn="base" hangingPunct="0">
                        <a:spcBef>
                          <a:spcPct val="20000"/>
                        </a:spcBef>
                        <a:spcAft>
                          <a:spcPct val="0"/>
                        </a:spcAft>
                        <a:buFont typeface="Arial" charset="0"/>
                        <a:defRPr>
                          <a:solidFill>
                            <a:schemeClr val="tx1"/>
                          </a:solidFill>
                          <a:latin typeface="Verdana" pitchFamily="34" charset="0"/>
                        </a:defRPr>
                      </a:lvl8pPr>
                      <a:lvl9pPr marL="3886200" indent="-228600" eaLnBrk="0" fontAlgn="base" hangingPunct="0">
                        <a:spcBef>
                          <a:spcPct val="20000"/>
                        </a:spcBef>
                        <a:spcAft>
                          <a:spcPct val="0"/>
                        </a:spcAft>
                        <a:buFont typeface="Arial" charset="0"/>
                        <a:defRPr>
                          <a:solidFill>
                            <a:schemeClr val="tx1"/>
                          </a:solidFill>
                          <a:latin typeface="Verdana" pitchFamily="34" charset="0"/>
                        </a:defRPr>
                      </a:lvl9pPr>
                    </a:lstStyle>
                    <a:p>
                      <a:pPr marL="0" marR="0" lvl="0" indent="0" algn="l" defTabSz="914400" rtl="0" eaLnBrk="1" fontAlgn="base" latinLnBrk="0" hangingPunct="1">
                        <a:lnSpc>
                          <a:spcPts val="1800"/>
                        </a:lnSpc>
                        <a:spcBef>
                          <a:spcPts val="0"/>
                        </a:spcBef>
                        <a:spcAft>
                          <a:spcPts val="0"/>
                        </a:spcAft>
                        <a:buClrTx/>
                        <a:buSzTx/>
                        <a:buFontTx/>
                        <a:buNone/>
                        <a:tabLst/>
                      </a:pPr>
                      <a:r>
                        <a:rPr kumimoji="0" lang="de-DE" altLang="de-DE" sz="1800" b="0" i="0" u="none" strike="noStrike" cap="none" normalizeH="0" baseline="0" dirty="0" smtClean="0">
                          <a:ln>
                            <a:noFill/>
                          </a:ln>
                          <a:solidFill>
                            <a:srgbClr val="000000"/>
                          </a:solidFill>
                          <a:effectLst/>
                          <a:latin typeface="Verdana" pitchFamily="34" charset="0"/>
                          <a:cs typeface="Arial" charset="0"/>
                        </a:rPr>
                        <a:t>Beziehungskennzeichnung</a:t>
                      </a:r>
                    </a:p>
                  </a:txBody>
                  <a:tcPr marL="91439" marR="91439" marT="45723" marB="4572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charset="0"/>
                        <a:defRPr sz="2000">
                          <a:solidFill>
                            <a:schemeClr val="tx1"/>
                          </a:solidFill>
                          <a:latin typeface="Verdana" pitchFamily="34" charset="0"/>
                        </a:defRPr>
                      </a:lvl1pPr>
                      <a:lvl2pPr marL="742950" indent="-285750" eaLnBrk="0" hangingPunct="0">
                        <a:spcBef>
                          <a:spcPct val="20000"/>
                        </a:spcBef>
                        <a:buFont typeface="Arial" charset="0"/>
                        <a:defRPr>
                          <a:solidFill>
                            <a:schemeClr val="tx1"/>
                          </a:solidFill>
                          <a:latin typeface="Verdana" pitchFamily="34" charset="0"/>
                        </a:defRPr>
                      </a:lvl2pPr>
                      <a:lvl3pPr marL="1143000" indent="-228600" eaLnBrk="0" hangingPunct="0">
                        <a:spcBef>
                          <a:spcPct val="20000"/>
                        </a:spcBef>
                        <a:buFont typeface="Arial" charset="0"/>
                        <a:defRPr sz="1400">
                          <a:solidFill>
                            <a:schemeClr val="tx1"/>
                          </a:solidFill>
                          <a:latin typeface="Verdana" pitchFamily="34" charset="0"/>
                        </a:defRPr>
                      </a:lvl3pPr>
                      <a:lvl4pPr marL="1600200" indent="-228600" eaLnBrk="0" hangingPunct="0">
                        <a:spcBef>
                          <a:spcPct val="20000"/>
                        </a:spcBef>
                        <a:buFont typeface="Arial" charset="0"/>
                        <a:defRPr sz="1000">
                          <a:solidFill>
                            <a:schemeClr val="tx1"/>
                          </a:solidFill>
                          <a:latin typeface="Verdana" pitchFamily="34" charset="0"/>
                        </a:defRPr>
                      </a:lvl4pPr>
                      <a:lvl5pPr marL="2057400" indent="-228600" eaLnBrk="0" hangingPunct="0">
                        <a:spcBef>
                          <a:spcPct val="20000"/>
                        </a:spcBef>
                        <a:buFont typeface="Arial" charset="0"/>
                        <a:defRPr>
                          <a:solidFill>
                            <a:schemeClr val="tx1"/>
                          </a:solidFill>
                          <a:latin typeface="Verdana" pitchFamily="34" charset="0"/>
                        </a:defRPr>
                      </a:lvl5pPr>
                      <a:lvl6pPr marL="2514600" indent="-228600" eaLnBrk="0" fontAlgn="base" hangingPunct="0">
                        <a:spcBef>
                          <a:spcPct val="20000"/>
                        </a:spcBef>
                        <a:spcAft>
                          <a:spcPct val="0"/>
                        </a:spcAft>
                        <a:buFont typeface="Arial" charset="0"/>
                        <a:defRPr>
                          <a:solidFill>
                            <a:schemeClr val="tx1"/>
                          </a:solidFill>
                          <a:latin typeface="Verdana" pitchFamily="34" charset="0"/>
                        </a:defRPr>
                      </a:lvl6pPr>
                      <a:lvl7pPr marL="2971800" indent="-228600" eaLnBrk="0" fontAlgn="base" hangingPunct="0">
                        <a:spcBef>
                          <a:spcPct val="20000"/>
                        </a:spcBef>
                        <a:spcAft>
                          <a:spcPct val="0"/>
                        </a:spcAft>
                        <a:buFont typeface="Arial" charset="0"/>
                        <a:defRPr>
                          <a:solidFill>
                            <a:schemeClr val="tx1"/>
                          </a:solidFill>
                          <a:latin typeface="Verdana" pitchFamily="34" charset="0"/>
                        </a:defRPr>
                      </a:lvl7pPr>
                      <a:lvl8pPr marL="3429000" indent="-228600" eaLnBrk="0" fontAlgn="base" hangingPunct="0">
                        <a:spcBef>
                          <a:spcPct val="20000"/>
                        </a:spcBef>
                        <a:spcAft>
                          <a:spcPct val="0"/>
                        </a:spcAft>
                        <a:buFont typeface="Arial" charset="0"/>
                        <a:defRPr>
                          <a:solidFill>
                            <a:schemeClr val="tx1"/>
                          </a:solidFill>
                          <a:latin typeface="Verdana" pitchFamily="34" charset="0"/>
                        </a:defRPr>
                      </a:lvl8pPr>
                      <a:lvl9pPr marL="3886200" indent="-228600" eaLnBrk="0" fontAlgn="base" hangingPunct="0">
                        <a:spcBef>
                          <a:spcPct val="20000"/>
                        </a:spcBef>
                        <a:spcAft>
                          <a:spcPct val="0"/>
                        </a:spcAft>
                        <a:buFont typeface="Arial" charset="0"/>
                        <a:defRPr>
                          <a:solidFill>
                            <a:schemeClr val="tx1"/>
                          </a:solidFill>
                          <a:latin typeface="Verdana" pitchFamily="34" charset="0"/>
                        </a:defRPr>
                      </a:lvl9pPr>
                    </a:lstStyle>
                    <a:p>
                      <a:pPr marL="0" marR="0" lvl="0" indent="0" algn="l" defTabSz="914400" rtl="0" eaLnBrk="1" fontAlgn="base" latinLnBrk="0" hangingPunct="1">
                        <a:lnSpc>
                          <a:spcPts val="1800"/>
                        </a:lnSpc>
                        <a:spcBef>
                          <a:spcPts val="0"/>
                        </a:spcBef>
                        <a:spcAft>
                          <a:spcPts val="0"/>
                        </a:spcAft>
                        <a:buClrTx/>
                        <a:buSzTx/>
                        <a:buFontTx/>
                        <a:buNone/>
                        <a:tabLst/>
                      </a:pPr>
                      <a:r>
                        <a:rPr kumimoji="0" lang="de-DE" altLang="de-DE" sz="1800" b="0" i="0" u="none" strike="noStrike" cap="none" normalizeH="0" baseline="0" dirty="0" smtClean="0">
                          <a:ln>
                            <a:noFill/>
                          </a:ln>
                          <a:solidFill>
                            <a:srgbClr val="000000"/>
                          </a:solidFill>
                          <a:effectLst/>
                          <a:latin typeface="Verdana" pitchFamily="34" charset="0"/>
                          <a:cs typeface="Arial" charset="0"/>
                        </a:rPr>
                        <a:t>Verfasser</a:t>
                      </a:r>
                    </a:p>
                  </a:txBody>
                  <a:tcPr marL="91439" marR="91439" marT="45723" marB="4572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1056580">
                <a:tc>
                  <a:txBody>
                    <a:bodyPr/>
                    <a:lstStyle>
                      <a:lvl1pPr eaLnBrk="0" hangingPunct="0">
                        <a:spcBef>
                          <a:spcPct val="20000"/>
                        </a:spcBef>
                        <a:buFont typeface="Arial" charset="0"/>
                        <a:defRPr sz="2000">
                          <a:solidFill>
                            <a:schemeClr val="tx1"/>
                          </a:solidFill>
                          <a:latin typeface="Verdana" pitchFamily="34" charset="0"/>
                        </a:defRPr>
                      </a:lvl1pPr>
                      <a:lvl2pPr marL="742950" indent="-285750" eaLnBrk="0" hangingPunct="0">
                        <a:spcBef>
                          <a:spcPct val="20000"/>
                        </a:spcBef>
                        <a:buFont typeface="Arial" charset="0"/>
                        <a:defRPr>
                          <a:solidFill>
                            <a:schemeClr val="tx1"/>
                          </a:solidFill>
                          <a:latin typeface="Verdana" pitchFamily="34" charset="0"/>
                        </a:defRPr>
                      </a:lvl2pPr>
                      <a:lvl3pPr marL="1143000" indent="-228600" eaLnBrk="0" hangingPunct="0">
                        <a:spcBef>
                          <a:spcPct val="20000"/>
                        </a:spcBef>
                        <a:buFont typeface="Arial" charset="0"/>
                        <a:defRPr sz="1400">
                          <a:solidFill>
                            <a:schemeClr val="tx1"/>
                          </a:solidFill>
                          <a:latin typeface="Verdana" pitchFamily="34" charset="0"/>
                        </a:defRPr>
                      </a:lvl3pPr>
                      <a:lvl4pPr marL="1600200" indent="-228600" eaLnBrk="0" hangingPunct="0">
                        <a:spcBef>
                          <a:spcPct val="20000"/>
                        </a:spcBef>
                        <a:buFont typeface="Arial" charset="0"/>
                        <a:defRPr sz="1000">
                          <a:solidFill>
                            <a:schemeClr val="tx1"/>
                          </a:solidFill>
                          <a:latin typeface="Verdana" pitchFamily="34" charset="0"/>
                        </a:defRPr>
                      </a:lvl4pPr>
                      <a:lvl5pPr marL="2057400" indent="-228600" eaLnBrk="0" hangingPunct="0">
                        <a:spcBef>
                          <a:spcPct val="20000"/>
                        </a:spcBef>
                        <a:buFont typeface="Arial" charset="0"/>
                        <a:defRPr>
                          <a:solidFill>
                            <a:schemeClr val="tx1"/>
                          </a:solidFill>
                          <a:latin typeface="Verdana" pitchFamily="34" charset="0"/>
                        </a:defRPr>
                      </a:lvl5pPr>
                      <a:lvl6pPr marL="2514600" indent="-228600" eaLnBrk="0" fontAlgn="base" hangingPunct="0">
                        <a:spcBef>
                          <a:spcPct val="20000"/>
                        </a:spcBef>
                        <a:spcAft>
                          <a:spcPct val="0"/>
                        </a:spcAft>
                        <a:buFont typeface="Arial" charset="0"/>
                        <a:defRPr>
                          <a:solidFill>
                            <a:schemeClr val="tx1"/>
                          </a:solidFill>
                          <a:latin typeface="Verdana" pitchFamily="34" charset="0"/>
                        </a:defRPr>
                      </a:lvl6pPr>
                      <a:lvl7pPr marL="2971800" indent="-228600" eaLnBrk="0" fontAlgn="base" hangingPunct="0">
                        <a:spcBef>
                          <a:spcPct val="20000"/>
                        </a:spcBef>
                        <a:spcAft>
                          <a:spcPct val="0"/>
                        </a:spcAft>
                        <a:buFont typeface="Arial" charset="0"/>
                        <a:defRPr>
                          <a:solidFill>
                            <a:schemeClr val="tx1"/>
                          </a:solidFill>
                          <a:latin typeface="Verdana" pitchFamily="34" charset="0"/>
                        </a:defRPr>
                      </a:lvl7pPr>
                      <a:lvl8pPr marL="3429000" indent="-228600" eaLnBrk="0" fontAlgn="base" hangingPunct="0">
                        <a:spcBef>
                          <a:spcPct val="20000"/>
                        </a:spcBef>
                        <a:spcAft>
                          <a:spcPct val="0"/>
                        </a:spcAft>
                        <a:buFont typeface="Arial" charset="0"/>
                        <a:defRPr>
                          <a:solidFill>
                            <a:schemeClr val="tx1"/>
                          </a:solidFill>
                          <a:latin typeface="Verdana" pitchFamily="34" charset="0"/>
                        </a:defRPr>
                      </a:lvl8pPr>
                      <a:lvl9pPr marL="3886200" indent="-228600" eaLnBrk="0" fontAlgn="base" hangingPunct="0">
                        <a:spcBef>
                          <a:spcPct val="20000"/>
                        </a:spcBef>
                        <a:spcAft>
                          <a:spcPct val="0"/>
                        </a:spcAft>
                        <a:buFont typeface="Arial" charset="0"/>
                        <a:defRPr>
                          <a:solidFill>
                            <a:schemeClr val="tx1"/>
                          </a:solidFill>
                          <a:latin typeface="Verdana" pitchFamily="34" charset="0"/>
                        </a:defRPr>
                      </a:lvl9pPr>
                    </a:lstStyle>
                    <a:p>
                      <a:pPr marL="0" marR="0" lvl="0" indent="0" algn="l" defTabSz="914400" rtl="0" eaLnBrk="1" fontAlgn="base" latinLnBrk="0" hangingPunct="1">
                        <a:lnSpc>
                          <a:spcPts val="1800"/>
                        </a:lnSpc>
                        <a:spcBef>
                          <a:spcPts val="0"/>
                        </a:spcBef>
                        <a:spcAft>
                          <a:spcPts val="0"/>
                        </a:spcAft>
                        <a:buClrTx/>
                        <a:buSzTx/>
                        <a:buFontTx/>
                        <a:buNone/>
                        <a:tabLst/>
                      </a:pPr>
                      <a:r>
                        <a:rPr kumimoji="0" lang="de-DE" altLang="de-DE" sz="1800" b="0" i="0" u="none" strike="noStrike" cap="none" normalizeH="0" baseline="0" smtClean="0">
                          <a:ln>
                            <a:noFill/>
                          </a:ln>
                          <a:solidFill>
                            <a:srgbClr val="000000"/>
                          </a:solidFill>
                          <a:effectLst/>
                          <a:latin typeface="Verdana" pitchFamily="34" charset="0"/>
                          <a:cs typeface="Arial" charset="0"/>
                        </a:rPr>
                        <a:t>19.3.1.3</a:t>
                      </a:r>
                    </a:p>
                  </a:txBody>
                  <a:tcPr marL="91439" marR="91439" marT="45723" marB="4572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charset="0"/>
                        <a:defRPr sz="2000">
                          <a:solidFill>
                            <a:schemeClr val="tx1"/>
                          </a:solidFill>
                          <a:latin typeface="Verdana" pitchFamily="34" charset="0"/>
                        </a:defRPr>
                      </a:lvl1pPr>
                      <a:lvl2pPr marL="742950" indent="-285750" eaLnBrk="0" hangingPunct="0">
                        <a:spcBef>
                          <a:spcPct val="20000"/>
                        </a:spcBef>
                        <a:buFont typeface="Arial" charset="0"/>
                        <a:defRPr>
                          <a:solidFill>
                            <a:schemeClr val="tx1"/>
                          </a:solidFill>
                          <a:latin typeface="Verdana" pitchFamily="34" charset="0"/>
                        </a:defRPr>
                      </a:lvl2pPr>
                      <a:lvl3pPr marL="1143000" indent="-228600" eaLnBrk="0" hangingPunct="0">
                        <a:spcBef>
                          <a:spcPct val="20000"/>
                        </a:spcBef>
                        <a:buFont typeface="Arial" charset="0"/>
                        <a:defRPr sz="1400">
                          <a:solidFill>
                            <a:schemeClr val="tx1"/>
                          </a:solidFill>
                          <a:latin typeface="Verdana" pitchFamily="34" charset="0"/>
                        </a:defRPr>
                      </a:lvl3pPr>
                      <a:lvl4pPr marL="1600200" indent="-228600" eaLnBrk="0" hangingPunct="0">
                        <a:spcBef>
                          <a:spcPct val="20000"/>
                        </a:spcBef>
                        <a:buFont typeface="Arial" charset="0"/>
                        <a:defRPr sz="1000">
                          <a:solidFill>
                            <a:schemeClr val="tx1"/>
                          </a:solidFill>
                          <a:latin typeface="Verdana" pitchFamily="34" charset="0"/>
                        </a:defRPr>
                      </a:lvl4pPr>
                      <a:lvl5pPr marL="2057400" indent="-228600" eaLnBrk="0" hangingPunct="0">
                        <a:spcBef>
                          <a:spcPct val="20000"/>
                        </a:spcBef>
                        <a:buFont typeface="Arial" charset="0"/>
                        <a:defRPr>
                          <a:solidFill>
                            <a:schemeClr val="tx1"/>
                          </a:solidFill>
                          <a:latin typeface="Verdana" pitchFamily="34" charset="0"/>
                        </a:defRPr>
                      </a:lvl5pPr>
                      <a:lvl6pPr marL="2514600" indent="-228600" eaLnBrk="0" fontAlgn="base" hangingPunct="0">
                        <a:spcBef>
                          <a:spcPct val="20000"/>
                        </a:spcBef>
                        <a:spcAft>
                          <a:spcPct val="0"/>
                        </a:spcAft>
                        <a:buFont typeface="Arial" charset="0"/>
                        <a:defRPr>
                          <a:solidFill>
                            <a:schemeClr val="tx1"/>
                          </a:solidFill>
                          <a:latin typeface="Verdana" pitchFamily="34" charset="0"/>
                        </a:defRPr>
                      </a:lvl6pPr>
                      <a:lvl7pPr marL="2971800" indent="-228600" eaLnBrk="0" fontAlgn="base" hangingPunct="0">
                        <a:spcBef>
                          <a:spcPct val="20000"/>
                        </a:spcBef>
                        <a:spcAft>
                          <a:spcPct val="0"/>
                        </a:spcAft>
                        <a:buFont typeface="Arial" charset="0"/>
                        <a:defRPr>
                          <a:solidFill>
                            <a:schemeClr val="tx1"/>
                          </a:solidFill>
                          <a:latin typeface="Verdana" pitchFamily="34" charset="0"/>
                        </a:defRPr>
                      </a:lvl7pPr>
                      <a:lvl8pPr marL="3429000" indent="-228600" eaLnBrk="0" fontAlgn="base" hangingPunct="0">
                        <a:spcBef>
                          <a:spcPct val="20000"/>
                        </a:spcBef>
                        <a:spcAft>
                          <a:spcPct val="0"/>
                        </a:spcAft>
                        <a:buFont typeface="Arial" charset="0"/>
                        <a:defRPr>
                          <a:solidFill>
                            <a:schemeClr val="tx1"/>
                          </a:solidFill>
                          <a:latin typeface="Verdana" pitchFamily="34" charset="0"/>
                        </a:defRPr>
                      </a:lvl8pPr>
                      <a:lvl9pPr marL="3886200" indent="-228600" eaLnBrk="0" fontAlgn="base" hangingPunct="0">
                        <a:spcBef>
                          <a:spcPct val="20000"/>
                        </a:spcBef>
                        <a:spcAft>
                          <a:spcPct val="0"/>
                        </a:spcAft>
                        <a:buFont typeface="Arial" charset="0"/>
                        <a:defRPr>
                          <a:solidFill>
                            <a:schemeClr val="tx1"/>
                          </a:solidFill>
                          <a:latin typeface="Verdana" pitchFamily="34" charset="0"/>
                        </a:defRPr>
                      </a:lvl9pPr>
                    </a:lstStyle>
                    <a:p>
                      <a:pPr marL="0" marR="0" lvl="0" indent="0" algn="l" defTabSz="914400" rtl="0" eaLnBrk="1" fontAlgn="base" latinLnBrk="0" hangingPunct="1">
                        <a:lnSpc>
                          <a:spcPts val="1800"/>
                        </a:lnSpc>
                        <a:spcBef>
                          <a:spcPts val="0"/>
                        </a:spcBef>
                        <a:spcAft>
                          <a:spcPts val="0"/>
                        </a:spcAft>
                        <a:buClrTx/>
                        <a:buSzTx/>
                        <a:buFontTx/>
                        <a:buNone/>
                        <a:tabLst/>
                      </a:pPr>
                      <a:r>
                        <a:rPr kumimoji="0" lang="de-DE" altLang="de-DE" sz="1800" b="0" i="0" u="none" strike="noStrike" cap="none" normalizeH="0" baseline="0" dirty="0" smtClean="0">
                          <a:ln>
                            <a:noFill/>
                          </a:ln>
                          <a:solidFill>
                            <a:srgbClr val="000000"/>
                          </a:solidFill>
                          <a:effectLst/>
                          <a:latin typeface="Verdana" pitchFamily="34" charset="0"/>
                          <a:cs typeface="Arial" charset="0"/>
                        </a:rPr>
                        <a:t>Sonstige Körperschaft, die mit einem Werk in Verbindung steht</a:t>
                      </a:r>
                      <a:endParaRPr kumimoji="0" lang="de-DE" altLang="de-DE" sz="1800" b="1" i="0" u="none" strike="noStrike" cap="none" normalizeH="0" baseline="0" dirty="0" smtClean="0">
                        <a:ln>
                          <a:noFill/>
                        </a:ln>
                        <a:solidFill>
                          <a:srgbClr val="000000"/>
                        </a:solidFill>
                        <a:effectLst/>
                        <a:latin typeface="Verdana" pitchFamily="34" charset="0"/>
                        <a:cs typeface="Arial" charset="0"/>
                      </a:endParaRPr>
                    </a:p>
                    <a:p>
                      <a:pPr marL="0" marR="0" lvl="0" indent="0" algn="l" defTabSz="914400" rtl="0" eaLnBrk="1" fontAlgn="base" latinLnBrk="0" hangingPunct="1">
                        <a:lnSpc>
                          <a:spcPts val="1800"/>
                        </a:lnSpc>
                        <a:spcBef>
                          <a:spcPts val="0"/>
                        </a:spcBef>
                        <a:spcAft>
                          <a:spcPts val="0"/>
                        </a:spcAft>
                        <a:buClrTx/>
                        <a:buSzTx/>
                        <a:buFontTx/>
                        <a:buNone/>
                        <a:tabLst/>
                      </a:pPr>
                      <a:endParaRPr kumimoji="0" lang="de-DE" altLang="de-DE" sz="1800" b="1" i="0" u="none" strike="noStrike" cap="none" normalizeH="0" baseline="0" dirty="0" smtClean="0">
                        <a:ln>
                          <a:noFill/>
                        </a:ln>
                        <a:solidFill>
                          <a:srgbClr val="000000"/>
                        </a:solidFill>
                        <a:effectLst/>
                        <a:latin typeface="Verdana" pitchFamily="34" charset="0"/>
                        <a:cs typeface="Arial" charset="0"/>
                      </a:endParaRPr>
                    </a:p>
                  </a:txBody>
                  <a:tcPr marL="91439" marR="91439" marT="45723" marB="4572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charset="0"/>
                        <a:defRPr sz="2000">
                          <a:solidFill>
                            <a:schemeClr val="tx1"/>
                          </a:solidFill>
                          <a:latin typeface="Verdana" pitchFamily="34" charset="0"/>
                        </a:defRPr>
                      </a:lvl1pPr>
                      <a:lvl2pPr marL="742950" indent="-285750" eaLnBrk="0" hangingPunct="0">
                        <a:spcBef>
                          <a:spcPct val="20000"/>
                        </a:spcBef>
                        <a:buFont typeface="Arial" charset="0"/>
                        <a:defRPr>
                          <a:solidFill>
                            <a:schemeClr val="tx1"/>
                          </a:solidFill>
                          <a:latin typeface="Verdana" pitchFamily="34" charset="0"/>
                        </a:defRPr>
                      </a:lvl2pPr>
                      <a:lvl3pPr marL="1143000" indent="-228600" eaLnBrk="0" hangingPunct="0">
                        <a:spcBef>
                          <a:spcPct val="20000"/>
                        </a:spcBef>
                        <a:buFont typeface="Arial" charset="0"/>
                        <a:defRPr sz="1400">
                          <a:solidFill>
                            <a:schemeClr val="tx1"/>
                          </a:solidFill>
                          <a:latin typeface="Verdana" pitchFamily="34" charset="0"/>
                        </a:defRPr>
                      </a:lvl3pPr>
                      <a:lvl4pPr marL="1600200" indent="-228600" eaLnBrk="0" hangingPunct="0">
                        <a:spcBef>
                          <a:spcPct val="20000"/>
                        </a:spcBef>
                        <a:buFont typeface="Arial" charset="0"/>
                        <a:defRPr sz="1000">
                          <a:solidFill>
                            <a:schemeClr val="tx1"/>
                          </a:solidFill>
                          <a:latin typeface="Verdana" pitchFamily="34" charset="0"/>
                        </a:defRPr>
                      </a:lvl4pPr>
                      <a:lvl5pPr marL="2057400" indent="-228600" eaLnBrk="0" hangingPunct="0">
                        <a:spcBef>
                          <a:spcPct val="20000"/>
                        </a:spcBef>
                        <a:buFont typeface="Arial" charset="0"/>
                        <a:defRPr>
                          <a:solidFill>
                            <a:schemeClr val="tx1"/>
                          </a:solidFill>
                          <a:latin typeface="Verdana" pitchFamily="34" charset="0"/>
                        </a:defRPr>
                      </a:lvl5pPr>
                      <a:lvl6pPr marL="2514600" indent="-228600" eaLnBrk="0" fontAlgn="base" hangingPunct="0">
                        <a:spcBef>
                          <a:spcPct val="20000"/>
                        </a:spcBef>
                        <a:spcAft>
                          <a:spcPct val="0"/>
                        </a:spcAft>
                        <a:buFont typeface="Arial" charset="0"/>
                        <a:defRPr>
                          <a:solidFill>
                            <a:schemeClr val="tx1"/>
                          </a:solidFill>
                          <a:latin typeface="Verdana" pitchFamily="34" charset="0"/>
                        </a:defRPr>
                      </a:lvl6pPr>
                      <a:lvl7pPr marL="2971800" indent="-228600" eaLnBrk="0" fontAlgn="base" hangingPunct="0">
                        <a:spcBef>
                          <a:spcPct val="20000"/>
                        </a:spcBef>
                        <a:spcAft>
                          <a:spcPct val="0"/>
                        </a:spcAft>
                        <a:buFont typeface="Arial" charset="0"/>
                        <a:defRPr>
                          <a:solidFill>
                            <a:schemeClr val="tx1"/>
                          </a:solidFill>
                          <a:latin typeface="Verdana" pitchFamily="34" charset="0"/>
                        </a:defRPr>
                      </a:lvl7pPr>
                      <a:lvl8pPr marL="3429000" indent="-228600" eaLnBrk="0" fontAlgn="base" hangingPunct="0">
                        <a:spcBef>
                          <a:spcPct val="20000"/>
                        </a:spcBef>
                        <a:spcAft>
                          <a:spcPct val="0"/>
                        </a:spcAft>
                        <a:buFont typeface="Arial" charset="0"/>
                        <a:defRPr>
                          <a:solidFill>
                            <a:schemeClr val="tx1"/>
                          </a:solidFill>
                          <a:latin typeface="Verdana" pitchFamily="34" charset="0"/>
                        </a:defRPr>
                      </a:lvl8pPr>
                      <a:lvl9pPr marL="3886200" indent="-228600" eaLnBrk="0" fontAlgn="base" hangingPunct="0">
                        <a:spcBef>
                          <a:spcPct val="20000"/>
                        </a:spcBef>
                        <a:spcAft>
                          <a:spcPct val="0"/>
                        </a:spcAft>
                        <a:buFont typeface="Arial" charset="0"/>
                        <a:defRPr>
                          <a:solidFill>
                            <a:schemeClr val="tx1"/>
                          </a:solidFill>
                          <a:latin typeface="Verdana" pitchFamily="34" charset="0"/>
                        </a:defRPr>
                      </a:lvl9pPr>
                    </a:lstStyle>
                    <a:p>
                      <a:pPr marL="0" marR="0" lvl="0" indent="0" algn="l" defTabSz="914400" rtl="0" eaLnBrk="1" fontAlgn="base" latinLnBrk="0" hangingPunct="1">
                        <a:lnSpc>
                          <a:spcPts val="1800"/>
                        </a:lnSpc>
                        <a:spcBef>
                          <a:spcPts val="0"/>
                        </a:spcBef>
                        <a:spcAft>
                          <a:spcPts val="0"/>
                        </a:spcAft>
                        <a:buClrTx/>
                        <a:buSzTx/>
                        <a:buFontTx/>
                        <a:buNone/>
                        <a:tabLst/>
                      </a:pPr>
                      <a:r>
                        <a:rPr lang="de-DE" sz="2000" kern="1200" dirty="0" err="1" smtClean="0">
                          <a:solidFill>
                            <a:schemeClr val="tx1"/>
                          </a:solidFill>
                          <a:effectLst/>
                          <a:latin typeface="Verdana" pitchFamily="34" charset="0"/>
                          <a:ea typeface="+mn-ea"/>
                          <a:cs typeface="+mn-cs"/>
                        </a:rPr>
                        <a:t>Đại</a:t>
                      </a:r>
                      <a:r>
                        <a:rPr lang="de-DE" sz="2000" kern="1200" dirty="0" smtClean="0">
                          <a:solidFill>
                            <a:schemeClr val="tx1"/>
                          </a:solidFill>
                          <a:effectLst/>
                          <a:latin typeface="Verdana" pitchFamily="34" charset="0"/>
                          <a:ea typeface="+mn-ea"/>
                          <a:cs typeface="+mn-cs"/>
                        </a:rPr>
                        <a:t> </a:t>
                      </a:r>
                      <a:r>
                        <a:rPr lang="de-DE" sz="2000" kern="1200" dirty="0" err="1" smtClean="0">
                          <a:solidFill>
                            <a:schemeClr val="tx1"/>
                          </a:solidFill>
                          <a:effectLst/>
                          <a:latin typeface="Verdana" pitchFamily="34" charset="0"/>
                          <a:ea typeface="+mn-ea"/>
                          <a:cs typeface="+mn-cs"/>
                        </a:rPr>
                        <a:t>Học</a:t>
                      </a:r>
                      <a:r>
                        <a:rPr lang="de-DE" sz="2000" kern="1200" dirty="0" smtClean="0">
                          <a:solidFill>
                            <a:schemeClr val="tx1"/>
                          </a:solidFill>
                          <a:effectLst/>
                          <a:latin typeface="Verdana" pitchFamily="34" charset="0"/>
                          <a:ea typeface="+mn-ea"/>
                          <a:cs typeface="+mn-cs"/>
                        </a:rPr>
                        <a:t> </a:t>
                      </a:r>
                      <a:r>
                        <a:rPr lang="de-DE" sz="2000" kern="1200" dirty="0" err="1" smtClean="0">
                          <a:solidFill>
                            <a:schemeClr val="tx1"/>
                          </a:solidFill>
                          <a:effectLst/>
                          <a:latin typeface="Verdana" pitchFamily="34" charset="0"/>
                          <a:ea typeface="+mn-ea"/>
                          <a:cs typeface="+mn-cs"/>
                        </a:rPr>
                        <a:t>Quốc</a:t>
                      </a:r>
                      <a:r>
                        <a:rPr lang="de-DE" sz="2000" kern="1200" dirty="0" smtClean="0">
                          <a:solidFill>
                            <a:schemeClr val="tx1"/>
                          </a:solidFill>
                          <a:effectLst/>
                          <a:latin typeface="Verdana" pitchFamily="34" charset="0"/>
                          <a:ea typeface="+mn-ea"/>
                          <a:cs typeface="+mn-cs"/>
                        </a:rPr>
                        <a:t> </a:t>
                      </a:r>
                      <a:r>
                        <a:rPr lang="de-DE" sz="2000" kern="1200" dirty="0" err="1" smtClean="0">
                          <a:solidFill>
                            <a:schemeClr val="tx1"/>
                          </a:solidFill>
                          <a:effectLst/>
                          <a:latin typeface="Verdana" pitchFamily="34" charset="0"/>
                          <a:ea typeface="+mn-ea"/>
                          <a:cs typeface="+mn-cs"/>
                        </a:rPr>
                        <a:t>Gia</a:t>
                      </a:r>
                      <a:r>
                        <a:rPr lang="de-DE" sz="2000" kern="1200" dirty="0" smtClean="0">
                          <a:solidFill>
                            <a:schemeClr val="tx1"/>
                          </a:solidFill>
                          <a:effectLst/>
                          <a:latin typeface="Verdana" pitchFamily="34" charset="0"/>
                          <a:ea typeface="+mn-ea"/>
                          <a:cs typeface="+mn-cs"/>
                        </a:rPr>
                        <a:t> </a:t>
                      </a:r>
                      <a:r>
                        <a:rPr lang="de-DE" sz="2000" kern="1200" dirty="0" err="1" smtClean="0">
                          <a:solidFill>
                            <a:schemeClr val="tx1"/>
                          </a:solidFill>
                          <a:effectLst/>
                          <a:latin typeface="Verdana" pitchFamily="34" charset="0"/>
                          <a:ea typeface="+mn-ea"/>
                          <a:cs typeface="+mn-cs"/>
                        </a:rPr>
                        <a:t>Thành</a:t>
                      </a:r>
                      <a:r>
                        <a:rPr lang="de-DE" sz="2000" kern="1200" dirty="0" smtClean="0">
                          <a:solidFill>
                            <a:schemeClr val="tx1"/>
                          </a:solidFill>
                          <a:effectLst/>
                          <a:latin typeface="Verdana" pitchFamily="34" charset="0"/>
                          <a:ea typeface="+mn-ea"/>
                          <a:cs typeface="+mn-cs"/>
                        </a:rPr>
                        <a:t> </a:t>
                      </a:r>
                      <a:r>
                        <a:rPr lang="de-DE" sz="2000" kern="1200" dirty="0" err="1" smtClean="0">
                          <a:solidFill>
                            <a:schemeClr val="tx1"/>
                          </a:solidFill>
                          <a:effectLst/>
                          <a:latin typeface="Verdana" pitchFamily="34" charset="0"/>
                          <a:ea typeface="+mn-ea"/>
                          <a:cs typeface="+mn-cs"/>
                        </a:rPr>
                        <a:t>phố</a:t>
                      </a:r>
                      <a:r>
                        <a:rPr lang="de-DE" sz="2000" kern="1200" dirty="0" smtClean="0">
                          <a:solidFill>
                            <a:schemeClr val="tx1"/>
                          </a:solidFill>
                          <a:effectLst/>
                          <a:latin typeface="Verdana" pitchFamily="34" charset="0"/>
                          <a:ea typeface="+mn-ea"/>
                          <a:cs typeface="+mn-cs"/>
                        </a:rPr>
                        <a:t> </a:t>
                      </a:r>
                      <a:r>
                        <a:rPr lang="de-DE" sz="2000" kern="1200" dirty="0" err="1" smtClean="0">
                          <a:solidFill>
                            <a:schemeClr val="tx1"/>
                          </a:solidFill>
                          <a:effectLst/>
                          <a:latin typeface="Verdana" pitchFamily="34" charset="0"/>
                          <a:ea typeface="+mn-ea"/>
                          <a:cs typeface="+mn-cs"/>
                        </a:rPr>
                        <a:t>Hồ</a:t>
                      </a:r>
                      <a:r>
                        <a:rPr lang="de-DE" sz="2000" kern="1200" dirty="0" smtClean="0">
                          <a:solidFill>
                            <a:schemeClr val="tx1"/>
                          </a:solidFill>
                          <a:effectLst/>
                          <a:latin typeface="Verdana" pitchFamily="34" charset="0"/>
                          <a:ea typeface="+mn-ea"/>
                          <a:cs typeface="+mn-cs"/>
                        </a:rPr>
                        <a:t> </a:t>
                      </a:r>
                      <a:r>
                        <a:rPr lang="de-DE" sz="2000" kern="1200" dirty="0" err="1" smtClean="0">
                          <a:solidFill>
                            <a:schemeClr val="tx1"/>
                          </a:solidFill>
                          <a:effectLst/>
                          <a:latin typeface="Verdana" pitchFamily="34" charset="0"/>
                          <a:ea typeface="+mn-ea"/>
                          <a:cs typeface="+mn-cs"/>
                        </a:rPr>
                        <a:t>Chí</a:t>
                      </a:r>
                      <a:r>
                        <a:rPr lang="de-DE" sz="2000" kern="1200" dirty="0" smtClean="0">
                          <a:solidFill>
                            <a:schemeClr val="tx1"/>
                          </a:solidFill>
                          <a:effectLst/>
                          <a:latin typeface="Verdana" pitchFamily="34" charset="0"/>
                          <a:ea typeface="+mn-ea"/>
                          <a:cs typeface="+mn-cs"/>
                        </a:rPr>
                        <a:t> Minh</a:t>
                      </a:r>
                      <a:endParaRPr kumimoji="0" lang="de-DE" altLang="de-DE" sz="1800" b="0" i="0" u="none" strike="noStrike" cap="none" normalizeH="0" baseline="0" dirty="0" smtClean="0">
                        <a:ln>
                          <a:noFill/>
                        </a:ln>
                        <a:solidFill>
                          <a:srgbClr val="000000"/>
                        </a:solidFill>
                        <a:effectLst/>
                        <a:latin typeface="Verdana" pitchFamily="34" charset="0"/>
                        <a:cs typeface="Arial" charset="0"/>
                      </a:endParaRPr>
                    </a:p>
                  </a:txBody>
                  <a:tcPr marL="91439" marR="91439" marT="45723" marB="4572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60000">
                <a:tc>
                  <a:txBody>
                    <a:bodyPr/>
                    <a:lstStyle>
                      <a:lvl1pPr eaLnBrk="0" hangingPunct="0">
                        <a:spcBef>
                          <a:spcPct val="20000"/>
                        </a:spcBef>
                        <a:buFont typeface="Arial" charset="0"/>
                        <a:defRPr sz="2000">
                          <a:solidFill>
                            <a:schemeClr val="tx1"/>
                          </a:solidFill>
                          <a:latin typeface="Verdana" pitchFamily="34" charset="0"/>
                        </a:defRPr>
                      </a:lvl1pPr>
                      <a:lvl2pPr marL="742950" indent="-285750" eaLnBrk="0" hangingPunct="0">
                        <a:spcBef>
                          <a:spcPct val="20000"/>
                        </a:spcBef>
                        <a:buFont typeface="Arial" charset="0"/>
                        <a:defRPr>
                          <a:solidFill>
                            <a:schemeClr val="tx1"/>
                          </a:solidFill>
                          <a:latin typeface="Verdana" pitchFamily="34" charset="0"/>
                        </a:defRPr>
                      </a:lvl2pPr>
                      <a:lvl3pPr marL="1143000" indent="-228600" eaLnBrk="0" hangingPunct="0">
                        <a:spcBef>
                          <a:spcPct val="20000"/>
                        </a:spcBef>
                        <a:buFont typeface="Arial" charset="0"/>
                        <a:defRPr sz="1400">
                          <a:solidFill>
                            <a:schemeClr val="tx1"/>
                          </a:solidFill>
                          <a:latin typeface="Verdana" pitchFamily="34" charset="0"/>
                        </a:defRPr>
                      </a:lvl3pPr>
                      <a:lvl4pPr marL="1600200" indent="-228600" eaLnBrk="0" hangingPunct="0">
                        <a:spcBef>
                          <a:spcPct val="20000"/>
                        </a:spcBef>
                        <a:buFont typeface="Arial" charset="0"/>
                        <a:defRPr sz="1000">
                          <a:solidFill>
                            <a:schemeClr val="tx1"/>
                          </a:solidFill>
                          <a:latin typeface="Verdana" pitchFamily="34" charset="0"/>
                        </a:defRPr>
                      </a:lvl4pPr>
                      <a:lvl5pPr marL="2057400" indent="-228600" eaLnBrk="0" hangingPunct="0">
                        <a:spcBef>
                          <a:spcPct val="20000"/>
                        </a:spcBef>
                        <a:buFont typeface="Arial" charset="0"/>
                        <a:defRPr>
                          <a:solidFill>
                            <a:schemeClr val="tx1"/>
                          </a:solidFill>
                          <a:latin typeface="Verdana" pitchFamily="34" charset="0"/>
                        </a:defRPr>
                      </a:lvl5pPr>
                      <a:lvl6pPr marL="2514600" indent="-228600" eaLnBrk="0" fontAlgn="base" hangingPunct="0">
                        <a:spcBef>
                          <a:spcPct val="20000"/>
                        </a:spcBef>
                        <a:spcAft>
                          <a:spcPct val="0"/>
                        </a:spcAft>
                        <a:buFont typeface="Arial" charset="0"/>
                        <a:defRPr>
                          <a:solidFill>
                            <a:schemeClr val="tx1"/>
                          </a:solidFill>
                          <a:latin typeface="Verdana" pitchFamily="34" charset="0"/>
                        </a:defRPr>
                      </a:lvl6pPr>
                      <a:lvl7pPr marL="2971800" indent="-228600" eaLnBrk="0" fontAlgn="base" hangingPunct="0">
                        <a:spcBef>
                          <a:spcPct val="20000"/>
                        </a:spcBef>
                        <a:spcAft>
                          <a:spcPct val="0"/>
                        </a:spcAft>
                        <a:buFont typeface="Arial" charset="0"/>
                        <a:defRPr>
                          <a:solidFill>
                            <a:schemeClr val="tx1"/>
                          </a:solidFill>
                          <a:latin typeface="Verdana" pitchFamily="34" charset="0"/>
                        </a:defRPr>
                      </a:lvl7pPr>
                      <a:lvl8pPr marL="3429000" indent="-228600" eaLnBrk="0" fontAlgn="base" hangingPunct="0">
                        <a:spcBef>
                          <a:spcPct val="20000"/>
                        </a:spcBef>
                        <a:spcAft>
                          <a:spcPct val="0"/>
                        </a:spcAft>
                        <a:buFont typeface="Arial" charset="0"/>
                        <a:defRPr>
                          <a:solidFill>
                            <a:schemeClr val="tx1"/>
                          </a:solidFill>
                          <a:latin typeface="Verdana" pitchFamily="34" charset="0"/>
                        </a:defRPr>
                      </a:lvl8pPr>
                      <a:lvl9pPr marL="3886200" indent="-228600" eaLnBrk="0" fontAlgn="base" hangingPunct="0">
                        <a:spcBef>
                          <a:spcPct val="20000"/>
                        </a:spcBef>
                        <a:spcAft>
                          <a:spcPct val="0"/>
                        </a:spcAft>
                        <a:buFont typeface="Arial" charset="0"/>
                        <a:defRPr>
                          <a:solidFill>
                            <a:schemeClr val="tx1"/>
                          </a:solidFill>
                          <a:latin typeface="Verdana" pitchFamily="34" charset="0"/>
                        </a:defRPr>
                      </a:lvl9pPr>
                    </a:lstStyle>
                    <a:p>
                      <a:pPr marL="0" marR="0" lvl="0" indent="0" algn="l" defTabSz="914400" rtl="0" eaLnBrk="1" fontAlgn="base" latinLnBrk="0" hangingPunct="1">
                        <a:lnSpc>
                          <a:spcPts val="1800"/>
                        </a:lnSpc>
                        <a:spcBef>
                          <a:spcPts val="0"/>
                        </a:spcBef>
                        <a:spcAft>
                          <a:spcPts val="0"/>
                        </a:spcAft>
                        <a:buClrTx/>
                        <a:buSzTx/>
                        <a:buFontTx/>
                        <a:buNone/>
                        <a:tabLst/>
                      </a:pPr>
                      <a:r>
                        <a:rPr kumimoji="0" lang="de-DE" altLang="de-DE" sz="1800" b="0" i="0" u="none" strike="noStrike" cap="none" normalizeH="0" baseline="0" dirty="0" smtClean="0">
                          <a:ln>
                            <a:noFill/>
                          </a:ln>
                          <a:solidFill>
                            <a:srgbClr val="000000"/>
                          </a:solidFill>
                          <a:effectLst/>
                          <a:latin typeface="Verdana" pitchFamily="34" charset="0"/>
                          <a:cs typeface="Arial" charset="0"/>
                        </a:rPr>
                        <a:t>18.5.1.3</a:t>
                      </a:r>
                    </a:p>
                  </a:txBody>
                  <a:tcPr marL="91439" marR="91439"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charset="0"/>
                        <a:defRPr sz="2000">
                          <a:solidFill>
                            <a:schemeClr val="tx1"/>
                          </a:solidFill>
                          <a:latin typeface="Verdana" pitchFamily="34" charset="0"/>
                        </a:defRPr>
                      </a:lvl1pPr>
                      <a:lvl2pPr marL="742950" indent="-285750" eaLnBrk="0" hangingPunct="0">
                        <a:spcBef>
                          <a:spcPct val="20000"/>
                        </a:spcBef>
                        <a:buFont typeface="Arial" charset="0"/>
                        <a:defRPr>
                          <a:solidFill>
                            <a:schemeClr val="tx1"/>
                          </a:solidFill>
                          <a:latin typeface="Verdana" pitchFamily="34" charset="0"/>
                        </a:defRPr>
                      </a:lvl2pPr>
                      <a:lvl3pPr marL="1143000" indent="-228600" eaLnBrk="0" hangingPunct="0">
                        <a:spcBef>
                          <a:spcPct val="20000"/>
                        </a:spcBef>
                        <a:buFont typeface="Arial" charset="0"/>
                        <a:defRPr sz="1400">
                          <a:solidFill>
                            <a:schemeClr val="tx1"/>
                          </a:solidFill>
                          <a:latin typeface="Verdana" pitchFamily="34" charset="0"/>
                        </a:defRPr>
                      </a:lvl3pPr>
                      <a:lvl4pPr marL="1600200" indent="-228600" eaLnBrk="0" hangingPunct="0">
                        <a:spcBef>
                          <a:spcPct val="20000"/>
                        </a:spcBef>
                        <a:buFont typeface="Arial" charset="0"/>
                        <a:defRPr sz="1000">
                          <a:solidFill>
                            <a:schemeClr val="tx1"/>
                          </a:solidFill>
                          <a:latin typeface="Verdana" pitchFamily="34" charset="0"/>
                        </a:defRPr>
                      </a:lvl4pPr>
                      <a:lvl5pPr marL="2057400" indent="-228600" eaLnBrk="0" hangingPunct="0">
                        <a:spcBef>
                          <a:spcPct val="20000"/>
                        </a:spcBef>
                        <a:buFont typeface="Arial" charset="0"/>
                        <a:defRPr>
                          <a:solidFill>
                            <a:schemeClr val="tx1"/>
                          </a:solidFill>
                          <a:latin typeface="Verdana" pitchFamily="34" charset="0"/>
                        </a:defRPr>
                      </a:lvl5pPr>
                      <a:lvl6pPr marL="2514600" indent="-228600" eaLnBrk="0" fontAlgn="base" hangingPunct="0">
                        <a:spcBef>
                          <a:spcPct val="20000"/>
                        </a:spcBef>
                        <a:spcAft>
                          <a:spcPct val="0"/>
                        </a:spcAft>
                        <a:buFont typeface="Arial" charset="0"/>
                        <a:defRPr>
                          <a:solidFill>
                            <a:schemeClr val="tx1"/>
                          </a:solidFill>
                          <a:latin typeface="Verdana" pitchFamily="34" charset="0"/>
                        </a:defRPr>
                      </a:lvl6pPr>
                      <a:lvl7pPr marL="2971800" indent="-228600" eaLnBrk="0" fontAlgn="base" hangingPunct="0">
                        <a:spcBef>
                          <a:spcPct val="20000"/>
                        </a:spcBef>
                        <a:spcAft>
                          <a:spcPct val="0"/>
                        </a:spcAft>
                        <a:buFont typeface="Arial" charset="0"/>
                        <a:defRPr>
                          <a:solidFill>
                            <a:schemeClr val="tx1"/>
                          </a:solidFill>
                          <a:latin typeface="Verdana" pitchFamily="34" charset="0"/>
                        </a:defRPr>
                      </a:lvl7pPr>
                      <a:lvl8pPr marL="3429000" indent="-228600" eaLnBrk="0" fontAlgn="base" hangingPunct="0">
                        <a:spcBef>
                          <a:spcPct val="20000"/>
                        </a:spcBef>
                        <a:spcAft>
                          <a:spcPct val="0"/>
                        </a:spcAft>
                        <a:buFont typeface="Arial" charset="0"/>
                        <a:defRPr>
                          <a:solidFill>
                            <a:schemeClr val="tx1"/>
                          </a:solidFill>
                          <a:latin typeface="Verdana" pitchFamily="34" charset="0"/>
                        </a:defRPr>
                      </a:lvl8pPr>
                      <a:lvl9pPr marL="3886200" indent="-228600" eaLnBrk="0" fontAlgn="base" hangingPunct="0">
                        <a:spcBef>
                          <a:spcPct val="20000"/>
                        </a:spcBef>
                        <a:spcAft>
                          <a:spcPct val="0"/>
                        </a:spcAft>
                        <a:buFont typeface="Arial" charset="0"/>
                        <a:defRPr>
                          <a:solidFill>
                            <a:schemeClr val="tx1"/>
                          </a:solidFill>
                          <a:latin typeface="Verdana" pitchFamily="34" charset="0"/>
                        </a:defRPr>
                      </a:lvl9pPr>
                    </a:lstStyle>
                    <a:p>
                      <a:pPr marL="0" marR="0" lvl="0" indent="0" algn="l" defTabSz="914400" rtl="0" eaLnBrk="1" fontAlgn="base" latinLnBrk="0" hangingPunct="1">
                        <a:lnSpc>
                          <a:spcPts val="1800"/>
                        </a:lnSpc>
                        <a:spcBef>
                          <a:spcPts val="0"/>
                        </a:spcBef>
                        <a:spcAft>
                          <a:spcPts val="0"/>
                        </a:spcAft>
                        <a:buClrTx/>
                        <a:buSzTx/>
                        <a:buFontTx/>
                        <a:buNone/>
                        <a:tabLst/>
                      </a:pPr>
                      <a:r>
                        <a:rPr kumimoji="0" lang="de-DE" altLang="de-DE" sz="1800" b="0" i="0" u="none" strike="noStrike" cap="none" normalizeH="0" baseline="0" dirty="0" smtClean="0">
                          <a:ln>
                            <a:noFill/>
                          </a:ln>
                          <a:solidFill>
                            <a:srgbClr val="000000"/>
                          </a:solidFill>
                          <a:effectLst/>
                          <a:latin typeface="Verdana" pitchFamily="34" charset="0"/>
                          <a:cs typeface="Arial" charset="0"/>
                        </a:rPr>
                        <a:t>Beziehungskennzeichnung </a:t>
                      </a:r>
                    </a:p>
                  </a:txBody>
                  <a:tcPr marL="91439" marR="91439"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charset="0"/>
                        <a:defRPr sz="2000">
                          <a:solidFill>
                            <a:schemeClr val="tx1"/>
                          </a:solidFill>
                          <a:latin typeface="Verdana" pitchFamily="34" charset="0"/>
                        </a:defRPr>
                      </a:lvl1pPr>
                      <a:lvl2pPr marL="742950" indent="-285750" eaLnBrk="0" hangingPunct="0">
                        <a:spcBef>
                          <a:spcPct val="20000"/>
                        </a:spcBef>
                        <a:buFont typeface="Arial" charset="0"/>
                        <a:defRPr>
                          <a:solidFill>
                            <a:schemeClr val="tx1"/>
                          </a:solidFill>
                          <a:latin typeface="Verdana" pitchFamily="34" charset="0"/>
                        </a:defRPr>
                      </a:lvl2pPr>
                      <a:lvl3pPr marL="1143000" indent="-228600" eaLnBrk="0" hangingPunct="0">
                        <a:spcBef>
                          <a:spcPct val="20000"/>
                        </a:spcBef>
                        <a:buFont typeface="Arial" charset="0"/>
                        <a:defRPr sz="1400">
                          <a:solidFill>
                            <a:schemeClr val="tx1"/>
                          </a:solidFill>
                          <a:latin typeface="Verdana" pitchFamily="34" charset="0"/>
                        </a:defRPr>
                      </a:lvl3pPr>
                      <a:lvl4pPr marL="1600200" indent="-228600" eaLnBrk="0" hangingPunct="0">
                        <a:spcBef>
                          <a:spcPct val="20000"/>
                        </a:spcBef>
                        <a:buFont typeface="Arial" charset="0"/>
                        <a:defRPr sz="1000">
                          <a:solidFill>
                            <a:schemeClr val="tx1"/>
                          </a:solidFill>
                          <a:latin typeface="Verdana" pitchFamily="34" charset="0"/>
                        </a:defRPr>
                      </a:lvl4pPr>
                      <a:lvl5pPr marL="2057400" indent="-228600" eaLnBrk="0" hangingPunct="0">
                        <a:spcBef>
                          <a:spcPct val="20000"/>
                        </a:spcBef>
                        <a:buFont typeface="Arial" charset="0"/>
                        <a:defRPr>
                          <a:solidFill>
                            <a:schemeClr val="tx1"/>
                          </a:solidFill>
                          <a:latin typeface="Verdana" pitchFamily="34" charset="0"/>
                        </a:defRPr>
                      </a:lvl5pPr>
                      <a:lvl6pPr marL="2514600" indent="-228600" eaLnBrk="0" fontAlgn="base" hangingPunct="0">
                        <a:spcBef>
                          <a:spcPct val="20000"/>
                        </a:spcBef>
                        <a:spcAft>
                          <a:spcPct val="0"/>
                        </a:spcAft>
                        <a:buFont typeface="Arial" charset="0"/>
                        <a:defRPr>
                          <a:solidFill>
                            <a:schemeClr val="tx1"/>
                          </a:solidFill>
                          <a:latin typeface="Verdana" pitchFamily="34" charset="0"/>
                        </a:defRPr>
                      </a:lvl6pPr>
                      <a:lvl7pPr marL="2971800" indent="-228600" eaLnBrk="0" fontAlgn="base" hangingPunct="0">
                        <a:spcBef>
                          <a:spcPct val="20000"/>
                        </a:spcBef>
                        <a:spcAft>
                          <a:spcPct val="0"/>
                        </a:spcAft>
                        <a:buFont typeface="Arial" charset="0"/>
                        <a:defRPr>
                          <a:solidFill>
                            <a:schemeClr val="tx1"/>
                          </a:solidFill>
                          <a:latin typeface="Verdana" pitchFamily="34" charset="0"/>
                        </a:defRPr>
                      </a:lvl7pPr>
                      <a:lvl8pPr marL="3429000" indent="-228600" eaLnBrk="0" fontAlgn="base" hangingPunct="0">
                        <a:spcBef>
                          <a:spcPct val="20000"/>
                        </a:spcBef>
                        <a:spcAft>
                          <a:spcPct val="0"/>
                        </a:spcAft>
                        <a:buFont typeface="Arial" charset="0"/>
                        <a:defRPr>
                          <a:solidFill>
                            <a:schemeClr val="tx1"/>
                          </a:solidFill>
                          <a:latin typeface="Verdana" pitchFamily="34" charset="0"/>
                        </a:defRPr>
                      </a:lvl8pPr>
                      <a:lvl9pPr marL="3886200" indent="-228600" eaLnBrk="0" fontAlgn="base" hangingPunct="0">
                        <a:spcBef>
                          <a:spcPct val="20000"/>
                        </a:spcBef>
                        <a:spcAft>
                          <a:spcPct val="0"/>
                        </a:spcAft>
                        <a:buFont typeface="Arial" charset="0"/>
                        <a:defRPr>
                          <a:solidFill>
                            <a:schemeClr val="tx1"/>
                          </a:solidFill>
                          <a:latin typeface="Verdana" pitchFamily="34" charset="0"/>
                        </a:defRPr>
                      </a:lvl9pPr>
                    </a:lstStyle>
                    <a:p>
                      <a:pPr marL="0" marR="0" lvl="0" indent="0" algn="l" defTabSz="914400" rtl="0" eaLnBrk="1" fontAlgn="base" latinLnBrk="0" hangingPunct="1">
                        <a:lnSpc>
                          <a:spcPts val="1800"/>
                        </a:lnSpc>
                        <a:spcBef>
                          <a:spcPts val="0"/>
                        </a:spcBef>
                        <a:spcAft>
                          <a:spcPts val="0"/>
                        </a:spcAft>
                        <a:buClrTx/>
                        <a:buSzTx/>
                        <a:buFontTx/>
                        <a:buNone/>
                        <a:tabLst/>
                      </a:pPr>
                      <a:r>
                        <a:rPr kumimoji="0" lang="de-DE" altLang="de-DE" sz="1800" b="0" i="0" u="none" strike="noStrike" cap="none" normalizeH="0" baseline="0" dirty="0" smtClean="0">
                          <a:ln>
                            <a:noFill/>
                          </a:ln>
                          <a:solidFill>
                            <a:srgbClr val="000000"/>
                          </a:solidFill>
                          <a:effectLst/>
                          <a:latin typeface="Verdana" pitchFamily="34" charset="0"/>
                          <a:cs typeface="Arial" charset="0"/>
                        </a:rPr>
                        <a:t>Veranstalter</a:t>
                      </a:r>
                    </a:p>
                  </a:txBody>
                  <a:tcPr marL="91439" marR="91439"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19071">
                <a:tc>
                  <a:txBody>
                    <a:bodyPr/>
                    <a:lstStyle>
                      <a:lvl1pPr eaLnBrk="0" hangingPunct="0">
                        <a:spcBef>
                          <a:spcPct val="20000"/>
                        </a:spcBef>
                        <a:buFont typeface="Arial" charset="0"/>
                        <a:defRPr sz="2000">
                          <a:solidFill>
                            <a:schemeClr val="tx1"/>
                          </a:solidFill>
                          <a:latin typeface="Verdana" pitchFamily="34" charset="0"/>
                        </a:defRPr>
                      </a:lvl1pPr>
                      <a:lvl2pPr marL="742950" indent="-285750" eaLnBrk="0" hangingPunct="0">
                        <a:spcBef>
                          <a:spcPct val="20000"/>
                        </a:spcBef>
                        <a:buFont typeface="Arial" charset="0"/>
                        <a:defRPr>
                          <a:solidFill>
                            <a:schemeClr val="tx1"/>
                          </a:solidFill>
                          <a:latin typeface="Verdana" pitchFamily="34" charset="0"/>
                        </a:defRPr>
                      </a:lvl2pPr>
                      <a:lvl3pPr marL="1143000" indent="-228600" eaLnBrk="0" hangingPunct="0">
                        <a:spcBef>
                          <a:spcPct val="20000"/>
                        </a:spcBef>
                        <a:buFont typeface="Arial" charset="0"/>
                        <a:defRPr sz="1400">
                          <a:solidFill>
                            <a:schemeClr val="tx1"/>
                          </a:solidFill>
                          <a:latin typeface="Verdana" pitchFamily="34" charset="0"/>
                        </a:defRPr>
                      </a:lvl3pPr>
                      <a:lvl4pPr marL="1600200" indent="-228600" eaLnBrk="0" hangingPunct="0">
                        <a:spcBef>
                          <a:spcPct val="20000"/>
                        </a:spcBef>
                        <a:buFont typeface="Arial" charset="0"/>
                        <a:defRPr sz="1000">
                          <a:solidFill>
                            <a:schemeClr val="tx1"/>
                          </a:solidFill>
                          <a:latin typeface="Verdana" pitchFamily="34" charset="0"/>
                        </a:defRPr>
                      </a:lvl4pPr>
                      <a:lvl5pPr marL="2057400" indent="-228600" eaLnBrk="0" hangingPunct="0">
                        <a:spcBef>
                          <a:spcPct val="20000"/>
                        </a:spcBef>
                        <a:buFont typeface="Arial" charset="0"/>
                        <a:defRPr>
                          <a:solidFill>
                            <a:schemeClr val="tx1"/>
                          </a:solidFill>
                          <a:latin typeface="Verdana" pitchFamily="34" charset="0"/>
                        </a:defRPr>
                      </a:lvl5pPr>
                      <a:lvl6pPr marL="2514600" indent="-228600" eaLnBrk="0" fontAlgn="base" hangingPunct="0">
                        <a:spcBef>
                          <a:spcPct val="20000"/>
                        </a:spcBef>
                        <a:spcAft>
                          <a:spcPct val="0"/>
                        </a:spcAft>
                        <a:buFont typeface="Arial" charset="0"/>
                        <a:defRPr>
                          <a:solidFill>
                            <a:schemeClr val="tx1"/>
                          </a:solidFill>
                          <a:latin typeface="Verdana" pitchFamily="34" charset="0"/>
                        </a:defRPr>
                      </a:lvl6pPr>
                      <a:lvl7pPr marL="2971800" indent="-228600" eaLnBrk="0" fontAlgn="base" hangingPunct="0">
                        <a:spcBef>
                          <a:spcPct val="20000"/>
                        </a:spcBef>
                        <a:spcAft>
                          <a:spcPct val="0"/>
                        </a:spcAft>
                        <a:buFont typeface="Arial" charset="0"/>
                        <a:defRPr>
                          <a:solidFill>
                            <a:schemeClr val="tx1"/>
                          </a:solidFill>
                          <a:latin typeface="Verdana" pitchFamily="34" charset="0"/>
                        </a:defRPr>
                      </a:lvl7pPr>
                      <a:lvl8pPr marL="3429000" indent="-228600" eaLnBrk="0" fontAlgn="base" hangingPunct="0">
                        <a:spcBef>
                          <a:spcPct val="20000"/>
                        </a:spcBef>
                        <a:spcAft>
                          <a:spcPct val="0"/>
                        </a:spcAft>
                        <a:buFont typeface="Arial" charset="0"/>
                        <a:defRPr>
                          <a:solidFill>
                            <a:schemeClr val="tx1"/>
                          </a:solidFill>
                          <a:latin typeface="Verdana" pitchFamily="34" charset="0"/>
                        </a:defRPr>
                      </a:lvl8pPr>
                      <a:lvl9pPr marL="3886200" indent="-228600" eaLnBrk="0" fontAlgn="base" hangingPunct="0">
                        <a:spcBef>
                          <a:spcPct val="20000"/>
                        </a:spcBef>
                        <a:spcAft>
                          <a:spcPct val="0"/>
                        </a:spcAft>
                        <a:buFont typeface="Arial" charset="0"/>
                        <a:defRPr>
                          <a:solidFill>
                            <a:schemeClr val="tx1"/>
                          </a:solidFill>
                          <a:latin typeface="Verdana" pitchFamily="34" charset="0"/>
                        </a:defRPr>
                      </a:lvl9pPr>
                    </a:lstStyle>
                    <a:p>
                      <a:pPr marL="0" marR="0" lvl="0" indent="0" algn="l" defTabSz="914400" rtl="0" eaLnBrk="1" fontAlgn="base" latinLnBrk="0" hangingPunct="1">
                        <a:lnSpc>
                          <a:spcPts val="1800"/>
                        </a:lnSpc>
                        <a:spcBef>
                          <a:spcPts val="0"/>
                        </a:spcBef>
                        <a:spcAft>
                          <a:spcPts val="0"/>
                        </a:spcAft>
                        <a:buClrTx/>
                        <a:buSzTx/>
                        <a:buFontTx/>
                        <a:buNone/>
                        <a:tabLst/>
                      </a:pPr>
                      <a:r>
                        <a:rPr kumimoji="0" lang="de-DE" altLang="de-DE" sz="1800" b="0" i="0" u="none" strike="noStrike" cap="none" normalizeH="0" baseline="0" smtClean="0">
                          <a:ln>
                            <a:noFill/>
                          </a:ln>
                          <a:solidFill>
                            <a:srgbClr val="000000"/>
                          </a:solidFill>
                          <a:effectLst/>
                          <a:latin typeface="Verdana" pitchFamily="34" charset="0"/>
                          <a:cs typeface="Arial" charset="0"/>
                        </a:rPr>
                        <a:t>20.2</a:t>
                      </a:r>
                    </a:p>
                  </a:txBody>
                  <a:tcPr marL="91439" marR="91439" marT="45723" marB="4572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charset="0"/>
                        <a:defRPr sz="2000">
                          <a:solidFill>
                            <a:schemeClr val="tx1"/>
                          </a:solidFill>
                          <a:latin typeface="Verdana" pitchFamily="34" charset="0"/>
                        </a:defRPr>
                      </a:lvl1pPr>
                      <a:lvl2pPr marL="742950" indent="-285750" eaLnBrk="0" hangingPunct="0">
                        <a:spcBef>
                          <a:spcPct val="20000"/>
                        </a:spcBef>
                        <a:buFont typeface="Arial" charset="0"/>
                        <a:defRPr>
                          <a:solidFill>
                            <a:schemeClr val="tx1"/>
                          </a:solidFill>
                          <a:latin typeface="Verdana" pitchFamily="34" charset="0"/>
                        </a:defRPr>
                      </a:lvl2pPr>
                      <a:lvl3pPr marL="1143000" indent="-228600" eaLnBrk="0" hangingPunct="0">
                        <a:spcBef>
                          <a:spcPct val="20000"/>
                        </a:spcBef>
                        <a:buFont typeface="Arial" charset="0"/>
                        <a:defRPr sz="1400">
                          <a:solidFill>
                            <a:schemeClr val="tx1"/>
                          </a:solidFill>
                          <a:latin typeface="Verdana" pitchFamily="34" charset="0"/>
                        </a:defRPr>
                      </a:lvl3pPr>
                      <a:lvl4pPr marL="1600200" indent="-228600" eaLnBrk="0" hangingPunct="0">
                        <a:spcBef>
                          <a:spcPct val="20000"/>
                        </a:spcBef>
                        <a:buFont typeface="Arial" charset="0"/>
                        <a:defRPr sz="1000">
                          <a:solidFill>
                            <a:schemeClr val="tx1"/>
                          </a:solidFill>
                          <a:latin typeface="Verdana" pitchFamily="34" charset="0"/>
                        </a:defRPr>
                      </a:lvl4pPr>
                      <a:lvl5pPr marL="2057400" indent="-228600" eaLnBrk="0" hangingPunct="0">
                        <a:spcBef>
                          <a:spcPct val="20000"/>
                        </a:spcBef>
                        <a:buFont typeface="Arial" charset="0"/>
                        <a:defRPr>
                          <a:solidFill>
                            <a:schemeClr val="tx1"/>
                          </a:solidFill>
                          <a:latin typeface="Verdana" pitchFamily="34" charset="0"/>
                        </a:defRPr>
                      </a:lvl5pPr>
                      <a:lvl6pPr marL="2514600" indent="-228600" eaLnBrk="0" fontAlgn="base" hangingPunct="0">
                        <a:spcBef>
                          <a:spcPct val="20000"/>
                        </a:spcBef>
                        <a:spcAft>
                          <a:spcPct val="0"/>
                        </a:spcAft>
                        <a:buFont typeface="Arial" charset="0"/>
                        <a:defRPr>
                          <a:solidFill>
                            <a:schemeClr val="tx1"/>
                          </a:solidFill>
                          <a:latin typeface="Verdana" pitchFamily="34" charset="0"/>
                        </a:defRPr>
                      </a:lvl6pPr>
                      <a:lvl7pPr marL="2971800" indent="-228600" eaLnBrk="0" fontAlgn="base" hangingPunct="0">
                        <a:spcBef>
                          <a:spcPct val="20000"/>
                        </a:spcBef>
                        <a:spcAft>
                          <a:spcPct val="0"/>
                        </a:spcAft>
                        <a:buFont typeface="Arial" charset="0"/>
                        <a:defRPr>
                          <a:solidFill>
                            <a:schemeClr val="tx1"/>
                          </a:solidFill>
                          <a:latin typeface="Verdana" pitchFamily="34" charset="0"/>
                        </a:defRPr>
                      </a:lvl7pPr>
                      <a:lvl8pPr marL="3429000" indent="-228600" eaLnBrk="0" fontAlgn="base" hangingPunct="0">
                        <a:spcBef>
                          <a:spcPct val="20000"/>
                        </a:spcBef>
                        <a:spcAft>
                          <a:spcPct val="0"/>
                        </a:spcAft>
                        <a:buFont typeface="Arial" charset="0"/>
                        <a:defRPr>
                          <a:solidFill>
                            <a:schemeClr val="tx1"/>
                          </a:solidFill>
                          <a:latin typeface="Verdana" pitchFamily="34" charset="0"/>
                        </a:defRPr>
                      </a:lvl8pPr>
                      <a:lvl9pPr marL="3886200" indent="-228600" eaLnBrk="0" fontAlgn="base" hangingPunct="0">
                        <a:spcBef>
                          <a:spcPct val="20000"/>
                        </a:spcBef>
                        <a:spcAft>
                          <a:spcPct val="0"/>
                        </a:spcAft>
                        <a:buFont typeface="Arial" charset="0"/>
                        <a:defRPr>
                          <a:solidFill>
                            <a:schemeClr val="tx1"/>
                          </a:solidFill>
                          <a:latin typeface="Verdana" pitchFamily="34" charset="0"/>
                        </a:defRPr>
                      </a:lvl9pPr>
                    </a:lstStyle>
                    <a:p>
                      <a:pPr marL="0" marR="0" lvl="0" indent="0" algn="l" defTabSz="914400" rtl="0" eaLnBrk="1" fontAlgn="base" latinLnBrk="0" hangingPunct="1">
                        <a:lnSpc>
                          <a:spcPts val="1800"/>
                        </a:lnSpc>
                        <a:spcBef>
                          <a:spcPts val="0"/>
                        </a:spcBef>
                        <a:spcAft>
                          <a:spcPts val="0"/>
                        </a:spcAft>
                        <a:buClrTx/>
                        <a:buSzTx/>
                        <a:buFontTx/>
                        <a:buNone/>
                        <a:tabLst/>
                      </a:pPr>
                      <a:r>
                        <a:rPr kumimoji="0" lang="de-DE" altLang="de-DE" sz="1800" b="0" i="0" u="none" strike="noStrike" cap="none" normalizeH="0" baseline="0" smtClean="0">
                          <a:ln>
                            <a:noFill/>
                          </a:ln>
                          <a:solidFill>
                            <a:srgbClr val="000000"/>
                          </a:solidFill>
                          <a:effectLst/>
                          <a:latin typeface="Verdana" pitchFamily="34" charset="0"/>
                          <a:cs typeface="Arial" charset="0"/>
                        </a:rPr>
                        <a:t>Mitwirkender</a:t>
                      </a:r>
                    </a:p>
                  </a:txBody>
                  <a:tcPr marL="91439" marR="91439" marT="45723" marB="4572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charset="0"/>
                        <a:defRPr sz="2000">
                          <a:solidFill>
                            <a:schemeClr val="tx1"/>
                          </a:solidFill>
                          <a:latin typeface="Verdana" pitchFamily="34" charset="0"/>
                        </a:defRPr>
                      </a:lvl1pPr>
                      <a:lvl2pPr marL="742950" indent="-285750" eaLnBrk="0" hangingPunct="0">
                        <a:spcBef>
                          <a:spcPct val="20000"/>
                        </a:spcBef>
                        <a:buFont typeface="Arial" charset="0"/>
                        <a:defRPr>
                          <a:solidFill>
                            <a:schemeClr val="tx1"/>
                          </a:solidFill>
                          <a:latin typeface="Verdana" pitchFamily="34" charset="0"/>
                        </a:defRPr>
                      </a:lvl2pPr>
                      <a:lvl3pPr marL="1143000" indent="-228600" eaLnBrk="0" hangingPunct="0">
                        <a:spcBef>
                          <a:spcPct val="20000"/>
                        </a:spcBef>
                        <a:buFont typeface="Arial" charset="0"/>
                        <a:defRPr sz="1400">
                          <a:solidFill>
                            <a:schemeClr val="tx1"/>
                          </a:solidFill>
                          <a:latin typeface="Verdana" pitchFamily="34" charset="0"/>
                        </a:defRPr>
                      </a:lvl3pPr>
                      <a:lvl4pPr marL="1600200" indent="-228600" eaLnBrk="0" hangingPunct="0">
                        <a:spcBef>
                          <a:spcPct val="20000"/>
                        </a:spcBef>
                        <a:buFont typeface="Arial" charset="0"/>
                        <a:defRPr sz="1000">
                          <a:solidFill>
                            <a:schemeClr val="tx1"/>
                          </a:solidFill>
                          <a:latin typeface="Verdana" pitchFamily="34" charset="0"/>
                        </a:defRPr>
                      </a:lvl4pPr>
                      <a:lvl5pPr marL="2057400" indent="-228600" eaLnBrk="0" hangingPunct="0">
                        <a:spcBef>
                          <a:spcPct val="20000"/>
                        </a:spcBef>
                        <a:buFont typeface="Arial" charset="0"/>
                        <a:defRPr>
                          <a:solidFill>
                            <a:schemeClr val="tx1"/>
                          </a:solidFill>
                          <a:latin typeface="Verdana" pitchFamily="34" charset="0"/>
                        </a:defRPr>
                      </a:lvl5pPr>
                      <a:lvl6pPr marL="2514600" indent="-228600" eaLnBrk="0" fontAlgn="base" hangingPunct="0">
                        <a:spcBef>
                          <a:spcPct val="20000"/>
                        </a:spcBef>
                        <a:spcAft>
                          <a:spcPct val="0"/>
                        </a:spcAft>
                        <a:buFont typeface="Arial" charset="0"/>
                        <a:defRPr>
                          <a:solidFill>
                            <a:schemeClr val="tx1"/>
                          </a:solidFill>
                          <a:latin typeface="Verdana" pitchFamily="34" charset="0"/>
                        </a:defRPr>
                      </a:lvl6pPr>
                      <a:lvl7pPr marL="2971800" indent="-228600" eaLnBrk="0" fontAlgn="base" hangingPunct="0">
                        <a:spcBef>
                          <a:spcPct val="20000"/>
                        </a:spcBef>
                        <a:spcAft>
                          <a:spcPct val="0"/>
                        </a:spcAft>
                        <a:buFont typeface="Arial" charset="0"/>
                        <a:defRPr>
                          <a:solidFill>
                            <a:schemeClr val="tx1"/>
                          </a:solidFill>
                          <a:latin typeface="Verdana" pitchFamily="34" charset="0"/>
                        </a:defRPr>
                      </a:lvl7pPr>
                      <a:lvl8pPr marL="3429000" indent="-228600" eaLnBrk="0" fontAlgn="base" hangingPunct="0">
                        <a:spcBef>
                          <a:spcPct val="20000"/>
                        </a:spcBef>
                        <a:spcAft>
                          <a:spcPct val="0"/>
                        </a:spcAft>
                        <a:buFont typeface="Arial" charset="0"/>
                        <a:defRPr>
                          <a:solidFill>
                            <a:schemeClr val="tx1"/>
                          </a:solidFill>
                          <a:latin typeface="Verdana" pitchFamily="34" charset="0"/>
                        </a:defRPr>
                      </a:lvl8pPr>
                      <a:lvl9pPr marL="3886200" indent="-228600" eaLnBrk="0" fontAlgn="base" hangingPunct="0">
                        <a:spcBef>
                          <a:spcPct val="20000"/>
                        </a:spcBef>
                        <a:spcAft>
                          <a:spcPct val="0"/>
                        </a:spcAft>
                        <a:buFont typeface="Arial" charset="0"/>
                        <a:defRPr>
                          <a:solidFill>
                            <a:schemeClr val="tx1"/>
                          </a:solidFill>
                          <a:latin typeface="Verdana" pitchFamily="34" charset="0"/>
                        </a:defRPr>
                      </a:lvl9pPr>
                    </a:lstStyle>
                    <a:p>
                      <a:pPr marL="0" marR="0" lvl="0" indent="0" algn="l" defTabSz="914400" rtl="0" eaLnBrk="1" fontAlgn="base" latinLnBrk="0" hangingPunct="1">
                        <a:lnSpc>
                          <a:spcPts val="1800"/>
                        </a:lnSpc>
                        <a:spcBef>
                          <a:spcPts val="0"/>
                        </a:spcBef>
                        <a:spcAft>
                          <a:spcPts val="0"/>
                        </a:spcAft>
                        <a:buClrTx/>
                        <a:buSzTx/>
                        <a:buFontTx/>
                        <a:buNone/>
                        <a:tabLst/>
                      </a:pPr>
                      <a:r>
                        <a:rPr kumimoji="0" lang="de-DE" altLang="de-DE" sz="1800" b="0" i="0" u="none" strike="noStrike" cap="none" normalizeH="0" baseline="0" dirty="0" err="1" smtClean="0">
                          <a:ln>
                            <a:noFill/>
                          </a:ln>
                          <a:solidFill>
                            <a:srgbClr val="000000"/>
                          </a:solidFill>
                          <a:effectLst/>
                          <a:latin typeface="Verdana" pitchFamily="34" charset="0"/>
                          <a:cs typeface="Arial" charset="0"/>
                        </a:rPr>
                        <a:t>Meon</a:t>
                      </a:r>
                      <a:r>
                        <a:rPr kumimoji="0" lang="de-DE" altLang="de-DE" sz="1800" b="0" i="0" u="none" strike="noStrike" cap="none" normalizeH="0" baseline="0" dirty="0" smtClean="0">
                          <a:ln>
                            <a:noFill/>
                          </a:ln>
                          <a:solidFill>
                            <a:srgbClr val="000000"/>
                          </a:solidFill>
                          <a:effectLst/>
                          <a:latin typeface="Verdana" pitchFamily="34" charset="0"/>
                          <a:cs typeface="Arial" charset="0"/>
                        </a:rPr>
                        <a:t>, Günter</a:t>
                      </a:r>
                    </a:p>
                  </a:txBody>
                  <a:tcPr marL="91439" marR="91439" marT="45723" marB="4572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19071">
                <a:tc>
                  <a:txBody>
                    <a:bodyPr/>
                    <a:lstStyle>
                      <a:lvl1pPr eaLnBrk="0" hangingPunct="0">
                        <a:spcBef>
                          <a:spcPct val="20000"/>
                        </a:spcBef>
                        <a:buFont typeface="Arial" charset="0"/>
                        <a:defRPr sz="2000">
                          <a:solidFill>
                            <a:schemeClr val="tx1"/>
                          </a:solidFill>
                          <a:latin typeface="Verdana" pitchFamily="34" charset="0"/>
                        </a:defRPr>
                      </a:lvl1pPr>
                      <a:lvl2pPr marL="742950" indent="-285750" eaLnBrk="0" hangingPunct="0">
                        <a:spcBef>
                          <a:spcPct val="20000"/>
                        </a:spcBef>
                        <a:buFont typeface="Arial" charset="0"/>
                        <a:defRPr>
                          <a:solidFill>
                            <a:schemeClr val="tx1"/>
                          </a:solidFill>
                          <a:latin typeface="Verdana" pitchFamily="34" charset="0"/>
                        </a:defRPr>
                      </a:lvl2pPr>
                      <a:lvl3pPr marL="1143000" indent="-228600" eaLnBrk="0" hangingPunct="0">
                        <a:spcBef>
                          <a:spcPct val="20000"/>
                        </a:spcBef>
                        <a:buFont typeface="Arial" charset="0"/>
                        <a:defRPr sz="1400">
                          <a:solidFill>
                            <a:schemeClr val="tx1"/>
                          </a:solidFill>
                          <a:latin typeface="Verdana" pitchFamily="34" charset="0"/>
                        </a:defRPr>
                      </a:lvl3pPr>
                      <a:lvl4pPr marL="1600200" indent="-228600" eaLnBrk="0" hangingPunct="0">
                        <a:spcBef>
                          <a:spcPct val="20000"/>
                        </a:spcBef>
                        <a:buFont typeface="Arial" charset="0"/>
                        <a:defRPr sz="1000">
                          <a:solidFill>
                            <a:schemeClr val="tx1"/>
                          </a:solidFill>
                          <a:latin typeface="Verdana" pitchFamily="34" charset="0"/>
                        </a:defRPr>
                      </a:lvl4pPr>
                      <a:lvl5pPr marL="2057400" indent="-228600" eaLnBrk="0" hangingPunct="0">
                        <a:spcBef>
                          <a:spcPct val="20000"/>
                        </a:spcBef>
                        <a:buFont typeface="Arial" charset="0"/>
                        <a:defRPr>
                          <a:solidFill>
                            <a:schemeClr val="tx1"/>
                          </a:solidFill>
                          <a:latin typeface="Verdana" pitchFamily="34" charset="0"/>
                        </a:defRPr>
                      </a:lvl5pPr>
                      <a:lvl6pPr marL="2514600" indent="-228600" eaLnBrk="0" fontAlgn="base" hangingPunct="0">
                        <a:spcBef>
                          <a:spcPct val="20000"/>
                        </a:spcBef>
                        <a:spcAft>
                          <a:spcPct val="0"/>
                        </a:spcAft>
                        <a:buFont typeface="Arial" charset="0"/>
                        <a:defRPr>
                          <a:solidFill>
                            <a:schemeClr val="tx1"/>
                          </a:solidFill>
                          <a:latin typeface="Verdana" pitchFamily="34" charset="0"/>
                        </a:defRPr>
                      </a:lvl6pPr>
                      <a:lvl7pPr marL="2971800" indent="-228600" eaLnBrk="0" fontAlgn="base" hangingPunct="0">
                        <a:spcBef>
                          <a:spcPct val="20000"/>
                        </a:spcBef>
                        <a:spcAft>
                          <a:spcPct val="0"/>
                        </a:spcAft>
                        <a:buFont typeface="Arial" charset="0"/>
                        <a:defRPr>
                          <a:solidFill>
                            <a:schemeClr val="tx1"/>
                          </a:solidFill>
                          <a:latin typeface="Verdana" pitchFamily="34" charset="0"/>
                        </a:defRPr>
                      </a:lvl7pPr>
                      <a:lvl8pPr marL="3429000" indent="-228600" eaLnBrk="0" fontAlgn="base" hangingPunct="0">
                        <a:spcBef>
                          <a:spcPct val="20000"/>
                        </a:spcBef>
                        <a:spcAft>
                          <a:spcPct val="0"/>
                        </a:spcAft>
                        <a:buFont typeface="Arial" charset="0"/>
                        <a:defRPr>
                          <a:solidFill>
                            <a:schemeClr val="tx1"/>
                          </a:solidFill>
                          <a:latin typeface="Verdana" pitchFamily="34" charset="0"/>
                        </a:defRPr>
                      </a:lvl8pPr>
                      <a:lvl9pPr marL="3886200" indent="-228600" eaLnBrk="0" fontAlgn="base" hangingPunct="0">
                        <a:spcBef>
                          <a:spcPct val="20000"/>
                        </a:spcBef>
                        <a:spcAft>
                          <a:spcPct val="0"/>
                        </a:spcAft>
                        <a:buFont typeface="Arial" charset="0"/>
                        <a:defRPr>
                          <a:solidFill>
                            <a:schemeClr val="tx1"/>
                          </a:solidFill>
                          <a:latin typeface="Verdana" pitchFamily="34" charset="0"/>
                        </a:defRPr>
                      </a:lvl9pPr>
                    </a:lstStyle>
                    <a:p>
                      <a:pPr marL="0" marR="0" lvl="0" indent="0" algn="l" defTabSz="914400" rtl="0" eaLnBrk="1" fontAlgn="base" latinLnBrk="0" hangingPunct="1">
                        <a:lnSpc>
                          <a:spcPts val="1800"/>
                        </a:lnSpc>
                        <a:spcBef>
                          <a:spcPts val="0"/>
                        </a:spcBef>
                        <a:spcAft>
                          <a:spcPts val="0"/>
                        </a:spcAft>
                        <a:buClrTx/>
                        <a:buSzTx/>
                        <a:buFontTx/>
                        <a:buNone/>
                        <a:tabLst/>
                      </a:pPr>
                      <a:r>
                        <a:rPr kumimoji="0" lang="de-DE" altLang="de-DE" sz="1800" b="0" i="0" u="none" strike="noStrike" cap="none" normalizeH="0" baseline="0" smtClean="0">
                          <a:ln>
                            <a:noFill/>
                          </a:ln>
                          <a:solidFill>
                            <a:srgbClr val="000000"/>
                          </a:solidFill>
                          <a:effectLst/>
                          <a:latin typeface="Verdana" pitchFamily="34" charset="0"/>
                          <a:cs typeface="Arial" charset="0"/>
                        </a:rPr>
                        <a:t>18.5.1.3</a:t>
                      </a:r>
                    </a:p>
                  </a:txBody>
                  <a:tcPr marL="91439" marR="91439" marT="45723" marB="4572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charset="0"/>
                        <a:defRPr sz="2000">
                          <a:solidFill>
                            <a:schemeClr val="tx1"/>
                          </a:solidFill>
                          <a:latin typeface="Verdana" pitchFamily="34" charset="0"/>
                        </a:defRPr>
                      </a:lvl1pPr>
                      <a:lvl2pPr marL="742950" indent="-285750" eaLnBrk="0" hangingPunct="0">
                        <a:spcBef>
                          <a:spcPct val="20000"/>
                        </a:spcBef>
                        <a:buFont typeface="Arial" charset="0"/>
                        <a:defRPr>
                          <a:solidFill>
                            <a:schemeClr val="tx1"/>
                          </a:solidFill>
                          <a:latin typeface="Verdana" pitchFamily="34" charset="0"/>
                        </a:defRPr>
                      </a:lvl2pPr>
                      <a:lvl3pPr marL="1143000" indent="-228600" eaLnBrk="0" hangingPunct="0">
                        <a:spcBef>
                          <a:spcPct val="20000"/>
                        </a:spcBef>
                        <a:buFont typeface="Arial" charset="0"/>
                        <a:defRPr sz="1400">
                          <a:solidFill>
                            <a:schemeClr val="tx1"/>
                          </a:solidFill>
                          <a:latin typeface="Verdana" pitchFamily="34" charset="0"/>
                        </a:defRPr>
                      </a:lvl3pPr>
                      <a:lvl4pPr marL="1600200" indent="-228600" eaLnBrk="0" hangingPunct="0">
                        <a:spcBef>
                          <a:spcPct val="20000"/>
                        </a:spcBef>
                        <a:buFont typeface="Arial" charset="0"/>
                        <a:defRPr sz="1000">
                          <a:solidFill>
                            <a:schemeClr val="tx1"/>
                          </a:solidFill>
                          <a:latin typeface="Verdana" pitchFamily="34" charset="0"/>
                        </a:defRPr>
                      </a:lvl4pPr>
                      <a:lvl5pPr marL="2057400" indent="-228600" eaLnBrk="0" hangingPunct="0">
                        <a:spcBef>
                          <a:spcPct val="20000"/>
                        </a:spcBef>
                        <a:buFont typeface="Arial" charset="0"/>
                        <a:defRPr>
                          <a:solidFill>
                            <a:schemeClr val="tx1"/>
                          </a:solidFill>
                          <a:latin typeface="Verdana" pitchFamily="34" charset="0"/>
                        </a:defRPr>
                      </a:lvl5pPr>
                      <a:lvl6pPr marL="2514600" indent="-228600" eaLnBrk="0" fontAlgn="base" hangingPunct="0">
                        <a:spcBef>
                          <a:spcPct val="20000"/>
                        </a:spcBef>
                        <a:spcAft>
                          <a:spcPct val="0"/>
                        </a:spcAft>
                        <a:buFont typeface="Arial" charset="0"/>
                        <a:defRPr>
                          <a:solidFill>
                            <a:schemeClr val="tx1"/>
                          </a:solidFill>
                          <a:latin typeface="Verdana" pitchFamily="34" charset="0"/>
                        </a:defRPr>
                      </a:lvl6pPr>
                      <a:lvl7pPr marL="2971800" indent="-228600" eaLnBrk="0" fontAlgn="base" hangingPunct="0">
                        <a:spcBef>
                          <a:spcPct val="20000"/>
                        </a:spcBef>
                        <a:spcAft>
                          <a:spcPct val="0"/>
                        </a:spcAft>
                        <a:buFont typeface="Arial" charset="0"/>
                        <a:defRPr>
                          <a:solidFill>
                            <a:schemeClr val="tx1"/>
                          </a:solidFill>
                          <a:latin typeface="Verdana" pitchFamily="34" charset="0"/>
                        </a:defRPr>
                      </a:lvl7pPr>
                      <a:lvl8pPr marL="3429000" indent="-228600" eaLnBrk="0" fontAlgn="base" hangingPunct="0">
                        <a:spcBef>
                          <a:spcPct val="20000"/>
                        </a:spcBef>
                        <a:spcAft>
                          <a:spcPct val="0"/>
                        </a:spcAft>
                        <a:buFont typeface="Arial" charset="0"/>
                        <a:defRPr>
                          <a:solidFill>
                            <a:schemeClr val="tx1"/>
                          </a:solidFill>
                          <a:latin typeface="Verdana" pitchFamily="34" charset="0"/>
                        </a:defRPr>
                      </a:lvl8pPr>
                      <a:lvl9pPr marL="3886200" indent="-228600" eaLnBrk="0" fontAlgn="base" hangingPunct="0">
                        <a:spcBef>
                          <a:spcPct val="20000"/>
                        </a:spcBef>
                        <a:spcAft>
                          <a:spcPct val="0"/>
                        </a:spcAft>
                        <a:buFont typeface="Arial" charset="0"/>
                        <a:defRPr>
                          <a:solidFill>
                            <a:schemeClr val="tx1"/>
                          </a:solidFill>
                          <a:latin typeface="Verdana" pitchFamily="34" charset="0"/>
                        </a:defRPr>
                      </a:lvl9pPr>
                    </a:lstStyle>
                    <a:p>
                      <a:pPr marL="0" marR="0" lvl="0" indent="0" algn="l" defTabSz="914400" rtl="0" eaLnBrk="1" fontAlgn="base" latinLnBrk="0" hangingPunct="1">
                        <a:lnSpc>
                          <a:spcPts val="1800"/>
                        </a:lnSpc>
                        <a:spcBef>
                          <a:spcPts val="0"/>
                        </a:spcBef>
                        <a:spcAft>
                          <a:spcPts val="0"/>
                        </a:spcAft>
                        <a:buClrTx/>
                        <a:buSzTx/>
                        <a:buFontTx/>
                        <a:buNone/>
                        <a:tabLst/>
                      </a:pPr>
                      <a:r>
                        <a:rPr kumimoji="0" lang="de-DE" altLang="de-DE" sz="1800" b="0" i="0" u="none" strike="noStrike" cap="none" normalizeH="0" baseline="0" dirty="0" smtClean="0">
                          <a:ln>
                            <a:noFill/>
                          </a:ln>
                          <a:solidFill>
                            <a:srgbClr val="000000"/>
                          </a:solidFill>
                          <a:effectLst/>
                          <a:latin typeface="Verdana" pitchFamily="34" charset="0"/>
                          <a:cs typeface="Arial" charset="0"/>
                        </a:rPr>
                        <a:t>Beziehungskennzeichnung</a:t>
                      </a:r>
                    </a:p>
                  </a:txBody>
                  <a:tcPr marL="91439" marR="91439" marT="45723" marB="4572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charset="0"/>
                        <a:defRPr sz="2000">
                          <a:solidFill>
                            <a:schemeClr val="tx1"/>
                          </a:solidFill>
                          <a:latin typeface="Verdana" pitchFamily="34" charset="0"/>
                        </a:defRPr>
                      </a:lvl1pPr>
                      <a:lvl2pPr marL="742950" indent="-285750" eaLnBrk="0" hangingPunct="0">
                        <a:spcBef>
                          <a:spcPct val="20000"/>
                        </a:spcBef>
                        <a:buFont typeface="Arial" charset="0"/>
                        <a:defRPr>
                          <a:solidFill>
                            <a:schemeClr val="tx1"/>
                          </a:solidFill>
                          <a:latin typeface="Verdana" pitchFamily="34" charset="0"/>
                        </a:defRPr>
                      </a:lvl2pPr>
                      <a:lvl3pPr marL="1143000" indent="-228600" eaLnBrk="0" hangingPunct="0">
                        <a:spcBef>
                          <a:spcPct val="20000"/>
                        </a:spcBef>
                        <a:buFont typeface="Arial" charset="0"/>
                        <a:defRPr sz="1400">
                          <a:solidFill>
                            <a:schemeClr val="tx1"/>
                          </a:solidFill>
                          <a:latin typeface="Verdana" pitchFamily="34" charset="0"/>
                        </a:defRPr>
                      </a:lvl3pPr>
                      <a:lvl4pPr marL="1600200" indent="-228600" eaLnBrk="0" hangingPunct="0">
                        <a:spcBef>
                          <a:spcPct val="20000"/>
                        </a:spcBef>
                        <a:buFont typeface="Arial" charset="0"/>
                        <a:defRPr sz="1000">
                          <a:solidFill>
                            <a:schemeClr val="tx1"/>
                          </a:solidFill>
                          <a:latin typeface="Verdana" pitchFamily="34" charset="0"/>
                        </a:defRPr>
                      </a:lvl4pPr>
                      <a:lvl5pPr marL="2057400" indent="-228600" eaLnBrk="0" hangingPunct="0">
                        <a:spcBef>
                          <a:spcPct val="20000"/>
                        </a:spcBef>
                        <a:buFont typeface="Arial" charset="0"/>
                        <a:defRPr>
                          <a:solidFill>
                            <a:schemeClr val="tx1"/>
                          </a:solidFill>
                          <a:latin typeface="Verdana" pitchFamily="34" charset="0"/>
                        </a:defRPr>
                      </a:lvl5pPr>
                      <a:lvl6pPr marL="2514600" indent="-228600" eaLnBrk="0" fontAlgn="base" hangingPunct="0">
                        <a:spcBef>
                          <a:spcPct val="20000"/>
                        </a:spcBef>
                        <a:spcAft>
                          <a:spcPct val="0"/>
                        </a:spcAft>
                        <a:buFont typeface="Arial" charset="0"/>
                        <a:defRPr>
                          <a:solidFill>
                            <a:schemeClr val="tx1"/>
                          </a:solidFill>
                          <a:latin typeface="Verdana" pitchFamily="34" charset="0"/>
                        </a:defRPr>
                      </a:lvl6pPr>
                      <a:lvl7pPr marL="2971800" indent="-228600" eaLnBrk="0" fontAlgn="base" hangingPunct="0">
                        <a:spcBef>
                          <a:spcPct val="20000"/>
                        </a:spcBef>
                        <a:spcAft>
                          <a:spcPct val="0"/>
                        </a:spcAft>
                        <a:buFont typeface="Arial" charset="0"/>
                        <a:defRPr>
                          <a:solidFill>
                            <a:schemeClr val="tx1"/>
                          </a:solidFill>
                          <a:latin typeface="Verdana" pitchFamily="34" charset="0"/>
                        </a:defRPr>
                      </a:lvl7pPr>
                      <a:lvl8pPr marL="3429000" indent="-228600" eaLnBrk="0" fontAlgn="base" hangingPunct="0">
                        <a:spcBef>
                          <a:spcPct val="20000"/>
                        </a:spcBef>
                        <a:spcAft>
                          <a:spcPct val="0"/>
                        </a:spcAft>
                        <a:buFont typeface="Arial" charset="0"/>
                        <a:defRPr>
                          <a:solidFill>
                            <a:schemeClr val="tx1"/>
                          </a:solidFill>
                          <a:latin typeface="Verdana" pitchFamily="34" charset="0"/>
                        </a:defRPr>
                      </a:lvl8pPr>
                      <a:lvl9pPr marL="3886200" indent="-228600" eaLnBrk="0" fontAlgn="base" hangingPunct="0">
                        <a:spcBef>
                          <a:spcPct val="20000"/>
                        </a:spcBef>
                        <a:spcAft>
                          <a:spcPct val="0"/>
                        </a:spcAft>
                        <a:buFont typeface="Arial" charset="0"/>
                        <a:defRPr>
                          <a:solidFill>
                            <a:schemeClr val="tx1"/>
                          </a:solidFill>
                          <a:latin typeface="Verdana" pitchFamily="34" charset="0"/>
                        </a:defRPr>
                      </a:lvl9pPr>
                    </a:lstStyle>
                    <a:p>
                      <a:pPr marL="0" marR="0" lvl="0" indent="0" algn="l" defTabSz="914400" rtl="0" eaLnBrk="1" fontAlgn="base" latinLnBrk="0" hangingPunct="1">
                        <a:lnSpc>
                          <a:spcPts val="1800"/>
                        </a:lnSpc>
                        <a:spcBef>
                          <a:spcPts val="0"/>
                        </a:spcBef>
                        <a:spcAft>
                          <a:spcPts val="0"/>
                        </a:spcAft>
                        <a:buClrTx/>
                        <a:buSzTx/>
                        <a:buFontTx/>
                        <a:buNone/>
                        <a:tabLst/>
                      </a:pPr>
                      <a:r>
                        <a:rPr kumimoji="0" lang="de-DE" altLang="de-DE" sz="1800" b="0" i="0" u="none" strike="noStrike" cap="none" normalizeH="0" baseline="0" dirty="0" smtClean="0">
                          <a:ln>
                            <a:noFill/>
                          </a:ln>
                          <a:solidFill>
                            <a:srgbClr val="000000"/>
                          </a:solidFill>
                          <a:effectLst/>
                          <a:latin typeface="Verdana" pitchFamily="34" charset="0"/>
                          <a:cs typeface="Arial" charset="0"/>
                        </a:rPr>
                        <a:t>Herausgeber</a:t>
                      </a:r>
                    </a:p>
                  </a:txBody>
                  <a:tcPr marL="91439" marR="91439" marT="45723" marB="4572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9"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Beispiel (Forts.)</a:t>
            </a:r>
            <a:endParaRPr lang="de-DE" dirty="0"/>
          </a:p>
        </p:txBody>
      </p:sp>
      <p:sp>
        <p:nvSpPr>
          <p:cNvPr id="7" name="Fußzeilenplatzhalter 3"/>
          <p:cNvSpPr>
            <a:spLocks noGrp="1"/>
          </p:cNvSpPr>
          <p:nvPr>
            <p:ph type="ftr" sz="quarter" idx="14"/>
          </p:nvPr>
        </p:nvSpPr>
        <p:spPr>
          <a:xfrm>
            <a:off x="468313" y="6376988"/>
            <a:ext cx="7632700" cy="365125"/>
          </a:xfrm>
        </p:spPr>
        <p:txBody>
          <a:bodyPr/>
          <a:lstStyle/>
          <a:p>
            <a:pPr>
              <a:defRPr/>
            </a:pPr>
            <a:r>
              <a:rPr lang="de-DE" smtClean="0"/>
              <a:t>AG RDA Schulungsunterlagen | RDA kompakt | Stand:  30.11.2016  | CC BY-NC-SA</a:t>
            </a:r>
            <a:endParaRPr lang="de-DE" dirty="0"/>
          </a:p>
        </p:txBody>
      </p:sp>
      <p:sp>
        <p:nvSpPr>
          <p:cNvPr id="8" name="Foliennummernplatzhalter 2"/>
          <p:cNvSpPr>
            <a:spLocks noGrp="1"/>
          </p:cNvSpPr>
          <p:nvPr>
            <p:ph type="sldNum" sz="quarter" idx="4"/>
          </p:nvPr>
        </p:nvSpPr>
        <p:spPr>
          <a:xfrm>
            <a:off x="8100392" y="6376243"/>
            <a:ext cx="586408" cy="365125"/>
          </a:xfrm>
        </p:spPr>
        <p:txBody>
          <a:bodyPr/>
          <a:lstStyle/>
          <a:p>
            <a:fld id="{8A6690F1-7CA1-4166-A522-500460961984}" type="slidenum">
              <a:rPr lang="de-DE" smtClean="0"/>
              <a:pPr/>
              <a:t>60</a:t>
            </a:fld>
            <a:endParaRPr lang="de-DE" dirty="0"/>
          </a:p>
        </p:txBody>
      </p:sp>
    </p:spTree>
    <p:extLst>
      <p:ext uri="{BB962C8B-B14F-4D97-AF65-F5344CB8AC3E}">
        <p14:creationId xmlns:p14="http://schemas.microsoft.com/office/powerpoint/2010/main" val="3473150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1"/>
          <p:cNvSpPr>
            <a:spLocks noGrp="1"/>
          </p:cNvSpPr>
          <p:nvPr>
            <p:ph type="title"/>
          </p:nvPr>
        </p:nvSpPr>
        <p:spPr>
          <a:xfrm>
            <a:off x="250825" y="184150"/>
            <a:ext cx="8642350" cy="508000"/>
          </a:xfrm>
        </p:spPr>
        <p:txBody>
          <a:bodyPr rtlCol="0">
            <a:noAutofit/>
          </a:bodyPr>
          <a:lstStyle/>
          <a:p>
            <a:pPr eaLnBrk="1" fontAlgn="auto" hangingPunct="1">
              <a:spcAft>
                <a:spcPts val="0"/>
              </a:spcAft>
              <a:defRPr/>
            </a:pPr>
            <a:r>
              <a:rPr lang="de-DE" dirty="0" smtClean="0"/>
              <a:t>Beispiel </a:t>
            </a:r>
            <a:endParaRPr lang="de-DE" dirty="0"/>
          </a:p>
        </p:txBody>
      </p:sp>
      <p:sp>
        <p:nvSpPr>
          <p:cNvPr id="8" name="Fußzeilenplatzhalter 3"/>
          <p:cNvSpPr>
            <a:spLocks noGrp="1"/>
          </p:cNvSpPr>
          <p:nvPr>
            <p:ph type="ftr" sz="quarter" idx="14"/>
          </p:nvPr>
        </p:nvSpPr>
        <p:spPr>
          <a:xfrm>
            <a:off x="468313" y="6376988"/>
            <a:ext cx="7632700" cy="365125"/>
          </a:xfrm>
        </p:spPr>
        <p:txBody>
          <a:bodyPr/>
          <a:lstStyle/>
          <a:p>
            <a:pPr>
              <a:defRPr/>
            </a:pPr>
            <a:r>
              <a:rPr lang="de-DE" smtClean="0"/>
              <a:t>AG RDA Schulungsunterlagen | RDA kompakt | Stand:  30.11.2016  | CC BY-NC-SA</a:t>
            </a:r>
            <a:endParaRPr lang="de-DE" dirty="0"/>
          </a:p>
        </p:txBody>
      </p:sp>
      <p:sp>
        <p:nvSpPr>
          <p:cNvPr id="9" name="Foliennummernplatzhalter 2"/>
          <p:cNvSpPr>
            <a:spLocks noGrp="1"/>
          </p:cNvSpPr>
          <p:nvPr>
            <p:ph type="sldNum" sz="quarter" idx="4"/>
          </p:nvPr>
        </p:nvSpPr>
        <p:spPr>
          <a:xfrm>
            <a:off x="8100392" y="6376243"/>
            <a:ext cx="586408" cy="365125"/>
          </a:xfrm>
        </p:spPr>
        <p:txBody>
          <a:bodyPr/>
          <a:lstStyle/>
          <a:p>
            <a:fld id="{8A6690F1-7CA1-4166-A522-500460961984}" type="slidenum">
              <a:rPr lang="de-DE" smtClean="0"/>
              <a:pPr/>
              <a:t>61</a:t>
            </a:fld>
            <a:endParaRPr lang="de-DE" dirty="0"/>
          </a:p>
        </p:txBody>
      </p:sp>
      <p:grpSp>
        <p:nvGrpSpPr>
          <p:cNvPr id="7" name="Gruppieren 6"/>
          <p:cNvGrpSpPr/>
          <p:nvPr/>
        </p:nvGrpSpPr>
        <p:grpSpPr>
          <a:xfrm>
            <a:off x="2051720" y="1052736"/>
            <a:ext cx="4320480" cy="4896544"/>
            <a:chOff x="2051720" y="1052736"/>
            <a:chExt cx="4320480" cy="4896544"/>
          </a:xfrm>
        </p:grpSpPr>
        <p:pic>
          <p:nvPicPr>
            <p:cNvPr id="13" name="Grafik 12"/>
            <p:cNvPicPr/>
            <p:nvPr/>
          </p:nvPicPr>
          <p:blipFill>
            <a:blip r:embed="rId2"/>
            <a:stretch>
              <a:fillRect/>
            </a:stretch>
          </p:blipFill>
          <p:spPr>
            <a:xfrm>
              <a:off x="2051720" y="3306641"/>
              <a:ext cx="4320480" cy="2160240"/>
            </a:xfrm>
            <a:prstGeom prst="rect">
              <a:avLst/>
            </a:prstGeom>
          </p:spPr>
        </p:pic>
        <p:sp>
          <p:nvSpPr>
            <p:cNvPr id="14" name="Rechteck 13"/>
            <p:cNvSpPr/>
            <p:nvPr/>
          </p:nvSpPr>
          <p:spPr>
            <a:xfrm>
              <a:off x="2627784" y="1484784"/>
              <a:ext cx="3470822" cy="369332"/>
            </a:xfrm>
            <a:prstGeom prst="rect">
              <a:avLst/>
            </a:prstGeom>
          </p:spPr>
          <p:txBody>
            <a:bodyPr wrap="none">
              <a:spAutoFit/>
            </a:bodyPr>
            <a:lstStyle/>
            <a:p>
              <a:r>
                <a:rPr lang="de-DE" b="1" dirty="0" smtClean="0"/>
                <a:t>Deutscher Olympischer Sportbund</a:t>
              </a:r>
              <a:endParaRPr lang="de-DE" b="1" dirty="0"/>
            </a:p>
          </p:txBody>
        </p:sp>
        <p:sp>
          <p:nvSpPr>
            <p:cNvPr id="15" name="Rechteck 14"/>
            <p:cNvSpPr/>
            <p:nvPr/>
          </p:nvSpPr>
          <p:spPr>
            <a:xfrm>
              <a:off x="2051720" y="1052736"/>
              <a:ext cx="4046886" cy="4896544"/>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Tree>
    <p:extLst>
      <p:ext uri="{BB962C8B-B14F-4D97-AF65-F5344CB8AC3E}">
        <p14:creationId xmlns:p14="http://schemas.microsoft.com/office/powerpoint/2010/main" val="185293265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Beispiel </a:t>
            </a:r>
            <a:endParaRPr lang="de-DE" dirty="0"/>
          </a:p>
        </p:txBody>
      </p:sp>
      <p:sp>
        <p:nvSpPr>
          <p:cNvPr id="7" name="Fußzeilenplatzhalter 3"/>
          <p:cNvSpPr>
            <a:spLocks noGrp="1"/>
          </p:cNvSpPr>
          <p:nvPr>
            <p:ph type="ftr" sz="quarter" idx="14"/>
          </p:nvPr>
        </p:nvSpPr>
        <p:spPr>
          <a:xfrm>
            <a:off x="468313" y="6376988"/>
            <a:ext cx="7632700" cy="365125"/>
          </a:xfrm>
        </p:spPr>
        <p:txBody>
          <a:bodyPr/>
          <a:lstStyle/>
          <a:p>
            <a:pPr>
              <a:defRPr/>
            </a:pPr>
            <a:r>
              <a:rPr lang="de-DE" smtClean="0"/>
              <a:t>AG RDA Schulungsunterlagen | RDA kompakt | Stand:  30.11.2016  | CC BY-NC-SA</a:t>
            </a:r>
            <a:endParaRPr lang="de-DE" dirty="0"/>
          </a:p>
        </p:txBody>
      </p:sp>
      <p:sp>
        <p:nvSpPr>
          <p:cNvPr id="8" name="Foliennummernplatzhalter 2"/>
          <p:cNvSpPr>
            <a:spLocks noGrp="1"/>
          </p:cNvSpPr>
          <p:nvPr>
            <p:ph type="sldNum" sz="quarter" idx="4"/>
          </p:nvPr>
        </p:nvSpPr>
        <p:spPr>
          <a:xfrm>
            <a:off x="8100392" y="6376243"/>
            <a:ext cx="586408" cy="365125"/>
          </a:xfrm>
        </p:spPr>
        <p:txBody>
          <a:bodyPr/>
          <a:lstStyle/>
          <a:p>
            <a:fld id="{8A6690F1-7CA1-4166-A522-500460961984}" type="slidenum">
              <a:rPr lang="de-DE" smtClean="0"/>
              <a:pPr/>
              <a:t>62</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250127456"/>
              </p:ext>
            </p:extLst>
          </p:nvPr>
        </p:nvGraphicFramePr>
        <p:xfrm>
          <a:off x="395288" y="1268413"/>
          <a:ext cx="8424861" cy="3776662"/>
        </p:xfrm>
        <a:graphic>
          <a:graphicData uri="http://schemas.openxmlformats.org/drawingml/2006/table">
            <a:tbl>
              <a:tblPr firstRow="1" bandRow="1">
                <a:tableStyleId>{5C22544A-7EE6-4342-B048-85BDC9FD1C3A}</a:tableStyleId>
              </a:tblPr>
              <a:tblGrid>
                <a:gridCol w="1584424"/>
                <a:gridCol w="3421652"/>
                <a:gridCol w="3418785"/>
              </a:tblGrid>
              <a:tr h="419529">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9" marB="45729"/>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9" marB="45729"/>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9" marB="45729"/>
                </a:tc>
              </a:tr>
              <a:tr h="70110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60" marB="45760"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60" marB="45760" anchor="ctr"/>
                </a:tc>
                <a:tc>
                  <a:txBody>
                    <a:bodyPr/>
                    <a:lstStyle/>
                    <a:p>
                      <a:pPr>
                        <a:lnSpc>
                          <a:spcPts val="1600"/>
                        </a:lnSpc>
                        <a:spcBef>
                          <a:spcPts val="600"/>
                        </a:spcBef>
                        <a:spcAft>
                          <a:spcPts val="600"/>
                        </a:spcAft>
                      </a:pP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DOSB Leitfaden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für den Umgang mit Werbung und PR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9" marB="45729" anchor="ctr"/>
                </a:tc>
              </a:tr>
              <a:tr h="681881">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2.3.4</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60" marB="45760"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Titelzusatz</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60" marB="45760"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Olympische Spiele London 2012</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9" marB="45729" anchor="ctr"/>
                </a:tc>
              </a:tr>
              <a:tr h="70110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2.4.2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9" marB="45729" anchor="ctr"/>
                </a:tc>
                <a:tc>
                  <a:txBody>
                    <a:bodyPr/>
                    <a:lstStyle/>
                    <a:p>
                      <a:pPr>
                        <a:lnSpc>
                          <a:spcPts val="1600"/>
                        </a:lnSpc>
                        <a:spcBef>
                          <a:spcPts val="600"/>
                        </a:spcBef>
                        <a:spcAft>
                          <a:spcPts val="600"/>
                        </a:spcAft>
                      </a:pPr>
                      <a:r>
                        <a:rPr lang="de-DE" sz="1800" b="1" dirty="0" err="1" smtClean="0">
                          <a:latin typeface="Verdana" panose="020B0604030504040204" pitchFamily="34" charset="0"/>
                          <a:ea typeface="Verdana" panose="020B0604030504040204" pitchFamily="34" charset="0"/>
                          <a:cs typeface="Verdana" panose="020B0604030504040204" pitchFamily="34" charset="0"/>
                        </a:rPr>
                        <a:t>Verantwortlichkeitsan</a:t>
                      </a:r>
                      <a:r>
                        <a:rPr lang="de-DE" sz="1800" b="1" dirty="0" smtClean="0">
                          <a:latin typeface="Verdana" panose="020B0604030504040204" pitchFamily="34" charset="0"/>
                          <a:ea typeface="Verdana" panose="020B0604030504040204" pitchFamily="34" charset="0"/>
                          <a:cs typeface="Verdana" panose="020B0604030504040204" pitchFamily="34" charset="0"/>
                        </a:rPr>
                        <a:t>-gabe, die sich auf den Haupttitel bezieht</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9" marB="45729"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Deutscher Olympischer Sportbund</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9" marB="45729" anchor="ctr"/>
                </a:tc>
              </a:tr>
              <a:tr h="853515">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19.2.1.1.1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19" marB="45719" anchor="ctr"/>
                </a:tc>
                <a:tc>
                  <a:txBody>
                    <a:bodyPr/>
                    <a:lstStyle/>
                    <a:p>
                      <a:pPr>
                        <a:lnSpc>
                          <a:spcPts val="1600"/>
                        </a:lnSpc>
                        <a:spcBef>
                          <a:spcPts val="600"/>
                        </a:spcBef>
                        <a:spcAft>
                          <a:spcPts val="600"/>
                        </a:spcAft>
                      </a:pP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Geistiger</a:t>
                      </a:r>
                      <a:r>
                        <a:rPr lang="de-DE" sz="1800" b="1"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Schöpfer</a:t>
                      </a:r>
                      <a:endPar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91439" marR="91439" marT="45719" marB="45719"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Deutscher Olympischer Sportbund</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9" marB="45729" anchor="ctr"/>
                </a:tc>
              </a:tr>
              <a:tr h="419529">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18.5.1.3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9" marB="45729"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marL="91439" marR="91439" marT="45729" marB="45729"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Verfasser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9" marB="45729" anchor="ctr"/>
                </a:tc>
              </a:tr>
            </a:tbl>
          </a:graphicData>
        </a:graphic>
      </p:graphicFrame>
    </p:spTree>
    <p:extLst>
      <p:ext uri="{BB962C8B-B14F-4D97-AF65-F5344CB8AC3E}">
        <p14:creationId xmlns:p14="http://schemas.microsoft.com/office/powerpoint/2010/main" val="148538825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1"/>
          <p:cNvSpPr>
            <a:spLocks noGrp="1"/>
          </p:cNvSpPr>
          <p:nvPr>
            <p:ph type="title"/>
          </p:nvPr>
        </p:nvSpPr>
        <p:spPr>
          <a:xfrm>
            <a:off x="250825" y="184150"/>
            <a:ext cx="8642350" cy="508000"/>
          </a:xfrm>
        </p:spPr>
        <p:txBody>
          <a:bodyPr rtlCol="0">
            <a:noAutofit/>
          </a:bodyPr>
          <a:lstStyle/>
          <a:p>
            <a:pPr eaLnBrk="1" fontAlgn="auto" hangingPunct="1">
              <a:spcAft>
                <a:spcPts val="0"/>
              </a:spcAft>
              <a:defRPr/>
            </a:pPr>
            <a:r>
              <a:rPr lang="de-DE" dirty="0" smtClean="0"/>
              <a:t>Beispiel </a:t>
            </a:r>
            <a:endParaRPr lang="de-DE" dirty="0"/>
          </a:p>
        </p:txBody>
      </p:sp>
      <p:sp>
        <p:nvSpPr>
          <p:cNvPr id="8" name="Fußzeilenplatzhalter 3"/>
          <p:cNvSpPr>
            <a:spLocks noGrp="1"/>
          </p:cNvSpPr>
          <p:nvPr>
            <p:ph type="ftr" sz="quarter" idx="14"/>
          </p:nvPr>
        </p:nvSpPr>
        <p:spPr>
          <a:xfrm>
            <a:off x="468313" y="6376988"/>
            <a:ext cx="7632700" cy="365125"/>
          </a:xfrm>
        </p:spPr>
        <p:txBody>
          <a:bodyPr/>
          <a:lstStyle/>
          <a:p>
            <a:pPr>
              <a:defRPr/>
            </a:pPr>
            <a:r>
              <a:rPr lang="de-DE" smtClean="0"/>
              <a:t>AG RDA Schulungsunterlagen | RDA kompakt | Stand:  30.11.2016  | CC BY-NC-SA</a:t>
            </a:r>
            <a:endParaRPr lang="de-DE" dirty="0"/>
          </a:p>
        </p:txBody>
      </p:sp>
      <p:sp>
        <p:nvSpPr>
          <p:cNvPr id="7" name="Foliennummernplatzhalter 2"/>
          <p:cNvSpPr>
            <a:spLocks noGrp="1"/>
          </p:cNvSpPr>
          <p:nvPr>
            <p:ph type="sldNum" sz="quarter" idx="4"/>
          </p:nvPr>
        </p:nvSpPr>
        <p:spPr>
          <a:xfrm>
            <a:off x="8100392" y="6376243"/>
            <a:ext cx="586408" cy="365125"/>
          </a:xfrm>
        </p:spPr>
        <p:txBody>
          <a:bodyPr/>
          <a:lstStyle/>
          <a:p>
            <a:fld id="{8A6690F1-7CA1-4166-A522-500460961984}" type="slidenum">
              <a:rPr lang="de-DE" smtClean="0"/>
              <a:pPr/>
              <a:t>63</a:t>
            </a:fld>
            <a:endParaRPr lang="de-DE" dirty="0"/>
          </a:p>
        </p:txBody>
      </p:sp>
      <p:sp>
        <p:nvSpPr>
          <p:cNvPr id="9" name="Rechteck 8"/>
          <p:cNvSpPr/>
          <p:nvPr/>
        </p:nvSpPr>
        <p:spPr>
          <a:xfrm>
            <a:off x="607503" y="1268760"/>
            <a:ext cx="5688632" cy="1384995"/>
          </a:xfrm>
          <a:prstGeom prst="rect">
            <a:avLst/>
          </a:prstGeom>
          <a:ln>
            <a:solidFill>
              <a:schemeClr val="accent1"/>
            </a:solidFill>
          </a:ln>
        </p:spPr>
        <p:txBody>
          <a:bodyPr wrap="square">
            <a:spAutoFit/>
          </a:bodyPr>
          <a:lstStyle/>
          <a:p>
            <a:r>
              <a:rPr lang="de-DE" sz="2800" b="1" dirty="0">
                <a:latin typeface="Calibri" pitchFamily="34" charset="0"/>
                <a:cs typeface="Arial" charset="0"/>
              </a:rPr>
              <a:t>Diagnose und Therapie degenerativer, neoplastischer und immunologischer Entgleisungen </a:t>
            </a:r>
          </a:p>
        </p:txBody>
      </p:sp>
      <p:sp>
        <p:nvSpPr>
          <p:cNvPr id="13" name="Rechteck 12"/>
          <p:cNvSpPr/>
          <p:nvPr/>
        </p:nvSpPr>
        <p:spPr>
          <a:xfrm>
            <a:off x="611560" y="3284984"/>
            <a:ext cx="5400600" cy="2677656"/>
          </a:xfrm>
          <a:prstGeom prst="rect">
            <a:avLst/>
          </a:prstGeom>
        </p:spPr>
        <p:txBody>
          <a:bodyPr wrap="square">
            <a:spAutoFit/>
          </a:bodyPr>
          <a:lstStyle/>
          <a:p>
            <a:r>
              <a:rPr lang="de-DE" sz="2400" dirty="0" smtClean="0"/>
              <a:t>59. Jahreskongress der Deutschen Gesellschaft für Kleintiermedizin, </a:t>
            </a:r>
            <a:r>
              <a:rPr lang="de-DE" sz="2400" dirty="0" err="1" smtClean="0"/>
              <a:t>Estrel</a:t>
            </a:r>
            <a:r>
              <a:rPr lang="de-DE" sz="2400" dirty="0" smtClean="0"/>
              <a:t> </a:t>
            </a:r>
            <a:r>
              <a:rPr lang="de-DE" sz="2400" dirty="0" err="1" smtClean="0"/>
              <a:t>Convention</a:t>
            </a:r>
            <a:r>
              <a:rPr lang="de-DE" sz="2400" dirty="0" smtClean="0"/>
              <a:t> Center, Berlin, 6. bis 10. November 2013</a:t>
            </a:r>
          </a:p>
          <a:p>
            <a:endParaRPr lang="de-DE" sz="2400" dirty="0"/>
          </a:p>
          <a:p>
            <a:r>
              <a:rPr lang="de-DE" sz="2400" dirty="0" err="1" smtClean="0"/>
              <a:t>Referatezusammenfassungen</a:t>
            </a:r>
            <a:endParaRPr lang="de-DE" sz="2400" dirty="0"/>
          </a:p>
        </p:txBody>
      </p:sp>
    </p:spTree>
    <p:extLst>
      <p:ext uri="{BB962C8B-B14F-4D97-AF65-F5344CB8AC3E}">
        <p14:creationId xmlns:p14="http://schemas.microsoft.com/office/powerpoint/2010/main" val="315973863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Beispiel </a:t>
            </a:r>
            <a:endParaRPr lang="de-DE" dirty="0"/>
          </a:p>
        </p:txBody>
      </p:sp>
      <p:sp>
        <p:nvSpPr>
          <p:cNvPr id="8" name="Foliennummernplatzhalter 2"/>
          <p:cNvSpPr>
            <a:spLocks noGrp="1"/>
          </p:cNvSpPr>
          <p:nvPr>
            <p:ph type="sldNum" sz="quarter" idx="4"/>
          </p:nvPr>
        </p:nvSpPr>
        <p:spPr>
          <a:xfrm>
            <a:off x="8100392" y="6376243"/>
            <a:ext cx="586408" cy="365125"/>
          </a:xfrm>
        </p:spPr>
        <p:txBody>
          <a:bodyPr/>
          <a:lstStyle/>
          <a:p>
            <a:fld id="{8A6690F1-7CA1-4166-A522-500460961984}" type="slidenum">
              <a:rPr lang="de-DE" smtClean="0"/>
              <a:pPr/>
              <a:t>64</a:t>
            </a:fld>
            <a:endParaRPr lang="de-DE" dirty="0"/>
          </a:p>
        </p:txBody>
      </p:sp>
      <p:sp>
        <p:nvSpPr>
          <p:cNvPr id="6"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3266980101"/>
              </p:ext>
            </p:extLst>
          </p:nvPr>
        </p:nvGraphicFramePr>
        <p:xfrm>
          <a:off x="251272" y="980728"/>
          <a:ext cx="8497192" cy="5129385"/>
        </p:xfrm>
        <a:graphic>
          <a:graphicData uri="http://schemas.openxmlformats.org/drawingml/2006/table">
            <a:tbl>
              <a:tblPr firstRow="1" bandRow="1">
                <a:tableStyleId>{5C22544A-7EE6-4342-B048-85BDC9FD1C3A}</a:tableStyleId>
              </a:tblPr>
              <a:tblGrid>
                <a:gridCol w="1584424"/>
                <a:gridCol w="3312368"/>
                <a:gridCol w="3600400"/>
              </a:tblGrid>
              <a:tr h="419520">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8" marB="45728"/>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8" marB="45728"/>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8" marB="45728"/>
                </a:tc>
              </a:tr>
              <a:tr h="681865">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8" marB="45728"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8" marB="45728"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Diagnose und Therapie degenerativer, neoplastischer und immunologischer Entgleisungen </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8" marB="45728" anchor="ctr"/>
                </a:tc>
              </a:tr>
              <a:tr h="1412057">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2.3.4</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8" marB="45728"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Titelzusatz</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8" marB="45728"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59. Jahreskongress der Deutschen Gesellschaft für Kleintiermedizin,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Estrel</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Convention</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Center Berlin, 6. bis 10. November 2013 </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8" marB="45728" anchor="ctr"/>
                </a:tc>
              </a:tr>
              <a:tr h="576064">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2.3.4</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8" marB="45728"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2. Titelzusatz</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8" marB="45728"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Referatezusammenfassungen</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8" marB="45728" anchor="ctr"/>
                </a:tc>
              </a:tr>
              <a:tr h="419520">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7.2.1.3</a:t>
                      </a:r>
                    </a:p>
                  </a:txBody>
                  <a:tcPr marL="91439" marR="91439" marT="45728" marB="45728"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Art des Inhalts</a:t>
                      </a:r>
                    </a:p>
                  </a:txBody>
                  <a:tcPr marL="91439" marR="91439" marT="45728" marB="45728"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Konferenzschrift</a:t>
                      </a:r>
                    </a:p>
                  </a:txBody>
                  <a:tcPr marL="91439" marR="91439" marT="45728" marB="45728" anchor="ctr"/>
                </a:tc>
              </a:tr>
              <a:tr h="419520">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19.2.1.1.1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2" marB="45722" anchor="ctr"/>
                </a:tc>
                <a:tc>
                  <a:txBody>
                    <a:bodyPr/>
                    <a:lstStyle/>
                    <a:p>
                      <a:pPr>
                        <a:lnSpc>
                          <a:spcPts val="1600"/>
                        </a:lnSpc>
                        <a:spcBef>
                          <a:spcPts val="600"/>
                        </a:spcBef>
                        <a:spcAft>
                          <a:spcPts val="600"/>
                        </a:spcAft>
                      </a:pPr>
                      <a:r>
                        <a:rPr lang="de-DE" sz="1800" b="1"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Geistiger</a:t>
                      </a:r>
                      <a:r>
                        <a:rPr lang="de-DE" sz="1800" b="1" kern="1200" baseline="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Schöpfer</a:t>
                      </a:r>
                      <a:endPar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91439" marR="91439" marT="45722" marB="45722"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Deutsche Gesellschaft für Kleintiermedizin. Jahreskongress (59. : 2013 : Berlin)</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8" marB="45728" anchor="ctr"/>
                </a:tc>
              </a:tr>
              <a:tr h="419520">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18.5.1.3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32" marB="45732"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marL="91439" marR="91439" marT="45732" marB="45732" anchor="ctr"/>
                </a:tc>
                <a:tc>
                  <a:txBody>
                    <a:bodyPr/>
                    <a:lstStyle/>
                    <a:p>
                      <a:pPr marL="0" indent="0">
                        <a:lnSpc>
                          <a:spcPts val="1600"/>
                        </a:lnSpc>
                        <a:spcBef>
                          <a:spcPts val="600"/>
                        </a:spcBef>
                        <a:spcAft>
                          <a:spcPts val="600"/>
                        </a:spcAft>
                        <a:buNone/>
                      </a:pPr>
                      <a:r>
                        <a:rPr lang="de-DE" sz="1800" dirty="0" smtClean="0">
                          <a:latin typeface="Verdana" panose="020B0604030504040204" pitchFamily="34" charset="0"/>
                          <a:ea typeface="Verdana" panose="020B0604030504040204" pitchFamily="34" charset="0"/>
                          <a:cs typeface="Verdana" panose="020B0604030504040204" pitchFamily="34" charset="0"/>
                        </a:rPr>
                        <a:t>Verfasser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32" marB="45732" anchor="ctr"/>
                </a:tc>
              </a:tr>
            </a:tbl>
          </a:graphicData>
        </a:graphic>
      </p:graphicFrame>
    </p:spTree>
    <p:extLst>
      <p:ext uri="{BB962C8B-B14F-4D97-AF65-F5344CB8AC3E}">
        <p14:creationId xmlns:p14="http://schemas.microsoft.com/office/powerpoint/2010/main" val="979540665"/>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normAutofit fontScale="90000"/>
          </a:bodyPr>
          <a:lstStyle/>
          <a:p>
            <a:pPr algn="ctr"/>
            <a:r>
              <a:rPr lang="de-DE" sz="2800" dirty="0" smtClean="0">
                <a:latin typeface="Verdana" pitchFamily="34" charset="0"/>
                <a:ea typeface="Verdana" pitchFamily="34" charset="0"/>
                <a:cs typeface="Verdana" pitchFamily="34" charset="0"/>
              </a:rPr>
              <a:t/>
            </a:r>
            <a:br>
              <a:rPr lang="de-DE" sz="2800" dirty="0" smtClean="0">
                <a:latin typeface="Verdana" pitchFamily="34" charset="0"/>
                <a:ea typeface="Verdana" pitchFamily="34" charset="0"/>
                <a:cs typeface="Verdana" pitchFamily="34" charset="0"/>
              </a:rPr>
            </a:br>
            <a:r>
              <a:rPr lang="de-DE" sz="2800" dirty="0" smtClean="0">
                <a:latin typeface="Verdana" pitchFamily="34" charset="0"/>
                <a:ea typeface="Verdana" pitchFamily="34" charset="0"/>
                <a:cs typeface="Verdana" pitchFamily="34" charset="0"/>
              </a:rPr>
              <a:t>Latest beim Haupttitel, Paralleltitel, Titelzusatz und bei der Verantwortlichkeitsangabe</a:t>
            </a:r>
            <a:br>
              <a:rPr lang="de-DE" sz="2800" dirty="0" smtClean="0">
                <a:latin typeface="Verdana" pitchFamily="34" charset="0"/>
                <a:ea typeface="Verdana" pitchFamily="34" charset="0"/>
                <a:cs typeface="Verdana" pitchFamily="34" charset="0"/>
              </a:rPr>
            </a:br>
            <a:r>
              <a:rPr lang="de-DE" sz="2800" dirty="0" smtClean="0">
                <a:latin typeface="Verdana" pitchFamily="34" charset="0"/>
                <a:ea typeface="Verdana" pitchFamily="34" charset="0"/>
                <a:cs typeface="Verdana" pitchFamily="34" charset="0"/>
              </a:rPr>
              <a:t/>
            </a:r>
            <a:br>
              <a:rPr lang="de-DE" sz="2800" dirty="0" smtClean="0">
                <a:latin typeface="Verdana" pitchFamily="34" charset="0"/>
                <a:ea typeface="Verdana" pitchFamily="34" charset="0"/>
                <a:cs typeface="Verdana" pitchFamily="34" charset="0"/>
              </a:rPr>
            </a:br>
            <a:endParaRPr lang="de-DE" sz="2800" dirty="0">
              <a:latin typeface="Verdana" pitchFamily="34" charset="0"/>
              <a:ea typeface="Verdana" pitchFamily="34" charset="0"/>
              <a:cs typeface="Verdana" pitchFamily="34" charset="0"/>
            </a:endParaRPr>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30.11.2016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65</a:t>
            </a:fld>
            <a:endParaRPr lang="de-DE"/>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5B.10</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93918575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err="1" smtClean="0">
                <a:latin typeface="Verdana" pitchFamily="34" charset="0"/>
                <a:ea typeface="Verdana" pitchFamily="34" charset="0"/>
                <a:cs typeface="Verdana" pitchFamily="34" charset="0"/>
              </a:rPr>
              <a:t>Latest</a:t>
            </a:r>
            <a:r>
              <a:rPr lang="de-DE" dirty="0" smtClean="0">
                <a:latin typeface="Verdana" pitchFamily="34" charset="0"/>
                <a:ea typeface="Verdana" pitchFamily="34" charset="0"/>
                <a:cs typeface="Verdana" pitchFamily="34" charset="0"/>
              </a:rPr>
              <a:t> beim Haupttitel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a:buNone/>
            </a:pPr>
            <a:r>
              <a:rPr lang="de-DE" dirty="0">
                <a:ea typeface="Verdana" pitchFamily="34" charset="0"/>
                <a:cs typeface="Verdana" pitchFamily="34" charset="0"/>
              </a:rPr>
              <a:t>Änderung des Haupttitels in einer späteren Ausgabe: wesentliche oder geringfügige Änderung?</a:t>
            </a:r>
          </a:p>
          <a:p>
            <a:endParaRPr lang="de-DE" dirty="0">
              <a:ea typeface="Verdana" pitchFamily="34" charset="0"/>
              <a:cs typeface="Verdana" pitchFamily="34" charset="0"/>
            </a:endParaRPr>
          </a:p>
          <a:p>
            <a:pPr>
              <a:buNone/>
            </a:pPr>
            <a:r>
              <a:rPr lang="de-DE" u="sng" dirty="0">
                <a:ea typeface="Verdana" pitchFamily="34" charset="0"/>
                <a:cs typeface="Verdana" pitchFamily="34" charset="0"/>
              </a:rPr>
              <a:t>Geringfügige Änderung </a:t>
            </a:r>
            <a:r>
              <a:rPr lang="de-DE" dirty="0">
                <a:ea typeface="Verdana" pitchFamily="34" charset="0"/>
                <a:cs typeface="Verdana" pitchFamily="34" charset="0"/>
                <a:sym typeface="Wingdings" pitchFamily="2" charset="2"/>
              </a:rPr>
              <a:t></a:t>
            </a:r>
            <a:endParaRPr lang="de-DE" dirty="0">
              <a:ea typeface="Verdana" pitchFamily="34" charset="0"/>
              <a:cs typeface="Verdana" pitchFamily="34" charset="0"/>
            </a:endParaRPr>
          </a:p>
          <a:p>
            <a:r>
              <a:rPr lang="de-DE" dirty="0">
                <a:ea typeface="Verdana" pitchFamily="34" charset="0"/>
                <a:cs typeface="Verdana" pitchFamily="34" charset="0"/>
              </a:rPr>
              <a:t>Aktualisierung des Haupttitels</a:t>
            </a:r>
          </a:p>
          <a:p>
            <a:r>
              <a:rPr lang="de-DE" dirty="0">
                <a:ea typeface="Verdana" pitchFamily="34" charset="0"/>
                <a:cs typeface="Verdana" pitchFamily="34" charset="0"/>
              </a:rPr>
              <a:t>vorliegende Beschreibung: bisher gültiger Haupttitel wird als </a:t>
            </a:r>
            <a:r>
              <a:rPr lang="de-DE" u="sng" dirty="0">
                <a:ea typeface="Verdana" pitchFamily="34" charset="0"/>
                <a:cs typeface="Verdana" pitchFamily="34" charset="0"/>
              </a:rPr>
              <a:t>frühester oder früherer</a:t>
            </a:r>
            <a:r>
              <a:rPr lang="de-DE" dirty="0">
                <a:ea typeface="Verdana" pitchFamily="34" charset="0"/>
                <a:cs typeface="Verdana" pitchFamily="34" charset="0"/>
              </a:rPr>
              <a:t> Haupttitel verankert</a:t>
            </a:r>
          </a:p>
          <a:p>
            <a:endParaRPr lang="de-DE" dirty="0">
              <a:ea typeface="Verdana" pitchFamily="34" charset="0"/>
              <a:cs typeface="Verdana" pitchFamily="34" charset="0"/>
            </a:endParaRPr>
          </a:p>
          <a:p>
            <a:r>
              <a:rPr lang="de-DE" u="sng" dirty="0">
                <a:solidFill>
                  <a:schemeClr val="accent2">
                    <a:lumMod val="75000"/>
                  </a:schemeClr>
                </a:solidFill>
                <a:ea typeface="Verdana" pitchFamily="34" charset="0"/>
                <a:cs typeface="Verdana" pitchFamily="34" charset="0"/>
              </a:rPr>
              <a:t>Frühester Haupttitel</a:t>
            </a:r>
          </a:p>
          <a:p>
            <a:r>
              <a:rPr lang="de-DE" u="sng" dirty="0">
                <a:ea typeface="Verdana" pitchFamily="34" charset="0"/>
                <a:cs typeface="Verdana" pitchFamily="34" charset="0"/>
              </a:rPr>
              <a:t>erste</a:t>
            </a:r>
            <a:r>
              <a:rPr lang="de-DE" dirty="0">
                <a:ea typeface="Verdana" pitchFamily="34" charset="0"/>
                <a:cs typeface="Verdana" pitchFamily="34" charset="0"/>
              </a:rPr>
              <a:t> Ausgabe liegt vor </a:t>
            </a:r>
          </a:p>
          <a:p>
            <a:r>
              <a:rPr lang="de-DE" dirty="0">
                <a:ea typeface="Verdana" pitchFamily="34" charset="0"/>
                <a:cs typeface="Verdana" pitchFamily="34" charset="0"/>
              </a:rPr>
              <a:t>Erfassung der Geltungsdauer der </a:t>
            </a:r>
            <a:r>
              <a:rPr lang="de-DE" u="sng" dirty="0">
                <a:ea typeface="Verdana" pitchFamily="34" charset="0"/>
                <a:cs typeface="Verdana" pitchFamily="34" charset="0"/>
              </a:rPr>
              <a:t>ersten Titelform  </a:t>
            </a:r>
            <a:r>
              <a:rPr lang="de-DE" dirty="0">
                <a:ea typeface="Verdana" pitchFamily="34" charset="0"/>
                <a:cs typeface="Verdana" pitchFamily="34" charset="0"/>
              </a:rPr>
              <a:t>stets mit </a:t>
            </a:r>
            <a:r>
              <a:rPr lang="de-DE" u="sng" dirty="0">
                <a:ea typeface="Verdana" pitchFamily="34" charset="0"/>
                <a:cs typeface="Verdana" pitchFamily="34" charset="0"/>
              </a:rPr>
              <a:t>genauen</a:t>
            </a:r>
            <a:r>
              <a:rPr lang="de-DE" dirty="0">
                <a:ea typeface="Verdana" pitchFamily="34" charset="0"/>
                <a:cs typeface="Verdana" pitchFamily="34" charset="0"/>
              </a:rPr>
              <a:t> Zählungsangaben (gemäß RDA 2.6)</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66</a:t>
            </a:fld>
            <a:endParaRPr lang="de-DE"/>
          </a:p>
        </p:txBody>
      </p:sp>
    </p:spTree>
    <p:extLst>
      <p:ext uri="{BB962C8B-B14F-4D97-AF65-F5344CB8AC3E}">
        <p14:creationId xmlns:p14="http://schemas.microsoft.com/office/powerpoint/2010/main" val="2051325887"/>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a:ea typeface="Verdana" pitchFamily="34" charset="0"/>
                <a:cs typeface="Verdana" pitchFamily="34" charset="0"/>
              </a:rPr>
              <a:t>Latest beim Haupttitel	</a:t>
            </a:r>
            <a:r>
              <a:rPr lang="de-DE" dirty="0">
                <a:latin typeface="Verdana" pitchFamily="34" charset="0"/>
                <a:ea typeface="Verdana" pitchFamily="34" charset="0"/>
                <a:cs typeface="Verdana" pitchFamily="34" charset="0"/>
              </a:rPr>
              <a:t>	</a:t>
            </a:r>
          </a:p>
        </p:txBody>
      </p:sp>
      <p:sp>
        <p:nvSpPr>
          <p:cNvPr id="3" name="Textplatzhalter 2"/>
          <p:cNvSpPr>
            <a:spLocks noGrp="1"/>
          </p:cNvSpPr>
          <p:nvPr>
            <p:ph type="body" sz="quarter" idx="13"/>
          </p:nvPr>
        </p:nvSpPr>
        <p:spPr/>
        <p:txBody>
          <a:bodyPr wrap="square"/>
          <a:lstStyle/>
          <a:p>
            <a:endParaRPr lang="de-DE" sz="2400" u="sng" dirty="0" smtClean="0">
              <a:solidFill>
                <a:schemeClr val="accent3">
                  <a:lumMod val="75000"/>
                </a:schemeClr>
              </a:solidFill>
              <a:latin typeface="Verdana" pitchFamily="34" charset="0"/>
              <a:ea typeface="Verdana" pitchFamily="34" charset="0"/>
              <a:cs typeface="Verdana" pitchFamily="34" charset="0"/>
            </a:endParaRPr>
          </a:p>
          <a:p>
            <a:r>
              <a:rPr lang="de-DE" b="1" u="sng" dirty="0">
                <a:solidFill>
                  <a:schemeClr val="accent3">
                    <a:lumMod val="75000"/>
                  </a:schemeClr>
                </a:solidFill>
                <a:ea typeface="Verdana" pitchFamily="34" charset="0"/>
                <a:cs typeface="Verdana" pitchFamily="34" charset="0"/>
              </a:rPr>
              <a:t>Früherer Haupttitel</a:t>
            </a:r>
            <a:endParaRPr lang="de-DE" b="1" dirty="0">
              <a:ea typeface="Verdana" pitchFamily="34" charset="0"/>
              <a:cs typeface="Verdana" pitchFamily="34" charset="0"/>
            </a:endParaRPr>
          </a:p>
          <a:p>
            <a:endParaRPr lang="de-DE" dirty="0"/>
          </a:p>
          <a:p>
            <a:r>
              <a:rPr lang="de-DE" dirty="0">
                <a:ea typeface="Verdana" pitchFamily="34" charset="0"/>
                <a:cs typeface="Verdana" pitchFamily="34" charset="0"/>
              </a:rPr>
              <a:t>weiterer Haupttitel in früheren Ausgaben</a:t>
            </a:r>
          </a:p>
          <a:p>
            <a:r>
              <a:rPr lang="de-DE" dirty="0">
                <a:ea typeface="Verdana" pitchFamily="34" charset="0"/>
                <a:cs typeface="Verdana" pitchFamily="34" charset="0"/>
              </a:rPr>
              <a:t>die Geltungsdauer muss nicht unbedingt bekannt sein</a:t>
            </a:r>
          </a:p>
          <a:p>
            <a:r>
              <a:rPr lang="de-DE" dirty="0">
                <a:ea typeface="Verdana" pitchFamily="34" charset="0"/>
                <a:cs typeface="Verdana" pitchFamily="34" charset="0"/>
              </a:rPr>
              <a:t>es reicht der pauschale Vortext „Haupttitel früher“</a:t>
            </a:r>
          </a:p>
          <a:p>
            <a:r>
              <a:rPr lang="de-DE" dirty="0">
                <a:ea typeface="Verdana" pitchFamily="34" charset="0"/>
                <a:cs typeface="Verdana" pitchFamily="34" charset="0"/>
              </a:rPr>
              <a:t>falls die Geltungsdauer bekannt ist, wird sie mit genauen Zählungsangaben erfasst</a:t>
            </a:r>
          </a:p>
          <a:p>
            <a:pPr marL="342900" lvl="1" indent="-342900">
              <a:buFont typeface="Arial" pitchFamily="34" charset="0"/>
              <a:buChar char="•"/>
            </a:pPr>
            <a:r>
              <a:rPr lang="de-DE" sz="2400" dirty="0"/>
              <a:t>bei springender Erscheinungsweise kann  der pauschale Vortext „Haupttitel teils“ vergeben werden</a:t>
            </a:r>
            <a:endParaRPr lang="de-DE" sz="2400" dirty="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67</a:t>
            </a:fld>
            <a:endParaRPr lang="de-DE"/>
          </a:p>
        </p:txBody>
      </p:sp>
    </p:spTree>
    <p:extLst>
      <p:ext uri="{BB962C8B-B14F-4D97-AF65-F5344CB8AC3E}">
        <p14:creationId xmlns:p14="http://schemas.microsoft.com/office/powerpoint/2010/main" val="4191204456"/>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68</a:t>
            </a:fld>
            <a:endParaRPr lang="de-DE"/>
          </a:p>
        </p:txBody>
      </p:sp>
      <p:sp>
        <p:nvSpPr>
          <p:cNvPr id="9" name="Titel 1"/>
          <p:cNvSpPr>
            <a:spLocks noGrp="1"/>
          </p:cNvSpPr>
          <p:nvPr>
            <p:ph type="title"/>
          </p:nvPr>
        </p:nvSpPr>
        <p:spPr>
          <a:xfrm>
            <a:off x="251520" y="183778"/>
            <a:ext cx="8640960" cy="508918"/>
          </a:xfrm>
        </p:spPr>
        <p:txBody>
          <a:bodyPr>
            <a:noAutofit/>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Latest</a:t>
            </a:r>
            <a:r>
              <a:rPr lang="de-DE" dirty="0" smtClean="0">
                <a:latin typeface="Verdana" panose="020B0604030504040204" pitchFamily="34" charset="0"/>
                <a:ea typeface="Verdana" panose="020B0604030504040204" pitchFamily="34" charset="0"/>
                <a:cs typeface="Verdana" panose="020B0604030504040204" pitchFamily="34" charset="0"/>
              </a:rPr>
              <a:t> beim Haupttitel		</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2" name="Textfeld 1"/>
          <p:cNvSpPr txBox="1"/>
          <p:nvPr/>
        </p:nvSpPr>
        <p:spPr>
          <a:xfrm>
            <a:off x="323528" y="908720"/>
            <a:ext cx="7776864" cy="830997"/>
          </a:xfrm>
          <a:prstGeom prst="rect">
            <a:avLst/>
          </a:prstGeom>
          <a:noFill/>
        </p:spPr>
        <p:txBody>
          <a:bodyPr wrap="square" rtlCol="0">
            <a:spAutoFit/>
          </a:bodyPr>
          <a:lstStyle/>
          <a:p>
            <a:r>
              <a:rPr lang="de-DE" sz="2400" dirty="0">
                <a:latin typeface="Verdana" panose="020B0604030504040204" pitchFamily="34" charset="0"/>
                <a:ea typeface="Verdana" panose="020B0604030504040204" pitchFamily="34" charset="0"/>
                <a:cs typeface="Verdana" panose="020B0604030504040204" pitchFamily="34" charset="0"/>
              </a:rPr>
              <a:t>Der </a:t>
            </a:r>
            <a:r>
              <a:rPr lang="de-DE" sz="2400" u="sng" dirty="0">
                <a:latin typeface="Verdana" panose="020B0604030504040204" pitchFamily="34" charset="0"/>
                <a:ea typeface="Verdana" panose="020B0604030504040204" pitchFamily="34" charset="0"/>
                <a:cs typeface="Verdana" panose="020B0604030504040204" pitchFamily="34" charset="0"/>
              </a:rPr>
              <a:t>früheste Haupttitel </a:t>
            </a:r>
            <a:r>
              <a:rPr lang="de-DE" sz="2400" dirty="0">
                <a:latin typeface="Verdana" panose="020B0604030504040204" pitchFamily="34" charset="0"/>
                <a:ea typeface="Verdana" panose="020B0604030504040204" pitchFamily="34" charset="0"/>
                <a:cs typeface="Verdana" panose="020B0604030504040204" pitchFamily="34" charset="0"/>
              </a:rPr>
              <a:t>ist bekannt und wird als solcher gekennzeichnet</a:t>
            </a:r>
          </a:p>
        </p:txBody>
      </p:sp>
      <p:graphicFrame>
        <p:nvGraphicFramePr>
          <p:cNvPr id="7" name="Tabelle 6"/>
          <p:cNvGraphicFramePr>
            <a:graphicFrameLocks noGrp="1"/>
          </p:cNvGraphicFramePr>
          <p:nvPr>
            <p:extLst>
              <p:ext uri="{D42A27DB-BD31-4B8C-83A1-F6EECF244321}">
                <p14:modId xmlns:p14="http://schemas.microsoft.com/office/powerpoint/2010/main" val="2886517032"/>
              </p:ext>
            </p:extLst>
          </p:nvPr>
        </p:nvGraphicFramePr>
        <p:xfrm>
          <a:off x="351591" y="1916832"/>
          <a:ext cx="8180848" cy="3898650"/>
        </p:xfrm>
        <a:graphic>
          <a:graphicData uri="http://schemas.openxmlformats.org/drawingml/2006/table">
            <a:tbl>
              <a:tblPr firstRow="1" bandRow="1">
                <a:tableStyleId>{5C22544A-7EE6-4342-B048-85BDC9FD1C3A}</a:tableStyleId>
              </a:tblPr>
              <a:tblGrid>
                <a:gridCol w="1398707"/>
                <a:gridCol w="2016599"/>
                <a:gridCol w="4765542"/>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solidFill>
                            <a:schemeClr val="dk1"/>
                          </a:solidFill>
                          <a:latin typeface="Verdana" pitchFamily="34" charset="0"/>
                          <a:ea typeface="Verdana" pitchFamily="34" charset="0"/>
                          <a:cs typeface="Verdana" pitchFamily="34" charset="0"/>
                        </a:rPr>
                        <a:t>Betrieb + Personal</a:t>
                      </a:r>
                      <a:endParaRPr lang="de-DE" dirty="0">
                        <a:latin typeface="Verdana" pitchFamily="34" charset="0"/>
                        <a:ea typeface="Verdana" pitchFamily="34" charset="0"/>
                        <a:cs typeface="Verdana" pitchFamily="34" charset="0"/>
                      </a:endParaRPr>
                    </a:p>
                  </a:txBody>
                  <a:tcPr/>
                </a:tc>
              </a:tr>
              <a:tr h="681741">
                <a:tc>
                  <a:txBody>
                    <a:bodyPr/>
                    <a:lstStyle/>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2.3.7.3 D-A-CH</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800" b="1" dirty="0" smtClean="0">
                          <a:effectLst/>
                          <a:latin typeface="Verdana"/>
                          <a:ea typeface="Times New Roman"/>
                          <a:cs typeface="Times New Roman"/>
                        </a:rPr>
                        <a:t>Erfassen von früheren Haupttiteln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800" kern="1200" dirty="0" smtClean="0">
                          <a:solidFill>
                            <a:schemeClr val="dk1"/>
                          </a:solidFill>
                          <a:latin typeface="Verdana" pitchFamily="34" charset="0"/>
                          <a:ea typeface="Verdana" pitchFamily="34" charset="0"/>
                          <a:cs typeface="Verdana" pitchFamily="34" charset="0"/>
                        </a:rPr>
                        <a:t>Haupttitel Band 1 (1966): Betriebe und Personal</a:t>
                      </a:r>
                    </a:p>
                    <a:p>
                      <a:endParaRPr lang="de-DE" sz="1800" kern="1200" dirty="0" smtClean="0">
                        <a:solidFill>
                          <a:schemeClr val="dk1"/>
                        </a:solidFill>
                        <a:latin typeface="Verdana" pitchFamily="34" charset="0"/>
                        <a:ea typeface="Verdana" pitchFamily="34" charset="0"/>
                        <a:cs typeface="Verdana" pitchFamily="34" charset="0"/>
                      </a:endParaRPr>
                    </a:p>
                    <a:p>
                      <a:r>
                        <a:rPr lang="de-DE" sz="1800" b="0" i="1" kern="1200" dirty="0" smtClean="0">
                          <a:solidFill>
                            <a:schemeClr val="dk1"/>
                          </a:solidFill>
                          <a:latin typeface="Verdana" pitchFamily="34" charset="0"/>
                          <a:ea typeface="Verdana" pitchFamily="34" charset="0"/>
                          <a:cs typeface="Verdana" pitchFamily="34" charset="0"/>
                        </a:rPr>
                        <a:t>(mit Kennzeichnung)</a:t>
                      </a:r>
                      <a:endParaRPr lang="de-DE" b="0" i="1" dirty="0">
                        <a:solidFill>
                          <a:schemeClr val="tx1"/>
                        </a:solidFill>
                        <a:latin typeface="Verdana" pitchFamily="34" charset="0"/>
                        <a:ea typeface="Verdana" pitchFamily="34" charset="0"/>
                        <a:cs typeface="Verdana" pitchFamily="34" charset="0"/>
                      </a:endParaRPr>
                    </a:p>
                  </a:txBody>
                  <a:tcPr>
                    <a:solidFill>
                      <a:schemeClr val="accent3">
                        <a:lumMod val="40000"/>
                        <a:lumOff val="60000"/>
                      </a:schemeClr>
                    </a:solidFill>
                  </a:tcPr>
                </a:tc>
              </a:tr>
              <a:tr h="681741">
                <a:tc>
                  <a:txBody>
                    <a:bodyPr/>
                    <a:lstStyle/>
                    <a:p>
                      <a:r>
                        <a:rPr lang="de-DE" b="1" dirty="0" smtClean="0">
                          <a:latin typeface="Verdana" pitchFamily="34" charset="0"/>
                          <a:ea typeface="Verdana" pitchFamily="34" charset="0"/>
                          <a:cs typeface="Verdana" pitchFamily="34" charset="0"/>
                        </a:rPr>
                        <a:t>2.3.7.3 D-A-CH</a:t>
                      </a:r>
                      <a:endParaRPr lang="de-DE" b="1" dirty="0">
                        <a:latin typeface="Verdana" pitchFamily="34" charset="0"/>
                        <a:ea typeface="Verdana" pitchFamily="34" charset="0"/>
                        <a:cs typeface="Verdana" pitchFamily="34" charset="0"/>
                      </a:endParaRPr>
                    </a:p>
                  </a:txBody>
                  <a:tcPr/>
                </a:tc>
                <a:tc>
                  <a:txBody>
                    <a:bodyPr/>
                    <a:lstStyle/>
                    <a:p>
                      <a:r>
                        <a:rPr lang="de-DE" sz="1800" b="1" dirty="0" smtClean="0">
                          <a:effectLst/>
                          <a:latin typeface="Verdana"/>
                          <a:ea typeface="Times New Roman"/>
                          <a:cs typeface="Times New Roman"/>
                        </a:rPr>
                        <a:t>Erfassen von früheren Haupttiteln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solidFill>
                            <a:schemeClr val="dk1"/>
                          </a:solidFill>
                          <a:latin typeface="Verdana" pitchFamily="34" charset="0"/>
                          <a:ea typeface="Verdana" pitchFamily="34" charset="0"/>
                          <a:cs typeface="Verdana" pitchFamily="34" charset="0"/>
                        </a:rPr>
                        <a:t>Haupttitel Band 2 (1967): Betrieb und Personal</a:t>
                      </a:r>
                      <a:endParaRPr lang="de-DE" dirty="0">
                        <a:latin typeface="Verdana" pitchFamily="34" charset="0"/>
                        <a:ea typeface="Verdana" pitchFamily="34" charset="0"/>
                        <a:cs typeface="Verdana" pitchFamily="34" charset="0"/>
                      </a:endParaRPr>
                    </a:p>
                  </a:txBody>
                  <a:tcPr/>
                </a:tc>
              </a:tr>
              <a:tr h="681741">
                <a:tc>
                  <a:txBody>
                    <a:bodyPr/>
                    <a:lstStyle/>
                    <a:p>
                      <a:r>
                        <a:rPr lang="de-DE" b="1" dirty="0" smtClean="0">
                          <a:latin typeface="Verdana" pitchFamily="34" charset="0"/>
                          <a:ea typeface="Verdana" pitchFamily="34" charset="0"/>
                          <a:cs typeface="Verdana" pitchFamily="34" charset="0"/>
                        </a:rPr>
                        <a:t>2.6       D-A-CH</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Zählung</a:t>
                      </a:r>
                      <a:endParaRPr lang="de-DE" b="1" dirty="0">
                        <a:latin typeface="Verdana" pitchFamily="34" charset="0"/>
                        <a:ea typeface="Verdana" pitchFamily="34" charset="0"/>
                        <a:cs typeface="Verdana" pitchFamily="34" charset="0"/>
                      </a:endParaRPr>
                    </a:p>
                  </a:txBody>
                  <a:tcPr/>
                </a:tc>
                <a:tc>
                  <a:txBody>
                    <a:bodyPr/>
                    <a:lstStyle/>
                    <a:p>
                      <a:pPr marL="0" indent="0">
                        <a:buFontTx/>
                        <a:buNone/>
                      </a:pPr>
                      <a:r>
                        <a:rPr lang="de-DE" sz="1800" kern="1200" dirty="0" smtClean="0">
                          <a:solidFill>
                            <a:schemeClr val="dk1"/>
                          </a:solidFill>
                          <a:latin typeface="Verdana" pitchFamily="34" charset="0"/>
                          <a:ea typeface="Verdana" pitchFamily="34" charset="0"/>
                          <a:cs typeface="Verdana" pitchFamily="34" charset="0"/>
                        </a:rPr>
                        <a:t>Band 1 (1966)-</a:t>
                      </a:r>
                      <a:endParaRPr lang="de-DE" dirty="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365641203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69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447691101"/>
              </p:ext>
            </p:extLst>
          </p:nvPr>
        </p:nvGraphicFramePr>
        <p:xfrm>
          <a:off x="323528" y="3573016"/>
          <a:ext cx="8280921" cy="2028189"/>
        </p:xfrm>
        <a:graphic>
          <a:graphicData uri="http://schemas.openxmlformats.org/drawingml/2006/table">
            <a:tbl>
              <a:tblPr firstRow="1" bandRow="1">
                <a:tableStyleId>{5C22544A-7EE6-4342-B048-85BDC9FD1C3A}</a:tableStyleId>
              </a:tblPr>
              <a:tblGrid>
                <a:gridCol w="1470444"/>
                <a:gridCol w="2863496"/>
                <a:gridCol w="3946981"/>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2.3.3.5.2 D-A-CH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effectLst/>
                          <a:latin typeface="Verdana"/>
                          <a:ea typeface="Times New Roman"/>
                          <a:cs typeface="Times New Roman"/>
                        </a:rPr>
                        <a:t>Erfassen von Änderungen in Paralleltiteln (</a:t>
                      </a:r>
                      <a:r>
                        <a:rPr lang="de-DE" sz="1800" b="1" dirty="0" err="1" smtClean="0">
                          <a:effectLst/>
                          <a:latin typeface="Verdana"/>
                          <a:ea typeface="Times New Roman"/>
                          <a:cs typeface="Times New Roman"/>
                        </a:rPr>
                        <a:t>fR</a:t>
                      </a:r>
                      <a:r>
                        <a:rPr lang="de-DE" sz="1800" b="1" dirty="0" smtClean="0">
                          <a:effectLst/>
                          <a:latin typeface="Verdana"/>
                          <a:ea typeface="Times New Roman"/>
                          <a:cs typeface="Times New Roman"/>
                        </a:rPr>
                        <a: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itchFamily="34" charset="0"/>
                          <a:ea typeface="Verdana" pitchFamily="34" charset="0"/>
                          <a:cs typeface="Verdana" pitchFamily="34" charset="0"/>
                        </a:rPr>
                        <a:t>… = </a:t>
                      </a:r>
                      <a:r>
                        <a:rPr lang="de-DE" dirty="0" err="1" smtClean="0">
                          <a:latin typeface="Verdana" pitchFamily="34" charset="0"/>
                          <a:ea typeface="Verdana" pitchFamily="34" charset="0"/>
                          <a:cs typeface="Verdana" pitchFamily="34" charset="0"/>
                        </a:rPr>
                        <a:t>Oriental</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archive</a:t>
                      </a:r>
                      <a:endParaRPr lang="de-DE" dirty="0">
                        <a:latin typeface="Verdana" pitchFamily="34" charset="0"/>
                        <a:ea typeface="Verdana" pitchFamily="34" charset="0"/>
                        <a:cs typeface="Verdana" pitchFamily="34" charset="0"/>
                      </a:endParaRPr>
                    </a:p>
                  </a:txBody>
                  <a:tcPr/>
                </a:tc>
              </a:tr>
              <a:tr h="681741">
                <a:tc>
                  <a:txBody>
                    <a:bodyPr/>
                    <a:lstStyle/>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2.3.6.1</a:t>
                      </a:r>
                    </a:p>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D-A-CH</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Abweichender</a:t>
                      </a:r>
                      <a:r>
                        <a:rPr lang="de-DE" b="1" baseline="0" dirty="0" smtClean="0">
                          <a:latin typeface="Verdana" panose="020B0604030504040204" pitchFamily="34" charset="0"/>
                          <a:ea typeface="Verdana" panose="020B0604030504040204" pitchFamily="34" charset="0"/>
                          <a:cs typeface="Verdana" panose="020B0604030504040204" pitchFamily="34" charset="0"/>
                        </a:rPr>
                        <a:t>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dirty="0" smtClean="0">
                          <a:latin typeface="Verdana" pitchFamily="34" charset="0"/>
                          <a:ea typeface="Verdana" pitchFamily="34" charset="0"/>
                          <a:cs typeface="Verdana" pitchFamily="34" charset="0"/>
                        </a:rPr>
                        <a:t>Paralleltitel 1992-1994: </a:t>
                      </a:r>
                      <a:r>
                        <a:rPr lang="de-DE" dirty="0" err="1" smtClean="0">
                          <a:latin typeface="Verdana" pitchFamily="34" charset="0"/>
                          <a:ea typeface="Verdana" pitchFamily="34" charset="0"/>
                          <a:cs typeface="Verdana" pitchFamily="34" charset="0"/>
                        </a:rPr>
                        <a:t>Oriental</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archives</a:t>
                      </a:r>
                      <a:endParaRPr lang="de-DE" dirty="0">
                        <a:latin typeface="Verdana" pitchFamily="34" charset="0"/>
                        <a:ea typeface="Verdana" pitchFamily="34" charset="0"/>
                        <a:cs typeface="Verdana" pitchFamily="34" charset="0"/>
                      </a:endParaRPr>
                    </a:p>
                  </a:txBody>
                  <a:tcPr anchor="ctr">
                    <a:solidFill>
                      <a:schemeClr val="accent3">
                        <a:lumMod val="40000"/>
                        <a:lumOff val="60000"/>
                      </a:schemeClr>
                    </a:solidFill>
                  </a:tcPr>
                </a:tc>
              </a:tr>
            </a:tbl>
          </a:graphicData>
        </a:graphic>
      </p:graphicFrame>
      <p:sp>
        <p:nvSpPr>
          <p:cNvPr id="9" name="Titel 1"/>
          <p:cNvSpPr>
            <a:spLocks noGrp="1"/>
          </p:cNvSpPr>
          <p:nvPr>
            <p:ph type="title"/>
          </p:nvPr>
        </p:nvSpPr>
        <p:spPr>
          <a:xfrm>
            <a:off x="251520" y="183778"/>
            <a:ext cx="8640960" cy="508918"/>
          </a:xfrm>
        </p:spPr>
        <p:txBody>
          <a:bodyPr>
            <a:noAutofit/>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Latest</a:t>
            </a:r>
            <a:r>
              <a:rPr lang="de-DE" dirty="0" smtClean="0">
                <a:latin typeface="Verdana" panose="020B0604030504040204" pitchFamily="34" charset="0"/>
                <a:ea typeface="Verdana" panose="020B0604030504040204" pitchFamily="34" charset="0"/>
                <a:cs typeface="Verdana" panose="020B0604030504040204" pitchFamily="34" charset="0"/>
              </a:rPr>
              <a:t> beim Paralleltitel</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7" name="Textfeld 6"/>
          <p:cNvSpPr txBox="1"/>
          <p:nvPr/>
        </p:nvSpPr>
        <p:spPr>
          <a:xfrm>
            <a:off x="251520" y="1052736"/>
            <a:ext cx="8352928" cy="2308324"/>
          </a:xfrm>
          <a:prstGeom prst="rect">
            <a:avLst/>
          </a:prstGeom>
          <a:noFill/>
        </p:spPr>
        <p:txBody>
          <a:bodyPr wrap="square" rtlCol="0">
            <a:spAutoFit/>
          </a:bodyPr>
          <a:lstStyle/>
          <a:p>
            <a:pPr marL="342900" indent="-342900">
              <a:buFont typeface="Arial" panose="020B0604020202020204" pitchFamily="34" charset="0"/>
              <a:buChar char="•"/>
            </a:pPr>
            <a:r>
              <a:rPr lang="de-DE" sz="2400" dirty="0" smtClean="0">
                <a:latin typeface="Verdana" pitchFamily="34" charset="0"/>
                <a:ea typeface="Verdana" pitchFamily="34" charset="0"/>
                <a:cs typeface="Verdana" pitchFamily="34" charset="0"/>
              </a:rPr>
              <a:t>Spätere Ausgabe: Paralleltitel ändert sich</a:t>
            </a:r>
          </a:p>
          <a:p>
            <a:pPr marL="342900" indent="-342900">
              <a:buFont typeface="Arial" panose="020B0604020202020204" pitchFamily="34" charset="0"/>
              <a:buChar char="•"/>
            </a:pPr>
            <a:endParaRPr lang="de-DE" sz="2400" dirty="0" smtClean="0">
              <a:latin typeface="Verdana" pitchFamily="34" charset="0"/>
              <a:ea typeface="Verdana" pitchFamily="34" charset="0"/>
              <a:cs typeface="Verdana" pitchFamily="34" charset="0"/>
            </a:endParaRPr>
          </a:p>
          <a:p>
            <a:pPr marL="342900" indent="-342900">
              <a:buFont typeface="Arial" panose="020B0604020202020204" pitchFamily="34" charset="0"/>
              <a:buChar char="•"/>
            </a:pPr>
            <a:r>
              <a:rPr lang="de-DE" sz="2400" dirty="0" smtClean="0">
                <a:latin typeface="Verdana" pitchFamily="34" charset="0"/>
                <a:ea typeface="Verdana" pitchFamily="34" charset="0"/>
                <a:cs typeface="Verdana" pitchFamily="34" charset="0"/>
              </a:rPr>
              <a:t>Angabe des Paralleltitels wird aktualisiert</a:t>
            </a:r>
          </a:p>
          <a:p>
            <a:pPr marL="342900" indent="-342900">
              <a:buFont typeface="Arial" panose="020B0604020202020204" pitchFamily="34" charset="0"/>
              <a:buChar char="•"/>
            </a:pPr>
            <a:endParaRPr lang="de-DE" sz="2400" dirty="0" smtClean="0">
              <a:latin typeface="Verdana" pitchFamily="34" charset="0"/>
              <a:ea typeface="Verdana" pitchFamily="34" charset="0"/>
              <a:cs typeface="Verdana" pitchFamily="34" charset="0"/>
            </a:endParaRPr>
          </a:p>
          <a:p>
            <a:pPr marL="342900" indent="-342900">
              <a:buFont typeface="Arial" panose="020B0604020202020204" pitchFamily="34" charset="0"/>
              <a:buChar char="•"/>
            </a:pPr>
            <a:r>
              <a:rPr lang="de-DE" sz="2400" dirty="0" smtClean="0">
                <a:latin typeface="Verdana" pitchFamily="34" charset="0"/>
                <a:ea typeface="Verdana" pitchFamily="34" charset="0"/>
                <a:cs typeface="Verdana" pitchFamily="34" charset="0"/>
              </a:rPr>
              <a:t>Bisher gültiger Paralleltitel </a:t>
            </a:r>
            <a:r>
              <a:rPr lang="de-DE" sz="2400" dirty="0" smtClean="0">
                <a:latin typeface="Verdana" pitchFamily="34" charset="0"/>
                <a:ea typeface="Verdana" pitchFamily="34" charset="0"/>
                <a:cs typeface="Verdana" pitchFamily="34" charset="0"/>
                <a:sym typeface="Wingdings" pitchFamily="2" charset="2"/>
              </a:rPr>
              <a:t> Erfassung als abweichender Titel</a:t>
            </a:r>
          </a:p>
        </p:txBody>
      </p:sp>
      <p:sp>
        <p:nvSpPr>
          <p:cNvPr id="8" name="Fußzeilenplatzhalter 3"/>
          <p:cNvSpPr>
            <a:spLocks noGrp="1"/>
          </p:cNvSpPr>
          <p:nvPr>
            <p:ph type="ftr" sz="quarter" idx="14"/>
          </p:nvPr>
        </p:nvSpPr>
        <p:spPr>
          <a:xfrm>
            <a:off x="467544" y="6376243"/>
            <a:ext cx="7632848" cy="365125"/>
          </a:xfrm>
        </p:spPr>
        <p:txBody>
          <a:bodyPr/>
          <a:lstStyle/>
          <a:p>
            <a:r>
              <a:rPr lang="de-DE" dirty="0" smtClean="0"/>
              <a:t>AG RDA Schulungsunterlagen | RDA kompakt | Stand:  30.11.2016  | CC BY-NC-SA</a:t>
            </a:r>
            <a:endParaRPr lang="de-DE" dirty="0"/>
          </a:p>
        </p:txBody>
      </p:sp>
    </p:spTree>
    <p:extLst>
      <p:ext uri="{BB962C8B-B14F-4D97-AF65-F5344CB8AC3E}">
        <p14:creationId xmlns:p14="http://schemas.microsoft.com/office/powerpoint/2010/main" val="40793233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Reproduktion</a:t>
            </a:r>
            <a:endParaRPr lang="de-DE" dirty="0"/>
          </a:p>
        </p:txBody>
      </p:sp>
      <p:sp>
        <p:nvSpPr>
          <p:cNvPr id="3" name="Textplatzhalter 2"/>
          <p:cNvSpPr>
            <a:spLocks noGrp="1"/>
          </p:cNvSpPr>
          <p:nvPr>
            <p:ph type="body" sz="quarter" idx="13"/>
          </p:nvPr>
        </p:nvSpPr>
        <p:spPr/>
        <p:txBody>
          <a:bodyPr wrap="square"/>
          <a:lstStyle/>
          <a:p>
            <a:pPr>
              <a:buNone/>
            </a:pPr>
            <a:r>
              <a:rPr lang="de-DE" dirty="0"/>
              <a:t>Ausnahmeregelung beim Haupttitel</a:t>
            </a:r>
          </a:p>
          <a:p>
            <a:r>
              <a:rPr lang="de-DE" dirty="0"/>
              <a:t>Titel der Originalmanifestation erscheint in derselben Informationsquelle wie der Titel der Reproduktion </a:t>
            </a:r>
          </a:p>
          <a:p>
            <a:pPr>
              <a:buNone/>
            </a:pPr>
            <a:r>
              <a:rPr lang="de-DE" dirty="0">
                <a:sym typeface="Wingdings" pitchFamily="2" charset="2"/>
              </a:rPr>
              <a:t>	</a:t>
            </a:r>
            <a:r>
              <a:rPr lang="de-DE" dirty="0"/>
              <a:t> Haupttitel des Originals wird erfasst</a:t>
            </a:r>
          </a:p>
          <a:p>
            <a:pPr lvl="1"/>
            <a:r>
              <a:rPr lang="de-DE" dirty="0"/>
              <a:t>als Paralleltitel oder</a:t>
            </a:r>
          </a:p>
          <a:p>
            <a:pPr lvl="1"/>
            <a:r>
              <a:rPr lang="de-DE" dirty="0"/>
              <a:t>als Titelzusatz oder</a:t>
            </a:r>
          </a:p>
          <a:p>
            <a:pPr lvl="1"/>
            <a:r>
              <a:rPr lang="de-DE" dirty="0"/>
              <a:t>als Titel einer in Beziehung stehenden Manifestation</a:t>
            </a:r>
          </a:p>
          <a:p>
            <a:endParaRPr lang="de-DE" dirty="0"/>
          </a:p>
          <a:p>
            <a:r>
              <a:rPr lang="de-DE" dirty="0"/>
              <a:t>Titel der Originalmanifestation erscheint an anderer Stelle der Ressource </a:t>
            </a:r>
          </a:p>
          <a:p>
            <a:pPr>
              <a:buNone/>
            </a:pPr>
            <a:r>
              <a:rPr lang="de-DE" dirty="0">
                <a:sym typeface="Wingdings" pitchFamily="2" charset="2"/>
              </a:rPr>
              <a:t>	</a:t>
            </a:r>
            <a:r>
              <a:rPr lang="de-DE" dirty="0"/>
              <a:t> berücksichtigt als Titel einer in Beziehung stehenden Manifestation</a:t>
            </a: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234863188"/>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70</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256427508"/>
              </p:ext>
            </p:extLst>
          </p:nvPr>
        </p:nvGraphicFramePr>
        <p:xfrm>
          <a:off x="251520" y="3501008"/>
          <a:ext cx="8352927" cy="2260848"/>
        </p:xfrm>
        <a:graphic>
          <a:graphicData uri="http://schemas.openxmlformats.org/drawingml/2006/table">
            <a:tbl>
              <a:tblPr firstRow="1" bandRow="1">
                <a:tableStyleId>{5C22544A-7EE6-4342-B048-85BDC9FD1C3A}</a:tableStyleId>
              </a:tblPr>
              <a:tblGrid>
                <a:gridCol w="1483815"/>
                <a:gridCol w="2684480"/>
                <a:gridCol w="4184632"/>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2.3.4.7.2 D-A-CH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1" i="0" u="none" strike="noStrike" kern="1200" cap="none" spc="0" normalizeH="0" baseline="0" noProof="0" dirty="0" smtClean="0">
                          <a:ln>
                            <a:noFill/>
                          </a:ln>
                          <a:solidFill>
                            <a:prstClr val="black"/>
                          </a:solidFill>
                          <a:effectLst/>
                          <a:uLnTx/>
                          <a:uFillTx/>
                          <a:latin typeface="Verdana"/>
                          <a:ea typeface="Times New Roman"/>
                          <a:cs typeface="Times New Roman"/>
                        </a:rPr>
                        <a:t>Erfassen von Änderungen bei Titelzusätzen </a:t>
                      </a:r>
                      <a:r>
                        <a:rPr kumimoji="0" lang="de-DE" sz="1600" b="1" i="0" u="none" strike="noStrike" kern="1200" cap="none" spc="0" normalizeH="0" baseline="0" noProof="0" dirty="0" smtClean="0">
                          <a:ln>
                            <a:noFill/>
                          </a:ln>
                          <a:solidFill>
                            <a:prstClr val="black"/>
                          </a:solidFill>
                          <a:effectLst/>
                          <a:uLnTx/>
                          <a:uFillTx/>
                          <a:latin typeface="Verdana"/>
                          <a:ea typeface="Times New Roman"/>
                          <a:cs typeface="Times New Roman"/>
                        </a:rPr>
                        <a:t>(</a:t>
                      </a:r>
                      <a:r>
                        <a:rPr kumimoji="0" lang="de-DE" sz="1600" b="1" i="0" u="none" strike="noStrike" kern="1200" cap="none" spc="0" normalizeH="0" baseline="0" noProof="0" dirty="0" err="1" smtClean="0">
                          <a:ln>
                            <a:noFill/>
                          </a:ln>
                          <a:solidFill>
                            <a:prstClr val="black"/>
                          </a:solidFill>
                          <a:effectLst/>
                          <a:uLnTx/>
                          <a:uFillTx/>
                          <a:latin typeface="Verdana"/>
                          <a:ea typeface="Times New Roman"/>
                          <a:cs typeface="Times New Roman"/>
                        </a:rPr>
                        <a:t>fR</a:t>
                      </a:r>
                      <a:r>
                        <a:rPr kumimoji="0" lang="de-DE" sz="1600" b="1" i="0" u="none" strike="noStrike" kern="1200" cap="none" spc="0" normalizeH="0" baseline="0" noProof="0" dirty="0" smtClean="0">
                          <a:ln>
                            <a:noFill/>
                          </a:ln>
                          <a:solidFill>
                            <a:prstClr val="black"/>
                          </a:solidFill>
                          <a:effectLst/>
                          <a:uLnTx/>
                          <a:uFillTx/>
                          <a:latin typeface="Verdana"/>
                          <a:ea typeface="Times New Roman"/>
                          <a:cs typeface="Times New Roman"/>
                        </a:rPr>
                        <a:t>)</a:t>
                      </a:r>
                      <a:endParaRPr kumimoji="0" lang="de-DE" sz="16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solidFill>
                            <a:schemeClr val="dk1"/>
                          </a:solidFill>
                          <a:latin typeface="Verdana" pitchFamily="34" charset="0"/>
                          <a:ea typeface="Verdana" pitchFamily="34" charset="0"/>
                          <a:cs typeface="Verdana" pitchFamily="34" charset="0"/>
                        </a:rPr>
                        <a:t>… : Zeitschrift für italienische Küche und Lebensart</a:t>
                      </a:r>
                      <a:endParaRPr lang="de-DE" dirty="0">
                        <a:latin typeface="Verdana" pitchFamily="34" charset="0"/>
                        <a:ea typeface="Verdana" pitchFamily="34" charset="0"/>
                        <a:cs typeface="Verdana" pitchFamily="34" charset="0"/>
                      </a:endParaRPr>
                    </a:p>
                  </a:txBody>
                  <a:tcPr/>
                </a:tc>
              </a:tr>
              <a:tr h="681741">
                <a:tc>
                  <a:txBody>
                    <a:bodyPr/>
                    <a:lstStyle/>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2.3.6.1</a:t>
                      </a:r>
                    </a:p>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D-A-CH</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Abweichender</a:t>
                      </a:r>
                      <a:r>
                        <a:rPr lang="de-DE" b="1" baseline="0" dirty="0" smtClean="0">
                          <a:latin typeface="Verdana" panose="020B0604030504040204" pitchFamily="34" charset="0"/>
                          <a:ea typeface="Verdana" panose="020B0604030504040204" pitchFamily="34" charset="0"/>
                          <a:cs typeface="Verdana" panose="020B0604030504040204" pitchFamily="34" charset="0"/>
                        </a:rPr>
                        <a:t>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solidFill>
                            <a:schemeClr val="dk1"/>
                          </a:solidFill>
                          <a:latin typeface="Verdana" pitchFamily="34" charset="0"/>
                          <a:ea typeface="Verdana" pitchFamily="34" charset="0"/>
                          <a:cs typeface="Verdana" pitchFamily="34" charset="0"/>
                        </a:rPr>
                        <a:t>Titelzusatz früher: Zeitschrift für italienische Küche und italienisches Ambiente</a:t>
                      </a:r>
                      <a:endParaRPr lang="de-DE" dirty="0">
                        <a:latin typeface="Verdana" pitchFamily="34" charset="0"/>
                        <a:ea typeface="Verdana" pitchFamily="34" charset="0"/>
                        <a:cs typeface="Verdana" pitchFamily="34" charset="0"/>
                      </a:endParaRPr>
                    </a:p>
                  </a:txBody>
                  <a:tcPr/>
                </a:tc>
              </a:tr>
            </a:tbl>
          </a:graphicData>
        </a:graphic>
      </p:graphicFrame>
      <p:sp>
        <p:nvSpPr>
          <p:cNvPr id="9" name="Titel 1"/>
          <p:cNvSpPr>
            <a:spLocks noGrp="1"/>
          </p:cNvSpPr>
          <p:nvPr>
            <p:ph type="title"/>
          </p:nvPr>
        </p:nvSpPr>
        <p:spPr>
          <a:xfrm>
            <a:off x="251520" y="183778"/>
            <a:ext cx="8640960" cy="508918"/>
          </a:xfrm>
        </p:spPr>
        <p:txBody>
          <a:bodyPr>
            <a:no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Latest beim Titelzusatz		</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7" name="Textfeld 6"/>
          <p:cNvSpPr txBox="1"/>
          <p:nvPr/>
        </p:nvSpPr>
        <p:spPr>
          <a:xfrm>
            <a:off x="251520" y="1052736"/>
            <a:ext cx="8352928" cy="2308324"/>
          </a:xfrm>
          <a:prstGeom prst="rect">
            <a:avLst/>
          </a:prstGeom>
          <a:noFill/>
        </p:spPr>
        <p:txBody>
          <a:bodyPr wrap="square" rtlCol="0">
            <a:spAutoFit/>
          </a:bodyPr>
          <a:lstStyle/>
          <a:p>
            <a:pPr marL="342900" indent="-342900">
              <a:buFont typeface="Arial" panose="020B0604020202020204" pitchFamily="34" charset="0"/>
              <a:buChar char="•"/>
            </a:pPr>
            <a:r>
              <a:rPr lang="de-DE" sz="2400" dirty="0" smtClean="0">
                <a:latin typeface="Verdana" pitchFamily="34" charset="0"/>
                <a:ea typeface="Verdana" pitchFamily="34" charset="0"/>
                <a:cs typeface="Verdana" pitchFamily="34" charset="0"/>
              </a:rPr>
              <a:t>Spätere </a:t>
            </a:r>
            <a:r>
              <a:rPr lang="de-DE" sz="2400" dirty="0">
                <a:latin typeface="Verdana" pitchFamily="34" charset="0"/>
                <a:ea typeface="Verdana" pitchFamily="34" charset="0"/>
                <a:cs typeface="Verdana" pitchFamily="34" charset="0"/>
              </a:rPr>
              <a:t>Ausgabe: Titelzusatz ändert sich</a:t>
            </a:r>
          </a:p>
          <a:p>
            <a:pPr marL="342900" indent="-342900">
              <a:buFont typeface="Arial" panose="020B0604020202020204" pitchFamily="34" charset="0"/>
              <a:buChar char="•"/>
            </a:pPr>
            <a:endParaRPr lang="de-DE" sz="2400" dirty="0">
              <a:latin typeface="Verdana" pitchFamily="34" charset="0"/>
              <a:ea typeface="Verdana" pitchFamily="34" charset="0"/>
              <a:cs typeface="Verdana" pitchFamily="34" charset="0"/>
            </a:endParaRPr>
          </a:p>
          <a:p>
            <a:pPr marL="342900" indent="-342900">
              <a:buFont typeface="Arial" panose="020B0604020202020204" pitchFamily="34" charset="0"/>
              <a:buChar char="•"/>
            </a:pPr>
            <a:r>
              <a:rPr lang="de-DE" sz="2400" dirty="0" smtClean="0">
                <a:latin typeface="Verdana" pitchFamily="34" charset="0"/>
                <a:ea typeface="Verdana" pitchFamily="34" charset="0"/>
                <a:cs typeface="Verdana" pitchFamily="34" charset="0"/>
              </a:rPr>
              <a:t>Angabe </a:t>
            </a:r>
            <a:r>
              <a:rPr lang="de-DE" sz="2400" dirty="0">
                <a:latin typeface="Verdana" pitchFamily="34" charset="0"/>
                <a:ea typeface="Verdana" pitchFamily="34" charset="0"/>
                <a:cs typeface="Verdana" pitchFamily="34" charset="0"/>
              </a:rPr>
              <a:t>des Titelzusatzes wird aktualisiert</a:t>
            </a:r>
          </a:p>
          <a:p>
            <a:pPr marL="342900" indent="-342900">
              <a:buFont typeface="Arial" panose="020B0604020202020204" pitchFamily="34" charset="0"/>
              <a:buChar char="•"/>
            </a:pPr>
            <a:endParaRPr lang="de-DE" sz="2400" dirty="0">
              <a:latin typeface="Verdana" pitchFamily="34" charset="0"/>
              <a:ea typeface="Verdana" pitchFamily="34" charset="0"/>
              <a:cs typeface="Verdana" pitchFamily="34" charset="0"/>
            </a:endParaRPr>
          </a:p>
          <a:p>
            <a:pPr marL="342900" indent="-342900">
              <a:buFont typeface="Arial" panose="020B0604020202020204" pitchFamily="34" charset="0"/>
              <a:buChar char="•"/>
            </a:pPr>
            <a:r>
              <a:rPr lang="de-DE" sz="2400" dirty="0" smtClean="0">
                <a:latin typeface="Verdana" pitchFamily="34" charset="0"/>
                <a:ea typeface="Verdana" pitchFamily="34" charset="0"/>
                <a:cs typeface="Verdana" pitchFamily="34" charset="0"/>
              </a:rPr>
              <a:t>Bisher </a:t>
            </a:r>
            <a:r>
              <a:rPr lang="de-DE" sz="2400" dirty="0">
                <a:latin typeface="Verdana" pitchFamily="34" charset="0"/>
                <a:ea typeface="Verdana" pitchFamily="34" charset="0"/>
                <a:cs typeface="Verdana" pitchFamily="34" charset="0"/>
              </a:rPr>
              <a:t>gültiger Titelzusatz </a:t>
            </a:r>
            <a:r>
              <a:rPr lang="de-DE" sz="2400" dirty="0">
                <a:latin typeface="Verdana" pitchFamily="34" charset="0"/>
                <a:ea typeface="Verdana" pitchFamily="34" charset="0"/>
                <a:cs typeface="Verdana" pitchFamily="34" charset="0"/>
                <a:sym typeface="Wingdings" pitchFamily="2" charset="2"/>
              </a:rPr>
              <a:t> Erfassung als abweichender Titel</a:t>
            </a:r>
          </a:p>
        </p:txBody>
      </p:sp>
      <p:sp>
        <p:nvSpPr>
          <p:cNvPr id="8" name="Fußzeilenplatzhalter 3"/>
          <p:cNvSpPr>
            <a:spLocks noGrp="1"/>
          </p:cNvSpPr>
          <p:nvPr>
            <p:ph type="ftr" sz="quarter" idx="14"/>
          </p:nvPr>
        </p:nvSpPr>
        <p:spPr>
          <a:xfrm>
            <a:off x="467544" y="6376243"/>
            <a:ext cx="7632848" cy="365125"/>
          </a:xfrm>
        </p:spPr>
        <p:txBody>
          <a:bodyPr/>
          <a:lstStyle/>
          <a:p>
            <a:r>
              <a:rPr lang="de-DE" dirty="0" smtClean="0"/>
              <a:t>AG RDA Schulungsunterlagen | RDA kompakt | Stand:  30.11.2016  | CC BY-NC-SA</a:t>
            </a:r>
            <a:endParaRPr lang="de-DE" dirty="0"/>
          </a:p>
        </p:txBody>
      </p:sp>
    </p:spTree>
    <p:extLst>
      <p:ext uri="{BB962C8B-B14F-4D97-AF65-F5344CB8AC3E}">
        <p14:creationId xmlns:p14="http://schemas.microsoft.com/office/powerpoint/2010/main" val="3436653750"/>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848872"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71</a:t>
            </a:fld>
            <a:endParaRPr lang="de-DE"/>
          </a:p>
        </p:txBody>
      </p:sp>
      <p:sp>
        <p:nvSpPr>
          <p:cNvPr id="9" name="Titel 1"/>
          <p:cNvSpPr>
            <a:spLocks noGrp="1"/>
          </p:cNvSpPr>
          <p:nvPr>
            <p:ph type="title"/>
          </p:nvPr>
        </p:nvSpPr>
        <p:spPr>
          <a:xfrm>
            <a:off x="251520" y="183778"/>
            <a:ext cx="8640960" cy="508918"/>
          </a:xfrm>
        </p:spPr>
        <p:txBody>
          <a:bodyPr>
            <a:noAutofit/>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Latest</a:t>
            </a:r>
            <a:r>
              <a:rPr lang="de-DE" dirty="0" smtClean="0">
                <a:latin typeface="Verdana" panose="020B0604030504040204" pitchFamily="34" charset="0"/>
                <a:ea typeface="Verdana" panose="020B0604030504040204" pitchFamily="34" charset="0"/>
                <a:cs typeface="Verdana" panose="020B0604030504040204" pitchFamily="34" charset="0"/>
              </a:rPr>
              <a:t> bei der Verantwortlichkeitsangabe </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7" name="Textfeld 6"/>
          <p:cNvSpPr txBox="1"/>
          <p:nvPr/>
        </p:nvSpPr>
        <p:spPr>
          <a:xfrm>
            <a:off x="251520" y="836712"/>
            <a:ext cx="8352928" cy="5262979"/>
          </a:xfrm>
          <a:prstGeom prst="rect">
            <a:avLst/>
          </a:prstGeom>
          <a:noFill/>
        </p:spPr>
        <p:txBody>
          <a:bodyPr wrap="square" rtlCol="0">
            <a:spAutoFit/>
          </a:bodyPr>
          <a:lstStyle/>
          <a:p>
            <a:pPr marL="342900" indent="-342900">
              <a:buFont typeface="Arial" panose="020B0604020202020204" pitchFamily="34" charset="0"/>
              <a:buChar char="•"/>
            </a:pPr>
            <a:r>
              <a:rPr lang="de-DE" sz="2400" dirty="0">
                <a:latin typeface="Verdana" pitchFamily="34" charset="0"/>
                <a:ea typeface="Verdana" pitchFamily="34" charset="0"/>
                <a:cs typeface="Verdana" pitchFamily="34" charset="0"/>
              </a:rPr>
              <a:t>Ändern sich die Angaben zu Geistigen Schöpfern (Körperschaften, Personen, Familien) oder zu sonstigen Körperschaften und sonstigen Personen, wird die Verantwortlichkeitsangabe entsprechend aktualisiert</a:t>
            </a:r>
          </a:p>
          <a:p>
            <a:endParaRPr lang="de-DE" sz="2400" dirty="0" smtClean="0">
              <a:latin typeface="Verdana" pitchFamily="34" charset="0"/>
              <a:ea typeface="Verdana" pitchFamily="34" charset="0"/>
              <a:cs typeface="Verdana" pitchFamily="34" charset="0"/>
            </a:endParaRPr>
          </a:p>
          <a:p>
            <a:pPr marL="342900" indent="-342900">
              <a:buFont typeface="Arial" panose="020B0604020202020204" pitchFamily="34" charset="0"/>
              <a:buChar char="•"/>
            </a:pPr>
            <a:r>
              <a:rPr lang="de-DE" sz="2400" dirty="0">
                <a:latin typeface="Verdana" pitchFamily="34" charset="0"/>
                <a:ea typeface="Verdana" pitchFamily="34" charset="0"/>
                <a:cs typeface="Verdana" pitchFamily="34" charset="0"/>
              </a:rPr>
              <a:t>Voraussetzung </a:t>
            </a:r>
            <a:r>
              <a:rPr lang="de-DE" sz="2400" u="sng" dirty="0">
                <a:latin typeface="Verdana" pitchFamily="34" charset="0"/>
                <a:ea typeface="Verdana" pitchFamily="34" charset="0"/>
                <a:cs typeface="Verdana" pitchFamily="34" charset="0"/>
              </a:rPr>
              <a:t>bei geistigen Schöpfern </a:t>
            </a:r>
            <a:r>
              <a:rPr lang="de-DE" sz="2400" dirty="0">
                <a:latin typeface="Verdana" pitchFamily="34" charset="0"/>
                <a:ea typeface="Verdana" pitchFamily="34" charset="0"/>
                <a:cs typeface="Verdana" pitchFamily="34" charset="0"/>
              </a:rPr>
              <a:t>: durch die Änderung ist kein neuer GND-Satz notwendig</a:t>
            </a:r>
          </a:p>
          <a:p>
            <a:pPr>
              <a:buFont typeface="Arial" pitchFamily="34" charset="0"/>
              <a:buChar char="•"/>
            </a:pPr>
            <a:endParaRPr lang="de-DE" sz="2400" dirty="0" smtClean="0">
              <a:latin typeface="Verdana" pitchFamily="34" charset="0"/>
              <a:ea typeface="Verdana" pitchFamily="34" charset="0"/>
              <a:cs typeface="Verdana" pitchFamily="34" charset="0"/>
            </a:endParaRPr>
          </a:p>
          <a:p>
            <a:pPr marL="342900" indent="-342900">
              <a:buFont typeface="Arial" panose="020B0604020202020204" pitchFamily="34" charset="0"/>
              <a:buChar char="•"/>
            </a:pPr>
            <a:r>
              <a:rPr lang="de-DE" sz="2400" dirty="0">
                <a:latin typeface="Verdana" pitchFamily="34" charset="0"/>
                <a:ea typeface="Verdana" pitchFamily="34" charset="0"/>
                <a:cs typeface="Verdana" pitchFamily="34" charset="0"/>
              </a:rPr>
              <a:t>Verankerung der bisher gültigen Angabe in einer Anmerkung</a:t>
            </a:r>
          </a:p>
          <a:p>
            <a:pPr>
              <a:buFont typeface="Arial" pitchFamily="34" charset="0"/>
              <a:buChar char="•"/>
            </a:pPr>
            <a:endParaRPr lang="de-DE" sz="2400" dirty="0" smtClean="0">
              <a:latin typeface="Verdana" pitchFamily="34" charset="0"/>
              <a:ea typeface="Verdana" pitchFamily="34" charset="0"/>
              <a:cs typeface="Verdana" pitchFamily="34" charset="0"/>
            </a:endParaRPr>
          </a:p>
          <a:p>
            <a:pPr marL="342900" indent="-342900">
              <a:buFont typeface="Arial" panose="020B0604020202020204" pitchFamily="34" charset="0"/>
              <a:buChar char="•"/>
            </a:pPr>
            <a:r>
              <a:rPr lang="de-DE" sz="2400" dirty="0" smtClean="0">
                <a:latin typeface="Verdana" pitchFamily="34" charset="0"/>
                <a:ea typeface="Verdana" pitchFamily="34" charset="0"/>
                <a:cs typeface="Verdana" pitchFamily="34" charset="0"/>
              </a:rPr>
              <a:t>Bei häufigen Änderungen genügt der allgemeine Hinweis: Herausgebendes Organ variiert</a:t>
            </a:r>
            <a:endParaRPr lang="de-DE" sz="2400" dirty="0" smtClean="0">
              <a:latin typeface="Verdana" pitchFamily="34" charset="0"/>
              <a:ea typeface="Verdana" pitchFamily="34" charset="0"/>
              <a:cs typeface="Verdana" pitchFamily="34" charset="0"/>
              <a:sym typeface="Wingdings" pitchFamily="2" charset="2"/>
            </a:endParaRPr>
          </a:p>
        </p:txBody>
      </p:sp>
    </p:spTree>
    <p:extLst>
      <p:ext uri="{BB962C8B-B14F-4D97-AF65-F5344CB8AC3E}">
        <p14:creationId xmlns:p14="http://schemas.microsoft.com/office/powerpoint/2010/main" val="2338053884"/>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276872"/>
            <a:ext cx="8229600" cy="1431032"/>
          </a:xfrm>
        </p:spPr>
        <p:txBody>
          <a:bodyPr>
            <a:normAutofit/>
          </a:bodyPr>
          <a:lstStyle/>
          <a:p>
            <a:pPr algn="ctr"/>
            <a:r>
              <a:rPr lang="de-DE" sz="2800" dirty="0" smtClean="0">
                <a:latin typeface="Verdana" pitchFamily="34" charset="0"/>
                <a:ea typeface="Verdana" pitchFamily="34" charset="0"/>
                <a:cs typeface="Verdana" pitchFamily="34" charset="0"/>
              </a:rPr>
              <a:t>Abweichender Titel </a:t>
            </a:r>
            <a:br>
              <a:rPr lang="de-DE" sz="2800" dirty="0" smtClean="0">
                <a:latin typeface="Verdana" pitchFamily="34" charset="0"/>
                <a:ea typeface="Verdana" pitchFamily="34" charset="0"/>
                <a:cs typeface="Verdana" pitchFamily="34" charset="0"/>
              </a:rPr>
            </a:br>
            <a:r>
              <a:rPr lang="de-DE" sz="2800" dirty="0" smtClean="0">
                <a:latin typeface="Verdana" pitchFamily="34" charset="0"/>
                <a:ea typeface="Verdana" pitchFamily="34" charset="0"/>
                <a:cs typeface="Verdana" pitchFamily="34" charset="0"/>
              </a:rPr>
              <a:t>- inklusive zusätzlicher Sucheinstieg -</a:t>
            </a:r>
            <a:br>
              <a:rPr lang="de-DE" sz="2800" dirty="0" smtClean="0">
                <a:latin typeface="Verdana" pitchFamily="34" charset="0"/>
                <a:ea typeface="Verdana" pitchFamily="34" charset="0"/>
                <a:cs typeface="Verdana" pitchFamily="34" charset="0"/>
              </a:rPr>
            </a:br>
            <a:endParaRPr lang="de-DE" sz="2800" dirty="0">
              <a:latin typeface="Verdana" pitchFamily="34" charset="0"/>
              <a:ea typeface="Verdana" pitchFamily="34" charset="0"/>
              <a:cs typeface="Verdana" pitchFamily="34" charset="0"/>
            </a:endParaRPr>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30.11.2016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72</a:t>
            </a:fld>
            <a:endParaRPr lang="de-DE"/>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5B.11</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73760486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Abweichender Titel: Standardfall</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r>
              <a:rPr lang="de-DE" sz="2400" dirty="0">
                <a:latin typeface="Verdana" pitchFamily="34" charset="0"/>
                <a:ea typeface="Verdana" pitchFamily="34" charset="0"/>
                <a:cs typeface="Verdana" pitchFamily="34" charset="0"/>
              </a:rPr>
              <a:t>Innerhalb und außerhalb der Ressource vorkommende Titelformen,</a:t>
            </a:r>
          </a:p>
          <a:p>
            <a:pPr marL="0" indent="0">
              <a:buNone/>
            </a:pPr>
            <a:r>
              <a:rPr lang="de-DE" sz="2400" dirty="0">
                <a:latin typeface="Verdana" pitchFamily="34" charset="0"/>
                <a:ea typeface="Verdana" pitchFamily="34" charset="0"/>
                <a:cs typeface="Verdana" pitchFamily="34" charset="0"/>
              </a:rPr>
              <a:t>    z</a:t>
            </a:r>
            <a:r>
              <a:rPr lang="de-DE" sz="2400" dirty="0" smtClean="0">
                <a:latin typeface="Verdana" pitchFamily="34" charset="0"/>
                <a:ea typeface="Verdana" pitchFamily="34" charset="0"/>
                <a:cs typeface="Verdana" pitchFamily="34" charset="0"/>
              </a:rPr>
              <a:t>. B</a:t>
            </a:r>
            <a:r>
              <a:rPr lang="de-DE" sz="2400" dirty="0">
                <a:latin typeface="Verdana" pitchFamily="34" charset="0"/>
                <a:ea typeface="Verdana" pitchFamily="34" charset="0"/>
                <a:cs typeface="Verdana" pitchFamily="34" charset="0"/>
              </a:rPr>
              <a:t>.:</a:t>
            </a:r>
          </a:p>
          <a:p>
            <a:pPr>
              <a:buNone/>
            </a:pPr>
            <a:endParaRPr lang="de-DE" sz="2400" dirty="0">
              <a:latin typeface="Verdana" pitchFamily="34" charset="0"/>
              <a:ea typeface="Verdana" pitchFamily="34" charset="0"/>
              <a:cs typeface="Verdana" pitchFamily="34" charset="0"/>
            </a:endParaRPr>
          </a:p>
          <a:p>
            <a:pPr>
              <a:buFont typeface="Symbol" panose="05050102010706020507" pitchFamily="18" charset="2"/>
              <a:buChar char="-"/>
            </a:pPr>
            <a:r>
              <a:rPr lang="de-DE" sz="2400" dirty="0">
                <a:latin typeface="Verdana" pitchFamily="34" charset="0"/>
                <a:ea typeface="Verdana" pitchFamily="34" charset="0"/>
                <a:cs typeface="Verdana" pitchFamily="34" charset="0"/>
              </a:rPr>
              <a:t>Kopftitel</a:t>
            </a:r>
          </a:p>
          <a:p>
            <a:pPr>
              <a:buFont typeface="Symbol" panose="05050102010706020507" pitchFamily="18" charset="2"/>
              <a:buChar char="-"/>
            </a:pPr>
            <a:r>
              <a:rPr lang="de-DE" sz="2400" dirty="0">
                <a:latin typeface="Verdana" pitchFamily="34" charset="0"/>
                <a:ea typeface="Verdana" pitchFamily="34" charset="0"/>
                <a:cs typeface="Verdana" pitchFamily="34" charset="0"/>
              </a:rPr>
              <a:t>Titel auf dem Rücken</a:t>
            </a:r>
          </a:p>
          <a:p>
            <a:pPr>
              <a:buFont typeface="Symbol" panose="05050102010706020507" pitchFamily="18" charset="2"/>
              <a:buChar char="-"/>
            </a:pPr>
            <a:r>
              <a:rPr lang="de-DE" sz="2400" dirty="0">
                <a:latin typeface="Verdana" pitchFamily="34" charset="0"/>
                <a:ea typeface="Verdana" pitchFamily="34" charset="0"/>
                <a:cs typeface="Verdana" pitchFamily="34" charset="0"/>
              </a:rPr>
              <a:t>Titel auf dem Umschlag</a:t>
            </a:r>
          </a:p>
          <a:p>
            <a:pPr>
              <a:buFont typeface="Symbol" panose="05050102010706020507" pitchFamily="18" charset="2"/>
              <a:buChar char="-"/>
            </a:pPr>
            <a:r>
              <a:rPr lang="de-DE" sz="2400" dirty="0">
                <a:latin typeface="Verdana" pitchFamily="34" charset="0"/>
                <a:ea typeface="Verdana" pitchFamily="34" charset="0"/>
                <a:cs typeface="Verdana" pitchFamily="34" charset="0"/>
              </a:rPr>
              <a:t>Titel auf dem Behältnis</a:t>
            </a:r>
          </a:p>
          <a:p>
            <a:pPr>
              <a:buFont typeface="Symbol" panose="05050102010706020507" pitchFamily="18" charset="2"/>
              <a:buChar char="-"/>
            </a:pPr>
            <a:r>
              <a:rPr lang="de-DE" sz="2400" dirty="0">
                <a:latin typeface="Verdana" pitchFamily="34" charset="0"/>
                <a:ea typeface="Verdana" pitchFamily="34" charset="0"/>
                <a:cs typeface="Verdana" pitchFamily="34" charset="0"/>
              </a:rPr>
              <a:t>Titelzusätze im Impressum</a:t>
            </a:r>
          </a:p>
          <a:p>
            <a:pPr>
              <a:buFont typeface="Symbol" panose="05050102010706020507" pitchFamily="18" charset="2"/>
              <a:buChar char="-"/>
            </a:pPr>
            <a:r>
              <a:rPr lang="de-DE" sz="2400" dirty="0">
                <a:latin typeface="Verdana" pitchFamily="34" charset="0"/>
                <a:ea typeface="Verdana" pitchFamily="34" charset="0"/>
                <a:cs typeface="Verdana" pitchFamily="34" charset="0"/>
              </a:rPr>
              <a:t>Titel von Kumulationen</a:t>
            </a:r>
          </a:p>
          <a:p>
            <a:pPr>
              <a:buFont typeface="Symbol" panose="05050102010706020507" pitchFamily="18" charset="2"/>
              <a:buChar char="-"/>
            </a:pPr>
            <a:r>
              <a:rPr lang="de-DE" sz="2400" dirty="0">
                <a:latin typeface="Verdana" pitchFamily="34" charset="0"/>
                <a:ea typeface="Verdana" pitchFamily="34" charset="0"/>
                <a:cs typeface="Verdana" pitchFamily="34" charset="0"/>
              </a:rPr>
              <a:t>Haupttitel mit Druckfehler</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73</a:t>
            </a:fld>
            <a:endParaRPr lang="de-DE"/>
          </a:p>
        </p:txBody>
      </p:sp>
    </p:spTree>
    <p:extLst>
      <p:ext uri="{BB962C8B-B14F-4D97-AF65-F5344CB8AC3E}">
        <p14:creationId xmlns:p14="http://schemas.microsoft.com/office/powerpoint/2010/main" val="2060144478"/>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200800"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74</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442333517"/>
              </p:ext>
            </p:extLst>
          </p:nvPr>
        </p:nvGraphicFramePr>
        <p:xfrm>
          <a:off x="323528" y="764704"/>
          <a:ext cx="8568952" cy="2546881"/>
        </p:xfrm>
        <a:graphic>
          <a:graphicData uri="http://schemas.openxmlformats.org/drawingml/2006/table">
            <a:tbl>
              <a:tblPr firstRow="1" bandRow="1">
                <a:tableStyleId>{5C22544A-7EE6-4342-B048-85BDC9FD1C3A}</a:tableStyleId>
              </a:tblPr>
              <a:tblGrid>
                <a:gridCol w="1247905"/>
                <a:gridCol w="3000567"/>
                <a:gridCol w="4320480"/>
              </a:tblGrid>
              <a:tr h="376039">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56291">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aseline="0" dirty="0" smtClean="0">
                          <a:latin typeface="Verdana" panose="020B0604030504040204" pitchFamily="34" charset="0"/>
                          <a:ea typeface="Verdana" panose="020B0604030504040204" pitchFamily="34" charset="0"/>
                          <a:cs typeface="Verdana" panose="020B0604030504040204" pitchFamily="34" charset="0"/>
                        </a:rPr>
                        <a:t>Mitteilungen der Handelskammer zu Köln</a:t>
                      </a:r>
                      <a:endParaRPr lang="de-DE" sz="1600" dirty="0" smtClean="0">
                        <a:latin typeface="Verdana" panose="020B0604030504040204" pitchFamily="34" charset="0"/>
                        <a:ea typeface="Verdana" panose="020B0604030504040204" pitchFamily="34" charset="0"/>
                        <a:cs typeface="Verdana" panose="020B0604030504040204" pitchFamily="34" charset="0"/>
                      </a:endParaRPr>
                    </a:p>
                  </a:txBody>
                  <a:tcPr/>
                </a:tc>
              </a:tr>
              <a:tr h="795861">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2.3.6.1</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Abweichender</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aseline="0" dirty="0" smtClean="0">
                          <a:latin typeface="Verdana" panose="020B0604030504040204" pitchFamily="34" charset="0"/>
                          <a:ea typeface="Verdana" panose="020B0604030504040204" pitchFamily="34" charset="0"/>
                          <a:cs typeface="Verdana" panose="020B0604030504040204" pitchFamily="34" charset="0"/>
                        </a:rPr>
                        <a:t>M</a:t>
                      </a:r>
                      <a:r>
                        <a:rPr lang="de-DE" sz="1600" dirty="0" smtClean="0">
                          <a:latin typeface="Verdana" panose="020B0604030504040204" pitchFamily="34" charset="0"/>
                          <a:ea typeface="Verdana" panose="020B0604030504040204" pitchFamily="34" charset="0"/>
                          <a:cs typeface="Verdana" panose="020B0604030504040204" pitchFamily="34" charset="0"/>
                        </a:rPr>
                        <a:t>onatliche Mitteilungen der Handelskammer zu Köln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r h="795861">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2.17.2</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Anmerkung zum Titel</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anose="020B0604030504040204" pitchFamily="34" charset="0"/>
                          <a:ea typeface="Verdana" panose="020B0604030504040204" pitchFamily="34" charset="0"/>
                          <a:cs typeface="Verdana" panose="020B0604030504040204" pitchFamily="34" charset="0"/>
                        </a:rPr>
                        <a:t>Kopftitel</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bl>
          </a:graphicData>
        </a:graphic>
      </p:graphicFrame>
      <p:sp>
        <p:nvSpPr>
          <p:cNvPr id="9" name="Titel 1"/>
          <p:cNvSpPr>
            <a:spLocks noGrp="1"/>
          </p:cNvSpPr>
          <p:nvPr>
            <p:ph type="title"/>
          </p:nvPr>
        </p:nvSpPr>
        <p:spPr>
          <a:xfrm>
            <a:off x="251520" y="183778"/>
            <a:ext cx="8640960" cy="508918"/>
          </a:xfrm>
        </p:spPr>
        <p:txBody>
          <a:bodyPr>
            <a:no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Abweichender Titel: Standardfall</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7" name="Textfeld 6"/>
          <p:cNvSpPr txBox="1"/>
          <p:nvPr/>
        </p:nvSpPr>
        <p:spPr>
          <a:xfrm>
            <a:off x="467544" y="5400809"/>
            <a:ext cx="7920880" cy="923330"/>
          </a:xfrm>
          <a:prstGeom prst="rect">
            <a:avLst/>
          </a:prstGeom>
          <a:noFill/>
        </p:spPr>
        <p:txBody>
          <a:bodyPr wrap="square" rtlCol="0">
            <a:spAutoFit/>
          </a:bodyPr>
          <a:lstStyle/>
          <a:p>
            <a:pPr marL="342900" indent="-342900">
              <a:buFont typeface="Arial" panose="020B0604020202020204" pitchFamily="34" charset="0"/>
              <a:buChar char="•"/>
            </a:pPr>
            <a:r>
              <a:rPr lang="de-DE" dirty="0" smtClean="0">
                <a:latin typeface="Verdana" pitchFamily="34" charset="0"/>
                <a:ea typeface="Verdana" pitchFamily="34" charset="0"/>
                <a:cs typeface="Verdana" pitchFamily="34" charset="0"/>
              </a:rPr>
              <a:t>Es wird </a:t>
            </a:r>
            <a:r>
              <a:rPr lang="de-DE" u="sng" dirty="0" smtClean="0">
                <a:latin typeface="Verdana" pitchFamily="34" charset="0"/>
                <a:ea typeface="Verdana" pitchFamily="34" charset="0"/>
                <a:cs typeface="Verdana" pitchFamily="34" charset="0"/>
              </a:rPr>
              <a:t>immer</a:t>
            </a:r>
            <a:r>
              <a:rPr lang="de-DE" dirty="0" smtClean="0">
                <a:latin typeface="Verdana" pitchFamily="34" charset="0"/>
                <a:ea typeface="Verdana" pitchFamily="34" charset="0"/>
                <a:cs typeface="Verdana" pitchFamily="34" charset="0"/>
              </a:rPr>
              <a:t> ein Vortext erfasst</a:t>
            </a:r>
          </a:p>
          <a:p>
            <a:pPr marL="342900" indent="-342900">
              <a:buFont typeface="Arial" panose="020B0604020202020204" pitchFamily="34" charset="0"/>
              <a:buChar char="•"/>
            </a:pPr>
            <a:r>
              <a:rPr lang="de-DE" dirty="0" smtClean="0">
                <a:latin typeface="Verdana" pitchFamily="34" charset="0"/>
                <a:ea typeface="Verdana" pitchFamily="34" charset="0"/>
                <a:cs typeface="Verdana" pitchFamily="34" charset="0"/>
              </a:rPr>
              <a:t>Ist der abweichende Titel während des gesamten Zeitraums gültig, wird auf die Angabe der Geltungsdauer verzichtet</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1770282154"/>
              </p:ext>
            </p:extLst>
          </p:nvPr>
        </p:nvGraphicFramePr>
        <p:xfrm>
          <a:off x="323528" y="2970716"/>
          <a:ext cx="8424936" cy="2114468"/>
        </p:xfrm>
        <a:graphic>
          <a:graphicData uri="http://schemas.openxmlformats.org/drawingml/2006/table">
            <a:tbl>
              <a:tblPr firstRow="1" bandRow="1">
                <a:tableStyleId>{5C22544A-7EE6-4342-B048-85BDC9FD1C3A}</a:tableStyleId>
              </a:tblPr>
              <a:tblGrid>
                <a:gridCol w="1215135"/>
                <a:gridCol w="3033337"/>
                <a:gridCol w="4176464"/>
              </a:tblGrid>
              <a:tr h="623287">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6004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aseline="0" dirty="0" smtClean="0">
                          <a:latin typeface="Verdana" panose="020B0604030504040204" pitchFamily="34" charset="0"/>
                          <a:ea typeface="Verdana" panose="020B0604030504040204" pitchFamily="34" charset="0"/>
                          <a:cs typeface="Verdana" panose="020B0604030504040204" pitchFamily="34" charset="0"/>
                        </a:rPr>
                        <a:t>Miteinander</a:t>
                      </a:r>
                      <a:endParaRPr lang="de-DE" sz="1600" dirty="0" smtClean="0">
                        <a:latin typeface="Verdana" panose="020B0604030504040204" pitchFamily="34" charset="0"/>
                        <a:ea typeface="Verdana" panose="020B0604030504040204" pitchFamily="34" charset="0"/>
                        <a:cs typeface="Verdana" panose="020B0604030504040204" pitchFamily="34" charset="0"/>
                      </a:endParaRPr>
                    </a:p>
                  </a:txBody>
                  <a:tcPr/>
                </a:tc>
              </a:tr>
              <a:tr h="795861">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2.3.6.1</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Abweichender</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anose="020B0604030504040204" pitchFamily="34" charset="0"/>
                          <a:ea typeface="Verdana" panose="020B0604030504040204" pitchFamily="34" charset="0"/>
                          <a:cs typeface="Verdana" panose="020B0604030504040204" pitchFamily="34" charset="0"/>
                        </a:rPr>
                        <a:t>Werkzeitschrift der deutschen </a:t>
                      </a:r>
                      <a:r>
                        <a:rPr lang="de-DE" sz="1600" dirty="0" err="1" smtClean="0">
                          <a:latin typeface="Verdana" panose="020B0604030504040204" pitchFamily="34" charset="0"/>
                          <a:ea typeface="Verdana" panose="020B0604030504040204" pitchFamily="34" charset="0"/>
                          <a:cs typeface="Verdana" panose="020B0604030504040204" pitchFamily="34" charset="0"/>
                        </a:rPr>
                        <a:t>ALUSuisse</a:t>
                      </a:r>
                      <a:r>
                        <a:rPr lang="de-DE" sz="1600" dirty="0" smtClean="0">
                          <a:latin typeface="Verdana" panose="020B0604030504040204" pitchFamily="34" charset="0"/>
                          <a:ea typeface="Verdana" panose="020B0604030504040204" pitchFamily="34" charset="0"/>
                          <a:cs typeface="Verdana" panose="020B0604030504040204" pitchFamily="34" charset="0"/>
                        </a:rPr>
                        <a:t>-Gruppe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r h="237035">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2.17.2</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Anmerkung zum Titel</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anose="020B0604030504040204" pitchFamily="34" charset="0"/>
                          <a:ea typeface="Verdana" panose="020B0604030504040204" pitchFamily="34" charset="0"/>
                          <a:cs typeface="Verdana" panose="020B0604030504040204" pitchFamily="34" charset="0"/>
                        </a:rPr>
                        <a:t>Abweichender</a:t>
                      </a:r>
                      <a:r>
                        <a:rPr lang="de-DE" sz="1600" baseline="0" dirty="0" smtClean="0">
                          <a:latin typeface="Verdana" panose="020B0604030504040204" pitchFamily="34" charset="0"/>
                          <a:ea typeface="Verdana" panose="020B0604030504040204" pitchFamily="34" charset="0"/>
                          <a:cs typeface="Verdana" panose="020B0604030504040204" pitchFamily="34" charset="0"/>
                        </a:rPr>
                        <a:t> </a:t>
                      </a:r>
                      <a:r>
                        <a:rPr lang="de-DE" sz="1600" dirty="0" smtClean="0">
                          <a:latin typeface="Verdana" panose="020B0604030504040204" pitchFamily="34" charset="0"/>
                          <a:ea typeface="Verdana" panose="020B0604030504040204" pitchFamily="34" charset="0"/>
                          <a:cs typeface="Verdana" panose="020B0604030504040204" pitchFamily="34" charset="0"/>
                        </a:rPr>
                        <a:t>Titel früher</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bl>
          </a:graphicData>
        </a:graphic>
      </p:graphicFrame>
    </p:spTree>
    <p:extLst>
      <p:ext uri="{BB962C8B-B14F-4D97-AF65-F5344CB8AC3E}">
        <p14:creationId xmlns:p14="http://schemas.microsoft.com/office/powerpoint/2010/main" val="2730950775"/>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75</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394955093"/>
              </p:ext>
            </p:extLst>
          </p:nvPr>
        </p:nvGraphicFramePr>
        <p:xfrm>
          <a:off x="323528" y="4330793"/>
          <a:ext cx="8496945" cy="1582824"/>
        </p:xfrm>
        <a:graphic>
          <a:graphicData uri="http://schemas.openxmlformats.org/drawingml/2006/table">
            <a:tbl>
              <a:tblPr firstRow="1" bandRow="1">
                <a:tableStyleId>{5C22544A-7EE6-4342-B048-85BDC9FD1C3A}</a:tableStyleId>
              </a:tblPr>
              <a:tblGrid>
                <a:gridCol w="1152128"/>
                <a:gridCol w="3816424"/>
                <a:gridCol w="3528393"/>
              </a:tblGrid>
              <a:tr h="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4256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Das</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anose="020B0604030504040204" pitchFamily="34" charset="0"/>
                          <a:ea typeface="Verdana" panose="020B0604030504040204" pitchFamily="34" charset="0"/>
                          <a:cs typeface="Verdana" panose="020B0604030504040204" pitchFamily="34" charset="0"/>
                        </a:rPr>
                        <a:t>20. Jahrhundert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774495">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2.3.6.3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b="1"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Erfassen von abweichenden Titeln</a:t>
                      </a:r>
                      <a:endParaRPr lang="de-DE" sz="1800" b="1"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Das zwanzigste</a:t>
                      </a:r>
                      <a:r>
                        <a:rPr lang="de-DE" baseline="0" dirty="0" smtClean="0">
                          <a:latin typeface="Verdana" panose="020B0604030504040204" pitchFamily="34" charset="0"/>
                          <a:ea typeface="Verdana" panose="020B0604030504040204" pitchFamily="34" charset="0"/>
                          <a:cs typeface="Verdana" panose="020B0604030504040204" pitchFamily="34" charset="0"/>
                        </a:rPr>
                        <a:t> Jahrhundert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9" name="Titel 1"/>
          <p:cNvSpPr>
            <a:spLocks noGrp="1"/>
          </p:cNvSpPr>
          <p:nvPr>
            <p:ph type="title"/>
          </p:nvPr>
        </p:nvSpPr>
        <p:spPr>
          <a:xfrm>
            <a:off x="251520" y="183778"/>
            <a:ext cx="8640960" cy="508918"/>
          </a:xfrm>
        </p:spPr>
        <p:txBody>
          <a:bodyPr>
            <a:noAutofit/>
          </a:bodyPr>
          <a:lstStyle/>
          <a:p>
            <a:r>
              <a:rPr lang="de-DE" dirty="0" smtClean="0">
                <a:latin typeface="Verdana" pitchFamily="34" charset="0"/>
                <a:ea typeface="Verdana" pitchFamily="34" charset="0"/>
                <a:cs typeface="Verdana" pitchFamily="34" charset="0"/>
              </a:rPr>
              <a:t>Zusätzliche </a:t>
            </a:r>
            <a:r>
              <a:rPr lang="de-DE" dirty="0">
                <a:latin typeface="Verdana" pitchFamily="34" charset="0"/>
                <a:ea typeface="Verdana" pitchFamily="34" charset="0"/>
                <a:cs typeface="Verdana" pitchFamily="34" charset="0"/>
              </a:rPr>
              <a:t>Sucheinstiege		</a:t>
            </a:r>
          </a:p>
        </p:txBody>
      </p:sp>
      <p:sp>
        <p:nvSpPr>
          <p:cNvPr id="10" name="Textfeld 9"/>
          <p:cNvSpPr txBox="1"/>
          <p:nvPr/>
        </p:nvSpPr>
        <p:spPr>
          <a:xfrm>
            <a:off x="395536" y="764704"/>
            <a:ext cx="8280920" cy="3046988"/>
          </a:xfrm>
          <a:prstGeom prst="rect">
            <a:avLst/>
          </a:prstGeom>
          <a:noFill/>
        </p:spPr>
        <p:txBody>
          <a:bodyPr wrap="square" rtlCol="0">
            <a:spAutoFit/>
          </a:bodyPr>
          <a:lstStyle/>
          <a:p>
            <a:pPr>
              <a:buNone/>
            </a:pPr>
            <a:r>
              <a:rPr lang="de-DE" sz="2400" dirty="0">
                <a:latin typeface="Verdana" pitchFamily="34" charset="0"/>
                <a:ea typeface="Verdana" pitchFamily="34" charset="0"/>
                <a:cs typeface="Verdana" pitchFamily="34" charset="0"/>
              </a:rPr>
              <a:t>Als abweichende Titel gelten auch zusätzliche Sucheinstiege, z</a:t>
            </a:r>
            <a:r>
              <a:rPr lang="de-DE" sz="2400" dirty="0" smtClean="0">
                <a:latin typeface="Verdana" pitchFamily="34" charset="0"/>
                <a:ea typeface="Verdana" pitchFamily="34" charset="0"/>
                <a:cs typeface="Verdana" pitchFamily="34" charset="0"/>
              </a:rPr>
              <a:t>. B</a:t>
            </a:r>
            <a:r>
              <a:rPr lang="de-DE" sz="2400" dirty="0">
                <a:latin typeface="Verdana" pitchFamily="34" charset="0"/>
                <a:ea typeface="Verdana" pitchFamily="34" charset="0"/>
                <a:cs typeface="Verdana" pitchFamily="34" charset="0"/>
              </a:rPr>
              <a:t>.:</a:t>
            </a:r>
          </a:p>
          <a:p>
            <a:endParaRPr lang="de-DE" sz="2400" dirty="0">
              <a:latin typeface="Verdana" pitchFamily="34" charset="0"/>
              <a:ea typeface="Verdana" pitchFamily="34" charset="0"/>
              <a:cs typeface="Verdana" pitchFamily="34" charset="0"/>
            </a:endParaRPr>
          </a:p>
          <a:p>
            <a:pPr>
              <a:buFont typeface="Arial" pitchFamily="34" charset="0"/>
              <a:buChar char="•"/>
            </a:pPr>
            <a:r>
              <a:rPr lang="de-DE" sz="2400" dirty="0">
                <a:latin typeface="Verdana" pitchFamily="34" charset="0"/>
                <a:ea typeface="Verdana" pitchFamily="34" charset="0"/>
                <a:cs typeface="Verdana" pitchFamily="34" charset="0"/>
              </a:rPr>
              <a:t> für die aufgelöste Form von Abkürzungen</a:t>
            </a:r>
          </a:p>
          <a:p>
            <a:pPr>
              <a:buFont typeface="Arial" pitchFamily="34" charset="0"/>
              <a:buChar char="•"/>
            </a:pPr>
            <a:r>
              <a:rPr lang="de-DE" sz="2400" dirty="0">
                <a:latin typeface="Verdana" pitchFamily="34" charset="0"/>
                <a:ea typeface="Verdana" pitchFamily="34" charset="0"/>
                <a:cs typeface="Verdana" pitchFamily="34" charset="0"/>
              </a:rPr>
              <a:t> als Wortlaut aufgelöste Ziffern, Formeln und</a:t>
            </a:r>
          </a:p>
          <a:p>
            <a:r>
              <a:rPr lang="de-DE" sz="2400" dirty="0">
                <a:latin typeface="Verdana" pitchFamily="34" charset="0"/>
                <a:ea typeface="Verdana" pitchFamily="34" charset="0"/>
                <a:cs typeface="Verdana" pitchFamily="34" charset="0"/>
              </a:rPr>
              <a:t>  Zeichen </a:t>
            </a:r>
          </a:p>
          <a:p>
            <a:endParaRPr lang="de-DE" sz="2400" i="1" dirty="0" smtClean="0">
              <a:latin typeface="Verdana" pitchFamily="34" charset="0"/>
              <a:ea typeface="Verdana" pitchFamily="34" charset="0"/>
              <a:cs typeface="Verdana" pitchFamily="34" charset="0"/>
            </a:endParaRPr>
          </a:p>
          <a:p>
            <a:r>
              <a:rPr lang="de-DE" sz="2400" i="1" dirty="0" smtClean="0">
                <a:latin typeface="Verdana" pitchFamily="34" charset="0"/>
                <a:ea typeface="Verdana" pitchFamily="34" charset="0"/>
                <a:cs typeface="Verdana" pitchFamily="34" charset="0"/>
              </a:rPr>
              <a:t>Hinweis: weiterhin ohne Vortext</a:t>
            </a:r>
            <a:endParaRPr lang="de-DE" sz="2400" i="1" dirty="0"/>
          </a:p>
        </p:txBody>
      </p:sp>
    </p:spTree>
    <p:extLst>
      <p:ext uri="{BB962C8B-B14F-4D97-AF65-F5344CB8AC3E}">
        <p14:creationId xmlns:p14="http://schemas.microsoft.com/office/powerpoint/2010/main" val="2129792076"/>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normAutofit fontScale="90000"/>
          </a:bodyPr>
          <a:lstStyle/>
          <a:p>
            <a:pPr algn="ctr"/>
            <a:r>
              <a:rPr lang="de-DE" sz="2800" dirty="0" smtClean="0">
                <a:latin typeface="Verdana" pitchFamily="34" charset="0"/>
                <a:ea typeface="Verdana" pitchFamily="34" charset="0"/>
                <a:cs typeface="Verdana" pitchFamily="34" charset="0"/>
              </a:rPr>
              <a:t/>
            </a:r>
            <a:br>
              <a:rPr lang="de-DE" sz="2800"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Änderungen in der Veröffentlichungsangabe</a:t>
            </a:r>
            <a:r>
              <a:rPr lang="de-DE" sz="2800" dirty="0" smtClean="0">
                <a:latin typeface="Verdana" pitchFamily="34" charset="0"/>
                <a:ea typeface="Verdana" pitchFamily="34" charset="0"/>
                <a:cs typeface="Verdana" pitchFamily="34" charset="0"/>
              </a:rPr>
              <a:t/>
            </a:r>
            <a:br>
              <a:rPr lang="de-DE" sz="2800" dirty="0" smtClean="0">
                <a:latin typeface="Verdana" pitchFamily="34" charset="0"/>
                <a:ea typeface="Verdana" pitchFamily="34" charset="0"/>
                <a:cs typeface="Verdana" pitchFamily="34" charset="0"/>
              </a:rPr>
            </a:br>
            <a:r>
              <a:rPr lang="de-DE" sz="2800" dirty="0" smtClean="0">
                <a:latin typeface="Verdana" pitchFamily="34" charset="0"/>
                <a:ea typeface="Verdana" pitchFamily="34" charset="0"/>
                <a:cs typeface="Verdana" pitchFamily="34" charset="0"/>
              </a:rPr>
              <a:t/>
            </a:r>
            <a:br>
              <a:rPr lang="de-DE" sz="2800" dirty="0" smtClean="0">
                <a:latin typeface="Verdana" pitchFamily="34" charset="0"/>
                <a:ea typeface="Verdana" pitchFamily="34" charset="0"/>
                <a:cs typeface="Verdana" pitchFamily="34" charset="0"/>
              </a:rPr>
            </a:br>
            <a:endParaRPr lang="de-DE" sz="2800" dirty="0">
              <a:latin typeface="Verdana" pitchFamily="34" charset="0"/>
              <a:ea typeface="Verdana" pitchFamily="34" charset="0"/>
              <a:cs typeface="Verdana" pitchFamily="34" charset="0"/>
            </a:endParaRP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5B.12</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7"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
        <p:nvSpPr>
          <p:cNvPr id="6" name="Foliennummernplatzhalter 4"/>
          <p:cNvSpPr>
            <a:spLocks noGrp="1"/>
          </p:cNvSpPr>
          <p:nvPr>
            <p:ph type="sldNum" sz="quarter" idx="4"/>
          </p:nvPr>
        </p:nvSpPr>
        <p:spPr>
          <a:xfrm>
            <a:off x="7884368" y="6376243"/>
            <a:ext cx="802432" cy="365125"/>
          </a:xfrm>
        </p:spPr>
        <p:txBody>
          <a:bodyPr/>
          <a:lstStyle/>
          <a:p>
            <a:fld id="{8A6690F1-7CA1-4166-A522-500460961984}" type="slidenum">
              <a:rPr lang="de-DE" smtClean="0"/>
              <a:pPr/>
              <a:t>76</a:t>
            </a:fld>
            <a:endParaRPr lang="de-DE"/>
          </a:p>
        </p:txBody>
      </p:sp>
    </p:spTree>
    <p:extLst>
      <p:ext uri="{BB962C8B-B14F-4D97-AF65-F5344CB8AC3E}">
        <p14:creationId xmlns:p14="http://schemas.microsoft.com/office/powerpoint/2010/main" val="3123547857"/>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Vorbemerkung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0" lvl="0" indent="0">
              <a:buNone/>
            </a:pPr>
            <a:r>
              <a:rPr lang="de-DE" sz="2400" dirty="0">
                <a:solidFill>
                  <a:srgbClr val="FF0000"/>
                </a:solidFill>
                <a:latin typeface="Verdana" pitchFamily="34" charset="0"/>
                <a:ea typeface="Verdana" pitchFamily="34" charset="0"/>
                <a:cs typeface="Verdana" pitchFamily="34" charset="0"/>
              </a:rPr>
              <a:t>Änderungen in der </a:t>
            </a:r>
            <a:r>
              <a:rPr lang="de-DE" sz="2400" dirty="0" smtClean="0">
                <a:solidFill>
                  <a:srgbClr val="FF0000"/>
                </a:solidFill>
                <a:latin typeface="Verdana" pitchFamily="34" charset="0"/>
                <a:ea typeface="Verdana" pitchFamily="34" charset="0"/>
                <a:cs typeface="Verdana" pitchFamily="34" charset="0"/>
              </a:rPr>
              <a:t>Veröffentlichungsangabe:</a:t>
            </a:r>
          </a:p>
          <a:p>
            <a:r>
              <a:rPr lang="de-DE" sz="2400" dirty="0">
                <a:latin typeface="Verdana" pitchFamily="34" charset="0"/>
                <a:ea typeface="Verdana" pitchFamily="34" charset="0"/>
                <a:cs typeface="Verdana" pitchFamily="34" charset="0"/>
              </a:rPr>
              <a:t>d</a:t>
            </a:r>
            <a:r>
              <a:rPr lang="de-DE" sz="2400" dirty="0" smtClean="0">
                <a:latin typeface="Verdana" pitchFamily="34" charset="0"/>
                <a:ea typeface="Verdana" pitchFamily="34" charset="0"/>
                <a:cs typeface="Verdana" pitchFamily="34" charset="0"/>
              </a:rPr>
              <a:t>ie bisherigen Inhalte werden aktualisiert</a:t>
            </a:r>
          </a:p>
          <a:p>
            <a:r>
              <a:rPr lang="de-DE" sz="2400" dirty="0">
                <a:latin typeface="Verdana" pitchFamily="34" charset="0"/>
                <a:ea typeface="Verdana" pitchFamily="34" charset="0"/>
                <a:cs typeface="Verdana" pitchFamily="34" charset="0"/>
              </a:rPr>
              <a:t>f</a:t>
            </a:r>
            <a:r>
              <a:rPr lang="de-DE" sz="2400" dirty="0" smtClean="0">
                <a:latin typeface="Verdana" pitchFamily="34" charset="0"/>
                <a:ea typeface="Verdana" pitchFamily="34" charset="0"/>
                <a:cs typeface="Verdana" pitchFamily="34" charset="0"/>
              </a:rPr>
              <a:t>rüheste/frühere Angaben werden zusätzlich verzeichnet und gekennzeichnet</a:t>
            </a:r>
          </a:p>
          <a:p>
            <a:endParaRPr lang="de-DE" sz="2400" dirty="0">
              <a:solidFill>
                <a:prstClr val="black"/>
              </a:solidFill>
              <a:latin typeface="Verdana" pitchFamily="34" charset="0"/>
              <a:ea typeface="Verdana" pitchFamily="34" charset="0"/>
              <a:cs typeface="Verdana" pitchFamily="34" charset="0"/>
            </a:endParaRPr>
          </a:p>
          <a:p>
            <a:pPr marL="1588" lvl="0" indent="-1588">
              <a:buNone/>
            </a:pPr>
            <a:r>
              <a:rPr lang="de-DE" sz="2400" dirty="0">
                <a:solidFill>
                  <a:prstClr val="black"/>
                </a:solidFill>
                <a:latin typeface="Verdana" pitchFamily="34" charset="0"/>
                <a:ea typeface="Verdana" pitchFamily="34" charset="0"/>
                <a:cs typeface="Verdana" pitchFamily="34" charset="0"/>
              </a:rPr>
              <a:t>Unterscheidung zwischen </a:t>
            </a:r>
            <a:r>
              <a:rPr lang="de-DE" sz="2400" u="sng" dirty="0">
                <a:solidFill>
                  <a:srgbClr val="0070C0"/>
                </a:solidFill>
                <a:latin typeface="Verdana" pitchFamily="34" charset="0"/>
                <a:ea typeface="Verdana" pitchFamily="34" charset="0"/>
                <a:cs typeface="Verdana" pitchFamily="34" charset="0"/>
              </a:rPr>
              <a:t>frühesten</a:t>
            </a:r>
            <a:r>
              <a:rPr lang="de-DE" sz="2400" dirty="0">
                <a:solidFill>
                  <a:prstClr val="black"/>
                </a:solidFill>
                <a:latin typeface="Verdana" pitchFamily="34" charset="0"/>
                <a:ea typeface="Verdana" pitchFamily="34" charset="0"/>
                <a:cs typeface="Verdana" pitchFamily="34" charset="0"/>
              </a:rPr>
              <a:t> und </a:t>
            </a:r>
            <a:r>
              <a:rPr lang="de-DE" sz="2400" u="sng" dirty="0">
                <a:solidFill>
                  <a:srgbClr val="0070C0"/>
                </a:solidFill>
                <a:latin typeface="Verdana" pitchFamily="34" charset="0"/>
                <a:ea typeface="Verdana" pitchFamily="34" charset="0"/>
                <a:cs typeface="Verdana" pitchFamily="34" charset="0"/>
              </a:rPr>
              <a:t>früheren</a:t>
            </a:r>
            <a:r>
              <a:rPr lang="de-DE" sz="2400" dirty="0">
                <a:solidFill>
                  <a:prstClr val="black"/>
                </a:solidFill>
                <a:latin typeface="Verdana" pitchFamily="34" charset="0"/>
                <a:ea typeface="Verdana" pitchFamily="34" charset="0"/>
                <a:cs typeface="Verdana" pitchFamily="34" charset="0"/>
              </a:rPr>
              <a:t> Veröffentlichungsangaben</a:t>
            </a:r>
          </a:p>
          <a:p>
            <a:pPr lvl="0">
              <a:buNone/>
            </a:pPr>
            <a:endParaRPr lang="de-DE" sz="2400" dirty="0">
              <a:solidFill>
                <a:srgbClr val="0070C0"/>
              </a:solidFill>
              <a:latin typeface="Verdana" pitchFamily="34" charset="0"/>
              <a:ea typeface="Verdana" pitchFamily="34" charset="0"/>
              <a:cs typeface="Verdana" pitchFamily="34" charset="0"/>
            </a:endParaRPr>
          </a:p>
          <a:p>
            <a:pPr marL="0" lvl="0" indent="0">
              <a:buNone/>
            </a:pPr>
            <a:r>
              <a:rPr lang="de-DE" sz="2400" u="sng" dirty="0">
                <a:solidFill>
                  <a:srgbClr val="0070C0"/>
                </a:solidFill>
                <a:latin typeface="Verdana" pitchFamily="34" charset="0"/>
                <a:ea typeface="Verdana" pitchFamily="34" charset="0"/>
                <a:cs typeface="Verdana" pitchFamily="34" charset="0"/>
              </a:rPr>
              <a:t>Früheste </a:t>
            </a:r>
            <a:r>
              <a:rPr lang="de-DE" sz="2400" dirty="0">
                <a:solidFill>
                  <a:prstClr val="black"/>
                </a:solidFill>
                <a:latin typeface="Verdana" pitchFamily="34" charset="0"/>
                <a:ea typeface="Verdana" pitchFamily="34" charset="0"/>
                <a:cs typeface="Verdana" pitchFamily="34" charset="0"/>
              </a:rPr>
              <a:t>Veröffentlichungsangabe:</a:t>
            </a:r>
          </a:p>
          <a:p>
            <a:pPr lvl="0"/>
            <a:r>
              <a:rPr lang="de-DE" sz="2400" dirty="0">
                <a:solidFill>
                  <a:prstClr val="black"/>
                </a:solidFill>
                <a:latin typeface="Verdana" pitchFamily="34" charset="0"/>
                <a:ea typeface="Verdana" pitchFamily="34" charset="0"/>
                <a:cs typeface="Verdana" pitchFamily="34" charset="0"/>
              </a:rPr>
              <a:t>der </a:t>
            </a:r>
            <a:r>
              <a:rPr lang="de-DE" sz="2400" u="sng" dirty="0">
                <a:solidFill>
                  <a:prstClr val="black"/>
                </a:solidFill>
                <a:latin typeface="Verdana" pitchFamily="34" charset="0"/>
                <a:ea typeface="Verdana" pitchFamily="34" charset="0"/>
                <a:cs typeface="Verdana" pitchFamily="34" charset="0"/>
              </a:rPr>
              <a:t>Beginn</a:t>
            </a:r>
            <a:r>
              <a:rPr lang="de-DE" sz="2400" dirty="0">
                <a:solidFill>
                  <a:prstClr val="black"/>
                </a:solidFill>
                <a:latin typeface="Verdana" pitchFamily="34" charset="0"/>
                <a:ea typeface="Verdana" pitchFamily="34" charset="0"/>
                <a:cs typeface="Verdana" pitchFamily="34" charset="0"/>
              </a:rPr>
              <a:t> der Veröffentlichung </a:t>
            </a:r>
            <a:r>
              <a:rPr lang="de-DE" sz="2400" u="sng" dirty="0">
                <a:solidFill>
                  <a:prstClr val="black"/>
                </a:solidFill>
                <a:latin typeface="Verdana" pitchFamily="34" charset="0"/>
                <a:ea typeface="Verdana" pitchFamily="34" charset="0"/>
                <a:cs typeface="Verdana" pitchFamily="34" charset="0"/>
              </a:rPr>
              <a:t>ist bekannt</a:t>
            </a:r>
          </a:p>
          <a:p>
            <a:pPr lvl="0"/>
            <a:r>
              <a:rPr lang="de-DE" sz="2400" dirty="0" smtClean="0">
                <a:solidFill>
                  <a:prstClr val="black"/>
                </a:solidFill>
                <a:latin typeface="Verdana" pitchFamily="34" charset="0"/>
                <a:ea typeface="Verdana" pitchFamily="34" charset="0"/>
                <a:cs typeface="Verdana" pitchFamily="34" charset="0"/>
              </a:rPr>
              <a:t>wird </a:t>
            </a:r>
            <a:r>
              <a:rPr lang="de-DE" sz="2400" u="sng" dirty="0">
                <a:solidFill>
                  <a:prstClr val="black"/>
                </a:solidFill>
                <a:latin typeface="Verdana" pitchFamily="34" charset="0"/>
                <a:ea typeface="Verdana" pitchFamily="34" charset="0"/>
                <a:cs typeface="Verdana" pitchFamily="34" charset="0"/>
              </a:rPr>
              <a:t>immer</a:t>
            </a:r>
            <a:r>
              <a:rPr lang="de-DE" sz="2400" dirty="0">
                <a:solidFill>
                  <a:prstClr val="black"/>
                </a:solidFill>
                <a:latin typeface="Verdana" pitchFamily="34" charset="0"/>
                <a:ea typeface="Verdana" pitchFamily="34" charset="0"/>
                <a:cs typeface="Verdana" pitchFamily="34" charset="0"/>
              </a:rPr>
              <a:t> erfasst</a:t>
            </a:r>
          </a:p>
          <a:p>
            <a:pPr lvl="0"/>
            <a:r>
              <a:rPr lang="de-DE" sz="2400" dirty="0">
                <a:solidFill>
                  <a:prstClr val="black"/>
                </a:solidFill>
                <a:latin typeface="Verdana" pitchFamily="34" charset="0"/>
                <a:ea typeface="Verdana" pitchFamily="34" charset="0"/>
                <a:cs typeface="Verdana" pitchFamily="34" charset="0"/>
              </a:rPr>
              <a:t>die Geltungsdauer wird mit </a:t>
            </a:r>
            <a:r>
              <a:rPr lang="de-DE" sz="2400" u="sng" dirty="0">
                <a:solidFill>
                  <a:prstClr val="black"/>
                </a:solidFill>
                <a:latin typeface="Verdana" pitchFamily="34" charset="0"/>
                <a:ea typeface="Verdana" pitchFamily="34" charset="0"/>
                <a:cs typeface="Verdana" pitchFamily="34" charset="0"/>
              </a:rPr>
              <a:t>Erscheinungsdaten</a:t>
            </a:r>
            <a:r>
              <a:rPr lang="de-DE" sz="2400" dirty="0">
                <a:solidFill>
                  <a:prstClr val="black"/>
                </a:solidFill>
                <a:latin typeface="Verdana" pitchFamily="34" charset="0"/>
                <a:ea typeface="Verdana" pitchFamily="34" charset="0"/>
                <a:cs typeface="Verdana" pitchFamily="34" charset="0"/>
              </a:rPr>
              <a:t> erfasst (RDA 2.8.6 D-A-C-H)</a:t>
            </a:r>
          </a:p>
          <a:p>
            <a:endParaRPr lang="de-DE" sz="2000"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7"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
        <p:nvSpPr>
          <p:cNvPr id="6" name="Foliennummernplatzhalter 4"/>
          <p:cNvSpPr>
            <a:spLocks noGrp="1"/>
          </p:cNvSpPr>
          <p:nvPr>
            <p:ph type="sldNum" sz="quarter" idx="4"/>
          </p:nvPr>
        </p:nvSpPr>
        <p:spPr>
          <a:xfrm>
            <a:off x="7884368" y="6376243"/>
            <a:ext cx="802432" cy="365125"/>
          </a:xfrm>
        </p:spPr>
        <p:txBody>
          <a:bodyPr/>
          <a:lstStyle/>
          <a:p>
            <a:fld id="{8A6690F1-7CA1-4166-A522-500460961984}" type="slidenum">
              <a:rPr lang="de-DE" smtClean="0"/>
              <a:pPr/>
              <a:t>77</a:t>
            </a:fld>
            <a:endParaRPr lang="de-DE"/>
          </a:p>
        </p:txBody>
      </p:sp>
    </p:spTree>
    <p:extLst>
      <p:ext uri="{BB962C8B-B14F-4D97-AF65-F5344CB8AC3E}">
        <p14:creationId xmlns:p14="http://schemas.microsoft.com/office/powerpoint/2010/main" val="2451273804"/>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noAutofit/>
          </a:bodyPr>
          <a:lstStyle/>
          <a:p>
            <a:r>
              <a:rPr lang="de-DE" dirty="0" smtClean="0">
                <a:latin typeface="Verdana" pitchFamily="34" charset="0"/>
                <a:ea typeface="Verdana" pitchFamily="34" charset="0"/>
                <a:cs typeface="Verdana" pitchFamily="34" charset="0"/>
              </a:rPr>
              <a:t>Zeitliche Gültigkeit: Mischformen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1052736"/>
            <a:ext cx="8640960" cy="5256584"/>
          </a:xfrm>
        </p:spPr>
        <p:txBody>
          <a:bodyPr wrap="square"/>
          <a:lstStyle/>
          <a:p>
            <a:pPr>
              <a:buNone/>
            </a:pPr>
            <a:r>
              <a:rPr lang="de-DE" sz="2400" dirty="0" smtClean="0">
                <a:latin typeface="Verdana" pitchFamily="34" charset="0"/>
                <a:ea typeface="Verdana" pitchFamily="34" charset="0"/>
                <a:cs typeface="Verdana" pitchFamily="34" charset="0"/>
              </a:rPr>
              <a:t> </a:t>
            </a: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2577132784"/>
              </p:ext>
            </p:extLst>
          </p:nvPr>
        </p:nvGraphicFramePr>
        <p:xfrm>
          <a:off x="467544" y="1484784"/>
          <a:ext cx="8280920" cy="3806160"/>
        </p:xfrm>
        <a:graphic>
          <a:graphicData uri="http://schemas.openxmlformats.org/drawingml/2006/table">
            <a:tbl>
              <a:tblPr firstRow="1" bandRow="1">
                <a:tableStyleId>{5C22544A-7EE6-4342-B048-85BDC9FD1C3A}</a:tableStyleId>
              </a:tblPr>
              <a:tblGrid>
                <a:gridCol w="1809277"/>
                <a:gridCol w="3201028"/>
                <a:gridCol w="3270615"/>
              </a:tblGrid>
              <a:tr h="36576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32877">
                <a:tc>
                  <a:txBody>
                    <a:bodyPr/>
                    <a:lstStyle/>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2.8.1.5.2</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40000"/>
                        <a:lumOff val="60000"/>
                      </a:schemeClr>
                    </a:solidFill>
                  </a:tcPr>
                </a:tc>
                <a:tc>
                  <a:txBody>
                    <a:bodyPr/>
                    <a:lstStyle/>
                    <a:p>
                      <a:pPr algn="l"/>
                      <a:r>
                        <a:rPr lang="de-DE" b="1" dirty="0" smtClean="0">
                          <a:latin typeface="Verdana" panose="020B0604030504040204" pitchFamily="34" charset="0"/>
                          <a:ea typeface="Verdana" panose="020B0604030504040204" pitchFamily="34" charset="0"/>
                          <a:cs typeface="Verdana" panose="020B0604030504040204" pitchFamily="34" charset="0"/>
                        </a:rPr>
                        <a:t>Aktuelle </a:t>
                      </a:r>
                      <a:r>
                        <a:rPr lang="de-DE" b="1" dirty="0" err="1" smtClean="0">
                          <a:latin typeface="Verdana" panose="020B0604030504040204" pitchFamily="34" charset="0"/>
                          <a:ea typeface="Verdana" panose="020B0604030504040204" pitchFamily="34" charset="0"/>
                          <a:cs typeface="Verdana" panose="020B0604030504040204" pitchFamily="34" charset="0"/>
                        </a:rPr>
                        <a:t>Veröffent</a:t>
                      </a:r>
                      <a:r>
                        <a:rPr lang="de-DE" b="1" dirty="0" smtClean="0">
                          <a:latin typeface="Verdana" panose="020B0604030504040204" pitchFamily="34" charset="0"/>
                          <a:ea typeface="Verdana" panose="020B0604030504040204" pitchFamily="34" charset="0"/>
                          <a:cs typeface="Verdana" panose="020B0604030504040204" pitchFamily="34" charset="0"/>
                        </a:rPr>
                        <a: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lichungsangabe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40000"/>
                        <a:lumOff val="60000"/>
                      </a:schemeClr>
                    </a:solidFill>
                  </a:tcPr>
                </a:tc>
                <a:tc>
                  <a:txBody>
                    <a:bodyPr/>
                    <a:lstStyle/>
                    <a:p>
                      <a:pPr algn="l"/>
                      <a:r>
                        <a:rPr lang="de-DE" dirty="0" smtClean="0">
                          <a:latin typeface="Verdana" pitchFamily="34" charset="0"/>
                          <a:ea typeface="Verdana" pitchFamily="34" charset="0"/>
                          <a:cs typeface="Verdana" pitchFamily="34" charset="0"/>
                        </a:rPr>
                        <a:t>Konstanz</a:t>
                      </a:r>
                      <a:r>
                        <a:rPr lang="de-DE" baseline="0" dirty="0" smtClean="0">
                          <a:latin typeface="Verdana" pitchFamily="34" charset="0"/>
                          <a:ea typeface="Verdana" pitchFamily="34" charset="0"/>
                          <a:cs typeface="Verdana" pitchFamily="34" charset="0"/>
                        </a:rPr>
                        <a:t> : UVK Medien</a:t>
                      </a:r>
                      <a:endParaRPr lang="de-DE" dirty="0">
                        <a:latin typeface="Verdana" pitchFamily="34" charset="0"/>
                        <a:ea typeface="Verdana" pitchFamily="34" charset="0"/>
                        <a:cs typeface="Verdana" pitchFamily="34" charset="0"/>
                      </a:endParaRPr>
                    </a:p>
                  </a:txBody>
                  <a:tcPr>
                    <a:solidFill>
                      <a:schemeClr val="accent1">
                        <a:lumMod val="40000"/>
                        <a:lumOff val="60000"/>
                      </a:schemeClr>
                    </a:solidFill>
                  </a:tcPr>
                </a:tc>
              </a:tr>
              <a:tr h="86160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2.8.1.5.2</a:t>
                      </a:r>
                      <a:endParaRPr lang="de-DE"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Früheste </a:t>
                      </a:r>
                      <a:r>
                        <a:rPr lang="de-DE" b="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Veröffent</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b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br>
                      <a:r>
                        <a:rPr lang="de-DE" b="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lichungsangabe</a:t>
                      </a:r>
                      <a:endParaRPr lang="de-DE"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aseline="0" dirty="0" smtClean="0">
                          <a:solidFill>
                            <a:schemeClr val="tx1"/>
                          </a:solidFill>
                          <a:latin typeface="Verdana"/>
                          <a:ea typeface="Times New Roman"/>
                          <a:cs typeface="Times New Roman"/>
                        </a:rPr>
                        <a:t>Berlin : </a:t>
                      </a:r>
                      <a:r>
                        <a:rPr lang="de-DE" sz="1800" baseline="0" dirty="0" err="1" smtClean="0">
                          <a:solidFill>
                            <a:schemeClr val="tx1"/>
                          </a:solidFill>
                          <a:latin typeface="Verdana"/>
                          <a:ea typeface="Times New Roman"/>
                          <a:cs typeface="Times New Roman"/>
                        </a:rPr>
                        <a:t>Spiess</a:t>
                      </a:r>
                      <a:endParaRPr lang="de-DE" sz="1800" baseline="0" dirty="0" smtClean="0">
                        <a:solidFill>
                          <a:schemeClr val="tx1"/>
                        </a:solidFill>
                        <a:latin typeface="Verdana"/>
                        <a:ea typeface="Times New Roman"/>
                        <a:cs typeface="Times New Roman"/>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solidFill>
                            <a:schemeClr val="tx1"/>
                          </a:solidFill>
                          <a:latin typeface="Verdana" pitchFamily="34" charset="0"/>
                          <a:ea typeface="Verdana" pitchFamily="34" charset="0"/>
                          <a:cs typeface="Verdana" pitchFamily="34" charset="0"/>
                        </a:rPr>
                        <a:t>Gültigkeit:</a:t>
                      </a:r>
                      <a:r>
                        <a:rPr lang="de-DE" b="0" baseline="0" dirty="0" smtClean="0">
                          <a:solidFill>
                            <a:schemeClr val="tx1"/>
                          </a:solidFill>
                          <a:latin typeface="Verdana" pitchFamily="34" charset="0"/>
                          <a:ea typeface="Verdana" pitchFamily="34" charset="0"/>
                          <a:cs typeface="Verdana" pitchFamily="34" charset="0"/>
                        </a:rPr>
                        <a:t> </a:t>
                      </a:r>
                      <a:r>
                        <a:rPr lang="de-DE" b="0" dirty="0" smtClean="0">
                          <a:solidFill>
                            <a:schemeClr val="tx1"/>
                          </a:solidFill>
                          <a:latin typeface="Verdana" pitchFamily="34" charset="0"/>
                          <a:ea typeface="Verdana" pitchFamily="34" charset="0"/>
                          <a:cs typeface="Verdana" pitchFamily="34" charset="0"/>
                        </a:rPr>
                        <a:t>2001-2002</a:t>
                      </a:r>
                      <a:endParaRPr lang="de-DE" sz="1800" dirty="0" smtClean="0">
                        <a:solidFill>
                          <a:schemeClr val="tx1"/>
                        </a:solidFill>
                        <a:latin typeface="Verdana"/>
                        <a:ea typeface="Times New Roman"/>
                        <a:cs typeface="Times New Roman"/>
                      </a:endParaRPr>
                    </a:p>
                  </a:txBody>
                  <a:tcPr marL="68580" marR="68580" marT="0" marB="0">
                    <a:solidFill>
                      <a:schemeClr val="accent3">
                        <a:lumMod val="40000"/>
                        <a:lumOff val="60000"/>
                      </a:schemeClr>
                    </a:solidFill>
                  </a:tcPr>
                </a:tc>
              </a:tr>
              <a:tr h="7200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2.8.1.5.2</a:t>
                      </a:r>
                      <a:endParaRPr lang="de-DE"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Frühere </a:t>
                      </a:r>
                      <a:r>
                        <a:rPr lang="de-DE" b="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Veröffent</a:t>
                      </a:r>
                      <a:r>
                        <a:rPr lang="de-DE"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p>
                    <a:p>
                      <a:pPr marL="0" marR="0" indent="0" algn="l" defTabSz="914400" rtl="0" eaLnBrk="1" fontAlgn="auto" latinLnBrk="0" hangingPunct="1">
                        <a:lnSpc>
                          <a:spcPct val="100000"/>
                        </a:lnSpc>
                        <a:spcBef>
                          <a:spcPts val="0"/>
                        </a:spcBef>
                        <a:spcAft>
                          <a:spcPts val="0"/>
                        </a:spcAft>
                        <a:buClrTx/>
                        <a:buSzTx/>
                        <a:buFontTx/>
                        <a:buNone/>
                        <a:tabLst/>
                        <a:defRPr/>
                      </a:pPr>
                      <a:r>
                        <a:rPr lang="de-DE" b="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lichungsangabe</a:t>
                      </a:r>
                      <a:endParaRPr lang="de-DE"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chemeClr val="tx1"/>
                          </a:solidFill>
                          <a:latin typeface="Verdana"/>
                          <a:ea typeface="Times New Roman"/>
                          <a:cs typeface="Times New Roman"/>
                        </a:rPr>
                        <a:t>München</a:t>
                      </a:r>
                      <a:r>
                        <a:rPr lang="de-DE" sz="1800" baseline="0" dirty="0" smtClean="0">
                          <a:solidFill>
                            <a:schemeClr val="tx1"/>
                          </a:solidFill>
                          <a:latin typeface="Verdana"/>
                          <a:ea typeface="Times New Roman"/>
                          <a:cs typeface="Times New Roman"/>
                        </a:rPr>
                        <a:t> </a:t>
                      </a:r>
                      <a:r>
                        <a:rPr lang="de-DE" sz="1800" dirty="0" smtClean="0">
                          <a:solidFill>
                            <a:schemeClr val="tx1"/>
                          </a:solidFill>
                          <a:latin typeface="Verdana"/>
                          <a:ea typeface="Times New Roman"/>
                          <a:cs typeface="Times New Roman"/>
                        </a:rPr>
                        <a:t>: Patzer Verlag</a:t>
                      </a:r>
                    </a:p>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solidFill>
                            <a:schemeClr val="tx1"/>
                          </a:solidFill>
                          <a:latin typeface="Verdana" pitchFamily="34" charset="0"/>
                          <a:ea typeface="Verdana" pitchFamily="34" charset="0"/>
                          <a:cs typeface="Verdana" pitchFamily="34" charset="0"/>
                        </a:rPr>
                        <a:t>Gültigkeit:</a:t>
                      </a:r>
                      <a:r>
                        <a:rPr lang="de-DE" b="0" baseline="0" dirty="0" smtClean="0">
                          <a:solidFill>
                            <a:schemeClr val="tx1"/>
                          </a:solidFill>
                          <a:latin typeface="Verdana" pitchFamily="34" charset="0"/>
                          <a:ea typeface="Verdana" pitchFamily="34" charset="0"/>
                          <a:cs typeface="Verdana" pitchFamily="34" charset="0"/>
                        </a:rPr>
                        <a:t> f</a:t>
                      </a:r>
                      <a:r>
                        <a:rPr lang="de-DE" b="0" dirty="0" smtClean="0">
                          <a:solidFill>
                            <a:schemeClr val="tx1"/>
                          </a:solidFill>
                          <a:latin typeface="Verdana" pitchFamily="34" charset="0"/>
                          <a:ea typeface="Verdana" pitchFamily="34" charset="0"/>
                          <a:cs typeface="Verdana" pitchFamily="34" charset="0"/>
                        </a:rPr>
                        <a:t>rüher</a:t>
                      </a:r>
                    </a:p>
                    <a:p>
                      <a:pPr>
                        <a:lnSpc>
                          <a:spcPct val="100000"/>
                        </a:lnSpc>
                        <a:spcAft>
                          <a:spcPts val="0"/>
                        </a:spcAft>
                      </a:pPr>
                      <a:r>
                        <a:rPr lang="de-DE" sz="1800" dirty="0" smtClean="0">
                          <a:solidFill>
                            <a:schemeClr val="tx1"/>
                          </a:solidFill>
                          <a:latin typeface="Verdana"/>
                          <a:ea typeface="Times New Roman"/>
                          <a:cs typeface="Times New Roman"/>
                        </a:rPr>
                        <a:t> </a:t>
                      </a:r>
                    </a:p>
                  </a:txBody>
                  <a:tcPr marL="68580" marR="68580" marT="0" marB="0">
                    <a:solidFill>
                      <a:schemeClr val="accent3">
                        <a:lumMod val="40000"/>
                        <a:lumOff val="60000"/>
                      </a:schemeClr>
                    </a:solidFill>
                  </a:tcPr>
                </a:tc>
              </a:tr>
              <a:tr h="68920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2.8.1.5.2</a:t>
                      </a:r>
                      <a:endParaRPr lang="de-DE"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Frühere </a:t>
                      </a:r>
                      <a:r>
                        <a:rPr lang="de-DE" b="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Veröffent</a:t>
                      </a:r>
                      <a:r>
                        <a:rPr lang="de-DE"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p>
                    <a:p>
                      <a:pPr marL="0" marR="0" indent="0" algn="l" defTabSz="914400" rtl="0" eaLnBrk="1" fontAlgn="auto" latinLnBrk="0" hangingPunct="1">
                        <a:lnSpc>
                          <a:spcPct val="100000"/>
                        </a:lnSpc>
                        <a:spcBef>
                          <a:spcPts val="0"/>
                        </a:spcBef>
                        <a:spcAft>
                          <a:spcPts val="0"/>
                        </a:spcAft>
                        <a:buClrTx/>
                        <a:buSzTx/>
                        <a:buFontTx/>
                        <a:buNone/>
                        <a:tabLst/>
                        <a:defRPr/>
                      </a:pPr>
                      <a:r>
                        <a:rPr lang="de-DE" b="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lichungsangabe</a:t>
                      </a:r>
                      <a:endParaRPr lang="de-DE"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chemeClr val="tx1"/>
                          </a:solidFill>
                          <a:latin typeface="Verdana"/>
                          <a:ea typeface="Times New Roman"/>
                          <a:cs typeface="Times New Roman"/>
                        </a:rPr>
                        <a:t>Berlin : Patzer Verlag</a:t>
                      </a:r>
                    </a:p>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solidFill>
                            <a:schemeClr val="tx1"/>
                          </a:solidFill>
                          <a:latin typeface="Verdana" pitchFamily="34" charset="0"/>
                          <a:ea typeface="Verdana" pitchFamily="34" charset="0"/>
                          <a:cs typeface="Verdana" pitchFamily="34" charset="0"/>
                        </a:rPr>
                        <a:t>Gültigkeit:</a:t>
                      </a:r>
                      <a:r>
                        <a:rPr lang="de-DE" b="0" baseline="0" dirty="0" smtClean="0">
                          <a:solidFill>
                            <a:schemeClr val="tx1"/>
                          </a:solidFill>
                          <a:latin typeface="Verdana" pitchFamily="34" charset="0"/>
                          <a:ea typeface="Verdana" pitchFamily="34" charset="0"/>
                          <a:cs typeface="Verdana" pitchFamily="34" charset="0"/>
                        </a:rPr>
                        <a:t> </a:t>
                      </a:r>
                      <a:r>
                        <a:rPr lang="de-DE" b="0" dirty="0" smtClean="0">
                          <a:solidFill>
                            <a:schemeClr val="tx1"/>
                          </a:solidFill>
                          <a:latin typeface="Verdana" pitchFamily="34" charset="0"/>
                          <a:ea typeface="Verdana" pitchFamily="34" charset="0"/>
                          <a:cs typeface="Verdana" pitchFamily="34" charset="0"/>
                        </a:rPr>
                        <a:t>2011-2013</a:t>
                      </a:r>
                    </a:p>
                    <a:p>
                      <a:pPr>
                        <a:lnSpc>
                          <a:spcPct val="100000"/>
                        </a:lnSpc>
                        <a:spcAft>
                          <a:spcPts val="0"/>
                        </a:spcAft>
                      </a:pPr>
                      <a:endParaRPr lang="de-DE" sz="1800" dirty="0" smtClean="0">
                        <a:solidFill>
                          <a:schemeClr val="tx1"/>
                        </a:solidFill>
                        <a:latin typeface="Verdana"/>
                        <a:ea typeface="Times New Roman"/>
                        <a:cs typeface="Times New Roman"/>
                      </a:endParaRPr>
                    </a:p>
                  </a:txBody>
                  <a:tcPr marL="68580" marR="68580" marT="0" marB="0">
                    <a:solidFill>
                      <a:schemeClr val="accent3">
                        <a:lumMod val="40000"/>
                        <a:lumOff val="60000"/>
                      </a:schemeClr>
                    </a:solidFill>
                  </a:tcPr>
                </a:tc>
              </a:tr>
            </a:tbl>
          </a:graphicData>
        </a:graphic>
      </p:graphicFrame>
      <p:sp>
        <p:nvSpPr>
          <p:cNvPr id="8"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
        <p:nvSpPr>
          <p:cNvPr id="7" name="Foliennummernplatzhalter 4"/>
          <p:cNvSpPr>
            <a:spLocks noGrp="1"/>
          </p:cNvSpPr>
          <p:nvPr>
            <p:ph type="sldNum" sz="quarter" idx="4"/>
          </p:nvPr>
        </p:nvSpPr>
        <p:spPr>
          <a:xfrm>
            <a:off x="7884368" y="6376243"/>
            <a:ext cx="802432" cy="365125"/>
          </a:xfrm>
        </p:spPr>
        <p:txBody>
          <a:bodyPr/>
          <a:lstStyle/>
          <a:p>
            <a:fld id="{8A6690F1-7CA1-4166-A522-500460961984}" type="slidenum">
              <a:rPr lang="de-DE" smtClean="0"/>
              <a:pPr/>
              <a:t>78</a:t>
            </a:fld>
            <a:endParaRPr lang="de-DE"/>
          </a:p>
        </p:txBody>
      </p:sp>
    </p:spTree>
    <p:extLst>
      <p:ext uri="{BB962C8B-B14F-4D97-AF65-F5344CB8AC3E}">
        <p14:creationId xmlns:p14="http://schemas.microsoft.com/office/powerpoint/2010/main" val="1469315280"/>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normAutofit/>
          </a:bodyPr>
          <a:lstStyle/>
          <a:p>
            <a:pPr algn="ctr"/>
            <a:r>
              <a:rPr lang="de-DE" sz="2800" dirty="0" smtClean="0">
                <a:latin typeface="Verdana" pitchFamily="34" charset="0"/>
                <a:ea typeface="Verdana" pitchFamily="34" charset="0"/>
                <a:cs typeface="Verdana" pitchFamily="34" charset="0"/>
              </a:rPr>
              <a:t>Neue Beschreibungen</a:t>
            </a:r>
            <a:br>
              <a:rPr lang="de-DE" sz="2800" dirty="0" smtClean="0">
                <a:latin typeface="Verdana" pitchFamily="34" charset="0"/>
                <a:ea typeface="Verdana" pitchFamily="34" charset="0"/>
                <a:cs typeface="Verdana" pitchFamily="34" charset="0"/>
              </a:rPr>
            </a:br>
            <a:endParaRPr lang="de-DE" sz="2800" dirty="0">
              <a:latin typeface="Verdana" pitchFamily="34" charset="0"/>
              <a:ea typeface="Verdana" pitchFamily="34" charset="0"/>
              <a:cs typeface="Verdana" pitchFamily="34" charset="0"/>
            </a:endParaRPr>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30.11.2016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79</a:t>
            </a:fld>
            <a:endParaRPr lang="de-DE"/>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5B.08</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942223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Reproduktion</a:t>
            </a:r>
            <a:endParaRPr lang="de-DE" dirty="0"/>
          </a:p>
        </p:txBody>
      </p:sp>
      <p:sp>
        <p:nvSpPr>
          <p:cNvPr id="3" name="Textplatzhalter 2"/>
          <p:cNvSpPr>
            <a:spLocks noGrp="1"/>
          </p:cNvSpPr>
          <p:nvPr>
            <p:ph type="body" sz="quarter" idx="13"/>
          </p:nvPr>
        </p:nvSpPr>
        <p:spPr/>
        <p:txBody>
          <a:bodyPr wrap="square"/>
          <a:lstStyle/>
          <a:p>
            <a:r>
              <a:rPr lang="de-DE" dirty="0"/>
              <a:t>Kein Erscheinungsdatum vorhanden? </a:t>
            </a:r>
          </a:p>
          <a:p>
            <a:pPr>
              <a:buNone/>
            </a:pPr>
            <a:r>
              <a:rPr lang="de-DE" dirty="0">
                <a:sym typeface="Wingdings" pitchFamily="2" charset="2"/>
              </a:rPr>
              <a:t>	 </a:t>
            </a:r>
            <a:r>
              <a:rPr lang="de-DE" dirty="0"/>
              <a:t>Bestimmung des Erscheinungsdatums (RDA 2.8.6.6 D-A-CH) (s. Modul 3)</a:t>
            </a:r>
          </a:p>
          <a:p>
            <a:pPr lvl="1"/>
            <a:r>
              <a:rPr lang="de-DE" dirty="0"/>
              <a:t>Copyright-Jahr</a:t>
            </a:r>
            <a:endParaRPr lang="de-DE" dirty="0">
              <a:sym typeface="Wingdings" pitchFamily="2" charset="2"/>
            </a:endParaRPr>
          </a:p>
          <a:p>
            <a:pPr lvl="1"/>
            <a:r>
              <a:rPr lang="de-DE" dirty="0">
                <a:sym typeface="Wingdings" pitchFamily="2" charset="2"/>
              </a:rPr>
              <a:t>Vertriebsjahr</a:t>
            </a:r>
          </a:p>
          <a:p>
            <a:pPr lvl="1"/>
            <a:r>
              <a:rPr lang="de-DE" dirty="0">
                <a:sym typeface="Wingdings" pitchFamily="2" charset="2"/>
              </a:rPr>
              <a:t>Herstellungsjahr</a:t>
            </a:r>
          </a:p>
          <a:p>
            <a:endParaRPr lang="de-DE" dirty="0"/>
          </a:p>
          <a:p>
            <a:r>
              <a:rPr lang="de-DE" dirty="0"/>
              <a:t>Achtung: die Jahresangabe muss sich auf die Reproduktion (nicht auf das Original) beziehen!</a:t>
            </a:r>
          </a:p>
          <a:p>
            <a:endParaRPr lang="de-DE" sz="1800" dirty="0"/>
          </a:p>
          <a:p>
            <a:r>
              <a:rPr lang="de-DE" dirty="0"/>
              <a:t>Kein Datum angegeben </a:t>
            </a:r>
            <a:r>
              <a:rPr lang="de-DE" dirty="0">
                <a:sym typeface="Wingdings" pitchFamily="2" charset="2"/>
              </a:rPr>
              <a:t>	</a:t>
            </a:r>
            <a:r>
              <a:rPr lang="de-DE" dirty="0"/>
              <a:t>Datum wird ermittelt oder geschätzt</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Tree>
    <p:extLst>
      <p:ext uri="{BB962C8B-B14F-4D97-AF65-F5344CB8AC3E}">
        <p14:creationId xmlns:p14="http://schemas.microsoft.com/office/powerpoint/2010/main" val="67449827"/>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80</a:t>
            </a:fld>
            <a:endParaRPr lang="de-DE"/>
          </a:p>
        </p:txBody>
      </p:sp>
      <p:sp>
        <p:nvSpPr>
          <p:cNvPr id="9" name="Titel 1"/>
          <p:cNvSpPr>
            <a:spLocks noGrp="1"/>
          </p:cNvSpPr>
          <p:nvPr>
            <p:ph type="title"/>
          </p:nvPr>
        </p:nvSpPr>
        <p:spPr>
          <a:xfrm>
            <a:off x="251520" y="183778"/>
            <a:ext cx="8640960" cy="508918"/>
          </a:xfrm>
        </p:spPr>
        <p:txBody>
          <a:bodyPr>
            <a:no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Wesentliche Änderung im Haupttitel</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7" name="Textfeld 6"/>
          <p:cNvSpPr txBox="1"/>
          <p:nvPr/>
        </p:nvSpPr>
        <p:spPr>
          <a:xfrm>
            <a:off x="251520" y="1052736"/>
            <a:ext cx="7776864" cy="4893647"/>
          </a:xfrm>
          <a:prstGeom prst="rect">
            <a:avLst/>
          </a:prstGeom>
          <a:noFill/>
        </p:spPr>
        <p:txBody>
          <a:bodyPr wrap="square" rtlCol="0">
            <a:spAutoFit/>
          </a:bodyPr>
          <a:lstStyle/>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r>
              <a:rPr lang="de-DE" sz="2400" dirty="0" smtClean="0">
                <a:latin typeface="Verdana" panose="020B0604030504040204" pitchFamily="34" charset="0"/>
                <a:ea typeface="Verdana" panose="020B0604030504040204" pitchFamily="34" charset="0"/>
                <a:cs typeface="Verdana" panose="020B0604030504040204" pitchFamily="34" charset="0"/>
              </a:rPr>
              <a:t>Änderung des Haupttitels: </a:t>
            </a:r>
          </a:p>
          <a:p>
            <a:endParaRPr lang="de-DE" sz="2400" dirty="0">
              <a:latin typeface="Verdana" panose="020B0604030504040204" pitchFamily="34" charset="0"/>
              <a:ea typeface="Verdana" panose="020B0604030504040204" pitchFamily="34" charset="0"/>
              <a:cs typeface="Verdana" panose="020B0604030504040204" pitchFamily="34" charset="0"/>
            </a:endParaRPr>
          </a:p>
          <a:p>
            <a:pPr marL="342900" indent="-342900">
              <a:buFont typeface="Wingdings"/>
              <a:buChar char="à"/>
            </a:pPr>
            <a:r>
              <a:rPr lang="de-DE" sz="24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Wesentliche Änderung: </a:t>
            </a:r>
            <a:r>
              <a:rPr lang="de-DE" sz="2400" dirty="0" smtClean="0">
                <a:solidFill>
                  <a:srgbClr val="FF0000"/>
                </a:solidFill>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neue Beschreibung</a:t>
            </a:r>
          </a:p>
          <a:p>
            <a:pPr marL="342900" indent="-342900">
              <a:buFont typeface="Wingdings"/>
              <a:buChar char="à"/>
            </a:pPr>
            <a:endParaRPr lang="de-DE" sz="24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endParaRPr>
          </a:p>
          <a:p>
            <a:pPr marL="342900" indent="-342900">
              <a:buFont typeface="Wingdings"/>
              <a:buChar char="à"/>
            </a:pPr>
            <a:r>
              <a:rPr lang="de-DE" sz="24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Geringfügige Änderung: </a:t>
            </a:r>
            <a:r>
              <a:rPr lang="de-DE" sz="2400" dirty="0" smtClean="0">
                <a:solidFill>
                  <a:srgbClr val="00B050"/>
                </a:solidFill>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keine neue Beschreibung</a:t>
            </a:r>
          </a:p>
          <a:p>
            <a:pPr marL="342900" indent="-342900">
              <a:buFont typeface="Wingdings"/>
              <a:buChar char="à"/>
            </a:pPr>
            <a:endParaRPr lang="de-DE" sz="24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endParaRPr>
          </a:p>
          <a:p>
            <a:r>
              <a:rPr lang="de-DE" sz="2400" dirty="0" smtClean="0">
                <a:solidFill>
                  <a:srgbClr val="FF0000"/>
                </a:solidFill>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Neue Beschreibung: </a:t>
            </a:r>
            <a:r>
              <a:rPr lang="de-DE" sz="24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beide Aufnahmen werden miteinander in Beziehung gesetzt</a:t>
            </a:r>
          </a:p>
          <a:p>
            <a:endParaRPr lang="de-DE" sz="24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endParaRPr>
          </a:p>
          <a:p>
            <a:r>
              <a:rPr lang="de-DE" sz="24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Gilt für fortlaufende Ressourcen, nicht für IR!</a:t>
            </a:r>
          </a:p>
          <a:p>
            <a:endParaRPr lang="de-DE" sz="2400" dirty="0"/>
          </a:p>
        </p:txBody>
      </p:sp>
    </p:spTree>
    <p:extLst>
      <p:ext uri="{BB962C8B-B14F-4D97-AF65-F5344CB8AC3E}">
        <p14:creationId xmlns:p14="http://schemas.microsoft.com/office/powerpoint/2010/main" val="1272401593"/>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81</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924136371"/>
              </p:ext>
            </p:extLst>
          </p:nvPr>
        </p:nvGraphicFramePr>
        <p:xfrm>
          <a:off x="310395" y="3140968"/>
          <a:ext cx="8496945" cy="2939682"/>
        </p:xfrm>
        <a:graphic>
          <a:graphicData uri="http://schemas.openxmlformats.org/drawingml/2006/table">
            <a:tbl>
              <a:tblPr firstRow="1" bandRow="1">
                <a:tableStyleId>{5C22544A-7EE6-4342-B048-85BDC9FD1C3A}</a:tableStyleId>
              </a:tblPr>
              <a:tblGrid>
                <a:gridCol w="1246724"/>
                <a:gridCol w="1868822"/>
                <a:gridCol w="2336659"/>
                <a:gridCol w="3044740"/>
              </a:tblGrid>
              <a:tr h="59852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5503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p>
                    <a:p>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p>
                    <a:p>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Wasserwirtschaft und Wasserrecht in Thüringen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Wasserwirtschaft in Thüringen</a:t>
                      </a:r>
                    </a:p>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426756">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25.1</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In Beziehung stehendes Werk</a:t>
                      </a:r>
                    </a:p>
                    <a:p>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i="0" smtClean="0">
                          <a:latin typeface="Verdana" panose="020B0604030504040204" pitchFamily="34" charset="0"/>
                          <a:ea typeface="Verdana" panose="020B0604030504040204" pitchFamily="34" charset="0"/>
                          <a:cs typeface="Verdana" panose="020B0604030504040204" pitchFamily="34" charset="0"/>
                        </a:rPr>
                        <a:t>Fortgesetzt durch </a:t>
                      </a:r>
                      <a:r>
                        <a:rPr lang="de-DE" dirty="0" smtClean="0">
                          <a:latin typeface="Verdana" panose="020B0604030504040204" pitchFamily="34" charset="0"/>
                          <a:ea typeface="Verdana" panose="020B0604030504040204" pitchFamily="34" charset="0"/>
                          <a:cs typeface="Verdana" panose="020B0604030504040204" pitchFamily="34" charset="0"/>
                        </a:rPr>
                        <a:t>Wasserwirtschaft in Thüringen</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i="0" dirty="0" smtClean="0">
                          <a:latin typeface="Verdana" panose="020B0604030504040204" pitchFamily="34" charset="0"/>
                          <a:ea typeface="Verdana" panose="020B0604030504040204" pitchFamily="34" charset="0"/>
                          <a:cs typeface="Verdana" panose="020B0604030504040204" pitchFamily="34" charset="0"/>
                        </a:rPr>
                        <a:t>Fortsetzung von </a:t>
                      </a:r>
                      <a:r>
                        <a:rPr lang="de-DE" dirty="0" smtClean="0">
                          <a:latin typeface="Verdana" panose="020B0604030504040204" pitchFamily="34" charset="0"/>
                          <a:ea typeface="Verdana" panose="020B0604030504040204" pitchFamily="34" charset="0"/>
                          <a:cs typeface="Verdana" panose="020B0604030504040204" pitchFamily="34" charset="0"/>
                        </a:rPr>
                        <a:t>Wasserwirtschaft und Wasserrecht in Thüringen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9" name="Titel 1"/>
          <p:cNvSpPr>
            <a:spLocks noGrp="1"/>
          </p:cNvSpPr>
          <p:nvPr>
            <p:ph type="title"/>
          </p:nvPr>
        </p:nvSpPr>
        <p:spPr>
          <a:xfrm>
            <a:off x="251520" y="183778"/>
            <a:ext cx="8640960" cy="508918"/>
          </a:xfrm>
        </p:spPr>
        <p:txBody>
          <a:bodyPr>
            <a:noAutofit/>
          </a:bodyPr>
          <a:lstStyle/>
          <a:p>
            <a:r>
              <a:rPr lang="de-DE" dirty="0">
                <a:ea typeface="Verdana" panose="020B0604030504040204" pitchFamily="34" charset="0"/>
                <a:cs typeface="Verdana" panose="020B0604030504040204" pitchFamily="34" charset="0"/>
              </a:rPr>
              <a:t>Wesentliche Änderung im Haupttitel</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7" name="Textfeld 6"/>
          <p:cNvSpPr txBox="1"/>
          <p:nvPr/>
        </p:nvSpPr>
        <p:spPr>
          <a:xfrm>
            <a:off x="322946" y="1052736"/>
            <a:ext cx="7776864" cy="1938992"/>
          </a:xfrm>
          <a:prstGeom prst="rect">
            <a:avLst/>
          </a:prstGeom>
          <a:noFill/>
        </p:spPr>
        <p:txBody>
          <a:bodyPr wrap="square" rtlCol="0">
            <a:spAutoFit/>
          </a:bodyPr>
          <a:lstStyle/>
          <a:p>
            <a:pPr marL="342900" indent="-34290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Änderungen innerhalb der ersten 5 bzw. 6 Wörter (wenn der Titel mit einem Artikel beginnt)</a:t>
            </a:r>
          </a:p>
          <a:p>
            <a:pPr marL="342900" indent="-342900">
              <a:buFont typeface="Arial" panose="020B0604020202020204" pitchFamily="34" charset="0"/>
              <a:buChar char="•"/>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r>
              <a:rPr lang="de-DE" sz="2400" dirty="0" smtClean="0">
                <a:latin typeface="Verdana" panose="020B0604030504040204" pitchFamily="34" charset="0"/>
                <a:ea typeface="Verdana" panose="020B0604030504040204" pitchFamily="34" charset="0"/>
                <a:cs typeface="Verdana" panose="020B0604030504040204" pitchFamily="34" charset="0"/>
              </a:rPr>
              <a:t>Beispiel:</a:t>
            </a:r>
            <a:endParaRPr lang="de-DE" sz="2400" dirty="0"/>
          </a:p>
        </p:txBody>
      </p:sp>
      <p:sp>
        <p:nvSpPr>
          <p:cNvPr id="10"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2115444723"/>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592457986"/>
              </p:ext>
            </p:extLst>
          </p:nvPr>
        </p:nvGraphicFramePr>
        <p:xfrm>
          <a:off x="322946" y="1988840"/>
          <a:ext cx="8280921" cy="2354560"/>
        </p:xfrm>
        <a:graphic>
          <a:graphicData uri="http://schemas.openxmlformats.org/drawingml/2006/table">
            <a:tbl>
              <a:tblPr firstRow="1" bandRow="1">
                <a:tableStyleId>{5C22544A-7EE6-4342-B048-85BDC9FD1C3A}</a:tableStyleId>
              </a:tblPr>
              <a:tblGrid>
                <a:gridCol w="1225238"/>
                <a:gridCol w="2591186"/>
                <a:gridCol w="4464497"/>
              </a:tblGrid>
              <a:tr h="149737">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034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baseline="0" dirty="0" smtClean="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Friedensauer Schriftenreihe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0405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2.3.1.7</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baseline="0" dirty="0" smtClean="0">
                          <a:latin typeface="Verdana" panose="020B0604030504040204" pitchFamily="34" charset="0"/>
                          <a:ea typeface="Verdana" panose="020B0604030504040204" pitchFamily="34" charset="0"/>
                          <a:cs typeface="Verdana" panose="020B0604030504040204" pitchFamily="34" charset="0"/>
                        </a:rPr>
                        <a:t>Titel von Teilen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Reihe</a:t>
                      </a:r>
                      <a:r>
                        <a:rPr lang="de-DE" baseline="0" dirty="0" smtClean="0">
                          <a:latin typeface="Verdana" panose="020B0604030504040204" pitchFamily="34" charset="0"/>
                          <a:ea typeface="Verdana" panose="020B0604030504040204" pitchFamily="34" charset="0"/>
                          <a:cs typeface="Verdana" panose="020B0604030504040204" pitchFamily="34" charset="0"/>
                        </a:rPr>
                        <a:t> C, Musik, Kultur, Kirche</a:t>
                      </a:r>
                    </a:p>
                  </a:txBody>
                  <a:tcPr/>
                </a:tc>
              </a:tr>
              <a:tr h="685790">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25.1</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In Beziehung stehendes Werk</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Fortgesetzt durch </a:t>
                      </a:r>
                      <a:br>
                        <a:rPr lang="de-DE" dirty="0" smtClean="0">
                          <a:latin typeface="Verdana" panose="020B0604030504040204" pitchFamily="34" charset="0"/>
                          <a:ea typeface="Verdana" panose="020B0604030504040204" pitchFamily="34" charset="0"/>
                          <a:cs typeface="Verdana" panose="020B0604030504040204" pitchFamily="34" charset="0"/>
                        </a:rPr>
                      </a:br>
                      <a:r>
                        <a:rPr lang="de-DE" dirty="0" smtClean="0">
                          <a:latin typeface="Verdana" panose="020B0604030504040204" pitchFamily="34" charset="0"/>
                          <a:ea typeface="Verdana" panose="020B0604030504040204" pitchFamily="34" charset="0"/>
                          <a:cs typeface="Verdana" panose="020B0604030504040204" pitchFamily="34" charset="0"/>
                        </a:rPr>
                        <a:t>Friedensauer Schriftenreihe. Reihe</a:t>
                      </a:r>
                      <a:r>
                        <a:rPr lang="de-DE" baseline="0" dirty="0" smtClean="0">
                          <a:latin typeface="Verdana" panose="020B0604030504040204" pitchFamily="34" charset="0"/>
                          <a:ea typeface="Verdana" panose="020B0604030504040204" pitchFamily="34" charset="0"/>
                          <a:cs typeface="Verdana" panose="020B0604030504040204" pitchFamily="34" charset="0"/>
                        </a:rPr>
                        <a:t> C, Kultur, Kirche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9" name="Titel 1"/>
          <p:cNvSpPr>
            <a:spLocks noGrp="1"/>
          </p:cNvSpPr>
          <p:nvPr>
            <p:ph type="title"/>
          </p:nvPr>
        </p:nvSpPr>
        <p:spPr>
          <a:xfrm>
            <a:off x="251520" y="183778"/>
            <a:ext cx="8640960" cy="508918"/>
          </a:xfrm>
        </p:spPr>
        <p:txBody>
          <a:bodyPr>
            <a:noAutofit/>
          </a:bodyPr>
          <a:lstStyle/>
          <a:p>
            <a:r>
              <a:rPr lang="de-DE" dirty="0">
                <a:ea typeface="Verdana" panose="020B0604030504040204" pitchFamily="34" charset="0"/>
                <a:cs typeface="Verdana" panose="020B0604030504040204" pitchFamily="34" charset="0"/>
              </a:rPr>
              <a:t>Wesentliche Änderung im Haupttitel</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7" name="Textfeld 6"/>
          <p:cNvSpPr txBox="1"/>
          <p:nvPr/>
        </p:nvSpPr>
        <p:spPr>
          <a:xfrm>
            <a:off x="322946" y="1052736"/>
            <a:ext cx="7776864" cy="461665"/>
          </a:xfrm>
          <a:prstGeom prst="rect">
            <a:avLst/>
          </a:prstGeom>
          <a:noFill/>
        </p:spPr>
        <p:txBody>
          <a:bodyPr wrap="square" rtlCol="0">
            <a:spAutoFit/>
          </a:bodyPr>
          <a:lstStyle/>
          <a:p>
            <a:pPr lvl="0"/>
            <a:r>
              <a:rPr lang="de-DE" sz="2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Beispiel:</a:t>
            </a:r>
            <a:endParaRPr lang="de-DE" sz="2400" dirty="0">
              <a:solidFill>
                <a:prstClr val="black"/>
              </a:solidFill>
            </a:endParaRPr>
          </a:p>
        </p:txBody>
      </p:sp>
    </p:spTree>
    <p:extLst>
      <p:ext uri="{BB962C8B-B14F-4D97-AF65-F5344CB8AC3E}">
        <p14:creationId xmlns:p14="http://schemas.microsoft.com/office/powerpoint/2010/main" val="2850425715"/>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Namen von Körperschaften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3" name="Textplatzhalter 2"/>
          <p:cNvSpPr>
            <a:spLocks noGrp="1"/>
          </p:cNvSpPr>
          <p:nvPr>
            <p:ph type="body" sz="quarter" idx="13"/>
          </p:nvPr>
        </p:nvSpPr>
        <p:spPr>
          <a:xfrm>
            <a:off x="251520" y="764704"/>
            <a:ext cx="8640960" cy="5544616"/>
          </a:xfrm>
        </p:spPr>
        <p:txBody>
          <a:bodyPr/>
          <a:lstStyle/>
          <a:p>
            <a:pPr marL="0" indent="0">
              <a:buNone/>
            </a:pPr>
            <a:r>
              <a:rPr lang="de-DE" sz="20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Namen von Körperschaften </a:t>
            </a:r>
            <a:r>
              <a:rPr lang="de-DE" sz="2000" dirty="0" smtClean="0">
                <a:latin typeface="Verdana" panose="020B0604030504040204" pitchFamily="34" charset="0"/>
                <a:ea typeface="Verdana" panose="020B0604030504040204" pitchFamily="34" charset="0"/>
                <a:cs typeface="Verdana" panose="020B0604030504040204" pitchFamily="34" charset="0"/>
              </a:rPr>
              <a:t>im Haupttitel/Verantwortlichkeits-angabe unterliegen folgenden Prüfungen:</a:t>
            </a:r>
          </a:p>
          <a:p>
            <a:pPr marL="0" indent="0">
              <a:buNone/>
            </a:pPr>
            <a:r>
              <a:rPr lang="de-DE" sz="2000" dirty="0" smtClean="0">
                <a:latin typeface="Verdana" panose="020B0604030504040204" pitchFamily="34" charset="0"/>
                <a:ea typeface="Verdana" panose="020B0604030504040204" pitchFamily="34" charset="0"/>
                <a:cs typeface="Verdana" panose="020B0604030504040204" pitchFamily="34" charset="0"/>
              </a:rPr>
              <a:t> </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p>
            <a:pPr marL="457200" indent="-457200">
              <a:buNone/>
            </a:pPr>
            <a:r>
              <a:rPr lang="de-DE" sz="20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Liegt ein geistiger Schöpfer </a:t>
            </a:r>
            <a:r>
              <a:rPr lang="de-DE" sz="2000" dirty="0" smtClean="0">
                <a:latin typeface="Verdana" panose="020B0604030504040204" pitchFamily="34" charset="0"/>
                <a:ea typeface="Verdana" panose="020B0604030504040204" pitchFamily="34" charset="0"/>
                <a:cs typeface="Verdana" panose="020B0604030504040204" pitchFamily="34" charset="0"/>
              </a:rPr>
              <a:t>nach RDA 19.2/19.2 D-A-CH vor?</a:t>
            </a:r>
          </a:p>
          <a:p>
            <a:pPr marL="457200" indent="-457200">
              <a:buNone/>
            </a:pPr>
            <a:r>
              <a:rPr lang="de-DE" sz="20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Ja </a:t>
            </a:r>
            <a:r>
              <a:rPr lang="de-DE" sz="2000" dirty="0" smtClean="0">
                <a:solidFill>
                  <a:srgbClr val="FF0000"/>
                </a:solidFill>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a:t>
            </a:r>
          </a:p>
          <a:p>
            <a:pPr marL="457200" indent="-457200">
              <a:buNone/>
            </a:pPr>
            <a:endParaRPr lang="de-DE" sz="1800" i="1"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000" dirty="0" smtClean="0">
                <a:latin typeface="Verdana" panose="020B0604030504040204" pitchFamily="34" charset="0"/>
                <a:ea typeface="Verdana" panose="020B0604030504040204" pitchFamily="34" charset="0"/>
                <a:cs typeface="Verdana" panose="020B0604030504040204" pitchFamily="34" charset="0"/>
              </a:rPr>
              <a:t>Bei einer Änderung der Vorzugsbenennung der Körperschaft</a:t>
            </a:r>
          </a:p>
          <a:p>
            <a:pPr marL="0" indent="0">
              <a:buNone/>
            </a:pPr>
            <a:r>
              <a:rPr lang="de-DE" sz="20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a:t>
            </a:r>
            <a:r>
              <a:rPr lang="de-DE" sz="2000" dirty="0" smtClean="0">
                <a:solidFill>
                  <a:srgbClr val="C00000"/>
                </a:solidFill>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Neue Beschreibung </a:t>
            </a:r>
            <a:r>
              <a:rPr lang="de-DE" sz="18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gemäß RDA 2.3.2.13.1.c D-A-CH</a:t>
            </a:r>
          </a:p>
          <a:p>
            <a:pPr marL="0" indent="0">
              <a:buNone/>
            </a:pPr>
            <a:endParaRPr lang="de-DE" sz="18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000" dirty="0" smtClean="0">
                <a:latin typeface="Verdana" panose="020B0604030504040204" pitchFamily="34" charset="0"/>
                <a:ea typeface="Verdana" panose="020B0604030504040204" pitchFamily="34" charset="0"/>
                <a:cs typeface="Verdana" panose="020B0604030504040204" pitchFamily="34" charset="0"/>
              </a:rPr>
              <a:t>Bei einem Wechsel der Hauptverantwortlichkeit für das Werk</a:t>
            </a:r>
          </a:p>
          <a:p>
            <a:pPr marL="0" indent="0">
              <a:buNone/>
            </a:pPr>
            <a:r>
              <a:rPr lang="de-DE" sz="20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a:t>
            </a:r>
            <a:r>
              <a:rPr lang="de-DE" sz="2000" dirty="0" smtClean="0">
                <a:solidFill>
                  <a:srgbClr val="C00000"/>
                </a:solidFill>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Neue Beschreibung </a:t>
            </a:r>
            <a:r>
              <a:rPr lang="de-DE" sz="18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gemäß RDA </a:t>
            </a:r>
            <a:r>
              <a:rPr lang="de-DE" sz="18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Kapitel 6</a:t>
            </a:r>
            <a:endParaRPr lang="de-DE" sz="18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endParaRPr>
          </a:p>
          <a:p>
            <a:pPr marL="0" indent="0">
              <a:buNone/>
            </a:pPr>
            <a:endParaRPr lang="de-DE" sz="1800" dirty="0" smtClean="0">
              <a:latin typeface="Verdana" pitchFamily="34" charset="0"/>
              <a:ea typeface="Verdana" pitchFamily="34" charset="0"/>
              <a:cs typeface="Verdana" pitchFamily="34" charset="0"/>
              <a:sym typeface="Wingdings" panose="05000000000000000000" pitchFamily="2" charset="2"/>
            </a:endParaRPr>
          </a:p>
          <a:p>
            <a:pPr marL="0" indent="0">
              <a:buNone/>
            </a:pPr>
            <a:r>
              <a:rPr lang="de-DE" sz="2000" dirty="0" smtClean="0">
                <a:latin typeface="Verdana" pitchFamily="34" charset="0"/>
                <a:ea typeface="Verdana" pitchFamily="34" charset="0"/>
                <a:cs typeface="Verdana" pitchFamily="34" charset="0"/>
                <a:sym typeface="Wingdings" panose="05000000000000000000" pitchFamily="2" charset="2"/>
              </a:rPr>
              <a:t>Bei einer Änderung des Namens der Körperschaft, ohne Änderung der Vorzugsbenennung</a:t>
            </a:r>
          </a:p>
          <a:p>
            <a:pPr marL="0" indent="0">
              <a:buNone/>
            </a:pPr>
            <a:r>
              <a:rPr lang="de-DE" sz="2000" dirty="0" smtClean="0">
                <a:latin typeface="Verdana" pitchFamily="34" charset="0"/>
                <a:ea typeface="Verdana" pitchFamily="34" charset="0"/>
                <a:cs typeface="Verdana" pitchFamily="34" charset="0"/>
                <a:sym typeface="Wingdings" panose="05000000000000000000" pitchFamily="2" charset="2"/>
              </a:rPr>
              <a:t> </a:t>
            </a:r>
            <a:r>
              <a:rPr lang="de-DE" sz="2000" dirty="0" smtClean="0">
                <a:solidFill>
                  <a:srgbClr val="7030A0"/>
                </a:solidFill>
                <a:latin typeface="Verdana" pitchFamily="34" charset="0"/>
                <a:ea typeface="Verdana" pitchFamily="34" charset="0"/>
                <a:cs typeface="Verdana" pitchFamily="34" charset="0"/>
                <a:sym typeface="Wingdings" panose="05000000000000000000" pitchFamily="2" charset="2"/>
              </a:rPr>
              <a:t>Keine neue Beschreibung </a:t>
            </a:r>
            <a:r>
              <a:rPr lang="de-DE" sz="18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gemäß RDA </a:t>
            </a:r>
            <a:r>
              <a:rPr lang="de-DE" sz="180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2.3.2.13.2.c D-A-CH</a:t>
            </a:r>
            <a:endParaRPr lang="de-DE" sz="1800" dirty="0">
              <a:latin typeface="Verdana" pitchFamily="34" charset="0"/>
              <a:ea typeface="Verdana" pitchFamily="34" charset="0"/>
              <a:cs typeface="Verdana" pitchFamily="34" charset="0"/>
              <a:sym typeface="Wingdings" panose="05000000000000000000" pitchFamily="2" charset="2"/>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83</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z="1000" smtClean="0">
                <a:latin typeface="Verdana" panose="020B0604030504040204" pitchFamily="34" charset="0"/>
                <a:ea typeface="Verdana" panose="020B0604030504040204" pitchFamily="34" charset="0"/>
                <a:cs typeface="Verdana" panose="020B0604030504040204" pitchFamily="34" charset="0"/>
              </a:rPr>
              <a:t>AG RDA Schulungsunterlagen | RDA kompakt | Stand:  30.11.2016  | CC BY-NC-SA</a:t>
            </a:r>
            <a:endParaRPr lang="de-DE" sz="10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591195595"/>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a:ea typeface="Verdana" panose="020B0604030504040204" pitchFamily="34" charset="0"/>
                <a:cs typeface="Verdana" panose="020B0604030504040204" pitchFamily="34" charset="0"/>
              </a:rPr>
              <a:t>Namen von Körperschaften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3" name="Textplatzhalter 2"/>
          <p:cNvSpPr>
            <a:spLocks noGrp="1"/>
          </p:cNvSpPr>
          <p:nvPr>
            <p:ph type="body" sz="quarter" idx="13"/>
          </p:nvPr>
        </p:nvSpPr>
        <p:spPr>
          <a:xfrm>
            <a:off x="251520" y="620688"/>
            <a:ext cx="8640960" cy="5688632"/>
          </a:xfrm>
        </p:spPr>
        <p:txBody>
          <a:bodyPr/>
          <a:lstStyle/>
          <a:p>
            <a:pPr marL="457200" indent="-457200">
              <a:buNone/>
            </a:pPr>
            <a:endParaRPr lang="de-DE" sz="2000" dirty="0" smtClean="0">
              <a:solidFill>
                <a:srgbClr val="C00000"/>
              </a:solidFill>
              <a:latin typeface="Verdana" panose="020B0604030504040204" pitchFamily="34" charset="0"/>
              <a:ea typeface="Verdana" panose="020B0604030504040204" pitchFamily="34" charset="0"/>
              <a:cs typeface="Verdana" panose="020B0604030504040204" pitchFamily="34" charset="0"/>
            </a:endParaRPr>
          </a:p>
          <a:p>
            <a:pPr marL="457200" indent="-457200">
              <a:buNone/>
            </a:pPr>
            <a:r>
              <a:rPr lang="de-DE" sz="20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Liegt ein geistiger Schöpfer </a:t>
            </a:r>
            <a:r>
              <a:rPr lang="de-DE" sz="2000" dirty="0" smtClean="0">
                <a:latin typeface="Verdana" panose="020B0604030504040204" pitchFamily="34" charset="0"/>
                <a:ea typeface="Verdana" panose="020B0604030504040204" pitchFamily="34" charset="0"/>
                <a:cs typeface="Verdana" panose="020B0604030504040204" pitchFamily="34" charset="0"/>
              </a:rPr>
              <a:t>nach RDA 19.2/19.2 D-A-CH vor?</a:t>
            </a:r>
          </a:p>
          <a:p>
            <a:pPr marL="457200" indent="-457200">
              <a:buNone/>
            </a:pPr>
            <a:r>
              <a:rPr lang="de-DE" sz="2000" dirty="0" smtClean="0">
                <a:solidFill>
                  <a:srgbClr val="FF0000"/>
                </a:solidFill>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Nein</a:t>
            </a:r>
            <a:r>
              <a:rPr lang="de-DE" sz="2000" i="1" dirty="0" smtClean="0">
                <a:solidFill>
                  <a:srgbClr val="7030A0"/>
                </a:solidFill>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a:t>
            </a:r>
            <a:r>
              <a:rPr lang="de-DE" sz="20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(hier greift RDA 19.3) </a:t>
            </a:r>
          </a:p>
          <a:p>
            <a:pPr marL="457200" indent="-457200">
              <a:buNone/>
            </a:pPr>
            <a:endParaRPr lang="de-DE" sz="2000" i="1" dirty="0">
              <a:solidFill>
                <a:srgbClr val="7030A0"/>
              </a:solidFill>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endParaRPr>
          </a:p>
          <a:p>
            <a:pPr marL="457200" indent="-457200">
              <a:buNone/>
            </a:pPr>
            <a:r>
              <a:rPr lang="de-DE" sz="2000" dirty="0" smtClean="0">
                <a:latin typeface="Verdana" pitchFamily="34" charset="0"/>
                <a:ea typeface="Verdana" pitchFamily="34" charset="0"/>
                <a:cs typeface="Verdana" pitchFamily="34" charset="0"/>
                <a:sym typeface="Wingdings" panose="05000000000000000000" pitchFamily="2" charset="2"/>
              </a:rPr>
              <a:t>Liegt im Haupttitel eine Änderung </a:t>
            </a:r>
            <a:r>
              <a:rPr lang="de-DE" sz="2000" dirty="0">
                <a:latin typeface="Verdana" pitchFamily="34" charset="0"/>
                <a:ea typeface="Verdana" pitchFamily="34" charset="0"/>
                <a:cs typeface="Verdana" pitchFamily="34" charset="0"/>
                <a:sym typeface="Wingdings" panose="05000000000000000000" pitchFamily="2" charset="2"/>
              </a:rPr>
              <a:t>des Namens der </a:t>
            </a:r>
            <a:r>
              <a:rPr lang="de-DE" sz="2000" dirty="0" smtClean="0">
                <a:latin typeface="Verdana" pitchFamily="34" charset="0"/>
                <a:ea typeface="Verdana" pitchFamily="34" charset="0"/>
                <a:cs typeface="Verdana" pitchFamily="34" charset="0"/>
                <a:sym typeface="Wingdings" panose="05000000000000000000" pitchFamily="2" charset="2"/>
              </a:rPr>
              <a:t>Körperschaft vor? </a:t>
            </a:r>
          </a:p>
          <a:p>
            <a:pPr>
              <a:buFont typeface="Wingdings"/>
              <a:buChar char="à"/>
            </a:pPr>
            <a:r>
              <a:rPr lang="de-DE" sz="2000" dirty="0" smtClean="0">
                <a:solidFill>
                  <a:srgbClr val="FF0000"/>
                </a:solidFill>
                <a:latin typeface="Verdana" pitchFamily="34" charset="0"/>
                <a:ea typeface="Verdana" pitchFamily="34" charset="0"/>
                <a:cs typeface="Verdana" pitchFamily="34" charset="0"/>
                <a:sym typeface="Wingdings" panose="05000000000000000000" pitchFamily="2" charset="2"/>
              </a:rPr>
              <a:t>Neue </a:t>
            </a:r>
            <a:r>
              <a:rPr lang="de-DE" sz="2000" dirty="0">
                <a:solidFill>
                  <a:srgbClr val="FF0000"/>
                </a:solidFill>
                <a:latin typeface="Verdana" pitchFamily="34" charset="0"/>
                <a:ea typeface="Verdana" pitchFamily="34" charset="0"/>
                <a:cs typeface="Verdana" pitchFamily="34" charset="0"/>
                <a:sym typeface="Wingdings" panose="05000000000000000000" pitchFamily="2" charset="2"/>
              </a:rPr>
              <a:t>Beschreibung </a:t>
            </a:r>
            <a:r>
              <a:rPr lang="de-DE" sz="18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gemäß RDA </a:t>
            </a:r>
            <a:r>
              <a:rPr lang="de-DE" sz="18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2.3.2.13.1.a D-A-CH</a:t>
            </a:r>
          </a:p>
          <a:p>
            <a:pPr>
              <a:buFont typeface="Wingdings"/>
              <a:buChar char="à"/>
            </a:pPr>
            <a:endParaRPr lang="de-DE" sz="18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endParaRPr>
          </a:p>
          <a:p>
            <a:pPr marL="0" indent="0">
              <a:buNone/>
            </a:pPr>
            <a:endParaRPr lang="de-DE" sz="18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endParaRPr>
          </a:p>
          <a:p>
            <a:pPr marL="0" indent="0">
              <a:buNone/>
            </a:pPr>
            <a:r>
              <a:rPr lang="de-DE" sz="20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Wegfall der Körperschaft aus dem Haupttitel in die Verantwortlichkeitsangabe?</a:t>
            </a:r>
            <a:endParaRPr lang="de-DE" sz="20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endParaRPr>
          </a:p>
          <a:p>
            <a:pPr marL="457200" indent="-457200">
              <a:buNone/>
            </a:pPr>
            <a:r>
              <a:rPr lang="de-DE" sz="2400" dirty="0" smtClean="0">
                <a:solidFill>
                  <a:srgbClr val="FF0000"/>
                </a:solidFill>
                <a:latin typeface="Verdana" pitchFamily="34" charset="0"/>
                <a:ea typeface="Verdana" pitchFamily="34" charset="0"/>
                <a:cs typeface="Verdana" pitchFamily="34" charset="0"/>
                <a:sym typeface="Wingdings" panose="05000000000000000000" pitchFamily="2" charset="2"/>
              </a:rPr>
              <a:t> </a:t>
            </a:r>
            <a:r>
              <a:rPr lang="de-DE" sz="2000" dirty="0" smtClean="0">
                <a:solidFill>
                  <a:srgbClr val="FF0000"/>
                </a:solidFill>
                <a:latin typeface="Verdana" pitchFamily="34" charset="0"/>
                <a:ea typeface="Verdana" pitchFamily="34" charset="0"/>
                <a:cs typeface="Verdana" pitchFamily="34" charset="0"/>
                <a:sym typeface="Wingdings" panose="05000000000000000000" pitchFamily="2" charset="2"/>
              </a:rPr>
              <a:t>Neue </a:t>
            </a:r>
            <a:r>
              <a:rPr lang="de-DE" sz="2000" dirty="0">
                <a:solidFill>
                  <a:srgbClr val="FF0000"/>
                </a:solidFill>
                <a:latin typeface="Verdana" pitchFamily="34" charset="0"/>
                <a:ea typeface="Verdana" pitchFamily="34" charset="0"/>
                <a:cs typeface="Verdana" pitchFamily="34" charset="0"/>
                <a:sym typeface="Wingdings" panose="05000000000000000000" pitchFamily="2" charset="2"/>
              </a:rPr>
              <a:t>Beschreibung </a:t>
            </a:r>
            <a:r>
              <a:rPr lang="de-DE" sz="18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gemäß RDA 2.3.2.13.1.a </a:t>
            </a:r>
            <a:r>
              <a:rPr lang="de-DE" sz="18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D-A-CH</a:t>
            </a:r>
            <a:endParaRPr lang="de-DE" sz="2000" i="1" dirty="0" smtClean="0">
              <a:solidFill>
                <a:srgbClr val="7030A0"/>
              </a:solidFill>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endParaRPr>
          </a:p>
          <a:p>
            <a:pPr marL="457200" indent="-457200">
              <a:buNone/>
            </a:pPr>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84</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z="1000" smtClean="0">
                <a:latin typeface="Verdana" panose="020B0604030504040204" pitchFamily="34" charset="0"/>
                <a:ea typeface="Verdana" panose="020B0604030504040204" pitchFamily="34" charset="0"/>
                <a:cs typeface="Verdana" panose="020B0604030504040204" pitchFamily="34" charset="0"/>
              </a:rPr>
              <a:t>AG RDA Schulungsunterlagen | RDA kompakt | Stand:  30.11.2016  | CC BY-NC-SA</a:t>
            </a:r>
            <a:endParaRPr lang="de-DE" sz="10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80159231"/>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85</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026839212"/>
              </p:ext>
            </p:extLst>
          </p:nvPr>
        </p:nvGraphicFramePr>
        <p:xfrm>
          <a:off x="322947" y="1533912"/>
          <a:ext cx="8497527" cy="4702304"/>
        </p:xfrm>
        <a:graphic>
          <a:graphicData uri="http://schemas.openxmlformats.org/drawingml/2006/table">
            <a:tbl>
              <a:tblPr firstRow="1" bandRow="1">
                <a:tableStyleId>{5C22544A-7EE6-4342-B048-85BDC9FD1C3A}</a:tableStyleId>
              </a:tblPr>
              <a:tblGrid>
                <a:gridCol w="1080701"/>
                <a:gridCol w="2016224"/>
                <a:gridCol w="2642808"/>
                <a:gridCol w="2757794"/>
              </a:tblGrid>
              <a:tr h="38292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87283">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Deutscher</a:t>
                      </a:r>
                      <a:r>
                        <a:rPr lang="de-DE" baseline="0" dirty="0" smtClean="0">
                          <a:latin typeface="Verdana" panose="020B0604030504040204" pitchFamily="34" charset="0"/>
                          <a:ea typeface="Verdana" panose="020B0604030504040204" pitchFamily="34" charset="0"/>
                          <a:cs typeface="Verdana" panose="020B0604030504040204" pitchFamily="34" charset="0"/>
                        </a:rPr>
                        <a:t> Beton- und Bautechnikverein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Deutscher Beton-Verein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13792">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Beziehungs-</a:t>
                      </a:r>
                      <a:r>
                        <a:rPr lang="de-DE" b="0" dirty="0" err="1" smtClean="0">
                          <a:latin typeface="Verdana" panose="020B0604030504040204" pitchFamily="34" charset="0"/>
                          <a:ea typeface="Verdana" panose="020B0604030504040204" pitchFamily="34" charset="0"/>
                          <a:cs typeface="Verdana" panose="020B0604030504040204" pitchFamily="34" charset="0"/>
                        </a:rPr>
                        <a:t>kennzeich</a:t>
                      </a:r>
                      <a:r>
                        <a:rPr lang="de-DE" b="0" dirty="0" smtClean="0">
                          <a:latin typeface="Verdana" panose="020B0604030504040204" pitchFamily="34" charset="0"/>
                          <a:ea typeface="Verdana" panose="020B0604030504040204" pitchFamily="34" charset="0"/>
                          <a:cs typeface="Verdana" panose="020B0604030504040204" pitchFamily="34" charset="0"/>
                        </a:rPr>
                        <a:t>-</a:t>
                      </a:r>
                      <a:r>
                        <a:rPr lang="de-DE" b="0" dirty="0" err="1" smtClean="0">
                          <a:latin typeface="Verdana" panose="020B0604030504040204" pitchFamily="34" charset="0"/>
                          <a:ea typeface="Verdana" panose="020B0604030504040204" pitchFamily="34" charset="0"/>
                          <a:cs typeface="Verdana" panose="020B0604030504040204" pitchFamily="34" charset="0"/>
                        </a:rPr>
                        <a:t>nungen</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Verfasser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Verfasser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314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Mitgliederverzeichnis</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Mitgliederverzeichnis</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3610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Verantwort</a:t>
                      </a:r>
                      <a:r>
                        <a:rPr lang="de-DE" b="1" dirty="0" smtClean="0">
                          <a:latin typeface="Verdana" panose="020B0604030504040204" pitchFamily="34" charset="0"/>
                          <a:ea typeface="Verdana" panose="020B0604030504040204" pitchFamily="34" charset="0"/>
                          <a:cs typeface="Verdana" panose="020B0604030504040204" pitchFamily="34" charset="0"/>
                        </a:rPr>
                        <a:t>-</a:t>
                      </a:r>
                      <a:r>
                        <a:rPr lang="de-DE" b="1" dirty="0" err="1" smtClean="0">
                          <a:latin typeface="Verdana" panose="020B0604030504040204" pitchFamily="34" charset="0"/>
                          <a:ea typeface="Verdana" panose="020B0604030504040204" pitchFamily="34" charset="0"/>
                          <a:cs typeface="Verdana" panose="020B0604030504040204" pitchFamily="34" charset="0"/>
                        </a:rPr>
                        <a:t>lichkeits</a:t>
                      </a:r>
                      <a:r>
                        <a:rPr lang="de-DE" b="1" dirty="0" smtClean="0">
                          <a:latin typeface="Verdana" panose="020B0604030504040204" pitchFamily="34" charset="0"/>
                          <a:ea typeface="Verdana" panose="020B0604030504040204" pitchFamily="34" charset="0"/>
                          <a:cs typeface="Verdana" panose="020B0604030504040204" pitchFamily="34" charset="0"/>
                        </a:rPr>
                        <a:t>-angabe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Deutscher</a:t>
                      </a:r>
                      <a:r>
                        <a:rPr lang="de-DE" baseline="0" dirty="0" smtClean="0">
                          <a:latin typeface="Verdana" panose="020B0604030504040204" pitchFamily="34" charset="0"/>
                          <a:ea typeface="Verdana" panose="020B0604030504040204" pitchFamily="34" charset="0"/>
                          <a:cs typeface="Verdana" panose="020B0604030504040204" pitchFamily="34" charset="0"/>
                        </a:rPr>
                        <a:t> Beton- und Bautechnikverein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Deutscher Beton-Verein</a:t>
                      </a:r>
                    </a:p>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152128">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25.1</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In Beziehung stehendes Werk</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i="1" dirty="0" smtClean="0">
                          <a:latin typeface="Verdana" panose="020B0604030504040204" pitchFamily="34" charset="0"/>
                          <a:ea typeface="Verdana" panose="020B0604030504040204" pitchFamily="34" charset="0"/>
                          <a:cs typeface="Verdana" panose="020B0604030504040204" pitchFamily="34" charset="0"/>
                        </a:rPr>
                        <a:t>Fortgesetzt durch</a:t>
                      </a:r>
                      <a:br>
                        <a:rPr lang="de-DE" i="1" dirty="0" smtClean="0">
                          <a:latin typeface="Verdana" panose="020B0604030504040204" pitchFamily="34" charset="0"/>
                          <a:ea typeface="Verdana" panose="020B0604030504040204" pitchFamily="34" charset="0"/>
                          <a:cs typeface="Verdana" panose="020B0604030504040204" pitchFamily="34" charset="0"/>
                        </a:rPr>
                      </a:br>
                      <a:r>
                        <a:rPr lang="de-DE" dirty="0" smtClean="0">
                          <a:latin typeface="Verdana" panose="020B0604030504040204" pitchFamily="34" charset="0"/>
                          <a:ea typeface="Verdana" panose="020B0604030504040204" pitchFamily="34" charset="0"/>
                          <a:cs typeface="Verdana" panose="020B0604030504040204" pitchFamily="34" charset="0"/>
                        </a:rPr>
                        <a:t>Deutscher Beton-Verein:</a:t>
                      </a:r>
                      <a:r>
                        <a:rPr lang="de-DE" baseline="0" dirty="0" smtClean="0">
                          <a:latin typeface="Verdana" panose="020B0604030504040204" pitchFamily="34" charset="0"/>
                          <a:ea typeface="Verdana" panose="020B0604030504040204" pitchFamily="34" charset="0"/>
                          <a:cs typeface="Verdana" panose="020B0604030504040204" pitchFamily="34" charset="0"/>
                        </a:rPr>
                        <a:t> Mitgliederverzeichnis</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i="1" dirty="0" smtClean="0">
                          <a:latin typeface="Verdana" panose="020B0604030504040204" pitchFamily="34" charset="0"/>
                          <a:ea typeface="Verdana" panose="020B0604030504040204" pitchFamily="34" charset="0"/>
                          <a:cs typeface="Verdana" panose="020B0604030504040204" pitchFamily="34" charset="0"/>
                        </a:rPr>
                        <a:t>Fortsetzung von</a:t>
                      </a: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Deutscher Beton- und Bautechnikverein: Mitgliederverzeichnis</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9" name="Titel 1"/>
          <p:cNvSpPr>
            <a:spLocks noGrp="1"/>
          </p:cNvSpPr>
          <p:nvPr>
            <p:ph type="title"/>
          </p:nvPr>
        </p:nvSpPr>
        <p:spPr>
          <a:xfrm>
            <a:off x="251520" y="183778"/>
            <a:ext cx="8640960" cy="508918"/>
          </a:xfrm>
        </p:spPr>
        <p:txBody>
          <a:bodyPr>
            <a:noAutofit/>
          </a:bodyPr>
          <a:lstStyle/>
          <a:p>
            <a:r>
              <a:rPr lang="de-DE" dirty="0">
                <a:ea typeface="Verdana" panose="020B0604030504040204" pitchFamily="34" charset="0"/>
                <a:cs typeface="Verdana" panose="020B0604030504040204" pitchFamily="34" charset="0"/>
              </a:rPr>
              <a:t>Namen von Körperschaften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7" name="Textfeld 6"/>
          <p:cNvSpPr txBox="1"/>
          <p:nvPr/>
        </p:nvSpPr>
        <p:spPr>
          <a:xfrm>
            <a:off x="322946" y="692696"/>
            <a:ext cx="7776864" cy="830997"/>
          </a:xfrm>
          <a:prstGeom prst="rect">
            <a:avLst/>
          </a:prstGeom>
          <a:noFill/>
        </p:spPr>
        <p:txBody>
          <a:bodyPr wrap="square" rtlCol="0">
            <a:spAutoFit/>
          </a:bodyPr>
          <a:lstStyle/>
          <a:p>
            <a:pPr marL="342900" indent="-342900">
              <a:buFont typeface="Arial" panose="020B0604020202020204" pitchFamily="34" charset="0"/>
              <a:buChar char="•"/>
            </a:pPr>
            <a:r>
              <a:rPr lang="de-DE" sz="2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Geistiger Schöpfer: </a:t>
            </a:r>
            <a:r>
              <a:rPr lang="de-DE" sz="2400" dirty="0" smtClean="0">
                <a:latin typeface="Verdana" panose="020B0604030504040204" pitchFamily="34" charset="0"/>
                <a:ea typeface="Verdana" panose="020B0604030504040204" pitchFamily="34" charset="0"/>
                <a:cs typeface="Verdana" panose="020B0604030504040204" pitchFamily="34" charset="0"/>
              </a:rPr>
              <a:t>Änderung der Vorzugsbenennung (neuer GND-Satz)</a:t>
            </a:r>
            <a:endParaRPr lang="de-DE" sz="2400" dirty="0"/>
          </a:p>
        </p:txBody>
      </p:sp>
    </p:spTree>
    <p:extLst>
      <p:ext uri="{BB962C8B-B14F-4D97-AF65-F5344CB8AC3E}">
        <p14:creationId xmlns:p14="http://schemas.microsoft.com/office/powerpoint/2010/main" val="30509401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normAutofit fontScale="90000"/>
          </a:bodyPr>
          <a:lstStyle/>
          <a:p>
            <a:pPr algn="ctr"/>
            <a:r>
              <a:rPr lang="de-DE" sz="2800" dirty="0" smtClean="0">
                <a:latin typeface="Verdana" pitchFamily="34" charset="0"/>
                <a:ea typeface="Verdana" pitchFamily="34" charset="0"/>
                <a:cs typeface="Verdana" pitchFamily="34" charset="0"/>
              </a:rPr>
              <a:t/>
            </a:r>
            <a:br>
              <a:rPr lang="de-DE" sz="2800" dirty="0" smtClean="0">
                <a:latin typeface="Verdana" pitchFamily="34" charset="0"/>
                <a:ea typeface="Verdana" pitchFamily="34" charset="0"/>
                <a:cs typeface="Verdana" pitchFamily="34" charset="0"/>
              </a:rPr>
            </a:br>
            <a:r>
              <a:rPr lang="de-DE" sz="2800" dirty="0" smtClean="0">
                <a:latin typeface="Verdana" pitchFamily="34" charset="0"/>
                <a:ea typeface="Verdana" pitchFamily="34" charset="0"/>
                <a:cs typeface="Verdana" pitchFamily="34" charset="0"/>
              </a:rPr>
              <a:t>Ausgabevermerk</a:t>
            </a:r>
            <a:br>
              <a:rPr lang="de-DE" sz="2800" dirty="0" smtClean="0">
                <a:latin typeface="Verdana" pitchFamily="34" charset="0"/>
                <a:ea typeface="Verdana" pitchFamily="34" charset="0"/>
                <a:cs typeface="Verdana" pitchFamily="34" charset="0"/>
              </a:rPr>
            </a:br>
            <a:r>
              <a:rPr lang="de-DE" sz="2800" dirty="0" smtClean="0">
                <a:latin typeface="Verdana" pitchFamily="34" charset="0"/>
                <a:ea typeface="Verdana" pitchFamily="34" charset="0"/>
                <a:cs typeface="Verdana" pitchFamily="34" charset="0"/>
              </a:rPr>
              <a:t/>
            </a:r>
            <a:br>
              <a:rPr lang="de-DE" sz="2800" dirty="0" smtClean="0">
                <a:latin typeface="Verdana" pitchFamily="34" charset="0"/>
                <a:ea typeface="Verdana" pitchFamily="34" charset="0"/>
                <a:cs typeface="Verdana" pitchFamily="34" charset="0"/>
              </a:rPr>
            </a:br>
            <a:endParaRPr lang="de-DE" sz="2800" dirty="0">
              <a:latin typeface="Verdana" pitchFamily="34" charset="0"/>
              <a:ea typeface="Verdana" pitchFamily="34" charset="0"/>
              <a:cs typeface="Verdana" pitchFamily="34" charset="0"/>
            </a:endParaRPr>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30.11.2016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86</a:t>
            </a:fld>
            <a:endParaRPr lang="de-DE"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5B.01</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062601437"/>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Erfassung</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0" indent="0">
              <a:buNone/>
            </a:pPr>
            <a:r>
              <a:rPr lang="de-DE" dirty="0">
                <a:ea typeface="Verdana" panose="020B0604030504040204" pitchFamily="34" charset="0"/>
                <a:cs typeface="Verdana" panose="020B0604030504040204" pitchFamily="34" charset="0"/>
              </a:rPr>
              <a:t>Erfassung als Ausgabe</a:t>
            </a:r>
          </a:p>
          <a:p>
            <a:pPr marL="0" indent="0">
              <a:buNone/>
            </a:pPr>
            <a:r>
              <a:rPr lang="de-DE" dirty="0">
                <a:ea typeface="Verdana" panose="020B0604030504040204" pitchFamily="34" charset="0"/>
                <a:cs typeface="Verdana" panose="020B0604030504040204" pitchFamily="34" charset="0"/>
              </a:rPr>
              <a:t>a. bei Vorliegen folgender Begriffe (auch in Zusammensetzungen oder anderen Sprachen):</a:t>
            </a:r>
          </a:p>
          <a:p>
            <a:r>
              <a:rPr lang="de-DE" dirty="0">
                <a:ea typeface="Verdana" panose="020B0604030504040204" pitchFamily="34" charset="0"/>
                <a:cs typeface="Verdana" panose="020B0604030504040204" pitchFamily="34" charset="0"/>
              </a:rPr>
              <a:t>Ausgabe </a:t>
            </a:r>
          </a:p>
          <a:p>
            <a:r>
              <a:rPr lang="de-DE" dirty="0">
                <a:ea typeface="Verdana" panose="020B0604030504040204" pitchFamily="34" charset="0"/>
                <a:cs typeface="Verdana" panose="020B0604030504040204" pitchFamily="34" charset="0"/>
              </a:rPr>
              <a:t>Edition </a:t>
            </a:r>
          </a:p>
          <a:p>
            <a:pPr>
              <a:buNone/>
            </a:pPr>
            <a:endParaRPr lang="de-DE" dirty="0">
              <a:ea typeface="Verdana" panose="020B0604030504040204" pitchFamily="34" charset="0"/>
              <a:cs typeface="Verdana" panose="020B0604030504040204" pitchFamily="34" charset="0"/>
            </a:endParaRPr>
          </a:p>
          <a:p>
            <a:pPr marL="0" indent="0">
              <a:buNone/>
            </a:pPr>
            <a:r>
              <a:rPr lang="de-DE" dirty="0">
                <a:ea typeface="Verdana" panose="020B0604030504040204" pitchFamily="34" charset="0"/>
                <a:cs typeface="Verdana" panose="020B0604030504040204" pitchFamily="34" charset="0"/>
              </a:rPr>
              <a:t>Ausnahme </a:t>
            </a:r>
          </a:p>
          <a:p>
            <a:pPr marL="0" indent="0">
              <a:buNone/>
            </a:pPr>
            <a:r>
              <a:rPr lang="de-DE" dirty="0">
                <a:ea typeface="Verdana" panose="020B0604030504040204" pitchFamily="34" charset="0"/>
                <a:cs typeface="Verdana" panose="020B0604030504040204" pitchFamily="34" charset="0"/>
              </a:rPr>
              <a:t>Begriff steht in Verbindung mit einer Zählung – die Erfassung erfolgt als Zählung, s. RDA 2.6</a:t>
            </a:r>
          </a:p>
          <a:p>
            <a:pPr marL="0" indent="0">
              <a:buNone/>
            </a:pPr>
            <a:r>
              <a:rPr lang="de-DE" dirty="0">
                <a:ea typeface="Verdana" panose="020B0604030504040204" pitchFamily="34" charset="0"/>
                <a:cs typeface="Verdana" panose="020B0604030504040204" pitchFamily="34" charset="0"/>
              </a:rPr>
              <a:t>z</a:t>
            </a:r>
            <a:r>
              <a:rPr lang="de-DE" dirty="0" smtClean="0">
                <a:ea typeface="Verdana" panose="020B0604030504040204" pitchFamily="34" charset="0"/>
                <a:cs typeface="Verdana" panose="020B0604030504040204" pitchFamily="34" charset="0"/>
              </a:rPr>
              <a:t>. B</a:t>
            </a:r>
            <a:r>
              <a:rPr lang="de-DE" dirty="0">
                <a:ea typeface="Verdana" panose="020B0604030504040204" pitchFamily="34" charset="0"/>
                <a:cs typeface="Verdana" panose="020B0604030504040204" pitchFamily="34" charset="0"/>
              </a:rPr>
              <a:t>. 3. Ausgabe 2014, 2015 </a:t>
            </a:r>
            <a:r>
              <a:rPr lang="de-DE" dirty="0" err="1">
                <a:ea typeface="Verdana" panose="020B0604030504040204" pitchFamily="34" charset="0"/>
                <a:cs typeface="Verdana" panose="020B0604030504040204" pitchFamily="34" charset="0"/>
              </a:rPr>
              <a:t>edition</a:t>
            </a:r>
            <a:endParaRPr lang="de-DE" dirty="0">
              <a:ea typeface="Verdana" panose="020B0604030504040204" pitchFamily="34" charset="0"/>
              <a:cs typeface="Verdana" panose="020B0604030504040204" pitchFamily="34" charset="0"/>
            </a:endParaRPr>
          </a:p>
          <a:p>
            <a:pPr mar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a:p>
            <a:pPr>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a:buNone/>
            </a:pPr>
            <a:endParaRPr lang="de-DE" sz="2000" b="1"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87</a:t>
            </a:fld>
            <a:endParaRPr lang="de-DE" dirty="0"/>
          </a:p>
        </p:txBody>
      </p:sp>
    </p:spTree>
    <p:extLst>
      <p:ext uri="{BB962C8B-B14F-4D97-AF65-F5344CB8AC3E}">
        <p14:creationId xmlns:p14="http://schemas.microsoft.com/office/powerpoint/2010/main" val="3195279867"/>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Erfassung</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0" indent="0">
              <a:buNone/>
            </a:pPr>
            <a:r>
              <a:rPr lang="de-DE" sz="2400" dirty="0">
                <a:latin typeface="Verdana" panose="020B0604030504040204" pitchFamily="34" charset="0"/>
                <a:ea typeface="Verdana" panose="020B0604030504040204" pitchFamily="34" charset="0"/>
                <a:cs typeface="Verdana" panose="020B0604030504040204" pitchFamily="34" charset="0"/>
              </a:rPr>
              <a:t>b. Angabe gemäß RDA 2.5.2.1 b, Punkte ii – v ist vorhanden</a:t>
            </a:r>
          </a:p>
          <a:p>
            <a:pPr mar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400" dirty="0">
                <a:latin typeface="Verdana" panose="020B0604030504040204" pitchFamily="34" charset="0"/>
                <a:ea typeface="Verdana" panose="020B0604030504040204" pitchFamily="34" charset="0"/>
                <a:cs typeface="Verdana" panose="020B0604030504040204" pitchFamily="34" charset="0"/>
              </a:rPr>
              <a:t>Entscheidung nach a bzw. b ist nicht möglich </a:t>
            </a:r>
            <a:r>
              <a:rPr lang="de-DE" sz="2400" dirty="0" smtClean="0">
                <a:latin typeface="Verdana" panose="020B0604030504040204" pitchFamily="34" charset="0"/>
                <a:ea typeface="Verdana" panose="020B0604030504040204" pitchFamily="34" charset="0"/>
                <a:cs typeface="Verdana" panose="020B0604030504040204" pitchFamily="34" charset="0"/>
              </a:rPr>
              <a:t> </a:t>
            </a:r>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a:t>
            </a:r>
            <a:r>
              <a:rPr lang="de-DE" sz="2400" dirty="0" smtClean="0">
                <a:latin typeface="Verdana" panose="020B0604030504040204" pitchFamily="34" charset="0"/>
                <a:ea typeface="Verdana" panose="020B0604030504040204" pitchFamily="34" charset="0"/>
                <a:cs typeface="Verdana" panose="020B0604030504040204" pitchFamily="34" charset="0"/>
              </a:rPr>
              <a:t>inhaltliche </a:t>
            </a:r>
            <a:r>
              <a:rPr lang="de-DE" sz="2400" dirty="0">
                <a:latin typeface="Verdana" panose="020B0604030504040204" pitchFamily="34" charset="0"/>
                <a:ea typeface="Verdana" panose="020B0604030504040204" pitchFamily="34" charset="0"/>
                <a:cs typeface="Verdana" panose="020B0604030504040204" pitchFamily="34" charset="0"/>
              </a:rPr>
              <a:t>Prüfung vornehmen</a:t>
            </a:r>
          </a:p>
          <a:p>
            <a:r>
              <a:rPr lang="de-DE" sz="2400" dirty="0">
                <a:latin typeface="Verdana" panose="020B0604030504040204" pitchFamily="34" charset="0"/>
                <a:ea typeface="Verdana" panose="020B0604030504040204" pitchFamily="34" charset="0"/>
                <a:cs typeface="Verdana" panose="020B0604030504040204" pitchFamily="34" charset="0"/>
              </a:rPr>
              <a:t>gleiche oder überwiegend gleiche Inhalte sind enthalten und für verschiedene Zielgruppen </a:t>
            </a:r>
            <a:r>
              <a:rPr lang="de-DE" sz="24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a:t>
            </a:r>
            <a:r>
              <a:rPr lang="de-DE" sz="2400" dirty="0" smtClean="0">
                <a:latin typeface="Verdana" panose="020B0604030504040204" pitchFamily="34" charset="0"/>
                <a:ea typeface="Verdana" panose="020B0604030504040204" pitchFamily="34" charset="0"/>
                <a:cs typeface="Verdana" panose="020B0604030504040204" pitchFamily="34" charset="0"/>
              </a:rPr>
              <a:t>Ausgabevermerke</a:t>
            </a:r>
            <a:endParaRPr lang="de-DE" sz="2400" dirty="0">
              <a:latin typeface="Verdana" panose="020B0604030504040204" pitchFamily="34" charset="0"/>
              <a:ea typeface="Verdana" panose="020B0604030504040204" pitchFamily="34" charset="0"/>
              <a:cs typeface="Verdana" panose="020B0604030504040204" pitchFamily="34" charset="0"/>
            </a:endParaRPr>
          </a:p>
          <a:p>
            <a:r>
              <a:rPr lang="de-DE" sz="2400" dirty="0">
                <a:latin typeface="Verdana" panose="020B0604030504040204" pitchFamily="34" charset="0"/>
                <a:ea typeface="Verdana" panose="020B0604030504040204" pitchFamily="34" charset="0"/>
                <a:cs typeface="Verdana" panose="020B0604030504040204" pitchFamily="34" charset="0"/>
              </a:rPr>
              <a:t>Inhalte unterschiedlich </a:t>
            </a:r>
            <a:r>
              <a:rPr lang="de-DE" sz="24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a:t>
            </a:r>
            <a:r>
              <a:rPr lang="de-DE" sz="2400" dirty="0" smtClean="0">
                <a:latin typeface="Verdana" panose="020B0604030504040204" pitchFamily="34" charset="0"/>
                <a:ea typeface="Verdana" panose="020B0604030504040204" pitchFamily="34" charset="0"/>
                <a:cs typeface="Verdana" panose="020B0604030504040204" pitchFamily="34" charset="0"/>
              </a:rPr>
              <a:t> </a:t>
            </a:r>
            <a:r>
              <a:rPr lang="de-DE" sz="2400" dirty="0">
                <a:latin typeface="Verdana" panose="020B0604030504040204" pitchFamily="34" charset="0"/>
                <a:ea typeface="Verdana" panose="020B0604030504040204" pitchFamily="34" charset="0"/>
                <a:cs typeface="Verdana" panose="020B0604030504040204" pitchFamily="34" charset="0"/>
              </a:rPr>
              <a:t>Untergliederungen </a:t>
            </a:r>
          </a:p>
          <a:p>
            <a:pPr mar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a:p>
            <a:pPr>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a:buNone/>
            </a:pPr>
            <a:endParaRPr lang="de-DE" sz="2000" b="1"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88</a:t>
            </a:fld>
            <a:endParaRPr lang="de-DE" dirty="0"/>
          </a:p>
        </p:txBody>
      </p:sp>
    </p:spTree>
    <p:extLst>
      <p:ext uri="{BB962C8B-B14F-4D97-AF65-F5344CB8AC3E}">
        <p14:creationId xmlns:p14="http://schemas.microsoft.com/office/powerpoint/2010/main" val="796765333"/>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Erfassung</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Ausgabebegriff</a:t>
            </a:r>
          </a:p>
          <a:p>
            <a:pPr mar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400" dirty="0">
                <a:latin typeface="Verdana" panose="020B0604030504040204" pitchFamily="34" charset="0"/>
                <a:ea typeface="Verdana" panose="020B0604030504040204" pitchFamily="34" charset="0"/>
                <a:cs typeface="Verdana" panose="020B0604030504040204" pitchFamily="34" charset="0"/>
              </a:rPr>
              <a:t>RDA 2.5.2.1 b, Punkt ii: Unterschied in der geografischen Abdeckung</a:t>
            </a:r>
          </a:p>
          <a:p>
            <a:pPr mar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smtClean="0"/>
          </a:p>
          <a:p>
            <a:pPr marL="0" indent="0">
              <a:buNone/>
            </a:pPr>
            <a:endParaRPr lang="de-DE" sz="2400" dirty="0" smtClean="0"/>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89</a:t>
            </a:fld>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210789772"/>
              </p:ext>
            </p:extLst>
          </p:nvPr>
        </p:nvGraphicFramePr>
        <p:xfrm>
          <a:off x="323528" y="3933056"/>
          <a:ext cx="8640960" cy="1645920"/>
        </p:xfrm>
        <a:graphic>
          <a:graphicData uri="http://schemas.openxmlformats.org/drawingml/2006/table">
            <a:tbl>
              <a:tblPr firstRow="1" bandRow="1">
                <a:tableStyleId>{5C22544A-7EE6-4342-B048-85BDC9FD1C3A}</a:tableStyleId>
              </a:tblPr>
              <a:tblGrid>
                <a:gridCol w="1080120"/>
                <a:gridCol w="2520280"/>
                <a:gridCol w="2376264"/>
                <a:gridCol w="2664296"/>
              </a:tblGrid>
              <a:tr h="0">
                <a:tc>
                  <a:txBody>
                    <a:bodyPr/>
                    <a:lstStyle/>
                    <a:p>
                      <a:r>
                        <a:rPr lang="de-DE" dirty="0" smtClean="0"/>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t>Erfassung Titel 1</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t>Erfassung Titel 2</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893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t>2.3.2</a:t>
                      </a:r>
                    </a:p>
                    <a:p>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t>Haupttitel</a:t>
                      </a:r>
                    </a:p>
                    <a:p>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effectLst/>
                        </a:rPr>
                        <a:t>Spree-Elster-Stimme  </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effectLst/>
                        </a:rPr>
                        <a:t>Spree-Elster-Stimme  </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893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t>2.5.2</a:t>
                      </a:r>
                    </a:p>
                    <a:p>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t>Ausgabe-bezeichnung</a:t>
                      </a:r>
                      <a:endParaRPr lang="de-DE" b="1" dirty="0" smtClean="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t>Kamenz &amp; Hoyerswerda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t>Bautzen &amp; Oberland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1964376474"/>
              </p:ext>
            </p:extLst>
          </p:nvPr>
        </p:nvGraphicFramePr>
        <p:xfrm>
          <a:off x="251520" y="1412776"/>
          <a:ext cx="8712967" cy="1381760"/>
        </p:xfrm>
        <a:graphic>
          <a:graphicData uri="http://schemas.openxmlformats.org/drawingml/2006/table">
            <a:tbl>
              <a:tblPr firstRow="1" bandRow="1">
                <a:tableStyleId>{5C22544A-7EE6-4342-B048-85BDC9FD1C3A}</a:tableStyleId>
              </a:tblPr>
              <a:tblGrid>
                <a:gridCol w="1089121"/>
                <a:gridCol w="2468674"/>
                <a:gridCol w="2468674"/>
                <a:gridCol w="2686498"/>
              </a:tblGrid>
              <a:tr h="370840">
                <a:tc>
                  <a:txBody>
                    <a:bodyPr/>
                    <a:lstStyle/>
                    <a:p>
                      <a:r>
                        <a:rPr lang="de-DE" dirty="0" smtClean="0"/>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t>Erfassung Titel 1</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t>Erfassung Titel 2</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t>Braut &amp; Bräutigam</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t>Braut &amp; Bräutigam</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t>2.5.2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t>Ausgabe-bezeichnung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t>Ausgabe Süd</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t>Ausgabe Nord</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4458321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Reproduktion</a:t>
            </a:r>
            <a:endParaRPr lang="de-DE" dirty="0"/>
          </a:p>
        </p:txBody>
      </p:sp>
      <p:sp>
        <p:nvSpPr>
          <p:cNvPr id="3" name="Textplatzhalter 2"/>
          <p:cNvSpPr>
            <a:spLocks noGrp="1"/>
          </p:cNvSpPr>
          <p:nvPr>
            <p:ph type="body" sz="quarter" idx="13"/>
          </p:nvPr>
        </p:nvSpPr>
        <p:spPr/>
        <p:txBody>
          <a:bodyPr wrap="square"/>
          <a:lstStyle/>
          <a:p>
            <a:r>
              <a:rPr lang="de-DE" dirty="0" smtClean="0"/>
              <a:t>Beschreibung des Datenträgers (RDA Kapitel 3)</a:t>
            </a:r>
          </a:p>
          <a:p>
            <a:endParaRPr lang="de-DE" sz="1800" dirty="0" smtClean="0"/>
          </a:p>
          <a:p>
            <a:pPr>
              <a:buNone/>
            </a:pPr>
            <a:r>
              <a:rPr lang="de-DE" sz="1800" dirty="0" smtClean="0">
                <a:sym typeface="Wingdings" pitchFamily="2" charset="2"/>
              </a:rPr>
              <a:t></a:t>
            </a:r>
            <a:r>
              <a:rPr lang="de-DE" dirty="0" smtClean="0">
                <a:sym typeface="Wingdings" pitchFamily="2" charset="2"/>
              </a:rPr>
              <a:t>	Vorlage ist auch hier der Datenträger der Reproduktion</a:t>
            </a:r>
            <a:r>
              <a:rPr lang="de-DE" sz="1800" dirty="0" smtClean="0">
                <a:sym typeface="Wingdings" pitchFamily="2" charset="2"/>
              </a:rPr>
              <a:t>	</a:t>
            </a: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spTree>
    <p:extLst>
      <p:ext uri="{BB962C8B-B14F-4D97-AF65-F5344CB8AC3E}">
        <p14:creationId xmlns:p14="http://schemas.microsoft.com/office/powerpoint/2010/main" val="1675415873"/>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Erfassung</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RDA </a:t>
            </a:r>
            <a:r>
              <a:rPr lang="de-DE" sz="2400" dirty="0">
                <a:latin typeface="Verdana" panose="020B0604030504040204" pitchFamily="34" charset="0"/>
                <a:ea typeface="Verdana" panose="020B0604030504040204" pitchFamily="34" charset="0"/>
                <a:cs typeface="Verdana" panose="020B0604030504040204" pitchFamily="34" charset="0"/>
              </a:rPr>
              <a:t>2.5.2.1 b, Punkt iii: Unterschied in der </a:t>
            </a:r>
            <a:r>
              <a:rPr lang="de-DE" sz="2400" dirty="0" smtClean="0">
                <a:latin typeface="Verdana" panose="020B0604030504040204" pitchFamily="34" charset="0"/>
                <a:ea typeface="Verdana" panose="020B0604030504040204" pitchFamily="34" charset="0"/>
                <a:cs typeface="Verdana" panose="020B0604030504040204" pitchFamily="34" charset="0"/>
              </a:rPr>
              <a:t>Sprache</a:t>
            </a:r>
          </a:p>
          <a:p>
            <a:pPr mar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400" dirty="0">
                <a:latin typeface="Verdana" panose="020B0604030504040204" pitchFamily="34" charset="0"/>
                <a:ea typeface="Verdana" panose="020B0604030504040204" pitchFamily="34" charset="0"/>
                <a:cs typeface="Verdana" panose="020B0604030504040204" pitchFamily="34" charset="0"/>
              </a:rPr>
              <a:t>RDA 2.5.2.1 b, Punkt iv: Unterschied in der Zielgruppe</a:t>
            </a:r>
          </a:p>
          <a:p>
            <a:pPr mar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a:p>
          <a:p>
            <a:pPr marL="0" indent="0">
              <a:buNone/>
            </a:pPr>
            <a:endParaRPr lang="de-DE" sz="2400" dirty="0" smtClean="0"/>
          </a:p>
          <a:p>
            <a:pPr marL="0" indent="0">
              <a:buNone/>
            </a:pPr>
            <a:endParaRPr lang="de-DE" sz="2400" dirty="0" smtClean="0"/>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90</a:t>
            </a:fld>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481406068"/>
              </p:ext>
            </p:extLst>
          </p:nvPr>
        </p:nvGraphicFramePr>
        <p:xfrm>
          <a:off x="179512" y="1412776"/>
          <a:ext cx="8640960" cy="1752600"/>
        </p:xfrm>
        <a:graphic>
          <a:graphicData uri="http://schemas.openxmlformats.org/drawingml/2006/table">
            <a:tbl>
              <a:tblPr firstRow="1" bandRow="1">
                <a:tableStyleId>{5C22544A-7EE6-4342-B048-85BDC9FD1C3A}</a:tableStyleId>
              </a:tblPr>
              <a:tblGrid>
                <a:gridCol w="1080120"/>
                <a:gridCol w="2448272"/>
                <a:gridCol w="2448272"/>
                <a:gridCol w="2664296"/>
              </a:tblGrid>
              <a:tr h="370840">
                <a:tc>
                  <a:txBody>
                    <a:bodyPr/>
                    <a:lstStyle/>
                    <a:p>
                      <a:r>
                        <a:rPr lang="de-DE" dirty="0" smtClean="0"/>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t>Erfassung Titel 1</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t>Erfassung Titel 2</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effectLst/>
                        </a:rPr>
                        <a:t>Automobilsport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t>Automobilsport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t>2.3.1.7</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t>Untergliederung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t>Formel 1</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t>Formel 1</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t>2.5.2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t>Ausgabe-bezeichnung</a:t>
                      </a:r>
                      <a:endParaRPr lang="de-DE" b="1" dirty="0" smtClean="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t>English </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t>Deutsch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3039843644"/>
              </p:ext>
            </p:extLst>
          </p:nvPr>
        </p:nvGraphicFramePr>
        <p:xfrm>
          <a:off x="251520" y="4005064"/>
          <a:ext cx="8640960" cy="1651000"/>
        </p:xfrm>
        <a:graphic>
          <a:graphicData uri="http://schemas.openxmlformats.org/drawingml/2006/table">
            <a:tbl>
              <a:tblPr firstRow="1" bandRow="1">
                <a:tableStyleId>{5C22544A-7EE6-4342-B048-85BDC9FD1C3A}</a:tableStyleId>
              </a:tblPr>
              <a:tblGrid>
                <a:gridCol w="1080120"/>
                <a:gridCol w="2520280"/>
                <a:gridCol w="2376264"/>
                <a:gridCol w="2664296"/>
              </a:tblGrid>
              <a:tr h="370840">
                <a:tc>
                  <a:txBody>
                    <a:bodyPr/>
                    <a:lstStyle/>
                    <a:p>
                      <a:r>
                        <a:rPr lang="de-DE" dirty="0" smtClean="0"/>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t>Erfassung Titel </a:t>
                      </a:r>
                      <a:r>
                        <a:rPr lang="de-DE" baseline="0" dirty="0" smtClean="0"/>
                        <a:t>1</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t>Erfassung Titel</a:t>
                      </a:r>
                      <a:r>
                        <a:rPr lang="de-DE" baseline="0" dirty="0" smtClean="0"/>
                        <a:t> 2</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t>2.3.2</a:t>
                      </a:r>
                      <a:endParaRPr lang="de-DE" b="1" dirty="0" smtClean="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t>Haupttitel</a:t>
                      </a:r>
                      <a:endParaRPr lang="de-DE" b="1" dirty="0" smtClean="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effectLst/>
                        </a:rPr>
                        <a:t>Agrarmärkte in Zahlen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effectLst/>
                        </a:rPr>
                        <a:t>Agrarmärkte in Zahlen  </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t>2.5.2</a:t>
                      </a:r>
                      <a:endParaRPr lang="de-DE" b="1" dirty="0" smtClean="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t>Ausgabe-bezeichnung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t>Futtermittel-produzenten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t>Nahrungsmittel-produzenten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2117297075"/>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smtClean="0">
                <a:latin typeface="Verdana" pitchFamily="34" charset="0"/>
                <a:ea typeface="Verdana" pitchFamily="34" charset="0"/>
                <a:cs typeface="Verdana" pitchFamily="34" charset="0"/>
              </a:rPr>
              <a:t>Erfassung</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0" indent="0">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RDA </a:t>
            </a:r>
            <a:r>
              <a:rPr lang="de-DE" sz="2400" dirty="0">
                <a:latin typeface="Verdana" panose="020B0604030504040204" pitchFamily="34" charset="0"/>
                <a:ea typeface="Verdana" panose="020B0604030504040204" pitchFamily="34" charset="0"/>
                <a:cs typeface="Verdana" panose="020B0604030504040204" pitchFamily="34" charset="0"/>
              </a:rPr>
              <a:t>2.5.2.1 b, Punkt v: ein bestimmtes Format oder eine bestimmte physische Darstellung</a:t>
            </a:r>
          </a:p>
          <a:p>
            <a:pPr mar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a:p>
          <a:p>
            <a:pPr marL="0" indent="0">
              <a:buNone/>
            </a:pPr>
            <a:endParaRPr lang="de-DE" sz="2400" dirty="0" smtClean="0"/>
          </a:p>
          <a:p>
            <a:pPr marL="0" indent="0">
              <a:buNone/>
            </a:pPr>
            <a:endParaRPr lang="de-DE" sz="2400" dirty="0" smtClean="0"/>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91</a:t>
            </a:fld>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795361716"/>
              </p:ext>
            </p:extLst>
          </p:nvPr>
        </p:nvGraphicFramePr>
        <p:xfrm>
          <a:off x="251520" y="2420888"/>
          <a:ext cx="8640960" cy="1381760"/>
        </p:xfrm>
        <a:graphic>
          <a:graphicData uri="http://schemas.openxmlformats.org/drawingml/2006/table">
            <a:tbl>
              <a:tblPr firstRow="1" bandRow="1">
                <a:tableStyleId>{5C22544A-7EE6-4342-B048-85BDC9FD1C3A}</a:tableStyleId>
              </a:tblPr>
              <a:tblGrid>
                <a:gridCol w="1080120"/>
                <a:gridCol w="2448272"/>
                <a:gridCol w="2448272"/>
                <a:gridCol w="2664296"/>
              </a:tblGrid>
              <a:tr h="370840">
                <a:tc>
                  <a:txBody>
                    <a:bodyPr/>
                    <a:lstStyle/>
                    <a:p>
                      <a:r>
                        <a:rPr lang="de-DE" dirty="0" smtClean="0"/>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t>Erfassung Titel 1</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t>Erfassung Titel 2</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effectLst/>
                        </a:rPr>
                        <a:t>Kraft und Trost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effectLst/>
                        </a:rPr>
                        <a:t>Kraft und Trost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t>2.5.2</a:t>
                      </a:r>
                      <a:endParaRPr lang="de-DE" b="1" dirty="0" smtClean="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t>Ausgabe-bezeichnung</a:t>
                      </a:r>
                      <a:endParaRPr lang="de-DE" b="1" dirty="0" smtClean="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t>Großdruck </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t>Kitteltaschenversion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1822349228"/>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80926"/>
          </a:xfrm>
        </p:spPr>
        <p:txBody>
          <a:bodyPr>
            <a:noAutofit/>
          </a:bodyPr>
          <a:lstStyle/>
          <a:p>
            <a:r>
              <a:rPr lang="de-DE" dirty="0" smtClean="0">
                <a:latin typeface="Verdana" pitchFamily="34" charset="0"/>
                <a:ea typeface="Verdana" pitchFamily="34" charset="0"/>
                <a:cs typeface="Verdana" pitchFamily="34" charset="0"/>
              </a:rPr>
              <a:t>Fingierte Angaben</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5472608"/>
          </a:xfrm>
        </p:spPr>
        <p:txBody>
          <a:bodyPr wrap="square"/>
          <a:lstStyle/>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Kein Ausgabebegriff in der Informationsquelle vorhanden</a:t>
            </a:r>
          </a:p>
          <a:p>
            <a:pPr marL="0" indent="0">
              <a:buNone/>
            </a:pPr>
            <a:r>
              <a:rPr lang="de-DE" sz="2400" dirty="0">
                <a:latin typeface="Verdana" panose="020B0604030504040204" pitchFamily="34" charset="0"/>
                <a:ea typeface="Verdana" panose="020B0604030504040204" pitchFamily="34" charset="0"/>
                <a:cs typeface="Verdana" panose="020B0604030504040204" pitchFamily="34" charset="0"/>
              </a:rPr>
              <a:t>→ geeignete </a:t>
            </a:r>
            <a:r>
              <a:rPr lang="de-DE" sz="2400" dirty="0" smtClean="0">
                <a:latin typeface="Verdana" panose="020B0604030504040204" pitchFamily="34" charset="0"/>
                <a:ea typeface="Verdana" panose="020B0604030504040204" pitchFamily="34" charset="0"/>
                <a:cs typeface="Verdana" panose="020B0604030504040204" pitchFamily="34" charset="0"/>
              </a:rPr>
              <a:t>Angabe, vorzugsweise </a:t>
            </a:r>
            <a:r>
              <a:rPr lang="de-DE" sz="2400" dirty="0">
                <a:latin typeface="Verdana" panose="020B0604030504040204" pitchFamily="34" charset="0"/>
                <a:ea typeface="Verdana" panose="020B0604030504040204" pitchFamily="34" charset="0"/>
                <a:cs typeface="Verdana" panose="020B0604030504040204" pitchFamily="34" charset="0"/>
              </a:rPr>
              <a:t>Begriff </a:t>
            </a:r>
            <a:r>
              <a:rPr lang="de-DE" sz="2400" i="1" dirty="0" smtClean="0">
                <a:latin typeface="Verdana" panose="020B0604030504040204" pitchFamily="34" charset="0"/>
                <a:ea typeface="Verdana" panose="020B0604030504040204" pitchFamily="34" charset="0"/>
                <a:cs typeface="Verdana" panose="020B0604030504040204" pitchFamily="34" charset="0"/>
              </a:rPr>
              <a:t>Ausgabe </a:t>
            </a:r>
          </a:p>
          <a:p>
            <a:pPr marL="0" indent="0">
              <a:buNone/>
            </a:pPr>
            <a:r>
              <a:rPr lang="de-DE" sz="2400" dirty="0">
                <a:latin typeface="Verdana" panose="020B0604030504040204" pitchFamily="34" charset="0"/>
                <a:ea typeface="Verdana" panose="020B0604030504040204" pitchFamily="34" charset="0"/>
                <a:cs typeface="Verdana" panose="020B0604030504040204" pitchFamily="34" charset="0"/>
              </a:rPr>
              <a:t> </a:t>
            </a:r>
            <a:r>
              <a:rPr lang="de-DE" sz="2400" dirty="0" smtClean="0">
                <a:latin typeface="Verdana" panose="020B0604030504040204" pitchFamily="34" charset="0"/>
                <a:ea typeface="Verdana" panose="020B0604030504040204" pitchFamily="34" charset="0"/>
                <a:cs typeface="Verdana" panose="020B0604030504040204" pitchFamily="34" charset="0"/>
              </a:rPr>
              <a:t>   fingieren</a:t>
            </a:r>
          </a:p>
          <a:p>
            <a:pPr marL="0" indent="0">
              <a:buNone/>
            </a:pPr>
            <a:r>
              <a:rPr lang="de-DE" sz="2400" dirty="0">
                <a:latin typeface="Verdana" panose="020B0604030504040204" pitchFamily="34" charset="0"/>
                <a:ea typeface="Verdana" panose="020B0604030504040204" pitchFamily="34" charset="0"/>
                <a:cs typeface="Verdana" panose="020B0604030504040204" pitchFamily="34" charset="0"/>
              </a:rPr>
              <a:t>→ Erfassung erfolgt in eckigen </a:t>
            </a:r>
            <a:r>
              <a:rPr lang="de-DE" sz="2400" dirty="0" smtClean="0">
                <a:latin typeface="Verdana" panose="020B0604030504040204" pitchFamily="34" charset="0"/>
                <a:ea typeface="Verdana" panose="020B0604030504040204" pitchFamily="34" charset="0"/>
                <a:cs typeface="Verdana" panose="020B0604030504040204" pitchFamily="34" charset="0"/>
              </a:rPr>
              <a:t>Klammern</a:t>
            </a: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92</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276380072"/>
              </p:ext>
            </p:extLst>
          </p:nvPr>
        </p:nvGraphicFramePr>
        <p:xfrm>
          <a:off x="251520" y="3573017"/>
          <a:ext cx="8640961" cy="1720199"/>
        </p:xfrm>
        <a:graphic>
          <a:graphicData uri="http://schemas.openxmlformats.org/drawingml/2006/table">
            <a:tbl>
              <a:tblPr firstRow="1" bandRow="1">
                <a:tableStyleId>{5C22544A-7EE6-4342-B048-85BDC9FD1C3A}</a:tableStyleId>
              </a:tblPr>
              <a:tblGrid>
                <a:gridCol w="1224136"/>
                <a:gridCol w="2414936"/>
                <a:gridCol w="2500945"/>
                <a:gridCol w="2500944"/>
              </a:tblGrid>
              <a:tr h="32497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Titel 1</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Titel 2</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1435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dirty="0" smtClean="0">
                          <a:latin typeface="Verdana" panose="020B0604030504040204" pitchFamily="34" charset="0"/>
                          <a:ea typeface="Verdana" panose="020B0604030504040204" pitchFamily="34" charset="0"/>
                          <a:cs typeface="Verdana" panose="020B0604030504040204" pitchFamily="34" charset="0"/>
                        </a:rPr>
                        <a:t>Lehrabschnitte für die Sonntagsschule</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Lehrabschnitte für die Sonntagsschule</a:t>
                      </a:r>
                      <a:endParaRPr lang="de-DE" dirty="0">
                        <a:latin typeface="Verdana" pitchFamily="34" charset="0"/>
                        <a:ea typeface="Verdana" pitchFamily="34" charset="0"/>
                        <a:cs typeface="Verdana" pitchFamily="34" charset="0"/>
                      </a:endParaRPr>
                    </a:p>
                  </a:txBody>
                  <a:tcPr/>
                </a:tc>
              </a:tr>
              <a:tr h="54420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2.5.2</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Ausgabe-bezeichnung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ts val="1300"/>
                        </a:lnSpc>
                        <a:spcAft>
                          <a:spcPts val="0"/>
                        </a:spcAft>
                      </a:pPr>
                      <a:endParaRPr lang="de-DE" sz="1800" dirty="0" smtClean="0">
                        <a:latin typeface="Verdana" panose="020B0604030504040204" pitchFamily="34" charset="0"/>
                        <a:ea typeface="Verdana" panose="020B0604030504040204" pitchFamily="34" charset="0"/>
                        <a:cs typeface="Verdana" panose="020B0604030504040204" pitchFamily="34" charset="0"/>
                      </a:endParaRPr>
                    </a:p>
                    <a:p>
                      <a:pPr>
                        <a:lnSpc>
                          <a:spcPts val="1300"/>
                        </a:lnSpc>
                        <a:spcAft>
                          <a:spcPts val="0"/>
                        </a:spcAft>
                      </a:pPr>
                      <a:r>
                        <a:rPr lang="de-DE" sz="1800" dirty="0" smtClean="0">
                          <a:latin typeface="Verdana" panose="020B0604030504040204" pitchFamily="34" charset="0"/>
                          <a:ea typeface="Verdana" panose="020B0604030504040204" pitchFamily="34" charset="0"/>
                          <a:cs typeface="Verdana" panose="020B0604030504040204" pitchFamily="34" charset="0"/>
                        </a:rPr>
                        <a:t>Lehrerausgabe</a:t>
                      </a:r>
                    </a:p>
                  </a:txBody>
                  <a:tcPr marL="68580" marR="68580" marT="0" marB="0"/>
                </a:tc>
                <a:tc>
                  <a:txBody>
                    <a:bodyPr/>
                    <a:lstStyle/>
                    <a:p>
                      <a:r>
                        <a:rPr lang="de-DE" b="0" dirty="0" smtClean="0">
                          <a:solidFill>
                            <a:schemeClr val="tx1"/>
                          </a:solidFill>
                          <a:latin typeface="Verdana" pitchFamily="34" charset="0"/>
                          <a:ea typeface="Verdana" pitchFamily="34" charset="0"/>
                          <a:cs typeface="Verdana" pitchFamily="34" charset="0"/>
                        </a:rPr>
                        <a:t>[Schülerausgabe]</a:t>
                      </a:r>
                      <a:endParaRPr lang="de-DE" b="0" dirty="0">
                        <a:solidFill>
                          <a:schemeClr val="tx1"/>
                        </a:solidFill>
                        <a:latin typeface="Verdana" pitchFamily="34" charset="0"/>
                        <a:ea typeface="Verdana" pitchFamily="34" charset="0"/>
                        <a:cs typeface="Verdana" pitchFamily="34" charset="0"/>
                      </a:endParaRPr>
                    </a:p>
                  </a:txBody>
                  <a:tcPr/>
                </a:tc>
              </a:tr>
            </a:tbl>
          </a:graphicData>
        </a:graphic>
      </p:graphicFrame>
      <p:sp>
        <p:nvSpPr>
          <p:cNvPr id="8" name="Fußzeilenplatzhalter 8"/>
          <p:cNvSpPr>
            <a:spLocks noGrp="1"/>
          </p:cNvSpPr>
          <p:nvPr>
            <p:ph type="ftr" sz="quarter" idx="14"/>
          </p:nvPr>
        </p:nvSpPr>
        <p:spPr>
          <a:xfrm>
            <a:off x="467544" y="6376243"/>
            <a:ext cx="6192688"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1505405254"/>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noAutofit/>
          </a:bodyPr>
          <a:lstStyle/>
          <a:p>
            <a:r>
              <a:rPr lang="de-DE" dirty="0" smtClean="0">
                <a:latin typeface="Verdana" pitchFamily="34" charset="0"/>
                <a:ea typeface="Verdana" pitchFamily="34" charset="0"/>
                <a:cs typeface="Verdana" pitchFamily="34" charset="0"/>
              </a:rPr>
              <a:t>Verantwortlichkeitsangaben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323528" y="908720"/>
            <a:ext cx="8640960" cy="5328592"/>
          </a:xfrm>
        </p:spPr>
        <p:txBody>
          <a:bodyPr wrap="square"/>
          <a:lstStyle/>
          <a:p>
            <a:pPr>
              <a:buNone/>
            </a:pPr>
            <a:r>
              <a:rPr lang="de-DE" sz="2400" dirty="0" smtClean="0">
                <a:latin typeface="Verdana" pitchFamily="34" charset="0"/>
                <a:ea typeface="Verdana" pitchFamily="34" charset="0"/>
                <a:cs typeface="Verdana" pitchFamily="34" charset="0"/>
              </a:rPr>
              <a:t>Eine </a:t>
            </a:r>
            <a:r>
              <a:rPr lang="de-DE" sz="2400" dirty="0">
                <a:latin typeface="Verdana" pitchFamily="34" charset="0"/>
                <a:ea typeface="Verdana" pitchFamily="34" charset="0"/>
                <a:cs typeface="Verdana" pitchFamily="34" charset="0"/>
              </a:rPr>
              <a:t>Verantwortlichkeitsangabe </a:t>
            </a:r>
            <a:r>
              <a:rPr lang="de-DE" sz="2400" dirty="0" smtClean="0">
                <a:latin typeface="Verdana" pitchFamily="34" charset="0"/>
                <a:ea typeface="Verdana" pitchFamily="34" charset="0"/>
                <a:cs typeface="Verdana" pitchFamily="34" charset="0"/>
              </a:rPr>
              <a:t>bezieht sich nur </a:t>
            </a:r>
            <a:r>
              <a:rPr lang="de-DE" sz="2400" dirty="0">
                <a:latin typeface="Verdana" pitchFamily="34" charset="0"/>
                <a:ea typeface="Verdana" pitchFamily="34" charset="0"/>
                <a:cs typeface="Verdana" pitchFamily="34" charset="0"/>
              </a:rPr>
              <a:t>auf </a:t>
            </a:r>
            <a:endParaRPr lang="de-DE" sz="2400" dirty="0" smtClean="0">
              <a:latin typeface="Verdana" pitchFamily="34" charset="0"/>
              <a:ea typeface="Verdana" pitchFamily="34" charset="0"/>
              <a:cs typeface="Verdana" pitchFamily="34" charset="0"/>
            </a:endParaRPr>
          </a:p>
          <a:p>
            <a:pPr>
              <a:buNone/>
            </a:pPr>
            <a:r>
              <a:rPr lang="de-DE" sz="2400" dirty="0" smtClean="0">
                <a:latin typeface="Verdana" pitchFamily="34" charset="0"/>
                <a:ea typeface="Verdana" pitchFamily="34" charset="0"/>
                <a:cs typeface="Verdana" pitchFamily="34" charset="0"/>
              </a:rPr>
              <a:t>eine bestimmte Ausgabe</a:t>
            </a:r>
          </a:p>
          <a:p>
            <a:pPr marL="0" indent="0">
              <a:buNone/>
            </a:pPr>
            <a:r>
              <a:rPr lang="de-DE" sz="2400" dirty="0">
                <a:latin typeface="Verdana" pitchFamily="34" charset="0"/>
                <a:ea typeface="Verdana" pitchFamily="34" charset="0"/>
                <a:cs typeface="Verdana" pitchFamily="34" charset="0"/>
              </a:rPr>
              <a:t>→ wird </a:t>
            </a:r>
            <a:r>
              <a:rPr lang="de-DE" sz="2400" dirty="0" smtClean="0">
                <a:latin typeface="Verdana" pitchFamily="34" charset="0"/>
                <a:ea typeface="Verdana" pitchFamily="34" charset="0"/>
                <a:cs typeface="Verdana" pitchFamily="34" charset="0"/>
              </a:rPr>
              <a:t>als </a:t>
            </a:r>
            <a:r>
              <a:rPr lang="de-DE" sz="2400" dirty="0">
                <a:latin typeface="Verdana" pitchFamily="34" charset="0"/>
                <a:ea typeface="Verdana" pitchFamily="34" charset="0"/>
                <a:cs typeface="Verdana" pitchFamily="34" charset="0"/>
              </a:rPr>
              <a:t>Teil des Ausgabevermerks </a:t>
            </a:r>
            <a:r>
              <a:rPr lang="de-DE" sz="2400" dirty="0" smtClean="0">
                <a:latin typeface="Verdana" pitchFamily="34" charset="0"/>
                <a:ea typeface="Verdana" pitchFamily="34" charset="0"/>
                <a:cs typeface="Verdana" pitchFamily="34" charset="0"/>
              </a:rPr>
              <a:t>erfasst</a:t>
            </a:r>
          </a:p>
          <a:p>
            <a:pPr marL="0" indent="0">
              <a:buNone/>
            </a:pPr>
            <a:r>
              <a:rPr lang="de-DE" sz="2400" dirty="0">
                <a:latin typeface="Verdana" pitchFamily="34" charset="0"/>
                <a:ea typeface="Verdana" pitchFamily="34" charset="0"/>
                <a:cs typeface="Verdana" pitchFamily="34" charset="0"/>
              </a:rPr>
              <a:t>→ Erfassung </a:t>
            </a:r>
            <a:r>
              <a:rPr lang="de-DE" sz="2400" dirty="0" smtClean="0">
                <a:latin typeface="Verdana" pitchFamily="34" charset="0"/>
                <a:ea typeface="Verdana" pitchFamily="34" charset="0"/>
                <a:cs typeface="Verdana" pitchFamily="34" charset="0"/>
              </a:rPr>
              <a:t>erfolgt nach den </a:t>
            </a:r>
            <a:r>
              <a:rPr lang="de-DE" sz="2400" dirty="0">
                <a:latin typeface="Verdana" pitchFamily="34" charset="0"/>
                <a:ea typeface="Verdana" pitchFamily="34" charset="0"/>
                <a:cs typeface="Verdana" pitchFamily="34" charset="0"/>
              </a:rPr>
              <a:t>Grundregeln für </a:t>
            </a:r>
            <a:r>
              <a:rPr lang="de-DE" sz="2400" dirty="0" smtClean="0">
                <a:latin typeface="Verdana" pitchFamily="34" charset="0"/>
                <a:ea typeface="Verdana" pitchFamily="34" charset="0"/>
                <a:cs typeface="Verdana" pitchFamily="34" charset="0"/>
              </a:rPr>
              <a:t>die  </a:t>
            </a:r>
          </a:p>
          <a:p>
            <a:pPr marL="0" indent="0">
              <a:buNone/>
            </a:pPr>
            <a:r>
              <a:rPr lang="de-DE" sz="2400" dirty="0">
                <a:latin typeface="Verdana" pitchFamily="34" charset="0"/>
                <a:ea typeface="Verdana" pitchFamily="34" charset="0"/>
                <a:cs typeface="Verdana" pitchFamily="34" charset="0"/>
              </a:rPr>
              <a:t> </a:t>
            </a:r>
            <a:r>
              <a:rPr lang="de-DE" sz="2400" dirty="0" smtClean="0">
                <a:latin typeface="Verdana" pitchFamily="34" charset="0"/>
                <a:ea typeface="Verdana" pitchFamily="34" charset="0"/>
                <a:cs typeface="Verdana" pitchFamily="34" charset="0"/>
              </a:rPr>
              <a:t>   Verantwortlichkeitsangabe </a:t>
            </a: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marL="0" indent="0">
              <a:buNone/>
            </a:pPr>
            <a:endParaRPr lang="de-DE" sz="2400" i="1" dirty="0">
              <a:latin typeface="Verdana" pitchFamily="34" charset="0"/>
              <a:ea typeface="Verdana" pitchFamily="34" charset="0"/>
              <a:cs typeface="Verdana" pitchFamily="34" charset="0"/>
            </a:endParaRPr>
          </a:p>
          <a:p>
            <a:endParaRPr lang="de-DE" sz="2400" i="1"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93</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834321132"/>
              </p:ext>
            </p:extLst>
          </p:nvPr>
        </p:nvGraphicFramePr>
        <p:xfrm>
          <a:off x="395536" y="3284984"/>
          <a:ext cx="8280920" cy="2665058"/>
        </p:xfrm>
        <a:graphic>
          <a:graphicData uri="http://schemas.openxmlformats.org/drawingml/2006/table">
            <a:tbl>
              <a:tblPr firstRow="1" bandRow="1">
                <a:tableStyleId>{5C22544A-7EE6-4342-B048-85BDC9FD1C3A}</a:tableStyleId>
              </a:tblPr>
              <a:tblGrid>
                <a:gridCol w="1080120"/>
                <a:gridCol w="2304256"/>
                <a:gridCol w="2520280"/>
                <a:gridCol w="2376264"/>
              </a:tblGrid>
              <a:tr h="418129">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RDA-Element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Titel 1</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Erfassung Titel 2</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1812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Bleib gesund</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Bleib gesund</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0935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2.5.2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Ausgabe-bezeichnung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1">
                        <a:lumMod val="20000"/>
                        <a:lumOff val="80000"/>
                      </a:schemeClr>
                    </a:solidFill>
                  </a:tcPr>
                </a:tc>
                <a:tc row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Ausgabe Neustadt an der Weinstraße / Regionaldirektion Neustadt</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row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Ausgabe Landau / Regionaldirektion Landau</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r>
              <a:tr h="679362">
                <a:tc>
                  <a:txBody>
                    <a:bodyPr/>
                    <a:lstStyle/>
                    <a:p>
                      <a:r>
                        <a:rPr lang="de-DE" b="0" smtClean="0">
                          <a:solidFill>
                            <a:schemeClr val="tx1"/>
                          </a:solidFill>
                          <a:latin typeface="Verdana" panose="020B0604030504040204" pitchFamily="34" charset="0"/>
                          <a:ea typeface="Verdana" panose="020B0604030504040204" pitchFamily="34" charset="0"/>
                          <a:cs typeface="Verdana" panose="020B0604030504040204" pitchFamily="34" charset="0"/>
                        </a:rPr>
                        <a:t>2.5.4</a:t>
                      </a:r>
                      <a:endParaRPr lang="de-DE"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1">
                        <a:lumMod val="20000"/>
                        <a:lumOff val="80000"/>
                      </a:schemeClr>
                    </a:solidFill>
                  </a:tcPr>
                </a:tc>
                <a:tc>
                  <a:txBody>
                    <a:bodyPr/>
                    <a:lstStyle/>
                    <a:p>
                      <a:r>
                        <a:rPr lang="de-DE"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keitsangabe</a:t>
                      </a:r>
                      <a:r>
                        <a:rPr lang="de-DE"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die sich auf die Ausgabe bezieht</a:t>
                      </a:r>
                      <a:endParaRPr lang="de-DE"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1">
                        <a:lumMod val="20000"/>
                        <a:lumOff val="80000"/>
                      </a:schemeClr>
                    </a:solidFill>
                  </a:tcPr>
                </a:tc>
                <a:tc vMerge="1">
                  <a:txBody>
                    <a:bodyPr/>
                    <a:lstStyle/>
                    <a:p>
                      <a:endParaRPr lang="de-DE"/>
                    </a:p>
                  </a:txBody>
                  <a:tcPr/>
                </a:tc>
                <a:tc vMerge="1">
                  <a:txBody>
                    <a:bodyPr/>
                    <a:lstStyle/>
                    <a:p>
                      <a:endParaRPr lang="de-DE"/>
                    </a:p>
                  </a:txBody>
                  <a:tcPr/>
                </a:tc>
              </a:tr>
            </a:tbl>
          </a:graphicData>
        </a:graphic>
      </p:graphicFrame>
    </p:spTree>
    <p:extLst>
      <p:ext uri="{BB962C8B-B14F-4D97-AF65-F5344CB8AC3E}">
        <p14:creationId xmlns:p14="http://schemas.microsoft.com/office/powerpoint/2010/main" val="1106887997"/>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normAutofit fontScale="90000"/>
          </a:bodyPr>
          <a:lstStyle/>
          <a:p>
            <a:pPr algn="ctr"/>
            <a:r>
              <a:rPr lang="de-DE" sz="2800" dirty="0" smtClean="0">
                <a:latin typeface="Verdana" pitchFamily="34" charset="0"/>
                <a:ea typeface="Verdana" pitchFamily="34" charset="0"/>
                <a:cs typeface="Verdana" pitchFamily="34" charset="0"/>
              </a:rPr>
              <a:t/>
            </a:r>
            <a:br>
              <a:rPr lang="de-DE" sz="2800" dirty="0" smtClean="0">
                <a:latin typeface="Verdana" pitchFamily="34" charset="0"/>
                <a:ea typeface="Verdana" pitchFamily="34" charset="0"/>
                <a:cs typeface="Verdana" pitchFamily="34" charset="0"/>
              </a:rPr>
            </a:br>
            <a:r>
              <a:rPr lang="de-DE" sz="2800" dirty="0" smtClean="0">
                <a:latin typeface="Verdana" pitchFamily="34" charset="0"/>
                <a:ea typeface="Verdana" pitchFamily="34" charset="0"/>
                <a:cs typeface="Verdana" pitchFamily="34" charset="0"/>
              </a:rPr>
              <a:t>Unterreihen und Beilagen</a:t>
            </a:r>
            <a:br>
              <a:rPr lang="de-DE" sz="2800" dirty="0" smtClean="0">
                <a:latin typeface="Verdana" pitchFamily="34" charset="0"/>
                <a:ea typeface="Verdana" pitchFamily="34" charset="0"/>
                <a:cs typeface="Verdana" pitchFamily="34" charset="0"/>
              </a:rPr>
            </a:br>
            <a:r>
              <a:rPr lang="de-DE" sz="2800" dirty="0" smtClean="0">
                <a:latin typeface="Verdana" pitchFamily="34" charset="0"/>
                <a:ea typeface="Verdana" pitchFamily="34" charset="0"/>
                <a:cs typeface="Verdana" pitchFamily="34" charset="0"/>
              </a:rPr>
              <a:t/>
            </a:r>
            <a:br>
              <a:rPr lang="de-DE" sz="2800" dirty="0" smtClean="0">
                <a:latin typeface="Verdana" pitchFamily="34" charset="0"/>
                <a:ea typeface="Verdana" pitchFamily="34" charset="0"/>
                <a:cs typeface="Verdana" pitchFamily="34" charset="0"/>
              </a:rPr>
            </a:br>
            <a:endParaRPr lang="de-DE" sz="2800" dirty="0">
              <a:latin typeface="Verdana" pitchFamily="34" charset="0"/>
              <a:ea typeface="Verdana" pitchFamily="34" charset="0"/>
              <a:cs typeface="Verdana" pitchFamily="34" charset="0"/>
            </a:endParaRPr>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30.11.2016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94</a:t>
            </a:fld>
            <a:endParaRPr lang="de-DE"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5B.04</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863103544"/>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Definitionen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Unterreihe</a:t>
            </a:r>
          </a:p>
          <a:p>
            <a:r>
              <a:rPr lang="de-DE" sz="2400" dirty="0" smtClean="0">
                <a:latin typeface="Verdana" panose="020B0604030504040204" pitchFamily="34" charset="0"/>
                <a:ea typeface="Verdana" panose="020B0604030504040204" pitchFamily="34" charset="0"/>
                <a:cs typeface="Verdana" panose="020B0604030504040204" pitchFamily="34" charset="0"/>
              </a:rPr>
              <a:t>Stellt eine Untergliederung einer umfassenderen Reihe dar</a:t>
            </a:r>
          </a:p>
          <a:p>
            <a:r>
              <a:rPr lang="de-DE" sz="2400" dirty="0" smtClean="0">
                <a:latin typeface="Verdana" panose="020B0604030504040204" pitchFamily="34" charset="0"/>
                <a:ea typeface="Verdana" panose="020B0604030504040204" pitchFamily="34" charset="0"/>
                <a:cs typeface="Verdana" panose="020B0604030504040204" pitchFamily="34" charset="0"/>
              </a:rPr>
              <a:t>Haupttitel besteht aus dem gemeinsamen Titel und dem Titel des Teils oder der Untergliederung </a:t>
            </a:r>
            <a:endParaRPr lang="de-DE" sz="2400" dirty="0">
              <a:latin typeface="Verdana" panose="020B0604030504040204" pitchFamily="34" charset="0"/>
              <a:ea typeface="Verdana" panose="020B0604030504040204" pitchFamily="34" charset="0"/>
              <a:cs typeface="Verdana" panose="020B0604030504040204" pitchFamily="34" charset="0"/>
            </a:endParaRPr>
          </a:p>
          <a:p>
            <a:pPr>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a:buNone/>
            </a:pPr>
            <a:r>
              <a:rPr lang="de-DE" sz="2400" dirty="0" smtClean="0">
                <a:latin typeface="Verdana" panose="020B0604030504040204" pitchFamily="34" charset="0"/>
                <a:ea typeface="Verdana" panose="020B0604030504040204" pitchFamily="34" charset="0"/>
                <a:cs typeface="Verdana" panose="020B0604030504040204" pitchFamily="34" charset="0"/>
              </a:rPr>
              <a:t>Hinweis:</a:t>
            </a:r>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Nicht als Unterreihe behandelt werden </a:t>
            </a:r>
          </a:p>
          <a:p>
            <a:r>
              <a:rPr lang="de-DE" sz="2400" dirty="0" smtClean="0">
                <a:latin typeface="Verdana" panose="020B0604030504040204" pitchFamily="34" charset="0"/>
                <a:ea typeface="Verdana" panose="020B0604030504040204" pitchFamily="34" charset="0"/>
                <a:cs typeface="Verdana" panose="020B0604030504040204" pitchFamily="34" charset="0"/>
              </a:rPr>
              <a:t>Titel die eine Ausgabebezeichnung enthalten</a:t>
            </a:r>
          </a:p>
          <a:p>
            <a:r>
              <a:rPr lang="de-DE" dirty="0">
                <a:ea typeface="Verdana" panose="020B0604030504040204" pitchFamily="34" charset="0"/>
                <a:cs typeface="Verdana" panose="020B0604030504040204" pitchFamily="34" charset="0"/>
              </a:rPr>
              <a:t>Titel, die gemäß RDA 2.5.2.1, b Punkte ii – v mit Ausgabevermerk zu erfassen sind</a:t>
            </a:r>
          </a:p>
          <a:p>
            <a:pPr>
              <a:buNone/>
            </a:pPr>
            <a:endParaRPr lang="de-DE" sz="2000" b="1"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95</a:t>
            </a:fld>
            <a:endParaRPr lang="de-DE" dirty="0"/>
          </a:p>
        </p:txBody>
      </p:sp>
    </p:spTree>
    <p:extLst>
      <p:ext uri="{BB962C8B-B14F-4D97-AF65-F5344CB8AC3E}">
        <p14:creationId xmlns:p14="http://schemas.microsoft.com/office/powerpoint/2010/main" val="2902263365"/>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Definitionen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Beilagen </a:t>
            </a:r>
          </a:p>
          <a:p>
            <a:r>
              <a:rPr lang="de-DE" sz="2400" dirty="0" smtClean="0">
                <a:latin typeface="Verdana" panose="020B0604030504040204" pitchFamily="34" charset="0"/>
                <a:ea typeface="Verdana" panose="020B0604030504040204" pitchFamily="34" charset="0"/>
                <a:cs typeface="Verdana" panose="020B0604030504040204" pitchFamily="34" charset="0"/>
              </a:rPr>
              <a:t>sind</a:t>
            </a:r>
          </a:p>
          <a:p>
            <a:pPr lvl="1"/>
            <a:r>
              <a:rPr lang="de-DE" sz="2000" dirty="0" smtClean="0">
                <a:latin typeface="Verdana" panose="020B0604030504040204" pitchFamily="34" charset="0"/>
                <a:ea typeface="Verdana" panose="020B0604030504040204" pitchFamily="34" charset="0"/>
                <a:cs typeface="Verdana" panose="020B0604030504040204" pitchFamily="34" charset="0"/>
              </a:rPr>
              <a:t>einmalig oder</a:t>
            </a:r>
          </a:p>
          <a:p>
            <a:pPr lvl="1"/>
            <a:r>
              <a:rPr lang="de-DE" sz="2000" dirty="0" smtClean="0">
                <a:latin typeface="Verdana" panose="020B0604030504040204" pitchFamily="34" charset="0"/>
                <a:ea typeface="Verdana" panose="020B0604030504040204" pitchFamily="34" charset="0"/>
                <a:cs typeface="Verdana" panose="020B0604030504040204" pitchFamily="34" charset="0"/>
              </a:rPr>
              <a:t>fortlaufend und ungezählt oder</a:t>
            </a:r>
          </a:p>
          <a:p>
            <a:pPr lvl="1"/>
            <a:r>
              <a:rPr lang="de-DE" sz="2000" dirty="0" smtClean="0">
                <a:latin typeface="Verdana" panose="020B0604030504040204" pitchFamily="34" charset="0"/>
                <a:ea typeface="Verdana" panose="020B0604030504040204" pitchFamily="34" charset="0"/>
                <a:cs typeface="Verdana" panose="020B0604030504040204" pitchFamily="34" charset="0"/>
              </a:rPr>
              <a:t>fortlaufend und gezählt </a:t>
            </a:r>
          </a:p>
          <a:p>
            <a:r>
              <a:rPr lang="de-DE" sz="2400" dirty="0" smtClean="0">
                <a:latin typeface="Verdana" panose="020B0604030504040204" pitchFamily="34" charset="0"/>
                <a:ea typeface="Verdana" panose="020B0604030504040204" pitchFamily="34" charset="0"/>
                <a:cs typeface="Verdana" panose="020B0604030504040204" pitchFamily="34" charset="0"/>
              </a:rPr>
              <a:t>erscheinen parallel zu einer anderen fortlaufenden Ressource</a:t>
            </a:r>
          </a:p>
          <a:p>
            <a:r>
              <a:rPr lang="de-DE" sz="2400" dirty="0">
                <a:latin typeface="Verdana" panose="020B0604030504040204" pitchFamily="34" charset="0"/>
                <a:ea typeface="Verdana" panose="020B0604030504040204" pitchFamily="34" charset="0"/>
                <a:cs typeface="Verdana" panose="020B0604030504040204" pitchFamily="34" charset="0"/>
              </a:rPr>
              <a:t>w</a:t>
            </a:r>
            <a:r>
              <a:rPr lang="de-DE" sz="2400" dirty="0" smtClean="0">
                <a:latin typeface="Verdana" panose="020B0604030504040204" pitchFamily="34" charset="0"/>
                <a:ea typeface="Verdana" panose="020B0604030504040204" pitchFamily="34" charset="0"/>
                <a:cs typeface="Verdana" panose="020B0604030504040204" pitchFamily="34" charset="0"/>
              </a:rPr>
              <a:t>eisen bestimmte Beilagenbegriffe auf, z. B. Beiheft, Spezial</a:t>
            </a:r>
            <a:endParaRPr lang="de-DE" sz="2400" dirty="0">
              <a:latin typeface="Verdana" panose="020B0604030504040204" pitchFamily="34" charset="0"/>
              <a:ea typeface="Verdana" panose="020B0604030504040204" pitchFamily="34" charset="0"/>
              <a:cs typeface="Verdana" panose="020B0604030504040204" pitchFamily="34" charset="0"/>
            </a:endParaRPr>
          </a:p>
          <a:p>
            <a:pPr>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a:buNone/>
            </a:pPr>
            <a:r>
              <a:rPr lang="de-DE" sz="2400" dirty="0" smtClean="0">
                <a:latin typeface="Verdana" panose="020B0604030504040204" pitchFamily="34" charset="0"/>
                <a:ea typeface="Verdana" panose="020B0604030504040204" pitchFamily="34" charset="0"/>
                <a:cs typeface="Verdana" panose="020B0604030504040204" pitchFamily="34" charset="0"/>
              </a:rPr>
              <a:t>Hinweis:</a:t>
            </a:r>
          </a:p>
          <a:p>
            <a:r>
              <a:rPr lang="de-DE" sz="2400" dirty="0" smtClean="0">
                <a:latin typeface="Verdana" panose="020B0604030504040204" pitchFamily="34" charset="0"/>
                <a:ea typeface="Verdana" panose="020B0604030504040204" pitchFamily="34" charset="0"/>
                <a:cs typeface="Verdana" panose="020B0604030504040204" pitchFamily="34" charset="0"/>
              </a:rPr>
              <a:t>Beilagenbegriffe können zusätzlich auch Ausgabebezeichnungen sein</a:t>
            </a:r>
          </a:p>
          <a:p>
            <a:pPr>
              <a:buNone/>
            </a:pPr>
            <a:endParaRPr lang="de-DE" sz="2000" b="1"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96</a:t>
            </a:fld>
            <a:endParaRPr lang="de-DE" dirty="0"/>
          </a:p>
        </p:txBody>
      </p:sp>
    </p:spTree>
    <p:extLst>
      <p:ext uri="{BB962C8B-B14F-4D97-AF65-F5344CB8AC3E}">
        <p14:creationId xmlns:p14="http://schemas.microsoft.com/office/powerpoint/2010/main" val="3311793804"/>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a:latin typeface="Verdana" pitchFamily="34" charset="0"/>
                <a:ea typeface="Verdana" pitchFamily="34" charset="0"/>
                <a:cs typeface="Verdana" pitchFamily="34" charset="0"/>
              </a:rPr>
              <a:t>Definitionen					</a:t>
            </a:r>
          </a:p>
        </p:txBody>
      </p:sp>
      <p:sp>
        <p:nvSpPr>
          <p:cNvPr id="3" name="Textplatzhalter 2"/>
          <p:cNvSpPr>
            <a:spLocks noGrp="1"/>
          </p:cNvSpPr>
          <p:nvPr>
            <p:ph type="body" sz="quarter" idx="13"/>
          </p:nvPr>
        </p:nvSpPr>
        <p:spPr/>
        <p:txBody>
          <a:bodyPr wrap="square"/>
          <a:lstStyle/>
          <a:p>
            <a:pPr marL="0" indent="0">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Weitere Kriterien für eine Beilage, wenn kein Beilagenbegriff vorhanden ist</a:t>
            </a:r>
          </a:p>
          <a:p>
            <a:r>
              <a:rPr lang="de-DE" sz="2400" dirty="0" smtClean="0">
                <a:latin typeface="Verdana" panose="020B0604030504040204" pitchFamily="34" charset="0"/>
                <a:ea typeface="Verdana" panose="020B0604030504040204" pitchFamily="34" charset="0"/>
                <a:cs typeface="Verdana" panose="020B0604030504040204" pitchFamily="34" charset="0"/>
              </a:rPr>
              <a:t>Hinweis in der Ressource selbst oder der dazugehörigen Ressource</a:t>
            </a:r>
          </a:p>
          <a:p>
            <a:r>
              <a:rPr lang="de-DE" sz="2400" dirty="0">
                <a:latin typeface="Verdana" panose="020B0604030504040204" pitchFamily="34" charset="0"/>
                <a:ea typeface="Verdana" panose="020B0604030504040204" pitchFamily="34" charset="0"/>
                <a:cs typeface="Verdana" panose="020B0604030504040204" pitchFamily="34" charset="0"/>
              </a:rPr>
              <a:t>g</a:t>
            </a:r>
            <a:r>
              <a:rPr lang="de-DE" sz="2400" dirty="0" smtClean="0">
                <a:latin typeface="Verdana" panose="020B0604030504040204" pitchFamily="34" charset="0"/>
                <a:ea typeface="Verdana" panose="020B0604030504040204" pitchFamily="34" charset="0"/>
                <a:cs typeface="Verdana" panose="020B0604030504040204" pitchFamily="34" charset="0"/>
              </a:rPr>
              <a:t>emeinsame Preisangaben für beide Bestandteile</a:t>
            </a:r>
          </a:p>
          <a:p>
            <a:r>
              <a:rPr lang="de-DE" sz="2400" dirty="0" smtClean="0">
                <a:latin typeface="Verdana" panose="020B0604030504040204" pitchFamily="34" charset="0"/>
                <a:ea typeface="Verdana" panose="020B0604030504040204" pitchFamily="34" charset="0"/>
                <a:cs typeface="Verdana" panose="020B0604030504040204" pitchFamily="34" charset="0"/>
              </a:rPr>
              <a:t>gemeinsame Lieferung</a:t>
            </a:r>
          </a:p>
          <a:p>
            <a:r>
              <a:rPr lang="de-DE" sz="2400" dirty="0" smtClean="0">
                <a:latin typeface="Verdana" panose="020B0604030504040204" pitchFamily="34" charset="0"/>
                <a:ea typeface="Verdana" panose="020B0604030504040204" pitchFamily="34" charset="0"/>
                <a:cs typeface="Verdana" panose="020B0604030504040204" pitchFamily="34" charset="0"/>
              </a:rPr>
              <a:t>externe Quellen</a:t>
            </a: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a:buNone/>
            </a:pPr>
            <a:endParaRPr lang="de-DE" sz="2000" b="1"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97</a:t>
            </a:fld>
            <a:endParaRPr lang="de-DE" dirty="0"/>
          </a:p>
        </p:txBody>
      </p:sp>
      <p:pic>
        <p:nvPicPr>
          <p:cNvPr id="1026" name="Picture 2"/>
          <p:cNvPicPr>
            <a:picLocks noChangeAspect="1" noChangeArrowheads="1"/>
          </p:cNvPicPr>
          <p:nvPr/>
        </p:nvPicPr>
        <p:blipFill>
          <a:blip r:embed="rId3">
            <a:duotone>
              <a:prstClr val="black"/>
              <a:schemeClr val="accent3">
                <a:lumMod val="75000"/>
                <a:tint val="45000"/>
                <a:satMod val="400000"/>
              </a:schemeClr>
            </a:duotone>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323528" y="4221088"/>
            <a:ext cx="5976664" cy="86409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5">
            <a:duotone>
              <a:prstClr val="black"/>
              <a:schemeClr val="accent6">
                <a:tint val="45000"/>
                <a:satMod val="400000"/>
              </a:schemeClr>
            </a:duotone>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323528" y="5157192"/>
            <a:ext cx="4041779" cy="89649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sp>
        <p:nvSpPr>
          <p:cNvPr id="9" name="Fußzeilenplatzhalter 3"/>
          <p:cNvSpPr>
            <a:spLocks noGrp="1"/>
          </p:cNvSpPr>
          <p:nvPr>
            <p:ph type="ftr" sz="quarter" idx="14"/>
          </p:nvPr>
        </p:nvSpPr>
        <p:spPr>
          <a:xfrm>
            <a:off x="467544" y="6376243"/>
            <a:ext cx="7632848" cy="365125"/>
          </a:xfrm>
        </p:spPr>
        <p:txBody>
          <a:bodyPr/>
          <a:lstStyle/>
          <a:p>
            <a:r>
              <a:rPr lang="de-DE" dirty="0" smtClean="0"/>
              <a:t>AG RDA Schulungsunterlagen | RDA kompakt | Stand:  30.11.2016  | CC BY-NC-SA</a:t>
            </a:r>
            <a:endParaRPr lang="de-DE" dirty="0"/>
          </a:p>
        </p:txBody>
      </p:sp>
    </p:spTree>
    <p:extLst>
      <p:ext uri="{BB962C8B-B14F-4D97-AF65-F5344CB8AC3E}">
        <p14:creationId xmlns:p14="http://schemas.microsoft.com/office/powerpoint/2010/main" val="732747936"/>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Erfassung </a:t>
            </a:r>
            <a:r>
              <a:rPr lang="de-DE" dirty="0">
                <a:latin typeface="Verdana" pitchFamily="34" charset="0"/>
                <a:ea typeface="Verdana" pitchFamily="34" charset="0"/>
                <a:cs typeface="Verdana" pitchFamily="34" charset="0"/>
              </a:rPr>
              <a:t>Unterreihen			</a:t>
            </a:r>
          </a:p>
        </p:txBody>
      </p:sp>
      <p:sp>
        <p:nvSpPr>
          <p:cNvPr id="3" name="Textplatzhalter 2"/>
          <p:cNvSpPr>
            <a:spLocks noGrp="1"/>
          </p:cNvSpPr>
          <p:nvPr>
            <p:ph type="body" sz="quarter" idx="13"/>
          </p:nvPr>
        </p:nvSpPr>
        <p:spPr>
          <a:xfrm>
            <a:off x="323528" y="836712"/>
            <a:ext cx="8640960" cy="5472608"/>
          </a:xfrm>
        </p:spPr>
        <p:txBody>
          <a:bodyPr wrap="square"/>
          <a:lstStyle/>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Allgemein</a:t>
            </a:r>
          </a:p>
          <a:p>
            <a:r>
              <a:rPr lang="de-DE" sz="2400" dirty="0" smtClean="0">
                <a:latin typeface="Verdana" panose="020B0604030504040204" pitchFamily="34" charset="0"/>
                <a:ea typeface="Verdana" panose="020B0604030504040204" pitchFamily="34" charset="0"/>
                <a:cs typeface="Verdana" panose="020B0604030504040204" pitchFamily="34" charset="0"/>
              </a:rPr>
              <a:t>Erfassung gemäß RDA 2.3.1.7 </a:t>
            </a:r>
          </a:p>
          <a:p>
            <a:r>
              <a:rPr lang="de-DE" sz="2400" dirty="0" smtClean="0">
                <a:latin typeface="Verdana" panose="020B0604030504040204" pitchFamily="34" charset="0"/>
                <a:ea typeface="Verdana" panose="020B0604030504040204" pitchFamily="34" charset="0"/>
                <a:cs typeface="Verdana" panose="020B0604030504040204" pitchFamily="34" charset="0"/>
              </a:rPr>
              <a:t>je eine eigene Beschreibung für jede Untergliederung der umfassenderen Reihe </a:t>
            </a:r>
          </a:p>
          <a:p>
            <a:endParaRPr lang="de-DE" sz="2400" dirty="0">
              <a:latin typeface="Verdana" panose="020B0604030504040204" pitchFamily="34" charset="0"/>
              <a:ea typeface="Verdana" panose="020B0604030504040204" pitchFamily="34" charset="0"/>
              <a:cs typeface="Verdana" panose="020B0604030504040204" pitchFamily="34" charset="0"/>
            </a:endParaRPr>
          </a:p>
          <a:p>
            <a:pPr>
              <a:buNone/>
            </a:pPr>
            <a:r>
              <a:rPr lang="de-DE" sz="2400" dirty="0" smtClean="0">
                <a:latin typeface="Verdana" panose="020B0604030504040204" pitchFamily="34" charset="0"/>
                <a:ea typeface="Verdana" panose="020B0604030504040204" pitchFamily="34" charset="0"/>
                <a:cs typeface="Verdana" panose="020B0604030504040204" pitchFamily="34" charset="0"/>
              </a:rPr>
              <a:t>Hinweis:</a:t>
            </a:r>
          </a:p>
          <a:p>
            <a:pPr>
              <a:buNone/>
            </a:pPr>
            <a:r>
              <a:rPr lang="de-DE" sz="2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de-DE" sz="2400" dirty="0" smtClean="0">
                <a:latin typeface="Verdana" panose="020B0604030504040204" pitchFamily="34" charset="0"/>
                <a:ea typeface="Verdana" panose="020B0604030504040204" pitchFamily="34" charset="0"/>
                <a:cs typeface="Verdana" panose="020B0604030504040204" pitchFamily="34" charset="0"/>
              </a:rPr>
              <a:t>• Erfassung </a:t>
            </a:r>
            <a:r>
              <a:rPr lang="de-DE" sz="2400" dirty="0">
                <a:latin typeface="Verdana" panose="020B0604030504040204" pitchFamily="34" charset="0"/>
                <a:ea typeface="Verdana" panose="020B0604030504040204" pitchFamily="34" charset="0"/>
                <a:cs typeface="Verdana" panose="020B0604030504040204" pitchFamily="34" charset="0"/>
              </a:rPr>
              <a:t>als Unterreihe auch dann, wenn der Titel der Untergliederung, der sich zusammen mit dem gemeinsamen Titel in der gleichen Informationsquelle befindet, allein aussagefähig genug wäre</a:t>
            </a:r>
            <a:r>
              <a:rPr lang="de-DE" sz="2400" i="1" dirty="0">
                <a:latin typeface="Verdana" panose="020B0604030504040204" pitchFamily="34" charset="0"/>
                <a:ea typeface="Verdana" panose="020B0604030504040204" pitchFamily="34" charset="0"/>
                <a:cs typeface="Verdana" panose="020B0604030504040204" pitchFamily="34" charset="0"/>
              </a:rPr>
              <a:t> </a:t>
            </a:r>
            <a:endParaRPr lang="de-DE" sz="2400" dirty="0">
              <a:latin typeface="Verdana" panose="020B0604030504040204" pitchFamily="34" charset="0"/>
              <a:ea typeface="Verdana" panose="020B0604030504040204" pitchFamily="34" charset="0"/>
              <a:cs typeface="Verdana" panose="020B0604030504040204" pitchFamily="34" charset="0"/>
            </a:endParaRPr>
          </a:p>
          <a:p>
            <a:pPr>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a:buNone/>
            </a:pPr>
            <a:endParaRPr lang="de-DE" sz="2000" b="1"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98</a:t>
            </a:fld>
            <a:endParaRPr lang="de-DE" dirty="0"/>
          </a:p>
        </p:txBody>
      </p:sp>
      <p:sp>
        <p:nvSpPr>
          <p:cNvPr id="6" name="Fußzeilenplatzhalter 3"/>
          <p:cNvSpPr>
            <a:spLocks noGrp="1"/>
          </p:cNvSpPr>
          <p:nvPr>
            <p:ph type="ftr" sz="quarter" idx="14"/>
          </p:nvPr>
        </p:nvSpPr>
        <p:spPr>
          <a:xfrm>
            <a:off x="467544" y="6376243"/>
            <a:ext cx="7632848" cy="365125"/>
          </a:xfrm>
        </p:spPr>
        <p:txBody>
          <a:bodyPr/>
          <a:lstStyle/>
          <a:p>
            <a:r>
              <a:rPr lang="de-DE" dirty="0" smtClean="0"/>
              <a:t>AG RDA Schulungsunterlagen | RDA kompakt | Stand:  30.11.2016  | CC BY-NC-SA</a:t>
            </a:r>
            <a:endParaRPr lang="de-DE" dirty="0"/>
          </a:p>
        </p:txBody>
      </p:sp>
    </p:spTree>
    <p:extLst>
      <p:ext uri="{BB962C8B-B14F-4D97-AF65-F5344CB8AC3E}">
        <p14:creationId xmlns:p14="http://schemas.microsoft.com/office/powerpoint/2010/main" val="1344913813"/>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Erfassung </a:t>
            </a:r>
            <a:r>
              <a:rPr lang="de-DE" dirty="0">
                <a:latin typeface="Verdana" pitchFamily="34" charset="0"/>
                <a:ea typeface="Verdana" pitchFamily="34" charset="0"/>
                <a:cs typeface="Verdana" pitchFamily="34" charset="0"/>
              </a:rPr>
              <a:t>Unterreihen			</a:t>
            </a:r>
          </a:p>
        </p:txBody>
      </p:sp>
      <p:sp>
        <p:nvSpPr>
          <p:cNvPr id="3" name="Textplatzhalter 2"/>
          <p:cNvSpPr>
            <a:spLocks noGrp="1"/>
          </p:cNvSpPr>
          <p:nvPr>
            <p:ph type="body" sz="quarter" idx="13"/>
          </p:nvPr>
        </p:nvSpPr>
        <p:spPr/>
        <p:txBody>
          <a:bodyPr wrap="square"/>
          <a:lstStyle/>
          <a:p>
            <a:pPr marL="0" indent="0">
              <a:buNone/>
            </a:pPr>
            <a:endParaRPr lang="de-DE" sz="2400" dirty="0"/>
          </a:p>
          <a:p>
            <a:pPr marL="0" indent="0">
              <a:buNone/>
            </a:pPr>
            <a:endParaRPr lang="de-DE" sz="2400" dirty="0" smtClean="0"/>
          </a:p>
          <a:p>
            <a:pPr marL="0" indent="0">
              <a:buNone/>
            </a:pPr>
            <a:endParaRPr lang="de-DE" sz="2400" dirty="0" smtClean="0"/>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99</a:t>
            </a:fld>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2292672199"/>
              </p:ext>
            </p:extLst>
          </p:nvPr>
        </p:nvGraphicFramePr>
        <p:xfrm>
          <a:off x="467544" y="1412776"/>
          <a:ext cx="8280920" cy="1978144"/>
        </p:xfrm>
        <a:graphic>
          <a:graphicData uri="http://schemas.openxmlformats.org/drawingml/2006/table">
            <a:tbl>
              <a:tblPr firstRow="1" bandRow="1">
                <a:tableStyleId>{5C22544A-7EE6-4342-B048-85BDC9FD1C3A}</a:tableStyleId>
              </a:tblPr>
              <a:tblGrid>
                <a:gridCol w="1008112"/>
                <a:gridCol w="2088232"/>
                <a:gridCol w="2520280"/>
                <a:gridCol w="2664296"/>
              </a:tblGrid>
              <a:tr h="576064">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 Titel 1</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 Titel</a:t>
                      </a:r>
                      <a:r>
                        <a:rPr lang="de-DE" sz="1600" baseline="0" dirty="0" smtClean="0">
                          <a:latin typeface="Verdana" panose="020B0604030504040204" pitchFamily="34" charset="0"/>
                          <a:ea typeface="Verdana" panose="020B0604030504040204" pitchFamily="34" charset="0"/>
                          <a:cs typeface="Verdana" panose="020B0604030504040204" pitchFamily="34" charset="0"/>
                        </a:rPr>
                        <a:t> 2</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50100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Friedensauer Schriftenreihe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Friedensauer Schriftenreihe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785976">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2.3.1.7</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Untergliederung</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Reihe</a:t>
                      </a:r>
                      <a:r>
                        <a:rPr lang="de-DE" sz="1600" baseline="0" dirty="0" smtClean="0">
                          <a:latin typeface="Verdana" panose="020B0604030504040204" pitchFamily="34" charset="0"/>
                          <a:ea typeface="Verdana" panose="020B0604030504040204" pitchFamily="34" charset="0"/>
                          <a:cs typeface="Verdana" panose="020B0604030504040204" pitchFamily="34" charset="0"/>
                        </a:rPr>
                        <a:t> A, Theologie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Reihe B, Gesellschaftswissen-</a:t>
                      </a:r>
                      <a:r>
                        <a:rPr lang="de-DE" sz="1600" dirty="0" err="1" smtClean="0">
                          <a:latin typeface="Verdana" panose="020B0604030504040204" pitchFamily="34" charset="0"/>
                          <a:ea typeface="Verdana" panose="020B0604030504040204" pitchFamily="34" charset="0"/>
                          <a:cs typeface="Verdana" panose="020B0604030504040204" pitchFamily="34" charset="0"/>
                        </a:rPr>
                        <a:t>schaften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257078368"/>
              </p:ext>
            </p:extLst>
          </p:nvPr>
        </p:nvGraphicFramePr>
        <p:xfrm>
          <a:off x="467544" y="3645024"/>
          <a:ext cx="8316619" cy="822960"/>
        </p:xfrm>
        <a:graphic>
          <a:graphicData uri="http://schemas.openxmlformats.org/drawingml/2006/table">
            <a:tbl>
              <a:tblPr>
                <a:tableStyleId>{5C22544A-7EE6-4342-B048-85BDC9FD1C3A}</a:tableStyleId>
              </a:tblPr>
              <a:tblGrid>
                <a:gridCol w="8316619"/>
              </a:tblGrid>
              <a:tr h="792088">
                <a:tc>
                  <a:txBody>
                    <a:bodyPr/>
                    <a:lstStyle/>
                    <a:p>
                      <a:pPr algn="l">
                        <a:lnSpc>
                          <a:spcPct val="100000"/>
                        </a:lnSpc>
                        <a:spcAft>
                          <a:spcPts val="0"/>
                        </a:spcAft>
                      </a:pPr>
                      <a:r>
                        <a:rPr lang="de-DE" sz="1800" i="0" dirty="0">
                          <a:effectLst/>
                          <a:latin typeface="Verdana"/>
                          <a:ea typeface="Calibri"/>
                          <a:cs typeface="Times New Roman"/>
                        </a:rPr>
                        <a:t>Gemeinsame Angabe von Haupttitel und Untergliederung(en):</a:t>
                      </a:r>
                    </a:p>
                    <a:p>
                      <a:pPr algn="l">
                        <a:lnSpc>
                          <a:spcPct val="100000"/>
                        </a:lnSpc>
                        <a:spcAft>
                          <a:spcPts val="0"/>
                        </a:spcAft>
                      </a:pPr>
                      <a:r>
                        <a:rPr lang="de-DE" sz="1800" i="0" dirty="0">
                          <a:effectLst/>
                          <a:latin typeface="Verdana"/>
                          <a:ea typeface="Calibri"/>
                          <a:cs typeface="Times New Roman"/>
                        </a:rPr>
                        <a:t>Friedensauer Schriftenreihe. Reihe A, </a:t>
                      </a:r>
                      <a:r>
                        <a:rPr lang="de-DE" sz="1800" i="0" dirty="0" smtClean="0">
                          <a:effectLst/>
                          <a:latin typeface="Verdana"/>
                          <a:ea typeface="Calibri"/>
                          <a:cs typeface="Times New Roman"/>
                        </a:rPr>
                        <a:t>Theologie</a:t>
                      </a:r>
                    </a:p>
                    <a:p>
                      <a:pPr algn="l">
                        <a:lnSpc>
                          <a:spcPct val="100000"/>
                        </a:lnSpc>
                        <a:spcAft>
                          <a:spcPts val="0"/>
                        </a:spcAft>
                      </a:pPr>
                      <a:r>
                        <a:rPr lang="de-DE" sz="1800" i="0" dirty="0" smtClean="0">
                          <a:effectLst/>
                          <a:latin typeface="Verdana"/>
                          <a:ea typeface="Calibri"/>
                          <a:cs typeface="Times New Roman"/>
                        </a:rPr>
                        <a:t>Friedensauer</a:t>
                      </a:r>
                      <a:r>
                        <a:rPr lang="de-DE" sz="1800" i="0" dirty="0">
                          <a:effectLst/>
                          <a:latin typeface="Verdana"/>
                          <a:ea typeface="Calibri"/>
                          <a:cs typeface="Times New Roman"/>
                        </a:rPr>
                        <a:t> Schriftenreihe. Reihe B, Gesellschaftswissenschaften</a:t>
                      </a:r>
                    </a:p>
                  </a:txBody>
                  <a:tcPr marL="89535" marR="89535" marT="0" marB="0">
                    <a:noFill/>
                  </a:tcPr>
                </a:tc>
              </a:tr>
            </a:tbl>
          </a:graphicData>
        </a:graphic>
      </p:graphicFrame>
      <p:sp>
        <p:nvSpPr>
          <p:cNvPr id="10" name="Fußzeilenplatzhalter 3"/>
          <p:cNvSpPr>
            <a:spLocks noGrp="1"/>
          </p:cNvSpPr>
          <p:nvPr>
            <p:ph type="ftr" sz="quarter" idx="14"/>
          </p:nvPr>
        </p:nvSpPr>
        <p:spPr>
          <a:xfrm>
            <a:off x="467544" y="6376243"/>
            <a:ext cx="7632848" cy="365125"/>
          </a:xfrm>
        </p:spPr>
        <p:txBody>
          <a:bodyPr/>
          <a:lstStyle/>
          <a:p>
            <a:r>
              <a:rPr lang="de-DE" dirty="0" smtClean="0"/>
              <a:t>AG RDA Schulungsunterlagen | RDA kompakt | Stand:  30.11.2016  | CC BY-NC-SA</a:t>
            </a:r>
            <a:endParaRPr lang="de-DE" dirty="0"/>
          </a:p>
        </p:txBody>
      </p:sp>
    </p:spTree>
    <p:extLst>
      <p:ext uri="{BB962C8B-B14F-4D97-AF65-F5344CB8AC3E}">
        <p14:creationId xmlns:p14="http://schemas.microsoft.com/office/powerpoint/2010/main" val="237926152"/>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Ganymed">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10469</Words>
  <Application>Microsoft Office PowerPoint</Application>
  <PresentationFormat>Bildschirmpräsentation (4:3)</PresentationFormat>
  <Paragraphs>2566</Paragraphs>
  <Slides>150</Slides>
  <Notes>97</Notes>
  <HiddenSlides>0</HiddenSlides>
  <MMClips>0</MMClips>
  <ScaleCrop>false</ScaleCrop>
  <HeadingPairs>
    <vt:vector size="4" baseType="variant">
      <vt:variant>
        <vt:lpstr>Design</vt:lpstr>
      </vt:variant>
      <vt:variant>
        <vt:i4>1</vt:i4>
      </vt:variant>
      <vt:variant>
        <vt:lpstr>Folientitel</vt:lpstr>
      </vt:variant>
      <vt:variant>
        <vt:i4>150</vt:i4>
      </vt:variant>
    </vt:vector>
  </HeadingPairs>
  <TitlesOfParts>
    <vt:vector size="151" baseType="lpstr">
      <vt:lpstr>Larissa</vt:lpstr>
      <vt:lpstr>Schulungsunterlagen der AG RDA</vt:lpstr>
      <vt:lpstr>RDA kompakt Teil 5/5</vt:lpstr>
      <vt:lpstr>Reproduktionen </vt:lpstr>
      <vt:lpstr>Reproduktionen: Definition</vt:lpstr>
      <vt:lpstr>Beschreibung der Reproduktion</vt:lpstr>
      <vt:lpstr>Beschreibung der Reproduktion</vt:lpstr>
      <vt:lpstr>Beschreibung der Reproduktion</vt:lpstr>
      <vt:lpstr>Beschreibung der Reproduktion</vt:lpstr>
      <vt:lpstr>Beschreibung der Reproduktion</vt:lpstr>
      <vt:lpstr>Werktitel</vt:lpstr>
      <vt:lpstr>In Beziehung stehende Manifestation</vt:lpstr>
      <vt:lpstr>Keine Reproduktionen</vt:lpstr>
      <vt:lpstr> Körperschaften als geistige Schöpfer </vt:lpstr>
      <vt:lpstr>Körperschaften als geistige Schöpfer</vt:lpstr>
      <vt:lpstr>Körperschaften als geistige Schöpfer</vt:lpstr>
      <vt:lpstr>Körperschaften als geistige Schöpfer</vt:lpstr>
      <vt:lpstr>Beispiel</vt:lpstr>
      <vt:lpstr>Beispiel</vt:lpstr>
      <vt:lpstr>Körperschaften als geistige Schöpfer</vt:lpstr>
      <vt:lpstr>Typen von Werken, bei denen die Körperschaft als geistiger Schöpfer gilt </vt:lpstr>
      <vt:lpstr>PowerPoint-Präsentation</vt:lpstr>
      <vt:lpstr>Beispiel zu 1.i</vt:lpstr>
      <vt:lpstr>Typen von Werken, bei denen die Körperschaft als geistiger Schöpfer gilt </vt:lpstr>
      <vt:lpstr>PowerPoint-Präsentation</vt:lpstr>
      <vt:lpstr>Beispiel zu 1.iii</vt:lpstr>
      <vt:lpstr>PowerPoint-Präsentation</vt:lpstr>
      <vt:lpstr>Beispiel zu 2</vt:lpstr>
      <vt:lpstr>Gegenbeispiel zu 2</vt:lpstr>
      <vt:lpstr>PowerPoint-Präsentation</vt:lpstr>
      <vt:lpstr>PowerPoint-Präsentation</vt:lpstr>
      <vt:lpstr>Die Körperschaft ist nicht geistiger Schöpfer</vt:lpstr>
      <vt:lpstr>Spezielle Fälle und Besonderheiten</vt:lpstr>
      <vt:lpstr>Bildbände, Kunst- und Ausstellungsmaterialien </vt:lpstr>
      <vt:lpstr>Bildbände</vt:lpstr>
      <vt:lpstr>Bildbände </vt:lpstr>
      <vt:lpstr>Bildbände </vt:lpstr>
      <vt:lpstr>Bildbände </vt:lpstr>
      <vt:lpstr>Kunstbände und Werke über Künstler </vt:lpstr>
      <vt:lpstr>Kunstbände und Werke über Künstler </vt:lpstr>
      <vt:lpstr>Kunstbände und Werke über Künstler </vt:lpstr>
      <vt:lpstr>Kunstbände und Werke über Künstler </vt:lpstr>
      <vt:lpstr>Kunstbände und Werke über Künstler </vt:lpstr>
      <vt:lpstr>Kunstbände und Werke über Künstler </vt:lpstr>
      <vt:lpstr>Kunstbände und Werke über Künstler </vt:lpstr>
      <vt:lpstr>Kunstbände und Werke über Künstler </vt:lpstr>
      <vt:lpstr>Ausstellungskataloge usw. </vt:lpstr>
      <vt:lpstr>Ausstellungskataloge usw. </vt:lpstr>
      <vt:lpstr>Ausstellungskataloge usw. </vt:lpstr>
      <vt:lpstr>Ausstellungskataloge usw. </vt:lpstr>
      <vt:lpstr>Ausstellungskataloge usw. </vt:lpstr>
      <vt:lpstr>Ausstellungskataloge usw. </vt:lpstr>
      <vt:lpstr>Konferenzen </vt:lpstr>
      <vt:lpstr>Konferenzen als Körperschaften</vt:lpstr>
      <vt:lpstr>Konferenzen als Körperschaften</vt:lpstr>
      <vt:lpstr>Abgrenzung / Art des Inhalts</vt:lpstr>
      <vt:lpstr>Konferenzen als geistige Schöpfer </vt:lpstr>
      <vt:lpstr>Konferenzen als geistige Schöpfer </vt:lpstr>
      <vt:lpstr>Beispiel 1</vt:lpstr>
      <vt:lpstr>Beispiel </vt:lpstr>
      <vt:lpstr>Beispiel (Forts.)</vt:lpstr>
      <vt:lpstr>Beispiel </vt:lpstr>
      <vt:lpstr>Beispiel </vt:lpstr>
      <vt:lpstr>Beispiel </vt:lpstr>
      <vt:lpstr>Beispiel </vt:lpstr>
      <vt:lpstr> Latest beim Haupttitel, Paralleltitel, Titelzusatz und bei der Verantwortlichkeitsangabe  </vt:lpstr>
      <vt:lpstr>Latest beim Haupttitel </vt:lpstr>
      <vt:lpstr>Latest beim Haupttitel  </vt:lpstr>
      <vt:lpstr>Latest beim Haupttitel  </vt:lpstr>
      <vt:lpstr>Latest beim Paralleltitel</vt:lpstr>
      <vt:lpstr>Latest beim Titelzusatz  </vt:lpstr>
      <vt:lpstr>Latest bei der Verantwortlichkeitsangabe </vt:lpstr>
      <vt:lpstr>Abweichender Titel  - inklusive zusätzlicher Sucheinstieg - </vt:lpstr>
      <vt:lpstr>Abweichender Titel: Standardfall</vt:lpstr>
      <vt:lpstr>Abweichender Titel: Standardfall</vt:lpstr>
      <vt:lpstr>Zusätzliche Sucheinstiege  </vt:lpstr>
      <vt:lpstr> Änderungen in der Veröffentlichungsangabe  </vt:lpstr>
      <vt:lpstr>Vorbemerkung  </vt:lpstr>
      <vt:lpstr>Zeitliche Gültigkeit: Mischformen </vt:lpstr>
      <vt:lpstr>Neue Beschreibungen </vt:lpstr>
      <vt:lpstr>Wesentliche Änderung im Haupttitel</vt:lpstr>
      <vt:lpstr>Wesentliche Änderung im Haupttitel</vt:lpstr>
      <vt:lpstr>Wesentliche Änderung im Haupttitel</vt:lpstr>
      <vt:lpstr>Namen von Körperschaften</vt:lpstr>
      <vt:lpstr>Namen von Körperschaften</vt:lpstr>
      <vt:lpstr>Namen von Körperschaften</vt:lpstr>
      <vt:lpstr> Ausgabevermerk  </vt:lpstr>
      <vt:lpstr>Erfassung</vt:lpstr>
      <vt:lpstr>Erfassung</vt:lpstr>
      <vt:lpstr>Erfassung</vt:lpstr>
      <vt:lpstr>Erfassung</vt:lpstr>
      <vt:lpstr>Erfassung</vt:lpstr>
      <vt:lpstr>Fingierte Angaben</vt:lpstr>
      <vt:lpstr>Verantwortlichkeitsangaben </vt:lpstr>
      <vt:lpstr> Unterreihen und Beilagen  </vt:lpstr>
      <vt:lpstr>Definitionen                                           </vt:lpstr>
      <vt:lpstr>Definitionen                                           </vt:lpstr>
      <vt:lpstr>Definitionen     </vt:lpstr>
      <vt:lpstr>Erfassung Unterreihen   </vt:lpstr>
      <vt:lpstr>Erfassung Unterreihen   </vt:lpstr>
      <vt:lpstr>Erfassung Unterreihen   </vt:lpstr>
      <vt:lpstr>Erfassung Unterreihen   </vt:lpstr>
      <vt:lpstr>Erfassung Beilagen   </vt:lpstr>
      <vt:lpstr>Erfassung Beilagen   </vt:lpstr>
      <vt:lpstr>Erfassung Beilagen   </vt:lpstr>
      <vt:lpstr>Erfassung Beilagen                              </vt:lpstr>
      <vt:lpstr>Erfassung Beilagen                             </vt:lpstr>
      <vt:lpstr>Erfassung Beilagen                              </vt:lpstr>
      <vt:lpstr>Beziehungen bei Beilagen                     </vt:lpstr>
      <vt:lpstr>Beziehungen bei Beilagen                    </vt:lpstr>
      <vt:lpstr>Zählung von fortlaufenden Ressourcen (RDA 2.6) </vt:lpstr>
      <vt:lpstr>Definitionen </vt:lpstr>
      <vt:lpstr>Definitionen </vt:lpstr>
      <vt:lpstr>Erfassung, allgemein</vt:lpstr>
      <vt:lpstr>Erfassung, Angabe einer Jahreszahl</vt:lpstr>
      <vt:lpstr>Erfassung, Zeichensetzung </vt:lpstr>
      <vt:lpstr>Erfassung, Zeichensetzung</vt:lpstr>
      <vt:lpstr>Erfassung, Zeichensetzung</vt:lpstr>
      <vt:lpstr>Erfassung, Erscheinen eingestellt </vt:lpstr>
      <vt:lpstr>Erfassung, Angaben ermitteln</vt:lpstr>
      <vt:lpstr>Erfassung, Angaben nicht zu ermitteln</vt:lpstr>
      <vt:lpstr>Alphanumerische Zählung </vt:lpstr>
      <vt:lpstr>Alphanumerische Zählung </vt:lpstr>
      <vt:lpstr>Alphanumerische Zählung </vt:lpstr>
      <vt:lpstr>Alphanumerische Zählung </vt:lpstr>
      <vt:lpstr>Alphanumerische Zählung </vt:lpstr>
      <vt:lpstr>Chronologische Zählung, allgemein </vt:lpstr>
      <vt:lpstr>Chronologische Zählung, allgemein </vt:lpstr>
      <vt:lpstr>Chronologische Zählung, Berichtsjahr/Berichtszeitraum</vt:lpstr>
      <vt:lpstr>Komplexe oder unregelmäßige Zählungen     </vt:lpstr>
      <vt:lpstr>Anmerkungen zur Zählung </vt:lpstr>
      <vt:lpstr>  Beziehungskennzeichnungen nach  RDA Anhang J  </vt:lpstr>
      <vt:lpstr>Definition</vt:lpstr>
      <vt:lpstr>Beziehungskennzeichnungen – Werke – Anhang J.2</vt:lpstr>
      <vt:lpstr>Abgeleitete Beziehungen auf Werkebene</vt:lpstr>
      <vt:lpstr>Nachfolge-Beziehungen auf Werkebene</vt:lpstr>
      <vt:lpstr>Nachfolge-Beziehung auf Werkebene</vt:lpstr>
      <vt:lpstr>Beziehungskennzeichnungen – Expressionen Anhang J.3</vt:lpstr>
      <vt:lpstr>Abgeleitete Beziehung auf Expressionsebene</vt:lpstr>
      <vt:lpstr>Beziehungskennzeichnungen – Manifestationen – Anhang J.4</vt:lpstr>
      <vt:lpstr>Äquivalenz-Beziehung auf Manifestationsebene</vt:lpstr>
      <vt:lpstr> Sucheinstiege, die das Werk repräsentieren Beziehungen zwischen Werken </vt:lpstr>
      <vt:lpstr>Zweck der Werkebene – RDA 6.0, 5.3, 6.2.2.4</vt:lpstr>
      <vt:lpstr>RDA 6.2.2.8 D-A-CH</vt:lpstr>
      <vt:lpstr>Vergabe der Merkmale</vt:lpstr>
      <vt:lpstr>Zeitungen </vt:lpstr>
      <vt:lpstr>Definition</vt:lpstr>
      <vt:lpstr>Beispiele für Zeitungen   </vt:lpstr>
      <vt:lpstr>Besondere Hinweise zur Erfassung </vt:lpstr>
      <vt:lpstr>Ausgabevermerk</vt:lpstr>
      <vt:lpstr>Begründer, Herausgeber und Redakteure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Bufalino, Cinzia</cp:lastModifiedBy>
  <cp:revision>257</cp:revision>
  <dcterms:created xsi:type="dcterms:W3CDTF">2014-02-18T07:01:40Z</dcterms:created>
  <dcterms:modified xsi:type="dcterms:W3CDTF">2017-02-01T09:45:56Z</dcterms:modified>
</cp:coreProperties>
</file>