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handoutMasterIdLst>
    <p:handoutMasterId r:id="rId60"/>
  </p:handoutMasterIdLst>
  <p:sldIdLst>
    <p:sldId id="285" r:id="rId2"/>
    <p:sldId id="259" r:id="rId3"/>
    <p:sldId id="473" r:id="rId4"/>
    <p:sldId id="474" r:id="rId5"/>
    <p:sldId id="475" r:id="rId6"/>
    <p:sldId id="375" r:id="rId7"/>
    <p:sldId id="290" r:id="rId8"/>
    <p:sldId id="291" r:id="rId9"/>
    <p:sldId id="294" r:id="rId10"/>
    <p:sldId id="296" r:id="rId11"/>
    <p:sldId id="379" r:id="rId12"/>
    <p:sldId id="297" r:id="rId13"/>
    <p:sldId id="298" r:id="rId14"/>
    <p:sldId id="299" r:id="rId15"/>
    <p:sldId id="300" r:id="rId16"/>
    <p:sldId id="301" r:id="rId17"/>
    <p:sldId id="302" r:id="rId18"/>
    <p:sldId id="303" r:id="rId19"/>
    <p:sldId id="304" r:id="rId20"/>
    <p:sldId id="349" r:id="rId21"/>
    <p:sldId id="374" r:id="rId22"/>
    <p:sldId id="373" r:id="rId23"/>
    <p:sldId id="372" r:id="rId24"/>
    <p:sldId id="370" r:id="rId25"/>
    <p:sldId id="368" r:id="rId26"/>
    <p:sldId id="363" r:id="rId27"/>
    <p:sldId id="380" r:id="rId28"/>
    <p:sldId id="381" r:id="rId29"/>
    <p:sldId id="382" r:id="rId30"/>
    <p:sldId id="383" r:id="rId31"/>
    <p:sldId id="384" r:id="rId32"/>
    <p:sldId id="385" r:id="rId33"/>
    <p:sldId id="408" r:id="rId34"/>
    <p:sldId id="412" r:id="rId35"/>
    <p:sldId id="411" r:id="rId36"/>
    <p:sldId id="409" r:id="rId37"/>
    <p:sldId id="410" r:id="rId38"/>
    <p:sldId id="386" r:id="rId39"/>
    <p:sldId id="387" r:id="rId40"/>
    <p:sldId id="388" r:id="rId41"/>
    <p:sldId id="478" r:id="rId42"/>
    <p:sldId id="390" r:id="rId43"/>
    <p:sldId id="391" r:id="rId44"/>
    <p:sldId id="392" r:id="rId45"/>
    <p:sldId id="393" r:id="rId46"/>
    <p:sldId id="394" r:id="rId47"/>
    <p:sldId id="395" r:id="rId48"/>
    <p:sldId id="396" r:id="rId49"/>
    <p:sldId id="397" r:id="rId50"/>
    <p:sldId id="398" r:id="rId51"/>
    <p:sldId id="399" r:id="rId52"/>
    <p:sldId id="400" r:id="rId53"/>
    <p:sldId id="402" r:id="rId54"/>
    <p:sldId id="403" r:id="rId55"/>
    <p:sldId id="405" r:id="rId56"/>
    <p:sldId id="406" r:id="rId57"/>
    <p:sldId id="477" r:id="rId5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0429" autoAdjust="0"/>
  </p:normalViewPr>
  <p:slideViewPr>
    <p:cSldViewPr>
      <p:cViewPr varScale="1">
        <p:scale>
          <a:sx n="82" d="100"/>
          <a:sy n="82" d="100"/>
        </p:scale>
        <p:origin x="-1061"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25.01.2017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25.01.2017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ea typeface="Verdana" panose="020B0604030504040204" pitchFamily="34" charset="0"/>
                <a:cs typeface="Verdana" panose="020B0604030504040204" pitchFamily="34" charset="0"/>
              </a:rPr>
              <a:t>Die FRBR</a:t>
            </a:r>
            <a:r>
              <a:rPr lang="de-DE" sz="1200" baseline="0" dirty="0" smtClean="0">
                <a:latin typeface="Verdana" pitchFamily="34" charset="0"/>
                <a:ea typeface="Verdana" panose="020B0604030504040204" pitchFamily="34" charset="0"/>
                <a:cs typeface="Verdana" panose="020B0604030504040204" pitchFamily="34" charset="0"/>
              </a:rPr>
              <a:t> definieren zunächst die wichtigsten Benutzeranforderungen.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a typeface="Verdana" panose="020B0604030504040204" pitchFamily="34" charset="0"/>
              <a:cs typeface="Verdana" panose="020B0604030504040204" pitchFamily="34" charset="0"/>
            </a:endParaRPr>
          </a:p>
          <a:p>
            <a:r>
              <a:rPr lang="de-DE" sz="1200" baseline="0" dirty="0" smtClean="0">
                <a:latin typeface="Verdana" pitchFamily="34" charset="0"/>
                <a:ea typeface="Verdana" panose="020B0604030504040204" pitchFamily="34" charset="0"/>
                <a:cs typeface="Verdana" panose="020B0604030504040204" pitchFamily="34" charset="0"/>
              </a:rPr>
              <a:t>Finden bedeutet hier, dass die Daten so aufbereitet sind, dass ein Benutzer Materialien finden kann, die seinen Suchkriterien entsprechen. </a:t>
            </a:r>
          </a:p>
          <a:p>
            <a:r>
              <a:rPr lang="de-DE" sz="1200" kern="1200" baseline="0" dirty="0" smtClean="0">
                <a:solidFill>
                  <a:schemeClr val="tx1"/>
                </a:solidFill>
                <a:effectLst/>
                <a:latin typeface="Verdana" pitchFamily="34" charset="0"/>
                <a:ea typeface="Verdana" panose="020B0604030504040204" pitchFamily="34" charset="0"/>
                <a:cs typeface="Verdana" panose="020B0604030504040204" pitchFamily="34" charset="0"/>
              </a:rPr>
              <a:t>Identifizieren meint, die Daten sind so aufbereitet, dass der Benutzer erkennen kann, dass der gefundene Datensatz seinen Suchkriterien entspricht und er z. B. Texte mit gleichem Namen unterscheiden kann.</a:t>
            </a:r>
          </a:p>
          <a:p>
            <a:r>
              <a:rPr lang="de-DE" sz="1200" kern="1200" baseline="0" dirty="0" smtClean="0">
                <a:solidFill>
                  <a:schemeClr val="tx1"/>
                </a:solidFill>
                <a:effectLst/>
                <a:latin typeface="Verdana" pitchFamily="34" charset="0"/>
                <a:ea typeface="Verdana" panose="020B0604030504040204" pitchFamily="34" charset="0"/>
                <a:cs typeface="Verdana" panose="020B0604030504040204" pitchFamily="34" charset="0"/>
              </a:rPr>
              <a:t>Auswählen heißt, der Benutzer kann aufgrund der Informationen im Datensatz auswählen, ob das gefundene Material seinen Bedürfnissen entspricht. Er bekommt z. B. die Information, dass die Ressource in Blindenschrift vorliegt.</a:t>
            </a:r>
          </a:p>
          <a:p>
            <a:r>
              <a:rPr lang="de-DE" sz="1200" kern="1200" baseline="0" dirty="0" smtClean="0">
                <a:solidFill>
                  <a:schemeClr val="tx1"/>
                </a:solidFill>
                <a:effectLst/>
                <a:latin typeface="Verdana" pitchFamily="34" charset="0"/>
                <a:ea typeface="Verdana" panose="020B0604030504040204" pitchFamily="34" charset="0"/>
                <a:cs typeface="Verdana" panose="020B0604030504040204" pitchFamily="34" charset="0"/>
              </a:rPr>
              <a:t>Zugang erhalten bedeutet, der oder die gefundenen Datensätze enthalten Informationen, die es erlauben, das Gefundene bestellen oder einsehen zu können (z. B. einen Vermerk über die besitzende Bibliothek). Oder es wird eine Information gegeben, dass diese Ressource nur einem eingeschränkten Benutzerkreis zur Verfügung gestellt wird (z. B. Lizenzen). </a:t>
            </a: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geht bei den </a:t>
            </a:r>
            <a:r>
              <a:rPr lang="de-DE" sz="1200" b="0" baseline="0" dirty="0" smtClean="0">
                <a:latin typeface="Verdana" pitchFamily="34" charset="0"/>
                <a:ea typeface="Verdana" panose="020B0604030504040204" pitchFamily="34" charset="0"/>
                <a:cs typeface="Verdana" panose="020B0604030504040204" pitchFamily="34" charset="0"/>
              </a:rPr>
              <a:t>Benutzeranforderungen also darum, mit welchen Fragestellungen der Benutzer an einen Katalog herantritt, d. h. es geht um die Perspektive des Benutzers, nicht des Katalogs.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1556738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Diese Folie</a:t>
            </a:r>
            <a:r>
              <a:rPr lang="de-DE" sz="1200" baseline="0" dirty="0" smtClean="0">
                <a:latin typeface="Verdana" pitchFamily="34" charset="0"/>
              </a:rPr>
              <a:t> fasst Ihnen die drei wichtigsten Begriffe aus den FRBR zusammen: Dies sind die Begriffe Entität, Merkmal oder Attribut und Beziehung oder Relation. Wir werden uns diese Begriffe anhand der folgenden Folien näher betrachten.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1556738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Diese schematische Darstellung zeigt auf der linken Seite den Begriff der Entität, der mittels Attributen oder Merkmalen dargestellt wird. Auf der rechten Seite finden Sie den</a:t>
            </a:r>
            <a:r>
              <a:rPr lang="de-DE" sz="1200" baseline="0" dirty="0" smtClean="0">
                <a:latin typeface="Verdana" pitchFamily="34" charset="0"/>
              </a:rPr>
              <a:t> gleichen Inhalt anhand des Beispiels einer Person und ihrer beschreibenden Merkmale. Der schwarze Pfeil in der Mitte steht für die Relationen oder Beziehungen, die diese Entitäten untereinander haben können.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902673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 ein weiteres schematisches</a:t>
            </a:r>
            <a:r>
              <a:rPr lang="de-DE" sz="1200" baseline="0" dirty="0" smtClean="0">
                <a:latin typeface="Verdana" pitchFamily="34" charset="0"/>
              </a:rPr>
              <a:t> Beispiel, was mit den Begriffen Entität, Merkmal und Beziehung gemeint ist, am Beispiel einer Firma und ihrer Mitarbeiter. Bitte beachten Sie, dass jede Entität mit jeder anderen in einer eigenen Beziehung stehen kann.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466781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 ist ein Beispiel dafür,</a:t>
            </a:r>
            <a:r>
              <a:rPr lang="de-DE" sz="1200" baseline="0" dirty="0" smtClean="0">
                <a:latin typeface="Verdana" pitchFamily="34" charset="0"/>
              </a:rPr>
              <a:t> wie weit die Verzweigungen gehen können, wenn man das Prinzip der </a:t>
            </a:r>
            <a:r>
              <a:rPr lang="de-DE" sz="1200" baseline="0" dirty="0" err="1" smtClean="0">
                <a:latin typeface="Verdana" pitchFamily="34" charset="0"/>
              </a:rPr>
              <a:t>Relationierung</a:t>
            </a:r>
            <a:r>
              <a:rPr lang="de-DE" sz="1200" baseline="0" dirty="0" smtClean="0">
                <a:latin typeface="Verdana" pitchFamily="34" charset="0"/>
              </a:rPr>
              <a:t> von Entitäten anwendet. Dies mag auf den ersten Blick sinnlos erscheinen, aber nach diesem Prinzip arbeiten z. B. moderne Suchmaschinen und ermöglichen es, einen Zusammenhang zwischen Mary Poppins und dem Bundes-Immissionsschutzgesetz herzustellen, wenn ein Benutzer diese Suchanfrage eingeben würde.</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813906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Das</a:t>
            </a:r>
            <a:r>
              <a:rPr lang="de-DE" baseline="0" dirty="0" smtClean="0">
                <a:latin typeface="Verdana" pitchFamily="34" charset="0"/>
              </a:rPr>
              <a:t> FRBR-Modell </a:t>
            </a:r>
            <a:r>
              <a:rPr lang="de-DE" u="sng" baseline="0" dirty="0" smtClean="0">
                <a:latin typeface="Verdana" pitchFamily="34" charset="0"/>
              </a:rPr>
              <a:t>teilt</a:t>
            </a:r>
            <a:r>
              <a:rPr lang="de-DE" baseline="0" dirty="0" smtClean="0">
                <a:latin typeface="Verdana" pitchFamily="34" charset="0"/>
              </a:rPr>
              <a:t> die Entitäten in drei Gruppen ein. Gruppe 1 beschäftigt sich mit den Entitäten Werk, Expression, Manifestation und Exemplar und damit mit den mehr formalen Bedingungen. Gruppe 2 beschäftigt sich mit den Entitäten Person und Körperschaft. Zur Gruppe 3 gehören die Entitäten Begriff, Objekt, Ereignis und Ort, also die inhaltserschließenden Entitäten.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4527630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Hier sehen Sie noch einmal die FRBR-Entitäten der Gruppe 1, </a:t>
            </a:r>
            <a:r>
              <a:rPr lang="de-DE" u="none" baseline="0" dirty="0" smtClean="0">
                <a:latin typeface="Verdana" pitchFamily="34" charset="0"/>
              </a:rPr>
              <a:t>und die Beziehungen, die zwischen diesen bestehen können, werden </a:t>
            </a:r>
            <a:r>
              <a:rPr lang="de-DE" u="none" dirty="0" smtClean="0">
                <a:latin typeface="Verdana" pitchFamily="34" charset="0"/>
              </a:rPr>
              <a:t>auch Primärbeziehungen</a:t>
            </a:r>
            <a:r>
              <a:rPr lang="de-DE" u="none" baseline="0" dirty="0" smtClean="0">
                <a:latin typeface="Verdana" pitchFamily="34" charset="0"/>
              </a:rPr>
              <a:t> genannt</a:t>
            </a:r>
            <a:r>
              <a:rPr lang="de-DE" u="none" dirty="0" smtClean="0">
                <a:latin typeface="Verdana" pitchFamily="34" charset="0"/>
              </a:rPr>
              <a:t>.</a:t>
            </a:r>
            <a:r>
              <a:rPr lang="de-DE" u="none" baseline="0" dirty="0" smtClean="0">
                <a:latin typeface="Verdana" pitchFamily="34" charset="0"/>
              </a:rPr>
              <a:t> </a:t>
            </a:r>
            <a:r>
              <a:rPr lang="de-DE" baseline="0" dirty="0" smtClean="0">
                <a:latin typeface="Verdana" pitchFamily="34" charset="0"/>
              </a:rPr>
              <a:t>Diese Begriffe sind essentiell für den Standard RDA und Sie sollten sie sich auf alle Fälle merken.</a:t>
            </a:r>
          </a:p>
          <a:p>
            <a:endParaRPr lang="de-DE" baseline="0" dirty="0" smtClean="0">
              <a:latin typeface="Verdana" pitchFamily="34" charset="0"/>
            </a:endParaRPr>
          </a:p>
          <a:p>
            <a:r>
              <a:rPr lang="de-DE" baseline="0" dirty="0" smtClean="0">
                <a:latin typeface="Verdana" pitchFamily="34" charset="0"/>
              </a:rPr>
              <a:t>Was ist aber damit genau gemeint: </a:t>
            </a:r>
          </a:p>
          <a:p>
            <a:r>
              <a:rPr lang="de-DE" baseline="0" dirty="0" smtClean="0">
                <a:latin typeface="Verdana" pitchFamily="34" charset="0"/>
              </a:rPr>
              <a:t>Am Anfang steht das </a:t>
            </a:r>
            <a:r>
              <a:rPr lang="de-DE" b="1" baseline="0" dirty="0" smtClean="0">
                <a:latin typeface="Verdana" pitchFamily="34" charset="0"/>
              </a:rPr>
              <a:t>Werk</a:t>
            </a:r>
            <a:r>
              <a:rPr lang="de-DE" baseline="0" dirty="0" smtClean="0">
                <a:latin typeface="Verdana" pitchFamily="34" charset="0"/>
              </a:rPr>
              <a:t> und dieses Werk ist erst einmal eine Idee. Nehmen wir an, Sie haben eine Idee für eine Geschichte. Diese Geschichte reift in Ihrem Kopf und nimmt mehr und mehr Gestalt an. </a:t>
            </a:r>
          </a:p>
          <a:p>
            <a:r>
              <a:rPr lang="de-DE" baseline="0" dirty="0" smtClean="0">
                <a:latin typeface="Verdana" pitchFamily="34" charset="0"/>
              </a:rPr>
              <a:t>Irgendwann sind Sie so überzeugt von Ihrer Geschichte, dass Sie beschließen, diese in eine Form zu bringen, um auch andere Menschen teilhaben zu lassen. Nun müssen Sie sich entscheiden: Möchten Sie aus Ihrer Geschichte eine Oper </a:t>
            </a:r>
            <a:r>
              <a:rPr lang="de-DE" u="none" baseline="0" dirty="0" smtClean="0">
                <a:latin typeface="Verdana" pitchFamily="34" charset="0"/>
              </a:rPr>
              <a:t>machen, einen Text, ein Hörspiel usw. </a:t>
            </a:r>
            <a:r>
              <a:rPr lang="de-DE" baseline="0" dirty="0" smtClean="0">
                <a:latin typeface="Verdana" pitchFamily="34" charset="0"/>
              </a:rPr>
              <a:t>Nehmen wir an, Sie entscheiden sich für ein Buch. Dann ist dies Ihre Form in der Sie sich ausdrücken möchten (lateinisch: </a:t>
            </a:r>
            <a:r>
              <a:rPr lang="de-DE" baseline="0" dirty="0" err="1" smtClean="0">
                <a:latin typeface="Verdana" pitchFamily="34" charset="0"/>
              </a:rPr>
              <a:t>exprimere</a:t>
            </a:r>
            <a:r>
              <a:rPr lang="de-DE" baseline="0" dirty="0" smtClean="0">
                <a:latin typeface="Verdana" pitchFamily="34" charset="0"/>
              </a:rPr>
              <a:t>); es entsteht eine </a:t>
            </a:r>
            <a:r>
              <a:rPr lang="de-DE" b="1" baseline="0" dirty="0" smtClean="0">
                <a:latin typeface="Verdana" pitchFamily="34" charset="0"/>
              </a:rPr>
              <a:t>Expression. </a:t>
            </a:r>
          </a:p>
          <a:p>
            <a:r>
              <a:rPr lang="de-DE" b="0" baseline="0" dirty="0" smtClean="0">
                <a:latin typeface="Verdana" pitchFamily="34" charset="0"/>
              </a:rPr>
              <a:t>In der Folge gelingt es Ihnen, einen Verleger von Ihrer Geschichte zu überzeugen. Er beschließt, eine Buchausgabe Ihrer Geschichte herauszubringen. Es entsteht eine </a:t>
            </a:r>
            <a:r>
              <a:rPr lang="de-DE" b="1" baseline="0" dirty="0" smtClean="0">
                <a:latin typeface="Verdana" pitchFamily="34" charset="0"/>
              </a:rPr>
              <a:t>Manifestation. </a:t>
            </a:r>
          </a:p>
          <a:p>
            <a:r>
              <a:rPr lang="de-DE" b="0" baseline="0" dirty="0" smtClean="0">
                <a:latin typeface="Verdana" pitchFamily="34" charset="0"/>
              </a:rPr>
              <a:t>Da unser Verleger dieses Buch möglichst oft verkaufen möchte, erstellt er, auf der Grundlage der Manifestation, mehrere </a:t>
            </a:r>
            <a:r>
              <a:rPr lang="de-DE" b="1" baseline="0" dirty="0" smtClean="0">
                <a:latin typeface="Verdana" pitchFamily="34" charset="0"/>
              </a:rPr>
              <a:t>Exemplare.</a:t>
            </a:r>
          </a:p>
          <a:p>
            <a:endParaRPr lang="de-DE" b="1" baseline="0" dirty="0" smtClean="0">
              <a:latin typeface="Verdana" pitchFamily="34" charset="0"/>
            </a:endParaRPr>
          </a:p>
          <a:p>
            <a:r>
              <a:rPr lang="de-DE" b="0" dirty="0" smtClean="0">
                <a:latin typeface="Verdana" pitchFamily="34" charset="0"/>
              </a:rPr>
              <a:t>Dies ist,</a:t>
            </a:r>
            <a:r>
              <a:rPr lang="de-DE" b="0" baseline="0" dirty="0" smtClean="0">
                <a:latin typeface="Verdana" pitchFamily="34" charset="0"/>
              </a:rPr>
              <a:t> zugegebenermaßen, ein einfaches Beispiel. Wir werden in der Folge sehen, dass die Unterscheidung nicht immer so einfach ist. Dies ist z. B. bei unikalen Objekten wie sie in Museen und Archiven vorkommen der Fall.</a:t>
            </a:r>
            <a:endParaRPr lang="de-DE" b="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172144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anose="020B0604030504040204" pitchFamily="34" charset="0"/>
                <a:cs typeface="Verdana" panose="020B0604030504040204" pitchFamily="34" charset="0"/>
              </a:rPr>
              <a:t>Die</a:t>
            </a:r>
            <a:r>
              <a:rPr lang="de-DE" baseline="0" dirty="0" smtClean="0">
                <a:latin typeface="Verdana" pitchFamily="34" charset="0"/>
                <a:ea typeface="Verdana" panose="020B0604030504040204" pitchFamily="34" charset="0"/>
                <a:cs typeface="Verdana" panose="020B0604030504040204" pitchFamily="34" charset="0"/>
              </a:rPr>
              <a:t> FRBR sind also ein Modell, das dazu dient, Daten strukturiert darzustellen. Grob gesagt, kann man dieses Modell in zwei Bereiche teilen. Der erste bewegt sich auf der Ebene der Ideen, Gedanken und der Konzepte. Hierzu gehören die Ebenen Werk und Expression. Im zweiten Bereich hat die Idee bereits Gestalt angenommen und bekommt, spätestens auf der Ebene des Exemplars eine physische oder eine virtuelle Form, die ich mit meinen Sinnen wahrnehmen kann, also sehen, hören oder auch fühlen.</a:t>
            </a: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135028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ea typeface="Verdana" panose="020B0604030504040204" pitchFamily="34" charset="0"/>
                <a:cs typeface="Verdana" panose="020B0604030504040204" pitchFamily="34" charset="0"/>
              </a:rPr>
              <a:t>Gruppe 2 der FRBR-Entitäten umfasst</a:t>
            </a:r>
            <a:r>
              <a:rPr lang="de-DE" baseline="0" dirty="0" smtClean="0">
                <a:latin typeface="Verdana" pitchFamily="34" charset="0"/>
                <a:ea typeface="Verdana" panose="020B0604030504040204" pitchFamily="34" charset="0"/>
                <a:cs typeface="Verdana" panose="020B0604030504040204" pitchFamily="34" charset="0"/>
              </a:rPr>
              <a:t> die Entitäten Person und Körperschaft.</a:t>
            </a:r>
          </a:p>
          <a:p>
            <a:endParaRPr lang="de-DE" baseline="0" dirty="0" smtClean="0">
              <a:effectLst/>
              <a:latin typeface="Verdana" pitchFamily="34" charset="0"/>
              <a:ea typeface="Verdana" panose="020B0604030504040204" pitchFamily="34" charset="0"/>
              <a:cs typeface="Verdana" panose="020B0604030504040204" pitchFamily="34" charset="0"/>
            </a:endParaRPr>
          </a:p>
          <a:p>
            <a:r>
              <a:rPr lang="de-DE" dirty="0" smtClean="0">
                <a:effectLst/>
                <a:latin typeface="Verdana" panose="020B0604030504040204" pitchFamily="34" charset="0"/>
                <a:ea typeface="Verdana" panose="020B0604030504040204" pitchFamily="34" charset="0"/>
                <a:cs typeface="Verdana" panose="020B0604030504040204" pitchFamily="34" charset="0"/>
              </a:rPr>
              <a:t>Die FRAD hat neben den Personen und Körperschaften eine neue Entität der Gruppe 2, nämlich die Familie, eingeführt.</a:t>
            </a:r>
            <a:endParaRPr lang="de-DE" baseline="0" dirty="0" smtClean="0">
              <a:latin typeface="Verdana" pitchFamily="34" charset="0"/>
              <a:ea typeface="Verdana" panose="020B0604030504040204" pitchFamily="34" charset="0"/>
              <a:cs typeface="Verdana" panose="020B0604030504040204" pitchFamily="34" charset="0"/>
            </a:endParaRPr>
          </a:p>
          <a:p>
            <a:endParaRPr lang="de-DE" baseline="0" dirty="0" smtClean="0">
              <a:latin typeface="Verdana" pitchFamily="34" charset="0"/>
              <a:ea typeface="Verdana" panose="020B0604030504040204" pitchFamily="34" charset="0"/>
              <a:cs typeface="Verdana" panose="020B0604030504040204" pitchFamily="34" charset="0"/>
            </a:endParaRPr>
          </a:p>
          <a:p>
            <a:r>
              <a:rPr lang="de-DE" baseline="0" dirty="0" smtClean="0">
                <a:latin typeface="Verdana" pitchFamily="34" charset="0"/>
                <a:ea typeface="Verdana" panose="020B0604030504040204" pitchFamily="34" charset="0"/>
                <a:cs typeface="Verdana" panose="020B0604030504040204" pitchFamily="34" charset="0"/>
              </a:rPr>
              <a:t>Beachten Sie auch hier die Beziehungen (Relationen) zwischen den Entitäten. Beispiele: Eine Manifestation kann von einer Person (unser Verleger aus dem Beispiel oben) erstellt sein, eine Körperschaft (z. B. ein Museum) ist im Besitz eines Exemplars.</a:t>
            </a:r>
            <a:endParaRPr lang="de-DE" dirty="0" smtClean="0">
              <a:latin typeface="Verdana"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5211327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dirty="0" smtClean="0">
                <a:latin typeface="Verdana" pitchFamily="34" charset="0"/>
              </a:rPr>
              <a:t>Schließlich gibt</a:t>
            </a:r>
            <a:r>
              <a:rPr lang="de-DE" baseline="0" dirty="0" smtClean="0">
                <a:latin typeface="Verdana" pitchFamily="34" charset="0"/>
              </a:rPr>
              <a:t> es noch die Gruppe 3 mit den Entitäten Begriff, Objekt, Ereignis und Ort, die dazu dienen, Inhalte zu beschreiben. </a:t>
            </a:r>
          </a:p>
          <a:p>
            <a:pPr eaLnBrk="1" hangingPunct="1"/>
            <a:endParaRPr lang="de-DE" baseline="0" dirty="0" smtClean="0">
              <a:latin typeface="Verdana" pitchFamily="34" charset="0"/>
            </a:endParaRPr>
          </a:p>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Diese drei FRBR-Gruppen (Entitäten-Gruppen) können auch untereinander eine Beziehung haben. So sprechen wir von Primärbeziehungen bei Beziehungen der Entitäten der Gruppe 1 (Werk, Expression, Manifestation und Exemplar) untereinander. Beispiel: Ein Werk wird in einer Manifestation verkörpert. Außerdem können auch gleiche Entitäten der Gruppe 1 zueinander in Beziehung stehen. Beispiel: Ein Werk ist die Parodie zu einem anderen Werk.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421114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Kommen wir zurück</a:t>
            </a:r>
            <a:r>
              <a:rPr lang="de-DE" sz="900" baseline="0" dirty="0" smtClean="0">
                <a:latin typeface="Verdana" panose="020B0604030504040204" pitchFamily="34" charset="0"/>
                <a:ea typeface="Verdana" panose="020B0604030504040204" pitchFamily="34" charset="0"/>
                <a:cs typeface="Verdana" panose="020B0604030504040204" pitchFamily="34" charset="0"/>
              </a:rPr>
              <a:t> zu den Entitäten der Gruppe 1. </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Wir möchten sie hier und auf den folgenden Folien anhand ihrer möglichen Merkmale näher beschreiben. Beginnen wir mit dem Werk. Ein Werk kann einen Titel haben, ein Entstehungsdatum oder auch eine bestimmte Form (z. B. ein musikalisches Werk).</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2143518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Wie Sie hier</a:t>
            </a:r>
            <a:r>
              <a:rPr lang="de-DE" sz="1200" baseline="0" dirty="0" smtClean="0">
                <a:latin typeface="Verdana" pitchFamily="34" charset="0"/>
              </a:rPr>
              <a:t> am Beispiel der Expression sehen, können einzelne Merkmale bei mehreren Entitäten vorkommen. Andere sind ganz charakteristisch für nur eine Entität, wie es das Merkmal „Sprache“ für die Expression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23393613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Wenn Sie</a:t>
            </a:r>
            <a:r>
              <a:rPr lang="de-DE" baseline="0" dirty="0" smtClean="0">
                <a:latin typeface="Verdana" pitchFamily="34" charset="0"/>
              </a:rPr>
              <a:t> die Auflistung von möglichen Merkmalen der Manifestation sehen, werden Sie feststellen, dass hier schon sehr viel konkretere Angaben gemacht werden. Denken Sie bitte an das Schaubild auf der Folie weiter oben. Wir befinden uns jetzt schon im Bereich des Konkreten und haben den Bereich der Ideen und Gedanken verlassen.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Hinweis: In den FRBR heißt es Verfasserangabe. In RDA heißt es Verantwortlichkeitsangabe.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31777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Als letztes die Merkmale der Entität Exemplar. Sie treffen nur auf das einzelne Exemplar zu.</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Vielleicht stellen Sie an dieser Stelle auch fest, dass Ihnen viele der bei der Manifestation und dem Exemplar aufgeführten Merkmale sehr bekannt vorkommen. Das ist richtig. Die Manifestation ist das, was wir in den Bibliotheken beschreiben und in einem Datensatz erfassen. Sie halten ein Exemplar in der Hand und beschreiben eine Manifestation. Denn Ihre Beschreibung der Manifestation gilt ja für alle Exemplare dieser Manifestation, wird jedoch in vielen Fällen durch Merkmale des Exemplars, wie die Signatur, ergänzt.</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4603906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 und hier das zweite</a:t>
            </a:r>
            <a:r>
              <a:rPr lang="de-DE" baseline="0" dirty="0" smtClean="0">
                <a:latin typeface="Verdana" pitchFamily="34" charset="0"/>
              </a:rPr>
              <a:t> </a:t>
            </a:r>
            <a:r>
              <a:rPr lang="de-DE" dirty="0" smtClean="0">
                <a:latin typeface="Verdana" pitchFamily="34" charset="0"/>
              </a:rPr>
              <a:t>Beispiel zu Erich Kästners Doppeltem Lottchen. Beachten</a:t>
            </a:r>
            <a:r>
              <a:rPr lang="de-DE" baseline="0" dirty="0" smtClean="0">
                <a:latin typeface="Verdana" pitchFamily="34" charset="0"/>
              </a:rPr>
              <a:t> Sie, dass die Verfilmung des Doppelten Lottchens ein eigenes Werk ist.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41458584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spcBef>
                <a:spcPct val="0"/>
              </a:spcBef>
            </a:pPr>
            <a:r>
              <a:rPr lang="de-DE" noProof="0" dirty="0" smtClean="0">
                <a:solidFill>
                  <a:srgbClr val="000000"/>
                </a:solidFill>
                <a:latin typeface="Verdana" pitchFamily="34" charset="0"/>
                <a:cs typeface="Times New Roman" pitchFamily="18" charset="0"/>
              </a:rPr>
              <a:t>Wie</a:t>
            </a:r>
            <a:r>
              <a:rPr lang="de-DE" baseline="0" noProof="0" dirty="0" smtClean="0">
                <a:solidFill>
                  <a:srgbClr val="000000"/>
                </a:solidFill>
                <a:latin typeface="Verdana" pitchFamily="34" charset="0"/>
                <a:cs typeface="Times New Roman" pitchFamily="18" charset="0"/>
              </a:rPr>
              <a:t> bereits eingangs erwähnt, ist die Unterscheidung bzw. die Abgrenzung zwischen den Entitäten nicht immer ganz einfach. Das trifft in besonderem Maße auf die Entitäten Werk und Expression zu.</a:t>
            </a:r>
            <a:endParaRPr lang="de-DE" noProof="0" dirty="0" smtClean="0">
              <a:solidFill>
                <a:srgbClr val="000000"/>
              </a:solidFill>
              <a:latin typeface="Verdana" pitchFamily="34" charset="0"/>
              <a:cs typeface="Times New Roman" pitchFamily="18" charset="0"/>
            </a:endParaRPr>
          </a:p>
          <a:p>
            <a:pPr eaLnBrk="1" hangingPunct="1">
              <a:spcBef>
                <a:spcPct val="0"/>
              </a:spcBef>
            </a:pPr>
            <a:endParaRPr lang="de-DE" noProof="0" dirty="0" smtClean="0">
              <a:solidFill>
                <a:srgbClr val="000000"/>
              </a:solidFill>
              <a:latin typeface="Verdana" pitchFamily="34" charset="0"/>
              <a:cs typeface="Times New Roman" pitchFamily="18" charset="0"/>
            </a:endParaRPr>
          </a:p>
          <a:p>
            <a:pPr eaLnBrk="1" hangingPunct="1">
              <a:spcBef>
                <a:spcPct val="0"/>
              </a:spcBef>
            </a:pPr>
            <a:r>
              <a:rPr lang="de-DE" noProof="0" dirty="0" smtClean="0">
                <a:solidFill>
                  <a:srgbClr val="000000"/>
                </a:solidFill>
                <a:latin typeface="Verdana" pitchFamily="34" charset="0"/>
                <a:cs typeface="Times New Roman" pitchFamily="18" charset="0"/>
              </a:rPr>
              <a:t>Dieses Schema</a:t>
            </a:r>
            <a:r>
              <a:rPr lang="de-DE" baseline="0" noProof="0" dirty="0" smtClean="0">
                <a:solidFill>
                  <a:srgbClr val="000000"/>
                </a:solidFill>
                <a:latin typeface="Verdana" pitchFamily="34" charset="0"/>
                <a:cs typeface="Times New Roman" pitchFamily="18" charset="0"/>
              </a:rPr>
              <a:t> ist der Versuch von Barbara </a:t>
            </a:r>
            <a:r>
              <a:rPr lang="de-DE" baseline="0" noProof="0" dirty="0" err="1" smtClean="0">
                <a:solidFill>
                  <a:srgbClr val="000000"/>
                </a:solidFill>
                <a:latin typeface="Verdana" pitchFamily="34" charset="0"/>
                <a:cs typeface="Times New Roman" pitchFamily="18" charset="0"/>
              </a:rPr>
              <a:t>Tillett</a:t>
            </a:r>
            <a:r>
              <a:rPr lang="de-DE" baseline="0" noProof="0" dirty="0" smtClean="0">
                <a:solidFill>
                  <a:srgbClr val="000000"/>
                </a:solidFill>
                <a:latin typeface="Verdana" pitchFamily="34" charset="0"/>
                <a:cs typeface="Times New Roman" pitchFamily="18" charset="0"/>
              </a:rPr>
              <a:t>, Mitglied im Joint </a:t>
            </a:r>
            <a:r>
              <a:rPr lang="de-DE" baseline="0" noProof="0" dirty="0" err="1" smtClean="0">
                <a:solidFill>
                  <a:srgbClr val="000000"/>
                </a:solidFill>
                <a:latin typeface="Verdana" pitchFamily="34" charset="0"/>
                <a:cs typeface="Times New Roman" pitchFamily="18" charset="0"/>
              </a:rPr>
              <a:t>Steering</a:t>
            </a:r>
            <a:r>
              <a:rPr lang="de-DE" baseline="0" noProof="0" dirty="0" smtClean="0">
                <a:solidFill>
                  <a:srgbClr val="000000"/>
                </a:solidFill>
                <a:latin typeface="Verdana" pitchFamily="34" charset="0"/>
                <a:cs typeface="Times New Roman" pitchFamily="18" charset="0"/>
              </a:rPr>
              <a:t> </a:t>
            </a:r>
            <a:r>
              <a:rPr lang="de-DE" baseline="0" noProof="0" dirty="0" err="1" smtClean="0">
                <a:solidFill>
                  <a:srgbClr val="000000"/>
                </a:solidFill>
                <a:latin typeface="Verdana" pitchFamily="34" charset="0"/>
                <a:cs typeface="Times New Roman" pitchFamily="18" charset="0"/>
              </a:rPr>
              <a:t>Committee</a:t>
            </a:r>
            <a:r>
              <a:rPr lang="de-DE" baseline="0" noProof="0" dirty="0" smtClean="0">
                <a:solidFill>
                  <a:srgbClr val="000000"/>
                </a:solidFill>
                <a:latin typeface="Verdana" pitchFamily="34" charset="0"/>
                <a:cs typeface="Times New Roman" pitchFamily="18" charset="0"/>
              </a:rPr>
              <a:t> für </a:t>
            </a:r>
            <a:r>
              <a:rPr lang="de-DE" baseline="0" noProof="0" dirty="0" err="1" smtClean="0">
                <a:solidFill>
                  <a:srgbClr val="000000"/>
                </a:solidFill>
                <a:latin typeface="Verdana" pitchFamily="34" charset="0"/>
                <a:cs typeface="Times New Roman" pitchFamily="18" charset="0"/>
              </a:rPr>
              <a:t>Developing</a:t>
            </a:r>
            <a:r>
              <a:rPr lang="de-DE" baseline="0" noProof="0" dirty="0" smtClean="0">
                <a:solidFill>
                  <a:srgbClr val="000000"/>
                </a:solidFill>
                <a:latin typeface="Verdana" pitchFamily="34" charset="0"/>
                <a:cs typeface="Times New Roman" pitchFamily="18" charset="0"/>
              </a:rPr>
              <a:t> RDA (JSC) und langjährige Vorsitzende des Gremiums, die Abgrenzung, wann ein Werk ein neues Werk wird, darzustellen. Es wird auch von uns, z. B. in der Themengruppe Werke-Regelwerk der AG RDA, als Diskussionsgrundlage benutzt. Bei näherer Beschäftigung damit wird ganz schnell klar, dass die Abgrenzung  nicht einfach ist. Wir versuchen zurzeit in der oben erwähnten Arbeitsgruppe dieses Kontinuum mit Beispielen zu unterfüttern, umso mehr Klarheit zu gewinnen und es für den deutschsprachigen Raum anpassen zu können.</a:t>
            </a:r>
            <a:endParaRPr lang="de-DE" noProof="0" dirty="0" smtClean="0">
              <a:solidFill>
                <a:srgbClr val="000000"/>
              </a:solidFill>
              <a:latin typeface="Verdana" pitchFamily="34" charset="0"/>
              <a:cs typeface="Times New Roman" pitchFamily="18"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17127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Darüber hinaus gibt es noch weitere</a:t>
            </a:r>
            <a:r>
              <a:rPr lang="de-DE" baseline="0" dirty="0" smtClean="0">
                <a:latin typeface="Verdana" pitchFamily="34" charset="0"/>
              </a:rPr>
              <a:t> „FRBRs“ z. B. für unikale Objekte oder für fortlaufende Ressourcen. Sie bilden zusammen die sogenannte </a:t>
            </a:r>
            <a:r>
              <a:rPr lang="de-DE" u="none" baseline="0" dirty="0" smtClean="0">
                <a:latin typeface="Verdana" pitchFamily="34" charset="0"/>
              </a:rPr>
              <a:t>Familie der </a:t>
            </a:r>
            <a:r>
              <a:rPr lang="de-DE" u="none" baseline="0" dirty="0" err="1" smtClean="0">
                <a:latin typeface="Verdana" pitchFamily="34" charset="0"/>
              </a:rPr>
              <a:t>Functional</a:t>
            </a:r>
            <a:r>
              <a:rPr lang="de-DE" u="none" baseline="0" dirty="0" smtClean="0">
                <a:latin typeface="Verdana" pitchFamily="34" charset="0"/>
              </a:rPr>
              <a:t> </a:t>
            </a:r>
            <a:r>
              <a:rPr lang="de-DE" u="none" baseline="0" dirty="0" err="1" smtClean="0">
                <a:latin typeface="Verdana" pitchFamily="34" charset="0"/>
              </a:rPr>
              <a:t>requirements</a:t>
            </a:r>
            <a:r>
              <a:rPr lang="de-DE" u="none" baseline="0" dirty="0" smtClean="0">
                <a:latin typeface="Verdana" pitchFamily="34" charset="0"/>
              </a:rPr>
              <a:t>.</a:t>
            </a:r>
            <a:endParaRPr lang="de-DE" u="non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30406731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latin typeface="Verdana" pitchFamily="34" charset="0"/>
              </a:rPr>
              <a:t>Wir kommen zum zweiten Teil der RDA-Grundlagenschulung, der sich mit der Entstehung und der Organisation des Standards beschäftigt und in dem wir das RDA Toolkit kennenlernen.</a:t>
            </a:r>
            <a:endParaRPr lang="de-DE"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dirty="0" smtClean="0">
                <a:latin typeface="Verdana" pitchFamily="34" charset="0"/>
              </a:rPr>
              <a:t>Der Standard RDA wurde im</a:t>
            </a:r>
            <a:r>
              <a:rPr lang="de-DE" baseline="0" dirty="0" smtClean="0">
                <a:latin typeface="Verdana" pitchFamily="34" charset="0"/>
              </a:rPr>
              <a:t> anglo-amerikanischen Raum entwickelt und </a:t>
            </a:r>
            <a:r>
              <a:rPr lang="de-DE" dirty="0" smtClean="0">
                <a:latin typeface="Verdana" pitchFamily="34" charset="0"/>
              </a:rPr>
              <a:t>2010 zum ersten Mal veröffentlicht. Seit</a:t>
            </a:r>
            <a:r>
              <a:rPr lang="de-DE" baseline="0" dirty="0" smtClean="0">
                <a:latin typeface="Verdana" pitchFamily="34" charset="0"/>
              </a:rPr>
              <a:t> dieser Zeit wurde er regelmäßig aktualisiert. </a:t>
            </a:r>
          </a:p>
          <a:p>
            <a:pPr eaLnBrk="1" hangingPunct="1"/>
            <a:r>
              <a:rPr lang="de-DE" baseline="0" dirty="0" smtClean="0">
                <a:latin typeface="Verdana" pitchFamily="34" charset="0"/>
              </a:rPr>
              <a:t>Die Entwicklung und Pflege des Standards liegt bei zwei Gremien. Das ist zum einen das </a:t>
            </a:r>
            <a:r>
              <a:rPr lang="de-DE" baseline="0" dirty="0" err="1" smtClean="0">
                <a:latin typeface="Verdana" pitchFamily="34" charset="0"/>
              </a:rPr>
              <a:t>Committee</a:t>
            </a:r>
            <a:r>
              <a:rPr lang="de-DE" baseline="0" dirty="0" smtClean="0">
                <a:latin typeface="Verdana" pitchFamily="34" charset="0"/>
              </a:rPr>
              <a:t> </a:t>
            </a:r>
            <a:r>
              <a:rPr lang="de-DE" baseline="0" dirty="0" err="1" smtClean="0">
                <a:latin typeface="Verdana" pitchFamily="34" charset="0"/>
              </a:rPr>
              <a:t>of</a:t>
            </a:r>
            <a:r>
              <a:rPr lang="de-DE" baseline="0" dirty="0" smtClean="0">
                <a:latin typeface="Verdana" pitchFamily="34" charset="0"/>
              </a:rPr>
              <a:t> </a:t>
            </a:r>
            <a:r>
              <a:rPr lang="de-DE" baseline="0" dirty="0" err="1" smtClean="0">
                <a:latin typeface="Verdana" pitchFamily="34" charset="0"/>
              </a:rPr>
              <a:t>Principals</a:t>
            </a:r>
            <a:r>
              <a:rPr lang="de-DE" baseline="0" dirty="0" smtClean="0">
                <a:latin typeface="Verdana" pitchFamily="34" charset="0"/>
              </a:rPr>
              <a:t> (</a:t>
            </a:r>
            <a:r>
              <a:rPr lang="de-DE" baseline="0" dirty="0" err="1" smtClean="0">
                <a:latin typeface="Verdana" pitchFamily="34" charset="0"/>
              </a:rPr>
              <a:t>CoP</a:t>
            </a:r>
            <a:r>
              <a:rPr lang="de-DE" baseline="0" dirty="0" smtClean="0">
                <a:latin typeface="Verdana" pitchFamily="34" charset="0"/>
              </a:rPr>
              <a:t>) für die strategische Entwicklung und zum zweiten das Joint </a:t>
            </a:r>
            <a:r>
              <a:rPr lang="de-DE" baseline="0" dirty="0" err="1" smtClean="0">
                <a:latin typeface="Verdana" pitchFamily="34" charset="0"/>
              </a:rPr>
              <a:t>Steering</a:t>
            </a:r>
            <a:r>
              <a:rPr lang="de-DE" baseline="0" dirty="0" smtClean="0">
                <a:latin typeface="Verdana" pitchFamily="34" charset="0"/>
              </a:rPr>
              <a:t> </a:t>
            </a:r>
            <a:r>
              <a:rPr lang="de-DE" baseline="0" dirty="0" err="1" smtClean="0">
                <a:latin typeface="Verdana" pitchFamily="34" charset="0"/>
              </a:rPr>
              <a:t>Committee</a:t>
            </a:r>
            <a:r>
              <a:rPr lang="de-DE" baseline="0" dirty="0" smtClean="0">
                <a:latin typeface="Verdana" pitchFamily="34" charset="0"/>
              </a:rPr>
              <a:t> </a:t>
            </a:r>
            <a:r>
              <a:rPr lang="de-DE" baseline="0" dirty="0" err="1" smtClean="0">
                <a:latin typeface="Verdana" pitchFamily="34" charset="0"/>
              </a:rPr>
              <a:t>for</a:t>
            </a:r>
            <a:r>
              <a:rPr lang="de-DE" baseline="0" dirty="0" smtClean="0">
                <a:latin typeface="Verdana" pitchFamily="34" charset="0"/>
              </a:rPr>
              <a:t> Development </a:t>
            </a:r>
            <a:r>
              <a:rPr lang="de-DE" baseline="0" dirty="0" err="1" smtClean="0">
                <a:latin typeface="Verdana" pitchFamily="34" charset="0"/>
              </a:rPr>
              <a:t>of</a:t>
            </a:r>
            <a:r>
              <a:rPr lang="de-DE" baseline="0" dirty="0" smtClean="0">
                <a:latin typeface="Verdana" pitchFamily="34" charset="0"/>
              </a:rPr>
              <a:t> RDA (JSC) für die Weiterentwicklung und Organisation. Die Deutsche Nationalbibliothek hat seit einigen Jahren einen Sitz in beiden Gremien. Sie vertritt hier aber nicht nur die eigene Organisation sondern den gesamten deutschsprachigen Raum.</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9515945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Auf</a:t>
            </a:r>
            <a:r>
              <a:rPr lang="de-DE" baseline="0" dirty="0" smtClean="0">
                <a:latin typeface="Verdana" pitchFamily="34" charset="0"/>
              </a:rPr>
              <a:t> dieser Folie ist die Organisation des Standards RDA noch einmal schematisch dargestellt.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566006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solidFill>
                  <a:schemeClr val="tx1"/>
                </a:solidFill>
                <a:latin typeface="Verdana" pitchFamily="34" charset="0"/>
              </a:rPr>
              <a:t>Modu</a:t>
            </a:r>
            <a:r>
              <a:rPr lang="de-DE" baseline="0" dirty="0" smtClean="0">
                <a:solidFill>
                  <a:schemeClr val="tx1"/>
                </a:solidFill>
                <a:latin typeface="Verdana" pitchFamily="34" charset="0"/>
              </a:rPr>
              <a:t>l 1 ist eine </a:t>
            </a:r>
            <a:r>
              <a:rPr lang="de-DE" dirty="0" smtClean="0">
                <a:solidFill>
                  <a:schemeClr val="tx1"/>
                </a:solidFill>
                <a:latin typeface="Verdana" pitchFamily="34" charset="0"/>
              </a:rPr>
              <a:t>allgemeine Schulung und soll dazu dienen, die</a:t>
            </a:r>
            <a:r>
              <a:rPr lang="de-DE" baseline="0" dirty="0" smtClean="0">
                <a:solidFill>
                  <a:schemeClr val="tx1"/>
                </a:solidFill>
                <a:latin typeface="Verdana" pitchFamily="34" charset="0"/>
              </a:rPr>
              <a:t> Grundlagen für das Verständnis des Standards RDA zu legen. Gleichzeitig dient sie als Einführung für die fachspezifischen Schulungen. Die vorliegende Präsentation ist sowohl für die Vermittlung in einer Präsenzveranstaltung als auch zum Selbststudium geeignet.</a:t>
            </a:r>
          </a:p>
          <a:p>
            <a:endParaRPr lang="de-DE" baseline="0" dirty="0" smtClean="0">
              <a:solidFill>
                <a:schemeClr val="tx1"/>
              </a:solidFill>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chemeClr val="tx1"/>
                </a:solidFill>
                <a:latin typeface="Verdana" pitchFamily="34" charset="0"/>
              </a:rPr>
              <a:t>Alle Schulungsunterlagen der AG RDA sind unter der Lizenz </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CC BY-NC-SA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Namensnennung-NichtKommerziell-Weitergabe</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unter</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gleichen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Bedingungen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öffentlich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zugänglich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Dies sind die grundlegenden</a:t>
            </a:r>
            <a:r>
              <a:rPr lang="de-DE" baseline="0" dirty="0" smtClean="0">
                <a:latin typeface="Verdana" pitchFamily="34" charset="0"/>
              </a:rPr>
              <a:t> Anforderungen, die der Standard RDA sich selbst gegeben hat. Besonders hervorheben möchten wir an dieser Stelle die Formatunabhängigkeit. Sie werden an keiner Regelwerksstelle einen Hinweis auf ein Format finden. Das Regelwerk ist durchweg formatunabhängig formuliert.</a:t>
            </a:r>
          </a:p>
          <a:p>
            <a:endParaRPr lang="de-DE" baseline="0" dirty="0" smtClean="0">
              <a:latin typeface="Verdana" pitchFamily="34" charset="0"/>
            </a:endParaRPr>
          </a:p>
          <a:p>
            <a:r>
              <a:rPr lang="de-DE" baseline="0" dirty="0" smtClean="0">
                <a:latin typeface="Verdana" pitchFamily="34" charset="0"/>
              </a:rPr>
              <a:t>Erwähnenswert sind vielleicht auch noch die Aussagen „für alle Arten von Ressourcen und Inhalten“ und „für Bibliotheken, Museen, Archive“. Dies war von Beginn der Entwicklung des Standards RDA an ein grundlegender Anspruch. Man muss aber auch beachten, dass das Regelwerk, das zurzeit vorliegt, </a:t>
            </a:r>
            <a:r>
              <a:rPr lang="de-DE" u="none" baseline="0" dirty="0" smtClean="0">
                <a:solidFill>
                  <a:srgbClr val="FF0000"/>
                </a:solidFill>
                <a:latin typeface="Verdana" pitchFamily="34" charset="0"/>
              </a:rPr>
              <a:t>von Bibliothekaren in erster Linie für Bibliotheken und erst in Ansätzen für Museen und Archive erarbeitet wurde</a:t>
            </a:r>
            <a:r>
              <a:rPr lang="de-DE" u="none" baseline="0" dirty="0" smtClean="0">
                <a:latin typeface="Verdana" pitchFamily="34" charset="0"/>
              </a:rPr>
              <a:t>. </a:t>
            </a:r>
            <a:r>
              <a:rPr lang="de-DE" baseline="0" dirty="0" smtClean="0">
                <a:latin typeface="Verdana" pitchFamily="34" charset="0"/>
              </a:rPr>
              <a:t>Es gibt jedoch, auch im deutschsprachigen Raum, einige erste Bestrebungen, die RDA in Hinblick auf ihrer Verwendbarkeit in Museen und Archiven zu überprüfen und ggf. weiterzuentwickeln. Auch das strategische Gremium für den Standard RDA, das </a:t>
            </a:r>
            <a:r>
              <a:rPr lang="de-DE" baseline="0" dirty="0" err="1" smtClean="0">
                <a:latin typeface="Verdana" pitchFamily="34" charset="0"/>
              </a:rPr>
              <a:t>CoP</a:t>
            </a:r>
            <a:r>
              <a:rPr lang="de-DE" baseline="0" dirty="0" smtClean="0">
                <a:latin typeface="Verdana" pitchFamily="34" charset="0"/>
              </a:rPr>
              <a:t>, hat diesen Anspruch erst vor kurzen erneuert.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787394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dirty="0" smtClean="0">
                <a:latin typeface="Verdana" pitchFamily="34" charset="0"/>
              </a:rPr>
              <a:t>Kommen wir</a:t>
            </a:r>
            <a:r>
              <a:rPr lang="de-DE" u="none" baseline="0" dirty="0" smtClean="0">
                <a:latin typeface="Verdana" pitchFamily="34" charset="0"/>
              </a:rPr>
              <a:t> nun aber zunächst zu der praktischen Anwendung der RDA.</a:t>
            </a:r>
            <a:endParaRPr lang="de-DE" u="none" dirty="0" smtClean="0">
              <a:latin typeface="Verdana" pitchFamily="34" charset="0"/>
            </a:endParaRPr>
          </a:p>
          <a:p>
            <a:r>
              <a:rPr lang="de-DE" u="none" dirty="0" smtClean="0">
                <a:latin typeface="Verdana" pitchFamily="34" charset="0"/>
              </a:rPr>
              <a:t>Ein grundlegender Unterschied zu unseren</a:t>
            </a:r>
            <a:r>
              <a:rPr lang="de-DE" u="none" baseline="0" dirty="0" smtClean="0">
                <a:latin typeface="Verdana" pitchFamily="34" charset="0"/>
              </a:rPr>
              <a:t> bestehenden Regelwerken ist, dass der Regelwerkstext ausschließlich als Online-Tool zur Verfügung steht. Alle gedruckten Ausgaben sind kein Ersatz für das Online-Tool, da sie i.d.R. nicht genauso aktuell sind. Das RDA Toolkit ist lizenzpflichtig und wird von ALA Publishing und weiteren Institutionen verwaltet und veröffentlicht. Seit dem Frühjahr 2014 gibt es eine Konsortiallizenz für den deutschsprachigen Raum (Deutschland, Österreich und die Schweiz). Sie wird von der Arbeitsstelle für Standardisierung der Deutschen Nationalbibliothek verwaltet. Bei Fragen wenden Sie sich bitte dorthin unter der Mail-Adresse afs@dnb.de.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31626364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finden Sie noch einmal zusammengefasst alle Informationen für die Lizenzierung des RDA Toolkit.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33806320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Sobald Sie über die D-A-CH-Konsortial-Lizenz  </a:t>
            </a:r>
            <a:r>
              <a:rPr lang="de-DE" baseline="0" dirty="0" smtClean="0">
                <a:latin typeface="Verdana" pitchFamily="34" charset="0"/>
              </a:rPr>
              <a:t>eingeloggt sind (siehe Pfeil oben rechts), können Sie mit dem Toolkit arbeiten. Darüber hinaus können Sie auch eine persönliche Kennung vergeben. Für die einfache Recherche benötigen Sie keine persönliche Kennung, jedoch z. B. für die Erstellung von Workflows (mittlerer Pfeil).</a:t>
            </a:r>
          </a:p>
          <a:p>
            <a:endParaRPr lang="de-DE" baseline="0" dirty="0" smtClean="0">
              <a:latin typeface="Verdana" pitchFamily="34" charset="0"/>
            </a:endParaRPr>
          </a:p>
          <a:p>
            <a:r>
              <a:rPr lang="de-DE" baseline="0" dirty="0" smtClean="0">
                <a:latin typeface="Verdana" pitchFamily="34" charset="0"/>
              </a:rPr>
              <a:t>Auf der linken Seite sehen Sie drei Einstiegsmöglichkeiten. Über den linken und ersten Einstieg kommen Sie zum Inhaltsverzeichnis der RDA (Pfeil links).</a:t>
            </a:r>
          </a:p>
          <a:p>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Bislang sind die deutsche und die französische </a:t>
            </a:r>
            <a:r>
              <a:rPr lang="de-DE" u="none" baseline="0" dirty="0" smtClean="0">
                <a:latin typeface="Verdana" pitchFamily="34" charset="0"/>
              </a:rPr>
              <a:t>und die spanische Übersetzung im Toolkit enthalten. </a:t>
            </a:r>
            <a:r>
              <a:rPr lang="de-DE" baseline="0" dirty="0" smtClean="0">
                <a:latin typeface="Verdana" pitchFamily="34" charset="0"/>
              </a:rPr>
              <a:t>Das RDA Toolkit wird in regelmäßigen Releases (meist vierteljährlich) aktualisiert. Am aktuellsten ist immer die englische Ausgabe. Alle Übersetzungen folgen mit einer ca. halbjährlichen Verzögerung. Grundlage für die Erfassung im deutschsprachigen Raum ist die jeweils gültige deutsche Ausgabe.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Unter dem</a:t>
            </a:r>
            <a:r>
              <a:rPr lang="de-DE" baseline="0" dirty="0" smtClean="0">
                <a:latin typeface="Verdana" pitchFamily="34" charset="0"/>
              </a:rPr>
              <a:t> Einstieg </a:t>
            </a:r>
            <a:r>
              <a:rPr lang="de-DE" dirty="0" smtClean="0">
                <a:latin typeface="Verdana" pitchFamily="34" charset="0"/>
              </a:rPr>
              <a:t>„Werkzeuge“ </a:t>
            </a:r>
            <a:r>
              <a:rPr lang="de-DE" baseline="0" dirty="0" smtClean="0">
                <a:latin typeface="Verdana" pitchFamily="34" charset="0"/>
              </a:rPr>
              <a:t>(Pfeil links) </a:t>
            </a:r>
            <a:r>
              <a:rPr lang="de-DE" dirty="0" smtClean="0">
                <a:latin typeface="Verdana" pitchFamily="34" charset="0"/>
              </a:rPr>
              <a:t>finden</a:t>
            </a:r>
            <a:r>
              <a:rPr lang="de-DE" baseline="0" dirty="0" smtClean="0">
                <a:latin typeface="Verdana" pitchFamily="34" charset="0"/>
              </a:rPr>
              <a:t> sie weitere Hilfen wie RDA-</a:t>
            </a:r>
            <a:r>
              <a:rPr lang="de-DE" baseline="0" dirty="0" err="1" smtClean="0">
                <a:latin typeface="Verdana" pitchFamily="34" charset="0"/>
              </a:rPr>
              <a:t>Mappings</a:t>
            </a:r>
            <a:r>
              <a:rPr lang="de-DE" baseline="0" dirty="0" smtClean="0">
                <a:latin typeface="Verdana" pitchFamily="34" charset="0"/>
              </a:rPr>
              <a:t>, das Elemente-Set und mehr.</a:t>
            </a:r>
            <a:endParaRPr lang="de-DE"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Unter dem Einstieg „Ressourcen“ </a:t>
            </a:r>
            <a:r>
              <a:rPr lang="de-DE" baseline="0" dirty="0" smtClean="0">
                <a:latin typeface="Verdana" pitchFamily="34" charset="0"/>
              </a:rPr>
              <a:t>(Pfeil links)</a:t>
            </a:r>
            <a:r>
              <a:rPr lang="de-DE" dirty="0" smtClean="0">
                <a:latin typeface="Verdana" pitchFamily="34" charset="0"/>
              </a:rPr>
              <a:t> finden</a:t>
            </a:r>
            <a:r>
              <a:rPr lang="de-DE" baseline="0" dirty="0" smtClean="0">
                <a:latin typeface="Verdana" pitchFamily="34" charset="0"/>
              </a:rPr>
              <a:t> Sie die AACR, das Vorgänger-Regelwerk der RDA aus dem anglo-amerikanischen Raum, und die </a:t>
            </a:r>
            <a:r>
              <a:rPr lang="de-DE" baseline="0" dirty="0" err="1" smtClean="0">
                <a:latin typeface="Verdana" pitchFamily="34" charset="0"/>
              </a:rPr>
              <a:t>Policy</a:t>
            </a:r>
            <a:r>
              <a:rPr lang="de-DE" baseline="0" dirty="0" smtClean="0">
                <a:latin typeface="Verdana" pitchFamily="34" charset="0"/>
              </a:rPr>
              <a:t> Statements oder Anwendungsrichtlinien der einzelnen Anwender, darunter auch die Anwendungsrichtlinien aus dem deutschsprachigen Raum, abgekürzt auch D-A-CH genannt.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8627561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Diese Folie zeigt</a:t>
            </a:r>
            <a:r>
              <a:rPr lang="de-DE" baseline="0" dirty="0" smtClean="0">
                <a:latin typeface="Verdana" pitchFamily="34" charset="0"/>
              </a:rPr>
              <a:t> wiederum einen Ausschnitt aus dem deutschsprachigen Teil des RDA Toolkit. Der Pfeil weist Sie auf die Buttons für die Anwendungsrichtlinien der einzelnen Sprachcommunitys hin. Hinter dem grünen Button verbergen sich die LC PCC PS (Library </a:t>
            </a:r>
            <a:r>
              <a:rPr lang="de-DE" baseline="0" dirty="0" err="1" smtClean="0">
                <a:latin typeface="Verdana" pitchFamily="34" charset="0"/>
              </a:rPr>
              <a:t>of</a:t>
            </a:r>
            <a:r>
              <a:rPr lang="de-DE" baseline="0" dirty="0" smtClean="0">
                <a:latin typeface="Verdana" pitchFamily="34" charset="0"/>
              </a:rPr>
              <a:t> </a:t>
            </a:r>
            <a:r>
              <a:rPr lang="de-DE" baseline="0" dirty="0" err="1" smtClean="0">
                <a:latin typeface="Verdana" pitchFamily="34" charset="0"/>
              </a:rPr>
              <a:t>Congress</a:t>
            </a:r>
            <a:r>
              <a:rPr lang="de-DE" baseline="0" dirty="0" smtClean="0">
                <a:latin typeface="Verdana" pitchFamily="34" charset="0"/>
              </a:rPr>
              <a:t>-Programm </a:t>
            </a:r>
            <a:r>
              <a:rPr lang="de-DE" baseline="0" dirty="0" err="1" smtClean="0">
                <a:latin typeface="Verdana" pitchFamily="34" charset="0"/>
              </a:rPr>
              <a:t>for</a:t>
            </a:r>
            <a:r>
              <a:rPr lang="de-DE" baseline="0" dirty="0" smtClean="0">
                <a:latin typeface="Verdana" pitchFamily="34" charset="0"/>
              </a:rPr>
              <a:t> </a:t>
            </a:r>
            <a:r>
              <a:rPr lang="de-DE" baseline="0" dirty="0" err="1" smtClean="0">
                <a:latin typeface="Verdana" pitchFamily="34" charset="0"/>
              </a:rPr>
              <a:t>Cooperative</a:t>
            </a:r>
            <a:r>
              <a:rPr lang="de-DE" baseline="0" dirty="0" smtClean="0">
                <a:latin typeface="Verdana" pitchFamily="34" charset="0"/>
              </a:rPr>
              <a:t> </a:t>
            </a:r>
            <a:r>
              <a:rPr lang="de-DE" baseline="0" dirty="0" err="1" smtClean="0">
                <a:latin typeface="Verdana" pitchFamily="34" charset="0"/>
              </a:rPr>
              <a:t>Cataloguing</a:t>
            </a:r>
            <a:r>
              <a:rPr lang="de-DE" baseline="0" dirty="0" smtClean="0">
                <a:latin typeface="Verdana" pitchFamily="34" charset="0"/>
              </a:rPr>
              <a:t> </a:t>
            </a:r>
            <a:r>
              <a:rPr lang="de-DE" baseline="0" dirty="0" err="1" smtClean="0">
                <a:latin typeface="Verdana" pitchFamily="34" charset="0"/>
              </a:rPr>
              <a:t>Policy</a:t>
            </a:r>
            <a:r>
              <a:rPr lang="de-DE" baseline="0" dirty="0" smtClean="0">
                <a:latin typeface="Verdana" pitchFamily="34" charset="0"/>
              </a:rPr>
              <a:t> Statements), hinter dem orange-gelben die NLA PS (National Library </a:t>
            </a:r>
            <a:r>
              <a:rPr lang="de-DE" baseline="0" dirty="0" err="1" smtClean="0">
                <a:latin typeface="Verdana" pitchFamily="34" charset="0"/>
              </a:rPr>
              <a:t>of</a:t>
            </a:r>
            <a:r>
              <a:rPr lang="de-DE" baseline="0" dirty="0" smtClean="0">
                <a:latin typeface="Verdana" pitchFamily="34" charset="0"/>
              </a:rPr>
              <a:t> </a:t>
            </a:r>
            <a:r>
              <a:rPr lang="de-DE" baseline="0" dirty="0" err="1" smtClean="0">
                <a:latin typeface="Verdana" pitchFamily="34" charset="0"/>
              </a:rPr>
              <a:t>Australia</a:t>
            </a:r>
            <a:r>
              <a:rPr lang="de-DE" baseline="0" dirty="0" smtClean="0">
                <a:latin typeface="Verdana" pitchFamily="34" charset="0"/>
              </a:rPr>
              <a:t> </a:t>
            </a:r>
            <a:r>
              <a:rPr lang="de-DE" baseline="0" dirty="0" err="1" smtClean="0">
                <a:latin typeface="Verdana" pitchFamily="34" charset="0"/>
              </a:rPr>
              <a:t>Policy</a:t>
            </a:r>
            <a:r>
              <a:rPr lang="de-DE" baseline="0" dirty="0" smtClean="0">
                <a:latin typeface="Verdana" pitchFamily="34" charset="0"/>
              </a:rPr>
              <a:t> Statements) und hinter dem violetten Button die D-A-CH (Anwendungsrichtlinien für den deutschsprachigen Raum).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4585637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Ein Beispiel aus den D-A-CH</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7903395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dirty="0" smtClean="0">
                <a:latin typeface="Verdana" pitchFamily="34" charset="0"/>
              </a:rPr>
              <a:t>Vielleicht haben Sie sich gefragt, woher</a:t>
            </a:r>
            <a:r>
              <a:rPr lang="de-DE" baseline="0" dirty="0" smtClean="0">
                <a:latin typeface="Verdana" pitchFamily="34" charset="0"/>
              </a:rPr>
              <a:t> </a:t>
            </a:r>
            <a:r>
              <a:rPr lang="de-DE" dirty="0" smtClean="0">
                <a:latin typeface="Verdana" pitchFamily="34" charset="0"/>
              </a:rPr>
              <a:t>die</a:t>
            </a:r>
            <a:r>
              <a:rPr lang="de-DE" baseline="0" dirty="0" smtClean="0">
                <a:latin typeface="Verdana" pitchFamily="34" charset="0"/>
              </a:rPr>
              <a:t> D-A-CH, die Anwendungsrichtlinien für den deutschsprachigen Raum, kommen und wer sie erarbeitet hat. Deshalb an dieser Stelle einige wenige Informationen zu Implementierung und Anpassung des Standards in Deutschland, Österreich und der deutschsprachigen Schweiz. </a:t>
            </a:r>
          </a:p>
          <a:p>
            <a:pPr eaLnBrk="1" hangingPunct="1"/>
            <a:r>
              <a:rPr lang="de-DE" baseline="0" dirty="0" smtClean="0">
                <a:latin typeface="Verdana" pitchFamily="34" charset="0"/>
              </a:rPr>
              <a:t>Diese Folie zeigt Ihnen diesen Prozess, der über 10 Jahre gedauert hat. Beginnend mit einem Grundsatzbeschluss im Jahr 2001 haben sich die im Standardisierungsausschuss vertretenen Institutionen entschieden, auf internationale Regelwerke und Formate umzusteigen. Bereits 2004 wurde festgelegt, dass Deutsch auch weiterhin die Arbeitssprache sein sollte, und folglich wurde 2009 mit einer Übersetzung der RDA begonnen. Im Juni 2012 folgte der endgültige Beschluss und bereits im Juli 2012 startete das Projekt zur Implementierung der RDA im deutschsprachigen Raum (RDA-Projekt). Mit der produktiven Erfassung der bibliografischen Daten Ende des Jahres 2015 kommt dieser Prozess zu einem Ende.</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37052675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Mit</a:t>
            </a:r>
            <a:r>
              <a:rPr lang="de-DE" baseline="0" dirty="0" smtClean="0">
                <a:latin typeface="Verdana" pitchFamily="34" charset="0"/>
              </a:rPr>
              <a:t> der Umsetzung des Beschlusses wurde vom Standardisierungsausschuss die Arbeitsgruppe RDA (AG RDA) beauftragt, die mit Experten aus allen beteiligten Institutionen besetzt ist. Darüber hinaus wurden für einzelne Themen Unterarbeits- bzw. Themengruppen eingerichtet. Diese bereiten Arbeitsergebnisse für die AG RDA vor. Dort werden sie abgestimmt und anschließend dem Standardisierungsausschuss zur Bewilligung vorgelegt. Nach diesem Verfahren sind alle Ergebnisse im RDA-Implementierungsprozess erzielt worden, so auch die D-A-CH.</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16794723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latin typeface="Verdana" pitchFamily="34" charset="0"/>
              </a:rPr>
              <a:t>Hier beginnt der dritte Teil der RDA-Grundlagenschulung, der sich mit der Struktur und dem Aufbau des Standards beschäftigt.</a:t>
            </a:r>
            <a:endParaRPr lang="de-DE"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spcAft>
                <a:spcPts val="150"/>
              </a:spcAft>
            </a:pPr>
            <a:r>
              <a:rPr lang="de-DE" sz="1200" dirty="0" smtClean="0">
                <a:latin typeface="Verdana" pitchFamily="34" charset="0"/>
              </a:rPr>
              <a:t>Der</a:t>
            </a:r>
            <a:r>
              <a:rPr lang="de-DE" sz="1200" baseline="0" dirty="0" smtClean="0">
                <a:latin typeface="Verdana" pitchFamily="34" charset="0"/>
              </a:rPr>
              <a:t> RDA-Regelwerkstext ist klar strukturiert. </a:t>
            </a:r>
            <a:r>
              <a:rPr lang="de-DE" sz="1200" dirty="0" smtClean="0">
                <a:latin typeface="Verdana" pitchFamily="34" charset="0"/>
              </a:rPr>
              <a:t>Zunächst</a:t>
            </a:r>
            <a:r>
              <a:rPr lang="de-DE" sz="1200" baseline="0" dirty="0" smtClean="0">
                <a:latin typeface="Verdana" pitchFamily="34" charset="0"/>
              </a:rPr>
              <a:t> finden Sie das Kapitel 0. Es ist eine Einführung in den Standard und ein wichtiger Abschnitt zum Nachschlagen. </a:t>
            </a:r>
            <a:r>
              <a:rPr lang="de-DE" sz="1200" dirty="0" smtClean="0">
                <a:latin typeface="Verdana" pitchFamily="34" charset="0"/>
              </a:rPr>
              <a:t>Danach gliedern sich die</a:t>
            </a:r>
            <a:r>
              <a:rPr lang="de-DE" sz="1200" baseline="0" dirty="0" smtClean="0">
                <a:latin typeface="Verdana" pitchFamily="34" charset="0"/>
              </a:rPr>
              <a:t> RDA in zwei Hauptteile, die Abschnitte 1 bis 4, die sich mit den Merkmalen der Entitäten beschäftigen, und die Abschnitte 5 bis 10, die sich mit den Beziehungen zwischen den Entitäten beschäftigen. Dazu kommen Anhänge, ein Glossar, das Inhaltsverzeichnis und ein Index.</a:t>
            </a:r>
            <a:endParaRPr lang="de-DE" sz="1200" dirty="0" smtClean="0">
              <a:latin typeface="Verdana" pitchFamily="34" charset="0"/>
            </a:endParaRPr>
          </a:p>
          <a:p>
            <a:pPr>
              <a:spcBef>
                <a:spcPct val="0"/>
              </a:spcBef>
              <a:spcAft>
                <a:spcPts val="150"/>
              </a:spcAft>
            </a:pPr>
            <a:r>
              <a:rPr lang="de-DE" sz="1200" dirty="0" smtClean="0">
                <a:latin typeface="Verdana" pitchFamily="34" charset="0"/>
              </a:rPr>
              <a:t>Am Aufbau des Regelwerks können Sie sehr gut die Orientierung des Standards am</a:t>
            </a:r>
            <a:r>
              <a:rPr lang="de-DE" sz="1200" baseline="0" dirty="0" smtClean="0">
                <a:latin typeface="Verdana" pitchFamily="34" charset="0"/>
              </a:rPr>
              <a:t> FRBR-Modell erkennen.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514281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dirty="0" smtClean="0">
                <a:latin typeface="Verdana" pitchFamily="34" charset="0"/>
              </a:rPr>
              <a:t>Im ersten Teil dieser Schulung werden die Modelle,</a:t>
            </a:r>
            <a:r>
              <a:rPr lang="de-DE" sz="1200" baseline="0" dirty="0" smtClean="0">
                <a:latin typeface="Verdana" pitchFamily="34" charset="0"/>
              </a:rPr>
              <a:t> die dem Standard RDA zugrunde liegen, vorgestellt. Im zweiten Teil lernen Sie die Entstehung und die Organisation der RDA sowie das Arbeitsinstrument RDA Toolkit kennen. Im dritten Teil beschäftigen wir uns mit der Struktur und dem Aufbau der RDA und der letzte Teil stellt Ihnen die Grundbegriffe vor, die Sie für die Anwendung der RDA unbedingt benötigen.</a:t>
            </a:r>
          </a:p>
          <a:p>
            <a:pPr>
              <a:spcBef>
                <a:spcPts val="0"/>
              </a:spcBef>
            </a:pPr>
            <a:endParaRPr lang="de-DE" sz="1200" baseline="0" dirty="0" smtClean="0">
              <a:latin typeface="Verdana" pitchFamily="34" charset="0"/>
            </a:endParaRPr>
          </a:p>
          <a:p>
            <a:pPr>
              <a:spcBef>
                <a:spcPts val="0"/>
              </a:spcBef>
            </a:pPr>
            <a:r>
              <a:rPr lang="de-DE" sz="1200" baseline="0" dirty="0" smtClean="0">
                <a:latin typeface="Verdana" pitchFamily="34" charset="0"/>
              </a:rPr>
              <a:t>Zu einzelnen Lerninhalten gibt es Aufgaben zum Üben und Festigen der gerade behandelten Inhalte. Diese finden Sie in getrennten Dokumenten, ebenso die Lösungen zu den Aufgaben.</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42524991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a:t>
            </a:r>
            <a:r>
              <a:rPr lang="de-DE" sz="1200" baseline="0" dirty="0" smtClean="0">
                <a:latin typeface="Verdana" pitchFamily="34" charset="0"/>
              </a:rPr>
              <a:t> sehen Sie den Aufbau noch einmal schematisch dargestellt.</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9624355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sehen Sie eine</a:t>
            </a:r>
            <a:r>
              <a:rPr lang="de-DE" baseline="0" dirty="0" smtClean="0">
                <a:latin typeface="Verdana" pitchFamily="34" charset="0"/>
              </a:rPr>
              <a:t> schematische Übersicht mit den Inhalten der Anhänge der RDA.</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3034428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Der letzte Teil der RDA-Grundlagenschulung stellt Ihnen die Grundbegriffe</a:t>
            </a:r>
            <a:r>
              <a:rPr lang="de-DE" baseline="0" dirty="0" smtClean="0">
                <a:latin typeface="Verdana" pitchFamily="34" charset="0"/>
              </a:rPr>
              <a:t> vor, die Sie für Ihre Arbeit mit dem Standard kennen müssen.</a:t>
            </a:r>
            <a:endParaRPr lang="de-DE"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Wie bereits erwähnt,</a:t>
            </a:r>
            <a:r>
              <a:rPr lang="de-DE" baseline="0" dirty="0" smtClean="0">
                <a:latin typeface="Verdana" pitchFamily="34" charset="0"/>
              </a:rPr>
              <a:t> verwendet der Standard RDA das Vokabular der FRBR. Diese Begriffe haben wir ausführlich im ersten Teil der Schulung besprochen.</a:t>
            </a:r>
          </a:p>
          <a:p>
            <a:endParaRPr lang="de-DE" baseline="0" dirty="0" smtClean="0">
              <a:latin typeface="Verdana" pitchFamily="34" charset="0"/>
            </a:endParaRPr>
          </a:p>
          <a:p>
            <a:r>
              <a:rPr lang="de-DE" baseline="0" dirty="0" smtClean="0">
                <a:latin typeface="Verdana" pitchFamily="34" charset="0"/>
              </a:rPr>
              <a:t>Im folgenden und letzten Teil der RDA-Grundlagenschulung möchten wir Ihnen nun weitere Begriffe vorstellen. Die meisten davon finden Sie auch im Kapitel 0 erläutert.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25671886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In den RDA ist eine Reihe von Elementen als Kernelement (</a:t>
            </a:r>
            <a:r>
              <a:rPr lang="de-DE" i="1" dirty="0" err="1" smtClean="0">
                <a:latin typeface="Verdana" pitchFamily="34" charset="0"/>
              </a:rPr>
              <a:t>core</a:t>
            </a:r>
            <a:r>
              <a:rPr lang="de-DE" dirty="0" smtClean="0">
                <a:latin typeface="Verdana" pitchFamily="34" charset="0"/>
              </a:rPr>
              <a:t>) gekennzeichnet. Diese Elemente sind in RDA im Kapitel</a:t>
            </a:r>
            <a:r>
              <a:rPr lang="de-DE" baseline="0" dirty="0" smtClean="0">
                <a:latin typeface="Verdana" pitchFamily="34" charset="0"/>
              </a:rPr>
              <a:t> 0 </a:t>
            </a:r>
            <a:r>
              <a:rPr lang="de-DE" dirty="0" smtClean="0">
                <a:latin typeface="Verdana" pitchFamily="34" charset="0"/>
              </a:rPr>
              <a:t>unter RDA 0.6.2 - RDA 0.6.7 aufgelistet. Die Erfassung dieser Elemente ist vorgeschrieben, wenn die Angabe auf die Ressource bzw. die Entität zutrifft (</a:t>
            </a:r>
            <a:r>
              <a:rPr lang="de-DE" i="1" dirty="0" err="1" smtClean="0">
                <a:latin typeface="Verdana" pitchFamily="34" charset="0"/>
              </a:rPr>
              <a:t>applicable</a:t>
            </a:r>
            <a:r>
              <a:rPr lang="de-DE" dirty="0" smtClean="0">
                <a:latin typeface="Verdana" pitchFamily="34" charset="0"/>
              </a:rPr>
              <a:t>) und sie entweder vorhanden oder einfach ermittelbar ist (</a:t>
            </a:r>
            <a:r>
              <a:rPr lang="de-DE" i="1" dirty="0" err="1" smtClean="0">
                <a:latin typeface="Verdana" pitchFamily="34" charset="0"/>
              </a:rPr>
              <a:t>readily</a:t>
            </a:r>
            <a:r>
              <a:rPr lang="de-DE" i="1" dirty="0" smtClean="0">
                <a:latin typeface="Verdana" pitchFamily="34" charset="0"/>
              </a:rPr>
              <a:t> </a:t>
            </a:r>
            <a:r>
              <a:rPr lang="de-DE" i="1" dirty="0" err="1" smtClean="0">
                <a:latin typeface="Verdana" pitchFamily="34" charset="0"/>
              </a:rPr>
              <a:t>ascertainable</a:t>
            </a:r>
            <a:r>
              <a:rPr lang="de-DE" dirty="0" smtClean="0">
                <a:latin typeface="Verdana" pitchFamily="34" charset="0"/>
              </a:rPr>
              <a:t>). Einige dieser Kernelemente gelten nur dann als Kernelement, wenn bestimmte andere Elemente nicht besetzt werden können, wenn es sich z. B. um bestimmte Ressourcenarten handelt oder wenn sie zu Unterscheidungszwecken angegeben werden müssen (</a:t>
            </a:r>
            <a:r>
              <a:rPr lang="de-DE" dirty="0" err="1" smtClean="0">
                <a:latin typeface="Verdana" pitchFamily="34" charset="0"/>
              </a:rPr>
              <a:t>core</a:t>
            </a:r>
            <a:r>
              <a:rPr lang="de-DE" dirty="0" smtClean="0">
                <a:latin typeface="Verdana" pitchFamily="34" charset="0"/>
              </a:rPr>
              <a:t> </a:t>
            </a:r>
            <a:r>
              <a:rPr lang="de-DE" dirty="0" err="1" smtClean="0">
                <a:latin typeface="Verdana" pitchFamily="34" charset="0"/>
              </a:rPr>
              <a:t>if</a:t>
            </a:r>
            <a:r>
              <a:rPr lang="de-DE" dirty="0" smtClean="0">
                <a:latin typeface="Verdana" pitchFamily="34" charset="0"/>
              </a:rPr>
              <a:t>).</a:t>
            </a:r>
          </a:p>
          <a:p>
            <a:r>
              <a:rPr lang="de-DE" dirty="0" smtClean="0">
                <a:latin typeface="Verdana" pitchFamily="34" charset="0"/>
              </a:rPr>
              <a:t>Alle im Standard definierten Kernelemente zusammen bilden einen Mindeststandard für die Erschließung nach RDA. Die Angabe weiterer spezifischer Elemente ist Ermessenssache</a:t>
            </a:r>
            <a:r>
              <a:rPr lang="de-DE" baseline="0" dirty="0" smtClean="0">
                <a:latin typeface="Verdana" pitchFamily="34" charset="0"/>
              </a:rPr>
              <a:t> und liegt im Entscheidungsspielraum der anwendenden Institution, z. B. in Form von Ka</a:t>
            </a:r>
            <a:r>
              <a:rPr lang="de-DE" dirty="0" smtClean="0">
                <a:latin typeface="Verdana" pitchFamily="34" charset="0"/>
              </a:rPr>
              <a:t>talogisierungslevel.</a:t>
            </a:r>
            <a:r>
              <a:rPr lang="de-DE" baseline="0" dirty="0" smtClean="0">
                <a:latin typeface="Verdana" pitchFamily="34" charset="0"/>
              </a:rPr>
              <a:t> Sie kann diese Entscheidung aber auch </a:t>
            </a:r>
            <a:r>
              <a:rPr lang="de-DE" dirty="0" smtClean="0">
                <a:latin typeface="Verdana" pitchFamily="34" charset="0"/>
              </a:rPr>
              <a:t>ins Ermessen des </a:t>
            </a:r>
            <a:r>
              <a:rPr lang="de-DE" dirty="0" err="1" smtClean="0">
                <a:latin typeface="Verdana" pitchFamily="34" charset="0"/>
              </a:rPr>
              <a:t>Katalogisierers</a:t>
            </a:r>
            <a:r>
              <a:rPr lang="de-DE" dirty="0" smtClean="0">
                <a:latin typeface="Verdana" pitchFamily="34" charset="0"/>
              </a:rPr>
              <a:t> stellen.</a:t>
            </a:r>
            <a:r>
              <a:rPr lang="de-DE" baseline="0" dirty="0" smtClean="0">
                <a:latin typeface="Verdana" pitchFamily="34" charset="0"/>
              </a:rPr>
              <a:t> Hierauf gehen wir am Ende der Schulung noch einmal genauer ein.</a:t>
            </a:r>
          </a:p>
          <a:p>
            <a:r>
              <a:rPr lang="de-DE" baseline="0" dirty="0" smtClean="0">
                <a:latin typeface="Verdana" pitchFamily="34" charset="0"/>
              </a:rPr>
              <a:t>Um den Datentausch jedoch möglichst einfach und sinnvoll zu gestalten, haben die Mitglieder der AG RDA ein gemeinsames Standardelemente-Set für den deutschsprachigen Raum erarbeitet und  folgende Festlegungen getroffen: </a:t>
            </a:r>
            <a:r>
              <a:rPr lang="de-DE" dirty="0" smtClean="0">
                <a:latin typeface="Verdana" pitchFamily="34" charset="0"/>
              </a:rPr>
              <a:t>Die zusätzlich zu verwendenden Elemente werden im Deutschen  als „Zusatzelemente“ bezeichnet. </a:t>
            </a:r>
            <a:r>
              <a:rPr lang="de-DE" i="1" dirty="0" smtClean="0">
                <a:latin typeface="Verdana" pitchFamily="34" charset="0"/>
              </a:rPr>
              <a:t>Kernelemente</a:t>
            </a:r>
            <a:r>
              <a:rPr lang="de-DE" dirty="0" smtClean="0">
                <a:latin typeface="Verdana" pitchFamily="34" charset="0"/>
              </a:rPr>
              <a:t> und </a:t>
            </a:r>
            <a:r>
              <a:rPr lang="de-DE" i="1" dirty="0" smtClean="0">
                <a:latin typeface="Verdana" pitchFamily="34" charset="0"/>
              </a:rPr>
              <a:t>Zusatzelemente</a:t>
            </a:r>
            <a:r>
              <a:rPr lang="de-DE" dirty="0" smtClean="0">
                <a:latin typeface="Verdana" pitchFamily="34" charset="0"/>
              </a:rPr>
              <a:t> bilden zusammen das </a:t>
            </a:r>
            <a:r>
              <a:rPr lang="de-DE" i="1" dirty="0" smtClean="0">
                <a:latin typeface="Verdana" pitchFamily="34" charset="0"/>
              </a:rPr>
              <a:t>Standardelemente-Set. </a:t>
            </a:r>
            <a:r>
              <a:rPr lang="de-DE" dirty="0" smtClean="0">
                <a:latin typeface="Verdana" pitchFamily="34" charset="0"/>
              </a:rPr>
              <a:t>Alle Elemente des Standardelemente-Sets stellen einen verbindlichen Mindeststandard für die Katalogisierung im deutschsprachigen Raum dar. Die Erfassung weiterer, über die im Standardelemente-Set festgelegten hinausgehenden Elemente, steht im Ermessen jeder einzelnen Bibliothek bzw. katalogisierenden Institution.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354369866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Dieses</a:t>
            </a:r>
            <a:r>
              <a:rPr lang="de-DE" baseline="0" dirty="0" smtClean="0">
                <a:latin typeface="Verdana" pitchFamily="34" charset="0"/>
              </a:rPr>
              <a:t> </a:t>
            </a:r>
            <a:r>
              <a:rPr lang="de-DE" dirty="0" smtClean="0">
                <a:latin typeface="Verdana" pitchFamily="34" charset="0"/>
              </a:rPr>
              <a:t>Standardelemente-Set für den deutschsprachigen Raum,</a:t>
            </a:r>
            <a:r>
              <a:rPr lang="de-DE" baseline="0" dirty="0" smtClean="0">
                <a:latin typeface="Verdana" pitchFamily="34" charset="0"/>
              </a:rPr>
              <a:t> besteht aus den in den RDA festgelegten Kernelementen und den vereinbarten Zusatzelementen. Es liegt in zwei Ausgaben vor: einmal für die bibliografischen Daten und einmal für die Normdaten.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17878967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ein Screenshot aus</a:t>
            </a:r>
            <a:r>
              <a:rPr lang="de-DE" baseline="0" dirty="0" smtClean="0">
                <a:latin typeface="Verdana" pitchFamily="34" charset="0"/>
              </a:rPr>
              <a:t> dem Standardelemente-Set für Normdaten. Die grau unterlegten Felder sind die Kernelemente, die weißen enthalten Kernelemente unter bestimmten Bedingungen und die grün unterlegten Felder enthalten die Zusatzelemente.</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4321619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ein Auszug</a:t>
            </a:r>
            <a:r>
              <a:rPr lang="de-DE" baseline="0" dirty="0" smtClean="0">
                <a:latin typeface="Verdana" pitchFamily="34" charset="0"/>
              </a:rPr>
              <a:t> aus dem Standardelemente-Set für die bibliografischen Daten.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Hinweis: Im Standard RDA selbst sind die Kernelemente bei jedem Element bzw. Unterelement ausgewiesen. In den D-A-CH werden auch die Zusatzelemente für den deutschsprachigen Raum beim jeweiligen Element vermerkt.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32464664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Bereits weiter</a:t>
            </a:r>
            <a:r>
              <a:rPr lang="de-DE" baseline="0" dirty="0" smtClean="0">
                <a:latin typeface="Verdana" pitchFamily="34" charset="0"/>
              </a:rPr>
              <a:t> oben haben Sie die D-A-CH kennengelernt. Hier möchten wir Ihnen zeigen, aus welchen Elementen sie sich zusammensetzen.</a:t>
            </a:r>
            <a:endParaRPr lang="de-DE" dirty="0" smtClean="0">
              <a:latin typeface="Verdana" pitchFamily="34" charset="0"/>
            </a:endParaRPr>
          </a:p>
          <a:p>
            <a:r>
              <a:rPr lang="de-DE" dirty="0" smtClean="0">
                <a:latin typeface="Verdana" pitchFamily="34" charset="0"/>
              </a:rPr>
              <a:t>Die Anwendungsrichtlinien für den deutschsprachigen Raum (D-A-CH)</a:t>
            </a:r>
            <a:r>
              <a:rPr lang="de-DE" baseline="0" dirty="0" smtClean="0">
                <a:latin typeface="Verdana" pitchFamily="34" charset="0"/>
              </a:rPr>
              <a:t> sind nach einem Baukastenprinzip aufgebaut. Sie können aus mehreren Elementen bestehen, können aber auch nur eines der oben aufgeführten Elemente enthalten. So kann es z. B. vorkommen, dass für eine RDA-Stelle keine Anwendungsregel nötig war, jedoch eine Erläuterung zum besseren Verständnis. Hinter dem Baustein „Arbeitshilfen“ können sich verschiedene Dokumente verbergen, die aus dem RDA Toolkit verlinkt sind. Dies können Listen mit Formangaben oder Sprachcodes sein. Sehr häufig sind es jedoch Katalogisierungs- oder Erfassungshilfen, die Anweisungen zu den Formaten enthalten. Sie müssen getrennt gehalten werden, da, Sie erinnern sich vielleicht, RDA formatneutral formuliert ist.</a:t>
            </a:r>
          </a:p>
          <a:p>
            <a:r>
              <a:rPr lang="de-DE" baseline="0" dirty="0" smtClean="0">
                <a:latin typeface="Verdana" pitchFamily="34" charset="0"/>
              </a:rPr>
              <a:t>Die Abkürzung D-A-CH steht für Deutschland, Österreich und die Schweiz und ist eine international verständliche und bekannte Abkürzung.</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5673109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Verdana" pitchFamily="34" charset="0"/>
                <a:ea typeface="+mn-ea"/>
                <a:cs typeface="Arial" charset="0"/>
              </a:rPr>
              <a:t>RDA spricht nicht mehr von einer Haupteintragung oder Ansetzungsform, sondern von Sucheinstiegen. So ist z. B. ein Name der eine bestimmte Person repräsentiert, ein Sucheinstieg. Es gibt dezidierte Regelungen in den RDA, die die Bildung solcher Sucheinstiege beschreiben. Sie lernen diese im Laufe der weiteren Schulungen kennen.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697939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noch einmal im Überblick,</a:t>
            </a:r>
            <a:r>
              <a:rPr lang="de-DE" baseline="0" dirty="0" smtClean="0">
                <a:latin typeface="Verdana" pitchFamily="34" charset="0"/>
              </a:rPr>
              <a:t> welche Lerninhalte Ihnen während der Schulung begegnen werden.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408187344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Verdana" pitchFamily="34" charset="0"/>
                <a:ea typeface="+mn-ea"/>
                <a:cs typeface="Arial" charset="0"/>
              </a:rPr>
              <a:t>Alternativen und Optionen finden sich in den RDA an vielen Regelwerksstellen. Die Anwender der RDA (die im JSC vertretenen Institutionen) haben sich hierzu verständigt, um möglichst einheitliche Voraussetzungen für den Datentausch zu schaffen. Die AG RDA hat, wiederum im Interesse eines möglichst reibungslosen Datentauschs, für den deutschsprachigen Raum ebenfalls einheitliche Vereinbarungen für jede der betroffenen Stellen getroffen und eine Anwendungsregel dazu formuliert (z. B. „Wenden Sie die Alternative an“).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19817525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Ziel dieser</a:t>
            </a:r>
            <a:r>
              <a:rPr lang="de-DE" baseline="0" dirty="0" smtClean="0">
                <a:latin typeface="Verdana" pitchFamily="34" charset="0"/>
              </a:rPr>
              <a:t> Festlegungen war es zum einen, sich an den Vereinbarungen der anderen Nationalbibliotheken zu orientieren, zum anderen aber auch eine einheitliche Anwendung für den deutschsprachigen Raum zu haben. </a:t>
            </a:r>
          </a:p>
          <a:p>
            <a:r>
              <a:rPr lang="de-DE" baseline="0" dirty="0" smtClean="0">
                <a:latin typeface="Verdana" pitchFamily="34" charset="0"/>
              </a:rPr>
              <a:t>Hier zwei Beispiele.</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16365224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Verdana" pitchFamily="34" charset="0"/>
                <a:ea typeface="+mn-ea"/>
                <a:cs typeface="Arial" charset="0"/>
              </a:rPr>
              <a:t>Im Gegensatz zu den Regelwerken, die wir bislang verwendet haben, sind die Beispiele in den RDA nicht präskriptiv sondern nur illustrierend. Darüber hinaus sind sie zurzeit mehr dem anglo-amerikanischen Hintergrund angepasst. Für den deutschsprachigen Raum werden die Beispiele innerhalb der Anwendungsrichtlinien, den D-A-CH abgelegt, bei Bedarf aber auch in den Standard selbst eingebracht. Die Beispiele in der deutschen Übersetzung werden sukzessive für die deutschen Bedürfnisse angepasst.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6507991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Die RDA enthalten eine Reihe von Bestimmungen, die als Ausnahmen bezeichnet werden. Dies wird an der Regelwerksstelle 0.9 beschrieben.</a:t>
            </a:r>
          </a:p>
          <a:p>
            <a:r>
              <a:rPr lang="de-DE" dirty="0" smtClean="0">
                <a:latin typeface="Verdana" pitchFamily="34" charset="0"/>
              </a:rPr>
              <a:t>Eine Ausnahme bezieht sich direkt auf die unmittelbar vorangehende Bestimmung und bezieht sich i. d. R. auf eine spezifische Art von Ressource oder eine spezifische Gegebenheit.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27209458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RDA</a:t>
            </a:r>
            <a:r>
              <a:rPr lang="de-DE" baseline="0" dirty="0" smtClean="0"/>
              <a:t> 1.5 werden drei Arten unterschieden und dargestellt, wie eine Ressource beschrieben werden kann.</a:t>
            </a:r>
            <a:endParaRPr lang="de-DE" dirty="0" smtClean="0"/>
          </a:p>
          <a:p>
            <a:r>
              <a:rPr lang="de-DE" dirty="0" smtClean="0"/>
              <a:t>Eine umfassende Beschreibung wird verwendet, um die Ressource als Ganzes zu beschreiben. </a:t>
            </a:r>
          </a:p>
          <a:p>
            <a:r>
              <a:rPr lang="de-DE" dirty="0" smtClean="0"/>
              <a:t>Eine analytische Beschreibung wird verwendet, um einen Teil einer größeren Ressource zu beschreiben. </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Eine hierarchische Beschreibung wird verwendet, um eine Ressource zu beschreiben, die aus mehreren Teilen besteht. Sie kombiniert eine umfassende Beschreibung des Ganzen mit analytischen Beschreibungen eines Teils oder mehrerer Teile. Wenn Teile der Ressource weiter unterteilt sind in eigene Teile, können für diese weiteren Unterteilungen analytische Beschreibungen erstellt werden.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Im Laufe der weiteren Schulungen werden Ihnen diese Beschreibungsarten genauer vorgestellt.</a:t>
            </a:r>
            <a:r>
              <a:rPr lang="de-DE" baseline="0" dirty="0" smtClean="0"/>
              <a:t> An dieser Stelle sollen Sie zunächst die Begriffe kennenlernen.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331209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Sicher sind Ihnen bereits im Laufe</a:t>
            </a:r>
            <a:r>
              <a:rPr lang="de-DE" baseline="0" dirty="0" smtClean="0">
                <a:latin typeface="Verdana" pitchFamily="34" charset="0"/>
              </a:rPr>
              <a:t> dieser RDA-Grundlagenschulung Begriffe aufgefallen, die Sie nicht kennen. Mit den RDA werden Sie neue Begriffe kennenlernen, wie den geistigen Schöpfer. Andere Begriffe haben sich geändert. So heißt es nicht mehr Hauptsachtitel, sondern Haupttitel.</a:t>
            </a:r>
          </a:p>
          <a:p>
            <a:r>
              <a:rPr lang="de-DE" baseline="0" dirty="0" smtClean="0">
                <a:latin typeface="Verdana" pitchFamily="34" charset="0"/>
              </a:rPr>
              <a:t>Es gibt aber auch Begriffe, die ersatzlos weggefallen sind. Hierzu gehört z. B. der Einheitssachtitel. Diese Sachverhalte werden in RDA in einem veränderten Zusammenhang gesehen und werden in anderer Form beschrieben.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14981862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Verdana" pitchFamily="34" charset="0"/>
                <a:ea typeface="+mn-ea"/>
                <a:cs typeface="Arial" charset="0"/>
              </a:rPr>
              <a:t>Das Prinzip des „Cataloguer‘s </a:t>
            </a:r>
            <a:r>
              <a:rPr lang="de-DE" sz="1200" b="0" i="0" u="none" strike="noStrike" kern="1200" baseline="0" dirty="0" err="1" smtClean="0">
                <a:solidFill>
                  <a:schemeClr val="tx1"/>
                </a:solidFill>
                <a:latin typeface="Verdana" pitchFamily="34" charset="0"/>
                <a:ea typeface="+mn-ea"/>
                <a:cs typeface="Arial" charset="0"/>
              </a:rPr>
              <a:t>Judgement</a:t>
            </a:r>
            <a:r>
              <a:rPr lang="de-DE" sz="1200" b="0" i="0" u="none" strike="noStrike" kern="1200" baseline="0" dirty="0" smtClean="0">
                <a:solidFill>
                  <a:schemeClr val="tx1"/>
                </a:solidFill>
                <a:latin typeface="Verdana" pitchFamily="34" charset="0"/>
                <a:ea typeface="+mn-ea"/>
                <a:cs typeface="Arial" charset="0"/>
              </a:rPr>
              <a:t>“ zieht sich wie ein roter Faden durch den Standard RDA. Für viele von uns ist das vielleicht zunächst gewöhnungsbedürftig. Natürlich ist damit nicht gemeint, dass jeder/jede macht, was er oder sie gerade will. Es ist aber sehr wohl gemeint, dass jeder/jede den vorliegenden Sachverhalt prüft und die für diesen Zusammenhang richtige Entscheidung eigenständig trifft. Angesichts des sehr großen Anwendungsspektrums, dass die RDA anstrebt, kann nur dies der richtige Weg sein. Eine </a:t>
            </a:r>
            <a:r>
              <a:rPr lang="de-DE" sz="1200" b="0" i="0" u="none" strike="noStrike" kern="1200" baseline="0" dirty="0" err="1" smtClean="0">
                <a:solidFill>
                  <a:schemeClr val="tx1"/>
                </a:solidFill>
                <a:latin typeface="Verdana" pitchFamily="34" charset="0"/>
                <a:ea typeface="+mn-ea"/>
                <a:cs typeface="Arial" charset="0"/>
              </a:rPr>
              <a:t>Erfasserin</a:t>
            </a:r>
            <a:r>
              <a:rPr lang="de-DE" sz="1200" b="0" i="0" u="none" strike="noStrike" kern="1200" baseline="0" dirty="0" smtClean="0">
                <a:solidFill>
                  <a:schemeClr val="tx1"/>
                </a:solidFill>
                <a:latin typeface="Verdana" pitchFamily="34" charset="0"/>
                <a:ea typeface="+mn-ea"/>
                <a:cs typeface="Arial" charset="0"/>
              </a:rPr>
              <a:t> in einem Museum benötigt andere Angaben für ihre Materialien als der </a:t>
            </a:r>
            <a:r>
              <a:rPr lang="de-DE" sz="1200" b="0" i="0" u="none" strike="noStrike" kern="1200" baseline="0" dirty="0" err="1" smtClean="0">
                <a:solidFill>
                  <a:schemeClr val="tx1"/>
                </a:solidFill>
                <a:latin typeface="Verdana" pitchFamily="34" charset="0"/>
                <a:ea typeface="+mn-ea"/>
                <a:cs typeface="Arial" charset="0"/>
              </a:rPr>
              <a:t>Katalogisierer</a:t>
            </a:r>
            <a:r>
              <a:rPr lang="de-DE" sz="1200" b="0" i="0" u="none" strike="noStrike" kern="1200" baseline="0" dirty="0" smtClean="0">
                <a:solidFill>
                  <a:schemeClr val="tx1"/>
                </a:solidFill>
                <a:latin typeface="Verdana" pitchFamily="34" charset="0"/>
                <a:ea typeface="+mn-ea"/>
                <a:cs typeface="Arial" charset="0"/>
              </a:rPr>
              <a:t> in einem Verbund. Diese größtmögliche Anpassung an die jeweilige Situation und den Verwendungszweck bei gleichzeitiger Konformität mit dem Regelwerk ist mit „Cataloguer‘s Judgement“ gemeint. Dies ist für uns neu und muss in der Praxis erst eingeübt werden. Auch hierzu werden Sie im Laufe der weiteren Schulungen Hilfestellung und Beispiele bekommen.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14547727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noch einmal im Überblick,</a:t>
            </a:r>
            <a:r>
              <a:rPr lang="de-DE" baseline="0" dirty="0" smtClean="0">
                <a:latin typeface="Verdana" pitchFamily="34" charset="0"/>
              </a:rPr>
              <a:t> welche Lerninhalte in diesem Modul behandelt wurden.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3544528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a:t>
            </a:r>
            <a:r>
              <a:rPr lang="de-DE" baseline="0" dirty="0" smtClean="0">
                <a:latin typeface="Verdana" pitchFamily="34" charset="0"/>
              </a:rPr>
              <a:t> beginnen nun mit dem ersten Teil der RDA-Grundlagenschulung, die sich mit den Modellen beschäftigt, auf die der Standard aufbaut.</a:t>
            </a:r>
            <a:endParaRPr lang="de-DE" dirty="0" smtClean="0">
              <a:latin typeface="Verdana" pitchFamily="34" charset="0"/>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Auf</a:t>
            </a:r>
            <a:r>
              <a:rPr lang="de-DE" sz="1200" baseline="0" dirty="0" smtClean="0">
                <a:latin typeface="Verdana" pitchFamily="34" charset="0"/>
              </a:rPr>
              <a:t> dieser Folie zeigen wir Ihnen </a:t>
            </a:r>
            <a:r>
              <a:rPr lang="de-DE" sz="1200" dirty="0" smtClean="0">
                <a:latin typeface="Verdana" pitchFamily="34" charset="0"/>
              </a:rPr>
              <a:t>die beiden Modelle</a:t>
            </a:r>
            <a:r>
              <a:rPr lang="de-DE" sz="1200" baseline="0" dirty="0" smtClean="0">
                <a:latin typeface="Verdana" pitchFamily="34" charset="0"/>
              </a:rPr>
              <a:t> bzw. Prinzipien, die dem Standard RDA zugrunde liegen. Beides sind von der International </a:t>
            </a:r>
            <a:r>
              <a:rPr lang="de-DE" sz="1200" baseline="0" dirty="0" err="1" smtClean="0">
                <a:latin typeface="Verdana" pitchFamily="34" charset="0"/>
              </a:rPr>
              <a:t>Federation</a:t>
            </a:r>
            <a:r>
              <a:rPr lang="de-DE" sz="1200" baseline="0" dirty="0" smtClean="0">
                <a:latin typeface="Verdana" pitchFamily="34" charset="0"/>
              </a:rPr>
              <a:t> </a:t>
            </a:r>
            <a:r>
              <a:rPr lang="de-DE" sz="1200" baseline="0" dirty="0" err="1" smtClean="0">
                <a:latin typeface="Verdana" pitchFamily="34" charset="0"/>
              </a:rPr>
              <a:t>of</a:t>
            </a:r>
            <a:r>
              <a:rPr lang="de-DE" sz="1200" baseline="0" dirty="0" smtClean="0">
                <a:latin typeface="Verdana" pitchFamily="34" charset="0"/>
              </a:rPr>
              <a:t> Library </a:t>
            </a:r>
            <a:r>
              <a:rPr lang="de-DE" sz="1200" baseline="0" dirty="0" err="1" smtClean="0">
                <a:latin typeface="Verdana" pitchFamily="34" charset="0"/>
              </a:rPr>
              <a:t>Associations</a:t>
            </a:r>
            <a:r>
              <a:rPr lang="de-DE" sz="1200" baseline="0" dirty="0" smtClean="0">
                <a:latin typeface="Verdana" pitchFamily="34" charset="0"/>
              </a:rPr>
              <a:t> (IFLA)</a:t>
            </a:r>
            <a:r>
              <a:rPr lang="de-DE" sz="1200" dirty="0" smtClean="0">
                <a:latin typeface="Verdana" pitchFamily="34" charset="0"/>
              </a:rPr>
              <a:t> erarbeitete Unterlagen.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712963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Wir schauen uns nun das erste Modell an. Es ist das “Statement </a:t>
            </a:r>
            <a:r>
              <a:rPr lang="de-DE" sz="1200" dirty="0" err="1" smtClean="0">
                <a:latin typeface="Verdana" panose="020B0604030504040204" pitchFamily="34" charset="0"/>
                <a:ea typeface="Verdana" panose="020B0604030504040204" pitchFamily="34" charset="0"/>
                <a:cs typeface="Verdana" panose="020B0604030504040204" pitchFamily="34" charset="0"/>
              </a:rPr>
              <a:t>of</a:t>
            </a:r>
            <a:r>
              <a:rPr lang="de-DE" sz="12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2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Ursprünglich wurde es</a:t>
            </a:r>
            <a:r>
              <a:rPr lang="de-DE" sz="1200" baseline="0" dirty="0" smtClean="0">
                <a:latin typeface="Verdana" panose="020B0604030504040204" pitchFamily="34" charset="0"/>
                <a:ea typeface="Verdana" panose="020B0604030504040204" pitchFamily="34" charset="0"/>
                <a:cs typeface="Verdana" panose="020B0604030504040204" pitchFamily="34" charset="0"/>
              </a:rPr>
              <a:t> als „Statement </a:t>
            </a:r>
            <a:r>
              <a:rPr lang="de-DE" sz="1200"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baseline="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baseline="0" dirty="0" smtClean="0">
                <a:latin typeface="Verdana" panose="020B0604030504040204" pitchFamily="34" charset="0"/>
                <a:ea typeface="Verdana" panose="020B0604030504040204" pitchFamily="34" charset="0"/>
                <a:cs typeface="Verdana" panose="020B0604030504040204" pitchFamily="34" charset="0"/>
              </a:rPr>
              <a:t>“</a:t>
            </a:r>
            <a:r>
              <a:rPr lang="de-DE" sz="1200" dirty="0" smtClean="0">
                <a:latin typeface="Verdana" panose="020B0604030504040204" pitchFamily="34" charset="0"/>
                <a:ea typeface="Verdana" panose="020B0604030504040204" pitchFamily="34" charset="0"/>
                <a:cs typeface="Verdana" panose="020B0604030504040204" pitchFamily="34" charset="0"/>
              </a:rPr>
              <a:t> – auch</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dirty="0" smtClean="0">
                <a:latin typeface="Verdana" panose="020B0604030504040204" pitchFamily="34" charset="0"/>
                <a:ea typeface="Verdana" panose="020B0604030504040204" pitchFamily="34" charset="0"/>
                <a:cs typeface="Verdana" panose="020B0604030504040204" pitchFamily="34" charset="0"/>
              </a:rPr>
              <a:t>bekannt als “Paris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 ausgearbeitet.</a:t>
            </a:r>
            <a:r>
              <a:rPr lang="de-DE" sz="1200" baseline="0" dirty="0" smtClean="0">
                <a:latin typeface="Verdana" panose="020B0604030504040204" pitchFamily="34" charset="0"/>
                <a:ea typeface="Verdana" panose="020B0604030504040204" pitchFamily="34" charset="0"/>
                <a:cs typeface="Verdana" panose="020B0604030504040204" pitchFamily="34" charset="0"/>
              </a:rPr>
              <a:t> Es </a:t>
            </a:r>
            <a:r>
              <a:rPr lang="de-DE" sz="1200" dirty="0" smtClean="0">
                <a:latin typeface="Verdana" panose="020B0604030504040204" pitchFamily="34" charset="0"/>
                <a:ea typeface="Verdana" panose="020B0604030504040204" pitchFamily="34" charset="0"/>
                <a:cs typeface="Verdana" panose="020B0604030504040204" pitchFamily="34" charset="0"/>
              </a:rPr>
              <a:t>wurde 1961 von der International Conference on </a:t>
            </a:r>
            <a:r>
              <a:rPr lang="de-DE" sz="12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verabschiedet. Diese Prinzipien dienten als Basis für die internationale Standardisierung in der Katalogisierung und die meisten Katalogisierungsregelwerke, die in der Folgezeit weltweit entwickelt wurden, folgten den Prinzipien ganz oder wenigstens in hohem Maße. </a:t>
            </a:r>
          </a:p>
          <a:p>
            <a:pPr marL="342900" indent="-342900">
              <a:buFont typeface="Arial" panose="020B0604020202020204" pitchFamily="34" charset="0"/>
              <a:buChar cha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Auf Initiative der IFLA wurden die „Paris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überarbeitet und durch </a:t>
            </a:r>
            <a:r>
              <a:rPr lang="de-DE" sz="1200" u="none" dirty="0" smtClean="0">
                <a:latin typeface="Verdana" panose="020B0604030504040204" pitchFamily="34" charset="0"/>
                <a:ea typeface="Verdana" panose="020B0604030504040204" pitchFamily="34" charset="0"/>
                <a:cs typeface="Verdana" panose="020B0604030504040204" pitchFamily="34" charset="0"/>
              </a:rPr>
              <a:t>das</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Statement </a:t>
            </a:r>
            <a:r>
              <a:rPr lang="de-DE" sz="1200" u="none"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a:t>
            </a:r>
            <a:r>
              <a:rPr lang="de-DE" sz="1200" u="none" dirty="0" smtClean="0">
                <a:latin typeface="Verdana" panose="020B0604030504040204" pitchFamily="34" charset="0"/>
                <a:ea typeface="Verdana" panose="020B0604030504040204" pitchFamily="34" charset="0"/>
                <a:cs typeface="Verdana" panose="020B0604030504040204" pitchFamily="34" charset="0"/>
              </a:rPr>
              <a:t>International </a:t>
            </a:r>
            <a:r>
              <a:rPr lang="de-DE" sz="1200" u="none"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a:t>
            </a:r>
            <a:r>
              <a:rPr lang="de-DE" sz="1200" u="none" baseline="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a:t>
            </a:r>
            <a:r>
              <a:rPr lang="de-DE" sz="1200" u="none" dirty="0" smtClean="0">
                <a:latin typeface="Verdana" panose="020B0604030504040204" pitchFamily="34" charset="0"/>
                <a:ea typeface="Verdana" panose="020B0604030504040204" pitchFamily="34" charset="0"/>
                <a:cs typeface="Verdana" panose="020B0604030504040204" pitchFamily="34" charset="0"/>
              </a:rPr>
              <a:t>ICP) ersetzt</a:t>
            </a:r>
            <a:r>
              <a:rPr lang="de-DE" sz="1200" dirty="0" smtClean="0">
                <a:latin typeface="Verdana" panose="020B0604030504040204" pitchFamily="34" charset="0"/>
                <a:ea typeface="Verdana" panose="020B0604030504040204" pitchFamily="34" charset="0"/>
                <a:cs typeface="Verdana" panose="020B0604030504040204" pitchFamily="34" charset="0"/>
              </a:rPr>
              <a:t>, die auf Online-Bibliothekskataloge und auch darüber hinaus anwendbar sind. Das oberste Prinzip ist der Komfort des Katalognutzers.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542029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sz="1200" dirty="0" smtClean="0">
                <a:latin typeface="Verdana" pitchFamily="34" charset="0"/>
              </a:rPr>
              <a:t>Wir kommen zum</a:t>
            </a:r>
            <a:r>
              <a:rPr lang="de-DE" sz="1200" baseline="0" dirty="0" smtClean="0">
                <a:latin typeface="Verdana" pitchFamily="34" charset="0"/>
              </a:rPr>
              <a:t> zweiten und vielleicht wichtigsten Grundlagenmodell des Standards RDA, den </a:t>
            </a:r>
            <a:r>
              <a:rPr lang="de-DE" sz="1200" baseline="0" dirty="0" err="1" smtClean="0">
                <a:latin typeface="Verdana" pitchFamily="34" charset="0"/>
              </a:rPr>
              <a:t>Functional</a:t>
            </a:r>
            <a:r>
              <a:rPr lang="de-DE" sz="1200" baseline="0" dirty="0" smtClean="0">
                <a:latin typeface="Verdana" pitchFamily="34" charset="0"/>
              </a:rPr>
              <a:t> </a:t>
            </a:r>
            <a:r>
              <a:rPr lang="de-DE" sz="1200" baseline="0" dirty="0" err="1" smtClean="0">
                <a:latin typeface="Verdana" pitchFamily="34" charset="0"/>
              </a:rPr>
              <a:t>Requirements</a:t>
            </a:r>
            <a:r>
              <a:rPr lang="de-DE" sz="1200" baseline="0" dirty="0" smtClean="0">
                <a:latin typeface="Verdana" pitchFamily="34" charset="0"/>
              </a:rPr>
              <a:t> </a:t>
            </a:r>
            <a:r>
              <a:rPr lang="de-DE" sz="1200" baseline="0" dirty="0" err="1" smtClean="0">
                <a:latin typeface="Verdana" pitchFamily="34" charset="0"/>
              </a:rPr>
              <a:t>for</a:t>
            </a:r>
            <a:r>
              <a:rPr lang="de-DE" sz="1200" baseline="0" dirty="0" smtClean="0">
                <a:latin typeface="Verdana" pitchFamily="34" charset="0"/>
              </a:rPr>
              <a:t> </a:t>
            </a:r>
            <a:r>
              <a:rPr lang="de-DE" sz="1200" baseline="0" dirty="0" err="1" smtClean="0">
                <a:latin typeface="Verdana" pitchFamily="34" charset="0"/>
              </a:rPr>
              <a:t>Bibliographic</a:t>
            </a:r>
            <a:r>
              <a:rPr lang="de-DE" sz="1200" baseline="0" dirty="0" smtClean="0">
                <a:latin typeface="Verdana" pitchFamily="34" charset="0"/>
              </a:rPr>
              <a:t> Records (FRBR). Die in diesem Modell beschriebenen Festlegungen liegen den RDA nicht nur als theoretisches Modell zugrunde, sondern sind gleichzeitig auch bestimmend für den Aufbau des Standards selbst.</a:t>
            </a:r>
          </a:p>
          <a:p>
            <a:pPr eaLnBrk="1" hangingPunct="1"/>
            <a:endParaRPr lang="de-DE" sz="1200" baseline="0" dirty="0" smtClean="0">
              <a:latin typeface="Verdana"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Das heutige FRBR-Modell geht auf</a:t>
            </a:r>
            <a:r>
              <a:rPr lang="de-DE" sz="1200" baseline="0" dirty="0" smtClean="0">
                <a:latin typeface="Verdana" panose="020B0604030504040204" pitchFamily="34" charset="0"/>
                <a:ea typeface="Verdana" panose="020B0604030504040204" pitchFamily="34" charset="0"/>
                <a:cs typeface="Verdana" panose="020B0604030504040204" pitchFamily="34" charset="0"/>
              </a:rPr>
              <a:t> eine</a:t>
            </a:r>
            <a:r>
              <a:rPr lang="de-DE" sz="1200" dirty="0" smtClean="0">
                <a:latin typeface="Verdana" panose="020B0604030504040204" pitchFamily="34" charset="0"/>
                <a:ea typeface="Verdana" panose="020B0604030504040204" pitchFamily="34" charset="0"/>
                <a:cs typeface="Verdana" panose="020B0604030504040204" pitchFamily="34" charset="0"/>
              </a:rPr>
              <a:t> 1998 veröffentlichte gleichnamige Studie der „IFLA Study Group on FRBR“ zurück. Im Anschluss an diese erste Ausgabe wurden von der „IFLA FRBR Review Group“ Verbesserungsvorschläge gemacht und 2006 weltweit zu Stellungnahmen aufgerufen.</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dirty="0" smtClean="0">
                <a:latin typeface="Verdana" panose="020B0604030504040204" pitchFamily="34" charset="0"/>
                <a:ea typeface="Verdana" panose="020B0604030504040204" pitchFamily="34" charset="0"/>
                <a:cs typeface="Verdana" panose="020B0604030504040204" pitchFamily="34" charset="0"/>
              </a:rPr>
              <a:t>2009 erschien eine überarbeitete Fassung, die 2009 ins Deutsche und seither in zahlreiche andere Sprachen übersetzt wurde.</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ea typeface="Verdana" panose="020B0604030504040204" pitchFamily="34" charset="0"/>
                <a:cs typeface="Verdana" panose="020B0604030504040204" pitchFamily="34" charset="0"/>
              </a:rPr>
              <a:t>Die FRBR werden weiterhin von der </a:t>
            </a:r>
            <a:r>
              <a:rPr lang="en-US" sz="1200" dirty="0" smtClean="0">
                <a:latin typeface="Verdana" panose="020B0604030504040204" pitchFamily="34" charset="0"/>
                <a:ea typeface="Verdana" panose="020B0604030504040204" pitchFamily="34" charset="0"/>
                <a:cs typeface="Verdana" panose="020B0604030504040204" pitchFamily="34" charset="0"/>
              </a:rPr>
              <a:t>FRBR Review Group, </a:t>
            </a:r>
            <a:r>
              <a:rPr lang="de-DE" sz="1200" dirty="0" smtClean="0">
                <a:latin typeface="Verdana" panose="020B0604030504040204" pitchFamily="34" charset="0"/>
                <a:ea typeface="Verdana" panose="020B0604030504040204" pitchFamily="34" charset="0"/>
                <a:cs typeface="Verdana" panose="020B0604030504040204" pitchFamily="34" charset="0"/>
              </a:rPr>
              <a:t>einer Arbeitsgruppe der IFLA </a:t>
            </a:r>
            <a:r>
              <a:rPr lang="de-DE" sz="12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Section</a:t>
            </a:r>
            <a:r>
              <a:rPr lang="de-DE" sz="1200" dirty="0" smtClean="0">
                <a:latin typeface="Verdana" panose="020B0604030504040204" pitchFamily="34" charset="0"/>
                <a:ea typeface="Verdana" panose="020B0604030504040204" pitchFamily="34" charset="0"/>
                <a:cs typeface="Verdana" panose="020B0604030504040204" pitchFamily="34" charset="0"/>
              </a:rPr>
              <a:t>, betreut,</a:t>
            </a:r>
            <a:r>
              <a:rPr lang="de-DE" sz="1200" baseline="0" dirty="0" smtClean="0">
                <a:latin typeface="Verdana" panose="020B0604030504040204" pitchFamily="34" charset="0"/>
                <a:ea typeface="Verdana" panose="020B0604030504040204" pitchFamily="34" charset="0"/>
                <a:cs typeface="Verdana" panose="020B0604030504040204" pitchFamily="34" charset="0"/>
              </a:rPr>
              <a:t> deren Arbeitsschwerpunkt zurzeit die Konsolidierung der FRBR-Modelle ist. </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Seit 2005 existiert auch </a:t>
            </a:r>
            <a:r>
              <a:rPr lang="de-DE" sz="1200" u="none" dirty="0" smtClean="0">
                <a:latin typeface="Verdana" panose="020B0604030504040204" pitchFamily="34" charset="0"/>
                <a:ea typeface="Verdana" panose="020B0604030504040204" pitchFamily="34" charset="0"/>
                <a:cs typeface="Verdana" panose="020B0604030504040204" pitchFamily="34" charset="0"/>
              </a:rPr>
              <a:t>eine im Auftrag der FRBR Review Group erarbeitete RDF-Ontologie des FRBR-Modells.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279308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kompakt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access.rdatoolkit.org/"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21.tmp"/><Relationship Id="rId4" Type="http://schemas.openxmlformats.org/officeDocument/2006/relationships/hyperlink" Target="http://www.rdatoolkit.or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iki.dnb.de/display/RDAINFO/Regelwerk"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hyperlink" Target="mailto:afs@dnb.de"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28.tmp"/></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0.tmp"/><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ww.ifla.org/publications/statement-of-international-cataloguing-principles"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3168352"/>
          </a:xfrm>
        </p:spPr>
        <p:txBody>
          <a:bodyPr/>
          <a:lstStyle/>
          <a:p>
            <a:pPr>
              <a:lnSpc>
                <a:spcPts val="2500"/>
              </a:lnSpc>
              <a:buNone/>
            </a:pPr>
            <a:r>
              <a:rPr lang="de-DE" b="1" dirty="0" smtClean="0"/>
              <a:t>Benutzeranforderungen</a:t>
            </a:r>
            <a:endParaRPr lang="de-DE" dirty="0"/>
          </a:p>
          <a:p>
            <a:pPr>
              <a:lnSpc>
                <a:spcPts val="2500"/>
              </a:lnSpc>
              <a:buNone/>
            </a:pPr>
            <a:endParaRPr lang="de-DE" dirty="0"/>
          </a:p>
          <a:p>
            <a:pPr>
              <a:lnSpc>
                <a:spcPts val="2500"/>
              </a:lnSpc>
            </a:pPr>
            <a:r>
              <a:rPr lang="de-DE" dirty="0" smtClean="0"/>
              <a:t>Finden</a:t>
            </a:r>
          </a:p>
          <a:p>
            <a:pPr>
              <a:lnSpc>
                <a:spcPts val="2500"/>
              </a:lnSpc>
            </a:pPr>
            <a:r>
              <a:rPr lang="de-DE" dirty="0" smtClean="0"/>
              <a:t>Identifizieren</a:t>
            </a:r>
          </a:p>
          <a:p>
            <a:pPr>
              <a:lnSpc>
                <a:spcPts val="2500"/>
              </a:lnSpc>
            </a:pPr>
            <a:r>
              <a:rPr lang="de-DE" dirty="0" smtClean="0"/>
              <a:t>Auswählen </a:t>
            </a:r>
            <a:r>
              <a:rPr lang="de-DE" dirty="0"/>
              <a:t>und </a:t>
            </a:r>
            <a:endParaRPr lang="de-DE" dirty="0" smtClean="0"/>
          </a:p>
          <a:p>
            <a:pPr>
              <a:lnSpc>
                <a:spcPts val="2500"/>
              </a:lnSpc>
            </a:pPr>
            <a:r>
              <a:rPr lang="de-DE" dirty="0" smtClean="0"/>
              <a:t>Zugang </a:t>
            </a:r>
            <a:r>
              <a:rPr lang="de-DE" dirty="0"/>
              <a:t>erhalten</a:t>
            </a:r>
          </a:p>
          <a:p>
            <a:pPr>
              <a:lnSpc>
                <a:spcPts val="2500"/>
              </a:lnSpc>
              <a:buNone/>
            </a:pPr>
            <a:r>
              <a:rPr lang="de-DE" dirty="0"/>
              <a:t> </a:t>
            </a:r>
          </a:p>
          <a:p>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RDA kompakt | Stand:  30.11.2016  | CC BY-NC-SA</a:t>
            </a:r>
            <a:endParaRPr lang="de-DE" dirty="0"/>
          </a:p>
        </p:txBody>
      </p:sp>
      <p:sp>
        <p:nvSpPr>
          <p:cNvPr id="7"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sp>
        <p:nvSpPr>
          <p:cNvPr id="2" name="Foliennummernplatzhalter 1"/>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915259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3888432"/>
          </a:xfrm>
        </p:spPr>
        <p:txBody>
          <a:bodyPr/>
          <a:lstStyle/>
          <a:p>
            <a:pPr>
              <a:lnSpc>
                <a:spcPts val="2500"/>
              </a:lnSpc>
              <a:buNone/>
            </a:pPr>
            <a:r>
              <a:rPr lang="de-DE" dirty="0" smtClean="0"/>
              <a:t> </a:t>
            </a:r>
            <a:endParaRPr lang="de-DE" dirty="0"/>
          </a:p>
          <a:p>
            <a:pPr>
              <a:lnSpc>
                <a:spcPts val="2500"/>
              </a:lnSpc>
              <a:buNone/>
            </a:pPr>
            <a:r>
              <a:rPr lang="de-DE" b="1" dirty="0"/>
              <a:t>Entität</a:t>
            </a:r>
            <a:r>
              <a:rPr lang="de-DE" dirty="0"/>
              <a:t>: </a:t>
            </a:r>
            <a:br>
              <a:rPr lang="de-DE" dirty="0"/>
            </a:br>
            <a:r>
              <a:rPr lang="de-DE" dirty="0"/>
              <a:t>ein eindeutig zu bestimmendes Objekt, das durch bestimmte </a:t>
            </a:r>
            <a:r>
              <a:rPr lang="de-DE" b="1" dirty="0"/>
              <a:t>Merkmale (Attribute) </a:t>
            </a:r>
            <a:r>
              <a:rPr lang="de-DE" dirty="0"/>
              <a:t>charakterisiert wird</a:t>
            </a:r>
          </a:p>
          <a:p>
            <a:pPr>
              <a:lnSpc>
                <a:spcPts val="2500"/>
              </a:lnSpc>
              <a:buNone/>
            </a:pPr>
            <a:endParaRPr lang="de-DE" dirty="0"/>
          </a:p>
          <a:p>
            <a:pPr>
              <a:lnSpc>
                <a:spcPts val="2500"/>
              </a:lnSpc>
              <a:buNone/>
            </a:pPr>
            <a:r>
              <a:rPr lang="de-DE" b="1" dirty="0"/>
              <a:t>Beziehung (Relation)</a:t>
            </a:r>
            <a:r>
              <a:rPr lang="de-DE" dirty="0"/>
              <a:t>: </a:t>
            </a:r>
            <a:br>
              <a:rPr lang="de-DE" dirty="0"/>
            </a:br>
            <a:r>
              <a:rPr lang="de-DE" dirty="0"/>
              <a:t>Verbindung zwischen zwei oder mehreren Entitäten</a:t>
            </a:r>
          </a:p>
          <a:p>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RDA kompakt | Stand:  30.11.2016  | CC BY-NC-SA</a:t>
            </a:r>
            <a:endParaRPr lang="de-DE" dirty="0"/>
          </a:p>
        </p:txBody>
      </p:sp>
      <p:sp>
        <p:nvSpPr>
          <p:cNvPr id="7"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sp>
        <p:nvSpPr>
          <p:cNvPr id="2" name="Foliennummernplatzhalter 1"/>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7784027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RDA kompakt | Stand:  30.11.2016  | CC BY-NC-SA</a:t>
            </a:r>
            <a:endParaRPr lang="de-DE" dirty="0"/>
          </a:p>
        </p:txBody>
      </p:sp>
      <p:sp>
        <p:nvSpPr>
          <p:cNvPr id="6" name="Diagonal liegende Ecken des Rechtecks abrunden 5"/>
          <p:cNvSpPr/>
          <p:nvPr/>
        </p:nvSpPr>
        <p:spPr>
          <a:xfrm>
            <a:off x="1522712" y="2708920"/>
            <a:ext cx="2041176" cy="1053495"/>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Entität I</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Diagonal liegende Ecken des Rechtecks abrunden 6"/>
          <p:cNvSpPr/>
          <p:nvPr/>
        </p:nvSpPr>
        <p:spPr>
          <a:xfrm>
            <a:off x="5220072" y="2708921"/>
            <a:ext cx="1944216" cy="1074422"/>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Person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1115616" y="1700808"/>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Diagonal liegende Ecken des Rechtecks abrunden 8"/>
          <p:cNvSpPr/>
          <p:nvPr/>
        </p:nvSpPr>
        <p:spPr>
          <a:xfrm>
            <a:off x="467544" y="3937460"/>
            <a:ext cx="1655762"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Diagonal liegende Ecken des Rechtecks abrunden 9"/>
          <p:cNvSpPr/>
          <p:nvPr/>
        </p:nvSpPr>
        <p:spPr>
          <a:xfrm>
            <a:off x="1403648" y="5006304"/>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6192180" y="1484784"/>
            <a:ext cx="129698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Name</a:t>
            </a:r>
          </a:p>
        </p:txBody>
      </p:sp>
      <p:sp>
        <p:nvSpPr>
          <p:cNvPr id="12" name="Diagonal liegende Ecken des Rechtecks abrunden 11"/>
          <p:cNvSpPr/>
          <p:nvPr/>
        </p:nvSpPr>
        <p:spPr>
          <a:xfrm>
            <a:off x="7346881" y="3206141"/>
            <a:ext cx="1296988"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prstClr val="black"/>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Diagonal liegende Ecken des Rechtecks abrunden 12"/>
          <p:cNvSpPr/>
          <p:nvPr/>
        </p:nvSpPr>
        <p:spPr>
          <a:xfrm>
            <a:off x="5867300" y="4333541"/>
            <a:ext cx="129698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endParaRPr>
          </a:p>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prstClr val="black"/>
              </a:solidFill>
            </a:endParaRPr>
          </a:p>
        </p:txBody>
      </p:sp>
      <p:cxnSp>
        <p:nvCxnSpPr>
          <p:cNvPr id="14" name="Gerade Verbindung mit Pfeil 13"/>
          <p:cNvCxnSpPr>
            <a:stCxn id="6" idx="0"/>
            <a:endCxn id="7" idx="2"/>
          </p:cNvCxnSpPr>
          <p:nvPr/>
        </p:nvCxnSpPr>
        <p:spPr>
          <a:xfrm>
            <a:off x="3563888" y="3235668"/>
            <a:ext cx="1656184" cy="10464"/>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 name="Foliennummernplatzhalter 2"/>
          <p:cNvSpPr>
            <a:spLocks noGrp="1"/>
          </p:cNvSpPr>
          <p:nvPr>
            <p:ph type="sldNum" sz="quarter" idx="4"/>
          </p:nvPr>
        </p:nvSpPr>
        <p:spPr/>
        <p:txBody>
          <a:bodyPr/>
          <a:lstStyle/>
          <a:p>
            <a:fld id="{8A6690F1-7CA1-4166-A522-500460961984}" type="slidenum">
              <a:rPr lang="de-DE" smtClean="0"/>
              <a:pPr/>
              <a:t>12</a:t>
            </a:fld>
            <a:endParaRPr lang="de-DE"/>
          </a:p>
        </p:txBody>
      </p:sp>
      <p:sp>
        <p:nvSpPr>
          <p:cNvPr id="5" name="Titel 4"/>
          <p:cNvSpPr>
            <a:spLocks noGrp="1"/>
          </p:cNvSpPr>
          <p:nvPr>
            <p:ph type="title"/>
          </p:nvPr>
        </p:nvSpPr>
        <p:spPr>
          <a:xfrm>
            <a:off x="251520" y="399802"/>
            <a:ext cx="8640960" cy="508918"/>
          </a:xfrm>
        </p:spPr>
        <p:txBody>
          <a:bodyPr/>
          <a:lstStyle/>
          <a:p>
            <a:r>
              <a:rPr lang="de-DE" dirty="0"/>
              <a:t>Beschreibung von Entitäten</a:t>
            </a:r>
            <a:br>
              <a:rPr lang="de-DE" dirty="0"/>
            </a:br>
            <a:r>
              <a:rPr lang="de-DE" dirty="0"/>
              <a:t>Darstellung von Beziehungen</a:t>
            </a:r>
          </a:p>
        </p:txBody>
      </p:sp>
    </p:spTree>
    <p:extLst>
      <p:ext uri="{BB962C8B-B14F-4D97-AF65-F5344CB8AC3E}">
        <p14:creationId xmlns:p14="http://schemas.microsoft.com/office/powerpoint/2010/main" val="24658310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chemeClr val="accent1">
                    <a:lumMod val="60000"/>
                    <a:lumOff val="40000"/>
                  </a:schemeClr>
                </a:solidFill>
              </a:rPr>
              <a:t>Entitäten</a:t>
            </a:r>
            <a:r>
              <a:rPr lang="de-DE" dirty="0" smtClean="0"/>
              <a:t>/</a:t>
            </a:r>
            <a:r>
              <a:rPr lang="de-DE" dirty="0" smtClean="0">
                <a:solidFill>
                  <a:schemeClr val="accent2">
                    <a:lumMod val="60000"/>
                    <a:lumOff val="40000"/>
                  </a:schemeClr>
                </a:solidFill>
              </a:rPr>
              <a:t>Merkmale</a:t>
            </a:r>
            <a:r>
              <a:rPr lang="de-DE" dirty="0" smtClean="0">
                <a:solidFill>
                  <a:schemeClr val="tx1"/>
                </a:solidFill>
              </a:rPr>
              <a:t>/Beziehungen</a:t>
            </a:r>
            <a:endParaRPr lang="de-DE" dirty="0">
              <a:solidFill>
                <a:schemeClr val="tx1"/>
              </a:solidFill>
            </a:endParaRPr>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RDA kompakt | Stand:  30.11.2016  | CC BY-NC-SA</a:t>
            </a:r>
            <a:endParaRPr lang="de-DE" dirty="0"/>
          </a:p>
        </p:txBody>
      </p:sp>
      <p:cxnSp>
        <p:nvCxnSpPr>
          <p:cNvPr id="6" name="Gerade Verbindung mit Pfeil 5"/>
          <p:cNvCxnSpPr/>
          <p:nvPr/>
        </p:nvCxnSpPr>
        <p:spPr>
          <a:xfrm rot="10800000">
            <a:off x="2339753" y="2286536"/>
            <a:ext cx="1512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Diagonal liegende Ecken des Rechtecks abrunden 6"/>
          <p:cNvSpPr/>
          <p:nvPr/>
        </p:nvSpPr>
        <p:spPr>
          <a:xfrm>
            <a:off x="612081" y="1854736"/>
            <a:ext cx="1655762"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Firma</a:t>
            </a:r>
          </a:p>
        </p:txBody>
      </p:sp>
      <p:sp>
        <p:nvSpPr>
          <p:cNvPr id="8" name="Diagonal liegende Ecken des Rechtecks abrunden 7"/>
          <p:cNvSpPr/>
          <p:nvPr/>
        </p:nvSpPr>
        <p:spPr>
          <a:xfrm>
            <a:off x="3923928" y="1854736"/>
            <a:ext cx="1512888"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Mitarbeiter</a:t>
            </a:r>
          </a:p>
        </p:txBody>
      </p:sp>
      <p:sp>
        <p:nvSpPr>
          <p:cNvPr id="9" name="Diagonal liegende Ecken des Rechtecks abrunden 8"/>
          <p:cNvSpPr/>
          <p:nvPr/>
        </p:nvSpPr>
        <p:spPr>
          <a:xfrm>
            <a:off x="611560" y="2934236"/>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0" name="Diagonal liegende Ecken des Rechtecks abrunden 9"/>
          <p:cNvSpPr/>
          <p:nvPr/>
        </p:nvSpPr>
        <p:spPr>
          <a:xfrm>
            <a:off x="611560" y="3942299"/>
            <a:ext cx="1655762"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Gründungs-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611982" y="4958938"/>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Branche</a:t>
            </a:r>
          </a:p>
        </p:txBody>
      </p:sp>
      <p:sp>
        <p:nvSpPr>
          <p:cNvPr id="12" name="Diagonal liegende Ecken des Rechtecks abrunden 11"/>
          <p:cNvSpPr/>
          <p:nvPr/>
        </p:nvSpPr>
        <p:spPr>
          <a:xfrm>
            <a:off x="3923928" y="2934236"/>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3" name="Diagonal liegende Ecken des Rechtecks abrunden 12"/>
          <p:cNvSpPr/>
          <p:nvPr/>
        </p:nvSpPr>
        <p:spPr>
          <a:xfrm>
            <a:off x="3923928" y="3942299"/>
            <a:ext cx="1512000"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Diagonal liegende Ecken des Rechtecks abrunden 13"/>
          <p:cNvSpPr/>
          <p:nvPr/>
        </p:nvSpPr>
        <p:spPr>
          <a:xfrm>
            <a:off x="3924697" y="4950460"/>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schemeClr val="tx1"/>
              </a:solidFill>
            </a:endParaRPr>
          </a:p>
        </p:txBody>
      </p:sp>
      <p:sp>
        <p:nvSpPr>
          <p:cNvPr id="15" name="Diagonal liegende Ecken des Rechtecks abrunden 14"/>
          <p:cNvSpPr/>
          <p:nvPr/>
        </p:nvSpPr>
        <p:spPr>
          <a:xfrm>
            <a:off x="7092448" y="2934236"/>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6" name="Diagonal liegende Ecken des Rechtecks abrunden 15"/>
          <p:cNvSpPr/>
          <p:nvPr/>
        </p:nvSpPr>
        <p:spPr>
          <a:xfrm>
            <a:off x="7092448" y="3942299"/>
            <a:ext cx="1512000"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Diagonal liegende Ecken des Rechtecks abrunden 16"/>
          <p:cNvSpPr/>
          <p:nvPr/>
        </p:nvSpPr>
        <p:spPr>
          <a:xfrm>
            <a:off x="7092448" y="4958938"/>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schemeClr val="tx1"/>
              </a:solidFill>
            </a:endParaRPr>
          </a:p>
        </p:txBody>
      </p:sp>
      <p:sp>
        <p:nvSpPr>
          <p:cNvPr id="18" name="Diagonal liegende Ecken des Rechtecks abrunden 17"/>
          <p:cNvSpPr/>
          <p:nvPr/>
        </p:nvSpPr>
        <p:spPr>
          <a:xfrm>
            <a:off x="7092672" y="1854041"/>
            <a:ext cx="1511300"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Mitarbeiter</a:t>
            </a:r>
          </a:p>
        </p:txBody>
      </p:sp>
      <p:sp>
        <p:nvSpPr>
          <p:cNvPr id="19" name="Textfeld 26"/>
          <p:cNvSpPr txBox="1">
            <a:spLocks noChangeArrowheads="1"/>
          </p:cNvSpPr>
          <p:nvPr/>
        </p:nvSpPr>
        <p:spPr bwMode="auto">
          <a:xfrm>
            <a:off x="2341832" y="1700808"/>
            <a:ext cx="1509921" cy="369332"/>
          </a:xfrm>
          <a:prstGeom prst="rect">
            <a:avLst/>
          </a:prstGeom>
          <a:noFill/>
          <a:ln w="9525">
            <a:noFill/>
            <a:miter lim="800000"/>
            <a:headEnd/>
            <a:tailEnd/>
          </a:ln>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beschäftigt</a:t>
            </a:r>
          </a:p>
        </p:txBody>
      </p:sp>
      <p:cxnSp>
        <p:nvCxnSpPr>
          <p:cNvPr id="20" name="Gerade Verbindung mit Pfeil 19"/>
          <p:cNvCxnSpPr/>
          <p:nvPr/>
        </p:nvCxnSpPr>
        <p:spPr>
          <a:xfrm>
            <a:off x="2339752" y="2142074"/>
            <a:ext cx="15113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a:off x="5508054" y="2140486"/>
            <a:ext cx="1512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p:nvPr/>
        </p:nvCxnSpPr>
        <p:spPr>
          <a:xfrm flipH="1">
            <a:off x="5508056" y="2291342"/>
            <a:ext cx="1512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feld 26"/>
          <p:cNvSpPr txBox="1">
            <a:spLocks noChangeArrowheads="1"/>
          </p:cNvSpPr>
          <p:nvPr/>
        </p:nvSpPr>
        <p:spPr bwMode="auto">
          <a:xfrm>
            <a:off x="5508054" y="1700808"/>
            <a:ext cx="1509921" cy="369332"/>
          </a:xfrm>
          <a:prstGeom prst="rect">
            <a:avLst/>
          </a:prstGeom>
          <a:noFill/>
          <a:ln w="9525">
            <a:noFill/>
            <a:miter lim="800000"/>
            <a:headEnd/>
            <a:tailEnd/>
          </a:ln>
        </p:spPr>
        <p:txBody>
          <a:bodyPr wrap="square">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verheiratet</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11210872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Gerade Verbindung mit Pfeil 41"/>
          <p:cNvCxnSpPr>
            <a:stCxn id="7" idx="0"/>
            <a:endCxn id="16" idx="2"/>
          </p:cNvCxnSpPr>
          <p:nvPr/>
        </p:nvCxnSpPr>
        <p:spPr>
          <a:xfrm>
            <a:off x="3566572" y="3327724"/>
            <a:ext cx="1728192" cy="116544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RDA kompakt | Stand:  30.11.2016  | CC BY-NC-SA</a:t>
            </a:r>
            <a:endParaRPr lang="de-DE" dirty="0"/>
          </a:p>
        </p:txBody>
      </p:sp>
      <p:sp>
        <p:nvSpPr>
          <p:cNvPr id="7" name="Diagonal liegende Ecken des Rechtecks abrunden 6"/>
          <p:cNvSpPr/>
          <p:nvPr/>
        </p:nvSpPr>
        <p:spPr>
          <a:xfrm>
            <a:off x="1525396" y="2800976"/>
            <a:ext cx="2041176" cy="1053495"/>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Mary Poppins</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5438780" y="1797768"/>
            <a:ext cx="1565754" cy="1003207"/>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Bert</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Diagonal liegende Ecken des Rechtecks abrunden 8"/>
          <p:cNvSpPr/>
          <p:nvPr/>
        </p:nvSpPr>
        <p:spPr>
          <a:xfrm>
            <a:off x="1118300" y="1792864"/>
            <a:ext cx="1427684" cy="576139"/>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weiblich</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Diagonal liegende Ecken des Rechtecks abrunden 9"/>
          <p:cNvSpPr/>
          <p:nvPr/>
        </p:nvSpPr>
        <p:spPr>
          <a:xfrm>
            <a:off x="182196" y="2479142"/>
            <a:ext cx="1512168" cy="643668"/>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Kinder-mädchen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182196" y="3454991"/>
            <a:ext cx="1656184" cy="798959"/>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Engländerin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Diagonal liegende Ecken des Rechtecks abrunden 11"/>
          <p:cNvSpPr/>
          <p:nvPr/>
        </p:nvSpPr>
        <p:spPr>
          <a:xfrm>
            <a:off x="4677635" y="1072784"/>
            <a:ext cx="152157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Schorn-steinfeger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3" name="Gerade Verbindung mit Pfeil 12"/>
          <p:cNvCxnSpPr>
            <a:stCxn id="7" idx="0"/>
            <a:endCxn id="8" idx="2"/>
          </p:cNvCxnSpPr>
          <p:nvPr/>
        </p:nvCxnSpPr>
        <p:spPr>
          <a:xfrm flipV="1">
            <a:off x="3566572" y="2299372"/>
            <a:ext cx="1872208" cy="1028352"/>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Rechteck 13"/>
          <p:cNvSpPr/>
          <p:nvPr/>
        </p:nvSpPr>
        <p:spPr>
          <a:xfrm>
            <a:off x="3737380" y="2607782"/>
            <a:ext cx="1557383" cy="332181"/>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i</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st liiert mit </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Diagonal liegende Ecken des Rechtecks abrunden 15"/>
          <p:cNvSpPr/>
          <p:nvPr/>
        </p:nvSpPr>
        <p:spPr>
          <a:xfrm>
            <a:off x="5294764" y="4025112"/>
            <a:ext cx="1364712" cy="936104"/>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Winifred Banks </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3726084" y="3854471"/>
            <a:ext cx="1352656" cy="55337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a</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rbeitet für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Diagonal liegende Ecken des Rechtecks abrunden 17"/>
          <p:cNvSpPr/>
          <p:nvPr/>
        </p:nvSpPr>
        <p:spPr>
          <a:xfrm>
            <a:off x="5484650" y="3454991"/>
            <a:ext cx="1474013" cy="645130"/>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endParaRPr>
          </a:p>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Sufragette</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solidFill>
                <a:prstClr val="black"/>
              </a:solidFill>
            </a:endParaRPr>
          </a:p>
        </p:txBody>
      </p:sp>
      <p:sp>
        <p:nvSpPr>
          <p:cNvPr id="20" name="Diagonal liegende Ecken des Rechtecks abrunden 19"/>
          <p:cNvSpPr/>
          <p:nvPr/>
        </p:nvSpPr>
        <p:spPr>
          <a:xfrm>
            <a:off x="1730368" y="4961216"/>
            <a:ext cx="1339272" cy="792164"/>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Shary Bobbins</a:t>
            </a:r>
          </a:p>
        </p:txBody>
      </p:sp>
      <p:cxnSp>
        <p:nvCxnSpPr>
          <p:cNvPr id="21" name="Gerade Verbindung mit Pfeil 20"/>
          <p:cNvCxnSpPr>
            <a:stCxn id="20" idx="3"/>
            <a:endCxn id="7" idx="1"/>
          </p:cNvCxnSpPr>
          <p:nvPr/>
        </p:nvCxnSpPr>
        <p:spPr>
          <a:xfrm flipV="1">
            <a:off x="2400004" y="3854471"/>
            <a:ext cx="145980" cy="1106745"/>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 name="Rechteck 21"/>
          <p:cNvSpPr/>
          <p:nvPr/>
        </p:nvSpPr>
        <p:spPr>
          <a:xfrm>
            <a:off x="1954953" y="4129006"/>
            <a:ext cx="1467603" cy="544177"/>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Parodie Simpsons </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Diagonal liegende Ecken des Rechtecks abrunden 23"/>
          <p:cNvSpPr/>
          <p:nvPr/>
        </p:nvSpPr>
        <p:spPr>
          <a:xfrm>
            <a:off x="7678982" y="5069262"/>
            <a:ext cx="1043608" cy="783849"/>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Glynis Johns</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Diagonal liegende Ecken des Rechtecks abrunden 24"/>
          <p:cNvSpPr/>
          <p:nvPr/>
        </p:nvSpPr>
        <p:spPr>
          <a:xfrm>
            <a:off x="7374553" y="2773872"/>
            <a:ext cx="1348525" cy="1355134"/>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Women’s Social and Political Union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9" name="Diagonal liegende Ecken des Rechtecks abrunden 28"/>
          <p:cNvSpPr/>
          <p:nvPr/>
        </p:nvSpPr>
        <p:spPr>
          <a:xfrm>
            <a:off x="107504" y="4799331"/>
            <a:ext cx="521179" cy="323770"/>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Diagonal liegende Ecken des Rechtecks abrunden 29"/>
          <p:cNvSpPr/>
          <p:nvPr/>
        </p:nvSpPr>
        <p:spPr>
          <a:xfrm>
            <a:off x="1433774" y="4907377"/>
            <a:ext cx="521179" cy="323770"/>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31" name="Gerade Verbindung mit Pfeil 30"/>
          <p:cNvCxnSpPr/>
          <p:nvPr/>
        </p:nvCxnSpPr>
        <p:spPr>
          <a:xfrm flipH="1">
            <a:off x="6945763" y="3596111"/>
            <a:ext cx="468052" cy="298955"/>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Diagonal liegende Ecken des Rechtecks abrunden 31"/>
          <p:cNvSpPr/>
          <p:nvPr/>
        </p:nvSpPr>
        <p:spPr>
          <a:xfrm>
            <a:off x="6958663" y="188640"/>
            <a:ext cx="1864493" cy="11242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Bundes-Immissions-schutzgesetz</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33" name="Gerade Verbindung mit Pfeil 32"/>
          <p:cNvCxnSpPr/>
          <p:nvPr/>
        </p:nvCxnSpPr>
        <p:spPr>
          <a:xfrm flipH="1">
            <a:off x="6199214" y="928768"/>
            <a:ext cx="746549" cy="384136"/>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4" name="Diagonal liegende Ecken des Rechtecks abrunden 33"/>
          <p:cNvSpPr/>
          <p:nvPr/>
        </p:nvSpPr>
        <p:spPr>
          <a:xfrm>
            <a:off x="3980872" y="5617071"/>
            <a:ext cx="1043608" cy="783849"/>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Jane Banks</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Diagonal liegende Ecken des Rechtecks abrunden 18"/>
          <p:cNvSpPr/>
          <p:nvPr/>
        </p:nvSpPr>
        <p:spPr>
          <a:xfrm>
            <a:off x="4141792" y="4552019"/>
            <a:ext cx="1296988"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Mutter </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49" name="Gerade Verbindung mit Pfeil 48"/>
          <p:cNvCxnSpPr>
            <a:stCxn id="16" idx="1"/>
            <a:endCxn id="34" idx="0"/>
          </p:cNvCxnSpPr>
          <p:nvPr/>
        </p:nvCxnSpPr>
        <p:spPr>
          <a:xfrm flipH="1">
            <a:off x="5024480" y="4961216"/>
            <a:ext cx="952640" cy="104778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6" name="Rechteck 35"/>
          <p:cNvSpPr/>
          <p:nvPr/>
        </p:nvSpPr>
        <p:spPr>
          <a:xfrm>
            <a:off x="5079279" y="5123101"/>
            <a:ext cx="937547" cy="62687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Mutter von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57" name="Diagonal liegende Ecken des Rechtecks abrunden 56"/>
          <p:cNvSpPr/>
          <p:nvPr/>
        </p:nvSpPr>
        <p:spPr>
          <a:xfrm>
            <a:off x="245923" y="5617071"/>
            <a:ext cx="1397656" cy="783849"/>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Marge</a:t>
            </a:r>
          </a:p>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Simpson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6" name="Gerade Verbindung mit Pfeil 25"/>
          <p:cNvCxnSpPr>
            <a:stCxn id="20" idx="2"/>
            <a:endCxn id="57" idx="3"/>
          </p:cNvCxnSpPr>
          <p:nvPr/>
        </p:nvCxnSpPr>
        <p:spPr>
          <a:xfrm flipH="1">
            <a:off x="944751" y="5357298"/>
            <a:ext cx="785617" cy="259773"/>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5" name="Titel 1"/>
          <p:cNvSpPr>
            <a:spLocks noGrp="1"/>
          </p:cNvSpPr>
          <p:nvPr>
            <p:ph type="title"/>
          </p:nvPr>
        </p:nvSpPr>
        <p:spPr>
          <a:xfrm>
            <a:off x="251520" y="183778"/>
            <a:ext cx="8640960" cy="508918"/>
          </a:xfrm>
        </p:spPr>
        <p:txBody>
          <a:bodyPr/>
          <a:lstStyle/>
          <a:p>
            <a:r>
              <a:rPr lang="de-DE" dirty="0" smtClean="0"/>
              <a:t>Beispiel</a:t>
            </a:r>
            <a:endParaRPr lang="de-DE" dirty="0"/>
          </a:p>
        </p:txBody>
      </p:sp>
      <p:cxnSp>
        <p:nvCxnSpPr>
          <p:cNvPr id="37" name="Gerade Verbindung mit Pfeil 36"/>
          <p:cNvCxnSpPr>
            <a:stCxn id="16" idx="1"/>
            <a:endCxn id="24" idx="2"/>
          </p:cNvCxnSpPr>
          <p:nvPr/>
        </p:nvCxnSpPr>
        <p:spPr>
          <a:xfrm>
            <a:off x="5977120" y="4961216"/>
            <a:ext cx="1701862" cy="499971"/>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8" name="Rechteck 27"/>
          <p:cNvSpPr/>
          <p:nvPr/>
        </p:nvSpPr>
        <p:spPr>
          <a:xfrm>
            <a:off x="6108460" y="5028715"/>
            <a:ext cx="1305355" cy="58835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arge-stellt von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 name="Foliennummernplatzhalter 1"/>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4696991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FRBR-Gruppen</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RDA kompakt | Stand:  30.11.2016  | CC BY-NC-SA</a:t>
            </a:r>
            <a:endParaRPr lang="de-DE" dirty="0"/>
          </a:p>
        </p:txBody>
      </p:sp>
      <p:sp>
        <p:nvSpPr>
          <p:cNvPr id="6" name="AutoShape 6"/>
          <p:cNvSpPr>
            <a:spLocks noChangeArrowheads="1"/>
          </p:cNvSpPr>
          <p:nvPr/>
        </p:nvSpPr>
        <p:spPr bwMode="auto">
          <a:xfrm>
            <a:off x="719572" y="2133080"/>
            <a:ext cx="2412000" cy="2520056"/>
          </a:xfrm>
          <a:prstGeom prst="flowChartProcess">
            <a:avLst/>
          </a:prstGeom>
          <a:solidFill>
            <a:schemeClr val="tx2">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Gruppe 1</a:t>
            </a:r>
          </a:p>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Form</a:t>
            </a:r>
          </a:p>
          <a:p>
            <a:pPr algn="ctr"/>
            <a:endParaRPr lang="de-DE" sz="2000" dirty="0">
              <a:latin typeface="Verdana" panose="020B0604030504040204" pitchFamily="34" charset="0"/>
              <a:ea typeface="Verdana" panose="020B0604030504040204" pitchFamily="34" charset="0"/>
              <a:cs typeface="Verdana" panose="020B0604030504040204" pitchFamily="34" charset="0"/>
            </a:endParaRP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Werk,</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Expression,</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Manifestation,</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Exemplar</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7"/>
          <p:cNvSpPr>
            <a:spLocks noChangeArrowheads="1"/>
          </p:cNvSpPr>
          <p:nvPr/>
        </p:nvSpPr>
        <p:spPr bwMode="auto">
          <a:xfrm>
            <a:off x="3492120" y="2132855"/>
            <a:ext cx="2412000" cy="2520000"/>
          </a:xfrm>
          <a:prstGeom prst="flowChartProcess">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Gruppe 2</a:t>
            </a:r>
          </a:p>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Verantwortlichkeit</a:t>
            </a:r>
          </a:p>
          <a:p>
            <a:pPr algn="ct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Person,</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pPr algn="ctr"/>
            <a:endParaRPr lang="de-DE" sz="2000" dirty="0">
              <a:latin typeface="Verdana" panose="020B0604030504040204" pitchFamily="34" charset="0"/>
              <a:ea typeface="Verdana" panose="020B0604030504040204" pitchFamily="34" charset="0"/>
              <a:cs typeface="Verdana" panose="020B0604030504040204" pitchFamily="34" charset="0"/>
            </a:endParaRPr>
          </a:p>
          <a:p>
            <a:pPr algn="ct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8" name="AutoShape 8"/>
          <p:cNvSpPr>
            <a:spLocks noChangeArrowheads="1"/>
          </p:cNvSpPr>
          <p:nvPr/>
        </p:nvSpPr>
        <p:spPr bwMode="auto">
          <a:xfrm>
            <a:off x="6228183" y="2132855"/>
            <a:ext cx="2412000" cy="2520000"/>
          </a:xfrm>
          <a:prstGeom prst="flowChartProcess">
            <a:avLst/>
          </a:prstGeom>
          <a:solidFill>
            <a:schemeClr val="bg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Gruppe 3</a:t>
            </a:r>
          </a:p>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Thema</a:t>
            </a:r>
          </a:p>
          <a:p>
            <a:pPr algn="ctr"/>
            <a:endParaRPr lang="de-DE" sz="2000" dirty="0">
              <a:latin typeface="Verdana" panose="020B0604030504040204" pitchFamily="34" charset="0"/>
              <a:ea typeface="Verdana" panose="020B0604030504040204" pitchFamily="34" charset="0"/>
              <a:cs typeface="Verdana" panose="020B0604030504040204" pitchFamily="34" charset="0"/>
            </a:endParaRP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Begriff,</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Objekt,</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Ereignis,</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Ort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21079689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1</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RDA kompakt | Stand:  30.11.2016  | CC BY-NC-SA</a:t>
            </a:r>
            <a:endParaRPr lang="de-DE" dirty="0"/>
          </a:p>
        </p:txBody>
      </p:sp>
      <p:sp>
        <p:nvSpPr>
          <p:cNvPr id="6" name="AutoShape 6"/>
          <p:cNvSpPr>
            <a:spLocks noChangeArrowheads="1"/>
          </p:cNvSpPr>
          <p:nvPr/>
        </p:nvSpPr>
        <p:spPr bwMode="auto">
          <a:xfrm>
            <a:off x="611436" y="2131863"/>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7"/>
          <p:cNvSpPr>
            <a:spLocks noChangeArrowheads="1"/>
          </p:cNvSpPr>
          <p:nvPr/>
        </p:nvSpPr>
        <p:spPr bwMode="auto">
          <a:xfrm>
            <a:off x="2772024" y="2995463"/>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8"/>
          <p:cNvSpPr>
            <a:spLocks noChangeArrowheads="1"/>
          </p:cNvSpPr>
          <p:nvPr/>
        </p:nvSpPr>
        <p:spPr bwMode="auto">
          <a:xfrm>
            <a:off x="4788149" y="3716188"/>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9"/>
          <p:cNvSpPr>
            <a:spLocks noChangeArrowheads="1"/>
          </p:cNvSpPr>
          <p:nvPr/>
        </p:nvSpPr>
        <p:spPr bwMode="auto">
          <a:xfrm>
            <a:off x="7091611" y="4292451"/>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Line 14"/>
          <p:cNvSpPr>
            <a:spLocks noChangeShapeType="1"/>
          </p:cNvSpPr>
          <p:nvPr/>
        </p:nvSpPr>
        <p:spPr bwMode="auto">
          <a:xfrm>
            <a:off x="395536" y="3212951"/>
            <a:ext cx="2376488"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1" name="Line 15"/>
          <p:cNvSpPr>
            <a:spLocks noChangeShapeType="1"/>
          </p:cNvSpPr>
          <p:nvPr/>
        </p:nvSpPr>
        <p:spPr bwMode="auto">
          <a:xfrm>
            <a:off x="395536" y="2565251"/>
            <a:ext cx="0" cy="647700"/>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2" name="Line 16"/>
          <p:cNvSpPr>
            <a:spLocks noChangeShapeType="1"/>
          </p:cNvSpPr>
          <p:nvPr/>
        </p:nvSpPr>
        <p:spPr bwMode="auto">
          <a:xfrm>
            <a:off x="395536" y="2565251"/>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Line 17"/>
          <p:cNvSpPr>
            <a:spLocks noChangeShapeType="1"/>
          </p:cNvSpPr>
          <p:nvPr/>
        </p:nvSpPr>
        <p:spPr bwMode="auto">
          <a:xfrm>
            <a:off x="395536" y="3212951"/>
            <a:ext cx="2232025"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18"/>
          <p:cNvSpPr>
            <a:spLocks noChangeShapeType="1"/>
          </p:cNvSpPr>
          <p:nvPr/>
        </p:nvSpPr>
        <p:spPr bwMode="auto">
          <a:xfrm>
            <a:off x="2556124" y="3932088"/>
            <a:ext cx="2232025"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9"/>
          <p:cNvSpPr>
            <a:spLocks noChangeShapeType="1"/>
          </p:cNvSpPr>
          <p:nvPr/>
        </p:nvSpPr>
        <p:spPr bwMode="auto">
          <a:xfrm>
            <a:off x="2556124" y="3573313"/>
            <a:ext cx="0" cy="358775"/>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20"/>
          <p:cNvSpPr>
            <a:spLocks noChangeShapeType="1"/>
          </p:cNvSpPr>
          <p:nvPr/>
        </p:nvSpPr>
        <p:spPr bwMode="auto">
          <a:xfrm>
            <a:off x="2556124" y="3573313"/>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21"/>
          <p:cNvSpPr>
            <a:spLocks noChangeShapeType="1"/>
          </p:cNvSpPr>
          <p:nvPr/>
        </p:nvSpPr>
        <p:spPr bwMode="auto">
          <a:xfrm>
            <a:off x="2556124" y="3573313"/>
            <a:ext cx="71437"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Line 22"/>
          <p:cNvSpPr>
            <a:spLocks noChangeShapeType="1"/>
          </p:cNvSpPr>
          <p:nvPr/>
        </p:nvSpPr>
        <p:spPr bwMode="auto">
          <a:xfrm>
            <a:off x="4572249" y="4724251"/>
            <a:ext cx="2519362"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9" name="Line 23"/>
          <p:cNvSpPr>
            <a:spLocks noChangeShapeType="1"/>
          </p:cNvSpPr>
          <p:nvPr/>
        </p:nvSpPr>
        <p:spPr bwMode="auto">
          <a:xfrm>
            <a:off x="4572249" y="4292451"/>
            <a:ext cx="0" cy="431800"/>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25"/>
          <p:cNvSpPr>
            <a:spLocks noChangeShapeType="1"/>
          </p:cNvSpPr>
          <p:nvPr/>
        </p:nvSpPr>
        <p:spPr bwMode="auto">
          <a:xfrm>
            <a:off x="4572249" y="4292451"/>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1" name="Line 26"/>
          <p:cNvSpPr>
            <a:spLocks noChangeShapeType="1"/>
          </p:cNvSpPr>
          <p:nvPr/>
        </p:nvSpPr>
        <p:spPr bwMode="auto">
          <a:xfrm>
            <a:off x="2556124" y="3932088"/>
            <a:ext cx="2087562"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2" name="Line 27"/>
          <p:cNvSpPr>
            <a:spLocks noChangeShapeType="1"/>
          </p:cNvSpPr>
          <p:nvPr/>
        </p:nvSpPr>
        <p:spPr bwMode="auto">
          <a:xfrm>
            <a:off x="4859586" y="4724251"/>
            <a:ext cx="20875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Text Box 28"/>
          <p:cNvSpPr txBox="1">
            <a:spLocks noChangeArrowheads="1"/>
          </p:cNvSpPr>
          <p:nvPr/>
        </p:nvSpPr>
        <p:spPr bwMode="auto">
          <a:xfrm>
            <a:off x="712242" y="3212951"/>
            <a:ext cx="123825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realisiert</a:t>
            </a:r>
          </a:p>
        </p:txBody>
      </p:sp>
      <p:sp>
        <p:nvSpPr>
          <p:cNvPr id="24" name="Text Box 30"/>
          <p:cNvSpPr txBox="1">
            <a:spLocks noChangeArrowheads="1"/>
          </p:cNvSpPr>
          <p:nvPr/>
        </p:nvSpPr>
        <p:spPr bwMode="auto">
          <a:xfrm>
            <a:off x="2793455" y="3986907"/>
            <a:ext cx="139700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verkörpert</a:t>
            </a:r>
          </a:p>
        </p:txBody>
      </p:sp>
      <p:sp>
        <p:nvSpPr>
          <p:cNvPr id="25" name="Text Box 31"/>
          <p:cNvSpPr txBox="1">
            <a:spLocks noChangeArrowheads="1"/>
          </p:cNvSpPr>
          <p:nvPr/>
        </p:nvSpPr>
        <p:spPr bwMode="auto">
          <a:xfrm>
            <a:off x="5199583" y="4708376"/>
            <a:ext cx="725488"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ein</a:t>
            </a:r>
          </a:p>
        </p:txBody>
      </p:sp>
      <p:sp>
        <p:nvSpPr>
          <p:cNvPr id="3" name="Foliennummernplatzhalter 2"/>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417154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Strukturierte Darstellung der Daten nach </a:t>
            </a:r>
            <a:r>
              <a:rPr lang="de-DE" dirty="0" smtClean="0"/>
              <a:t>FRBR</a:t>
            </a: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RDA kompakt | Stand:  30.11.2016  | CC BY-NC-SA</a:t>
            </a:r>
            <a:endParaRPr lang="de-DE" dirty="0"/>
          </a:p>
        </p:txBody>
      </p:sp>
      <p:sp>
        <p:nvSpPr>
          <p:cNvPr id="6" name="Rechteck 5"/>
          <p:cNvSpPr/>
          <p:nvPr/>
        </p:nvSpPr>
        <p:spPr>
          <a:xfrm>
            <a:off x="336454" y="3774196"/>
            <a:ext cx="8461029" cy="199794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prstClr val="white"/>
              </a:solidFill>
            </a:endParaRPr>
          </a:p>
        </p:txBody>
      </p:sp>
      <p:sp>
        <p:nvSpPr>
          <p:cNvPr id="7" name="Rechteck 6"/>
          <p:cNvSpPr/>
          <p:nvPr/>
        </p:nvSpPr>
        <p:spPr>
          <a:xfrm>
            <a:off x="323528" y="1700808"/>
            <a:ext cx="8461029" cy="1936477"/>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prstClr val="white"/>
              </a:solidFill>
            </a:endParaRPr>
          </a:p>
        </p:txBody>
      </p:sp>
      <p:sp>
        <p:nvSpPr>
          <p:cNvPr id="8" name="Rechteck 7"/>
          <p:cNvSpPr/>
          <p:nvPr/>
        </p:nvSpPr>
        <p:spPr>
          <a:xfrm>
            <a:off x="647653" y="1963792"/>
            <a:ext cx="2376264" cy="138611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Ausdruck eines intellektuellen oder künstlerischen Inhalts</a:t>
            </a:r>
          </a:p>
          <a:p>
            <a:pPr algn="ctr" fontAlgn="base">
              <a:spcBef>
                <a:spcPct val="0"/>
              </a:spcBef>
              <a:spcAft>
                <a:spcPct val="0"/>
              </a:spcAft>
            </a:pPr>
            <a:endPar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200" b="1"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Bereich der Ideen und Gedanken </a:t>
            </a:r>
            <a:endParaRPr lang="de-DE" sz="1200" b="1" i="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47653" y="4080112"/>
            <a:ext cx="2448272" cy="138611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Stellt eine physische Form dar</a:t>
            </a:r>
          </a:p>
          <a:p>
            <a:pPr algn="ctr" fontAlgn="base">
              <a:spcBef>
                <a:spcPct val="0"/>
              </a:spcBef>
              <a:spcAft>
                <a:spcPct val="0"/>
              </a:spcAft>
            </a:pPr>
            <a:endPar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200" b="1"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Bereich der sinnlichen Wahrnehmung </a:t>
            </a:r>
            <a:endParaRPr lang="de-DE" sz="1200" b="1" i="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utoShape 6"/>
          <p:cNvSpPr>
            <a:spLocks noChangeArrowheads="1"/>
          </p:cNvSpPr>
          <p:nvPr/>
        </p:nvSpPr>
        <p:spPr bwMode="auto">
          <a:xfrm>
            <a:off x="3383957" y="1963138"/>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AutoShape 7"/>
          <p:cNvSpPr>
            <a:spLocks noChangeArrowheads="1"/>
          </p:cNvSpPr>
          <p:nvPr/>
        </p:nvSpPr>
        <p:spPr bwMode="auto">
          <a:xfrm>
            <a:off x="4709992" y="2785654"/>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AutoShape 8"/>
          <p:cNvSpPr>
            <a:spLocks noChangeArrowheads="1"/>
          </p:cNvSpPr>
          <p:nvPr/>
        </p:nvSpPr>
        <p:spPr bwMode="auto">
          <a:xfrm>
            <a:off x="5650511" y="3871973"/>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AutoShape 9"/>
          <p:cNvSpPr>
            <a:spLocks noChangeArrowheads="1"/>
          </p:cNvSpPr>
          <p:nvPr/>
        </p:nvSpPr>
        <p:spPr bwMode="auto">
          <a:xfrm>
            <a:off x="6820632" y="4773167"/>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41143016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2</a:t>
            </a:r>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RDA kompakt | Stand:  30.11.2016  | CC BY-NC-SA</a:t>
            </a:r>
            <a:endParaRPr lang="de-DE" dirty="0"/>
          </a:p>
        </p:txBody>
      </p:sp>
      <p:sp>
        <p:nvSpPr>
          <p:cNvPr id="6" name="Line 14"/>
          <p:cNvSpPr>
            <a:spLocks noChangeShapeType="1"/>
          </p:cNvSpPr>
          <p:nvPr/>
        </p:nvSpPr>
        <p:spPr bwMode="auto">
          <a:xfrm>
            <a:off x="899492" y="1484784"/>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7" name="Line 18"/>
          <p:cNvSpPr>
            <a:spLocks noChangeShapeType="1"/>
          </p:cNvSpPr>
          <p:nvPr/>
        </p:nvSpPr>
        <p:spPr bwMode="auto">
          <a:xfrm>
            <a:off x="1978992" y="2276872"/>
            <a:ext cx="7921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8" name="Line 22"/>
          <p:cNvSpPr>
            <a:spLocks noChangeShapeType="1"/>
          </p:cNvSpPr>
          <p:nvPr/>
        </p:nvSpPr>
        <p:spPr bwMode="auto">
          <a:xfrm flipV="1">
            <a:off x="3275981" y="3068959"/>
            <a:ext cx="10795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9" name="Rectangle 28"/>
          <p:cNvSpPr>
            <a:spLocks noChangeArrowheads="1"/>
          </p:cNvSpPr>
          <p:nvPr/>
        </p:nvSpPr>
        <p:spPr bwMode="auto">
          <a:xfrm>
            <a:off x="6155705" y="4292054"/>
            <a:ext cx="2016695" cy="1945258"/>
          </a:xfrm>
          <a:prstGeom prst="rect">
            <a:avLst/>
          </a:prstGeom>
          <a:noFill/>
          <a:ln w="9525">
            <a:solidFill>
              <a:schemeClr val="tx1"/>
            </a:solidFill>
            <a:miter lim="800000"/>
            <a:headEnd/>
            <a:tailEnd/>
          </a:ln>
        </p:spPr>
        <p:txBody>
          <a:bodyPr wrap="none" anchor="ctr"/>
          <a:lstStyle/>
          <a:p>
            <a:endParaRPr lang="de-DE"/>
          </a:p>
        </p:txBody>
      </p:sp>
      <p:sp>
        <p:nvSpPr>
          <p:cNvPr id="10" name="Rectangle 29"/>
          <p:cNvSpPr>
            <a:spLocks noChangeArrowheads="1"/>
          </p:cNvSpPr>
          <p:nvPr/>
        </p:nvSpPr>
        <p:spPr bwMode="auto">
          <a:xfrm>
            <a:off x="6372051" y="4653384"/>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Person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Rectangle 31"/>
          <p:cNvSpPr>
            <a:spLocks noChangeArrowheads="1"/>
          </p:cNvSpPr>
          <p:nvPr/>
        </p:nvSpPr>
        <p:spPr bwMode="auto">
          <a:xfrm>
            <a:off x="6372051" y="5517232"/>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Körperschaft</a:t>
            </a:r>
          </a:p>
        </p:txBody>
      </p:sp>
      <p:sp>
        <p:nvSpPr>
          <p:cNvPr id="12" name="Line 33"/>
          <p:cNvSpPr>
            <a:spLocks noChangeShapeType="1"/>
          </p:cNvSpPr>
          <p:nvPr/>
        </p:nvSpPr>
        <p:spPr bwMode="auto">
          <a:xfrm flipH="1">
            <a:off x="899492" y="1484784"/>
            <a:ext cx="670" cy="4392488"/>
          </a:xfrm>
          <a:prstGeom prst="line">
            <a:avLst/>
          </a:prstGeom>
          <a:noFill/>
          <a:ln w="9525">
            <a:solidFill>
              <a:schemeClr val="tx1"/>
            </a:solidFill>
            <a:round/>
            <a:headEnd/>
            <a:tailEnd/>
          </a:ln>
        </p:spPr>
        <p:txBody>
          <a:bodyPr/>
          <a:lstStyle/>
          <a:p>
            <a:endParaRPr lang="de-DE"/>
          </a:p>
        </p:txBody>
      </p:sp>
      <p:sp>
        <p:nvSpPr>
          <p:cNvPr id="13" name="Line 34"/>
          <p:cNvSpPr>
            <a:spLocks noChangeShapeType="1"/>
          </p:cNvSpPr>
          <p:nvPr/>
        </p:nvSpPr>
        <p:spPr bwMode="auto">
          <a:xfrm>
            <a:off x="899492" y="5877272"/>
            <a:ext cx="5256213" cy="0"/>
          </a:xfrm>
          <a:prstGeom prst="line">
            <a:avLst/>
          </a:prstGeom>
          <a:noFill/>
          <a:ln w="9525">
            <a:solidFill>
              <a:schemeClr val="tx1"/>
            </a:solidFill>
            <a:round/>
            <a:headEnd/>
            <a:tailEnd type="triangle" w="med" len="med"/>
          </a:ln>
        </p:spPr>
        <p:txBody>
          <a:bodyPr/>
          <a:lstStyle/>
          <a:p>
            <a:endParaRPr lang="de-DE"/>
          </a:p>
        </p:txBody>
      </p:sp>
      <p:sp>
        <p:nvSpPr>
          <p:cNvPr id="14" name="Line 35"/>
          <p:cNvSpPr>
            <a:spLocks noChangeShapeType="1"/>
          </p:cNvSpPr>
          <p:nvPr/>
        </p:nvSpPr>
        <p:spPr bwMode="auto">
          <a:xfrm>
            <a:off x="899492" y="5877272"/>
            <a:ext cx="4895850" cy="0"/>
          </a:xfrm>
          <a:prstGeom prst="line">
            <a:avLst/>
          </a:prstGeom>
          <a:noFill/>
          <a:ln w="9525">
            <a:solidFill>
              <a:schemeClr val="tx1"/>
            </a:solidFill>
            <a:round/>
            <a:headEnd/>
            <a:tailEnd type="triangle" w="med" len="med"/>
          </a:ln>
        </p:spPr>
        <p:txBody>
          <a:bodyPr/>
          <a:lstStyle/>
          <a:p>
            <a:endParaRPr lang="de-DE"/>
          </a:p>
        </p:txBody>
      </p:sp>
      <p:sp>
        <p:nvSpPr>
          <p:cNvPr id="15" name="Line 36"/>
          <p:cNvSpPr>
            <a:spLocks noChangeShapeType="1"/>
          </p:cNvSpPr>
          <p:nvPr/>
        </p:nvSpPr>
        <p:spPr bwMode="auto">
          <a:xfrm>
            <a:off x="970930" y="1699667"/>
            <a:ext cx="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37"/>
          <p:cNvSpPr>
            <a:spLocks noChangeShapeType="1"/>
          </p:cNvSpPr>
          <p:nvPr/>
        </p:nvSpPr>
        <p:spPr bwMode="auto">
          <a:xfrm>
            <a:off x="900162" y="1484784"/>
            <a:ext cx="71438"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38"/>
          <p:cNvSpPr>
            <a:spLocks noChangeShapeType="1"/>
          </p:cNvSpPr>
          <p:nvPr/>
        </p:nvSpPr>
        <p:spPr bwMode="auto">
          <a:xfrm>
            <a:off x="1978992" y="5445472"/>
            <a:ext cx="4176713" cy="0"/>
          </a:xfrm>
          <a:prstGeom prst="line">
            <a:avLst/>
          </a:prstGeom>
          <a:noFill/>
          <a:ln w="9525">
            <a:solidFill>
              <a:schemeClr val="tx1"/>
            </a:solidFill>
            <a:round/>
            <a:headEnd/>
            <a:tailEnd type="triangle" w="med" len="med"/>
          </a:ln>
        </p:spPr>
        <p:txBody>
          <a:bodyPr/>
          <a:lstStyle/>
          <a:p>
            <a:endParaRPr lang="de-DE"/>
          </a:p>
        </p:txBody>
      </p:sp>
      <p:sp>
        <p:nvSpPr>
          <p:cNvPr id="18" name="Line 39"/>
          <p:cNvSpPr>
            <a:spLocks noChangeShapeType="1"/>
          </p:cNvSpPr>
          <p:nvPr/>
        </p:nvSpPr>
        <p:spPr bwMode="auto">
          <a:xfrm>
            <a:off x="1978992" y="2276872"/>
            <a:ext cx="0" cy="3168600"/>
          </a:xfrm>
          <a:prstGeom prst="line">
            <a:avLst/>
          </a:prstGeom>
          <a:noFill/>
          <a:ln w="9525">
            <a:solidFill>
              <a:schemeClr val="tx1"/>
            </a:solidFill>
            <a:round/>
            <a:headEnd/>
            <a:tailEnd/>
          </a:ln>
        </p:spPr>
        <p:txBody>
          <a:bodyPr/>
          <a:lstStyle/>
          <a:p>
            <a:endParaRPr lang="de-DE"/>
          </a:p>
        </p:txBody>
      </p:sp>
      <p:sp>
        <p:nvSpPr>
          <p:cNvPr id="19" name="Line 40"/>
          <p:cNvSpPr>
            <a:spLocks noChangeShapeType="1"/>
          </p:cNvSpPr>
          <p:nvPr/>
        </p:nvSpPr>
        <p:spPr bwMode="auto">
          <a:xfrm>
            <a:off x="1978992" y="2276872"/>
            <a:ext cx="5762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41"/>
          <p:cNvSpPr>
            <a:spLocks noChangeShapeType="1"/>
          </p:cNvSpPr>
          <p:nvPr/>
        </p:nvSpPr>
        <p:spPr bwMode="auto">
          <a:xfrm>
            <a:off x="1978992" y="5445472"/>
            <a:ext cx="3816350" cy="0"/>
          </a:xfrm>
          <a:prstGeom prst="line">
            <a:avLst/>
          </a:prstGeom>
          <a:noFill/>
          <a:ln w="9525">
            <a:solidFill>
              <a:schemeClr val="tx1"/>
            </a:solidFill>
            <a:round/>
            <a:headEnd/>
            <a:tailEnd type="triangle" w="med" len="med"/>
          </a:ln>
        </p:spPr>
        <p:txBody>
          <a:bodyPr/>
          <a:lstStyle/>
          <a:p>
            <a:endParaRPr lang="de-DE"/>
          </a:p>
        </p:txBody>
      </p:sp>
      <p:sp>
        <p:nvSpPr>
          <p:cNvPr id="21" name="Line 42"/>
          <p:cNvSpPr>
            <a:spLocks noChangeShapeType="1"/>
          </p:cNvSpPr>
          <p:nvPr/>
        </p:nvSpPr>
        <p:spPr bwMode="auto">
          <a:xfrm>
            <a:off x="3275980" y="5014515"/>
            <a:ext cx="2879725" cy="0"/>
          </a:xfrm>
          <a:prstGeom prst="line">
            <a:avLst/>
          </a:prstGeom>
          <a:noFill/>
          <a:ln w="9525">
            <a:solidFill>
              <a:schemeClr val="tx1"/>
            </a:solidFill>
            <a:round/>
            <a:headEnd/>
            <a:tailEnd type="triangle" w="med" len="med"/>
          </a:ln>
        </p:spPr>
        <p:txBody>
          <a:bodyPr/>
          <a:lstStyle/>
          <a:p>
            <a:endParaRPr lang="de-DE"/>
          </a:p>
        </p:txBody>
      </p:sp>
      <p:sp>
        <p:nvSpPr>
          <p:cNvPr id="22" name="Line 43"/>
          <p:cNvSpPr>
            <a:spLocks noChangeShapeType="1"/>
          </p:cNvSpPr>
          <p:nvPr/>
        </p:nvSpPr>
        <p:spPr bwMode="auto">
          <a:xfrm>
            <a:off x="3275980" y="3068959"/>
            <a:ext cx="0" cy="1945555"/>
          </a:xfrm>
          <a:prstGeom prst="line">
            <a:avLst/>
          </a:prstGeom>
          <a:noFill/>
          <a:ln w="9525">
            <a:solidFill>
              <a:schemeClr val="tx1"/>
            </a:solidFill>
            <a:round/>
            <a:headEnd/>
            <a:tailEnd/>
          </a:ln>
        </p:spPr>
        <p:txBody>
          <a:bodyPr/>
          <a:lstStyle/>
          <a:p>
            <a:endParaRPr lang="de-DE"/>
          </a:p>
        </p:txBody>
      </p:sp>
      <p:sp>
        <p:nvSpPr>
          <p:cNvPr id="23" name="Line 44"/>
          <p:cNvSpPr>
            <a:spLocks noChangeShapeType="1"/>
          </p:cNvSpPr>
          <p:nvPr/>
        </p:nvSpPr>
        <p:spPr bwMode="auto">
          <a:xfrm>
            <a:off x="3995936" y="3068960"/>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4" name="Line 45"/>
          <p:cNvSpPr>
            <a:spLocks noChangeShapeType="1"/>
          </p:cNvSpPr>
          <p:nvPr/>
        </p:nvSpPr>
        <p:spPr bwMode="auto">
          <a:xfrm>
            <a:off x="3275980" y="5014515"/>
            <a:ext cx="2519362" cy="0"/>
          </a:xfrm>
          <a:prstGeom prst="line">
            <a:avLst/>
          </a:prstGeom>
          <a:noFill/>
          <a:ln w="9525">
            <a:solidFill>
              <a:schemeClr val="tx1"/>
            </a:solidFill>
            <a:round/>
            <a:headEnd/>
            <a:tailEnd type="triangle" w="med" len="med"/>
          </a:ln>
        </p:spPr>
        <p:txBody>
          <a:bodyPr/>
          <a:lstStyle/>
          <a:p>
            <a:endParaRPr lang="de-DE"/>
          </a:p>
        </p:txBody>
      </p:sp>
      <p:sp>
        <p:nvSpPr>
          <p:cNvPr id="25" name="Line 47"/>
          <p:cNvSpPr>
            <a:spLocks noChangeShapeType="1"/>
          </p:cNvSpPr>
          <p:nvPr/>
        </p:nvSpPr>
        <p:spPr bwMode="auto">
          <a:xfrm>
            <a:off x="4284042" y="3854351"/>
            <a:ext cx="1800721" cy="6697"/>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6" name="Line 48"/>
          <p:cNvSpPr>
            <a:spLocks noChangeShapeType="1"/>
          </p:cNvSpPr>
          <p:nvPr/>
        </p:nvSpPr>
        <p:spPr bwMode="auto">
          <a:xfrm flipV="1">
            <a:off x="4284043" y="3861047"/>
            <a:ext cx="15113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7" name="Line 49"/>
          <p:cNvSpPr>
            <a:spLocks noChangeShapeType="1"/>
          </p:cNvSpPr>
          <p:nvPr/>
        </p:nvSpPr>
        <p:spPr bwMode="auto">
          <a:xfrm>
            <a:off x="4283968" y="3861172"/>
            <a:ext cx="0" cy="647948"/>
          </a:xfrm>
          <a:prstGeom prst="line">
            <a:avLst/>
          </a:prstGeom>
          <a:noFill/>
          <a:ln w="9525">
            <a:solidFill>
              <a:schemeClr val="tx1"/>
            </a:solidFill>
            <a:round/>
            <a:headEnd/>
            <a:tailEnd/>
          </a:ln>
        </p:spPr>
        <p:txBody>
          <a:bodyPr/>
          <a:lstStyle/>
          <a:p>
            <a:endParaRPr lang="de-DE"/>
          </a:p>
        </p:txBody>
      </p:sp>
      <p:sp>
        <p:nvSpPr>
          <p:cNvPr id="28" name="Line 50"/>
          <p:cNvSpPr>
            <a:spLocks noChangeShapeType="1"/>
          </p:cNvSpPr>
          <p:nvPr/>
        </p:nvSpPr>
        <p:spPr bwMode="auto">
          <a:xfrm>
            <a:off x="4284042" y="4509120"/>
            <a:ext cx="1871663" cy="0"/>
          </a:xfrm>
          <a:prstGeom prst="line">
            <a:avLst/>
          </a:prstGeom>
          <a:noFill/>
          <a:ln w="9525">
            <a:solidFill>
              <a:schemeClr val="tx1"/>
            </a:solidFill>
            <a:round/>
            <a:headEnd/>
            <a:tailEnd type="triangle" w="med" len="med"/>
          </a:ln>
        </p:spPr>
        <p:txBody>
          <a:bodyPr/>
          <a:lstStyle/>
          <a:p>
            <a:endParaRPr lang="de-DE"/>
          </a:p>
        </p:txBody>
      </p:sp>
      <p:sp>
        <p:nvSpPr>
          <p:cNvPr id="29" name="Line 51"/>
          <p:cNvSpPr>
            <a:spLocks noChangeShapeType="1"/>
          </p:cNvSpPr>
          <p:nvPr/>
        </p:nvSpPr>
        <p:spPr bwMode="auto">
          <a:xfrm>
            <a:off x="4355480" y="4509120"/>
            <a:ext cx="1439862" cy="0"/>
          </a:xfrm>
          <a:prstGeom prst="line">
            <a:avLst/>
          </a:prstGeom>
          <a:noFill/>
          <a:ln w="9525">
            <a:solidFill>
              <a:schemeClr val="tx1"/>
            </a:solidFill>
            <a:round/>
            <a:headEnd/>
            <a:tailEnd type="triangle" w="med" len="med"/>
          </a:ln>
        </p:spPr>
        <p:txBody>
          <a:bodyPr/>
          <a:lstStyle/>
          <a:p>
            <a:endParaRPr lang="de-DE"/>
          </a:p>
        </p:txBody>
      </p:sp>
      <p:sp>
        <p:nvSpPr>
          <p:cNvPr id="30" name="Text Box 52"/>
          <p:cNvSpPr txBox="1">
            <a:spLocks noChangeArrowheads="1"/>
          </p:cNvSpPr>
          <p:nvPr/>
        </p:nvSpPr>
        <p:spPr bwMode="auto">
          <a:xfrm>
            <a:off x="899592" y="5572472"/>
            <a:ext cx="36718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geschaffen von</a:t>
            </a:r>
          </a:p>
        </p:txBody>
      </p:sp>
      <p:sp>
        <p:nvSpPr>
          <p:cNvPr id="31" name="Text Box 53"/>
          <p:cNvSpPr txBox="1">
            <a:spLocks noChangeArrowheads="1"/>
          </p:cNvSpPr>
          <p:nvPr/>
        </p:nvSpPr>
        <p:spPr bwMode="auto">
          <a:xfrm>
            <a:off x="1978992" y="5140424"/>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realisiert von</a:t>
            </a:r>
          </a:p>
        </p:txBody>
      </p:sp>
      <p:sp>
        <p:nvSpPr>
          <p:cNvPr id="32" name="Text Box 54"/>
          <p:cNvSpPr txBox="1">
            <a:spLocks noChangeArrowheads="1"/>
          </p:cNvSpPr>
          <p:nvPr/>
        </p:nvSpPr>
        <p:spPr bwMode="auto">
          <a:xfrm>
            <a:off x="3275856" y="4708376"/>
            <a:ext cx="1799431"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erstellt von</a:t>
            </a:r>
          </a:p>
        </p:txBody>
      </p:sp>
      <p:sp>
        <p:nvSpPr>
          <p:cNvPr id="33" name="Text Box 55"/>
          <p:cNvSpPr txBox="1">
            <a:spLocks noChangeArrowheads="1"/>
          </p:cNvSpPr>
          <p:nvPr/>
        </p:nvSpPr>
        <p:spPr bwMode="auto">
          <a:xfrm>
            <a:off x="4283968" y="4132312"/>
            <a:ext cx="1800225"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im Besitz von</a:t>
            </a:r>
          </a:p>
        </p:txBody>
      </p:sp>
      <p:sp>
        <p:nvSpPr>
          <p:cNvPr id="35" name="AutoShape 6"/>
          <p:cNvSpPr>
            <a:spLocks noChangeArrowheads="1"/>
          </p:cNvSpPr>
          <p:nvPr/>
        </p:nvSpPr>
        <p:spPr bwMode="auto">
          <a:xfrm>
            <a:off x="1128384" y="112474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6" name="AutoShape 7"/>
          <p:cNvSpPr>
            <a:spLocks noChangeArrowheads="1"/>
          </p:cNvSpPr>
          <p:nvPr/>
        </p:nvSpPr>
        <p:spPr bwMode="auto">
          <a:xfrm>
            <a:off x="2770535" y="1916832"/>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7" name="AutoShape 8"/>
          <p:cNvSpPr>
            <a:spLocks noChangeArrowheads="1"/>
          </p:cNvSpPr>
          <p:nvPr/>
        </p:nvSpPr>
        <p:spPr bwMode="auto">
          <a:xfrm>
            <a:off x="4355976" y="270892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8" name="AutoShape 9"/>
          <p:cNvSpPr>
            <a:spLocks noChangeArrowheads="1"/>
          </p:cNvSpPr>
          <p:nvPr/>
        </p:nvSpPr>
        <p:spPr bwMode="auto">
          <a:xfrm>
            <a:off x="6084763" y="350036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41093281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3</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30.11.2016  | CC BY-NC-SA</a:t>
            </a:r>
            <a:endParaRPr lang="de-DE" dirty="0"/>
          </a:p>
        </p:txBody>
      </p:sp>
      <p:grpSp>
        <p:nvGrpSpPr>
          <p:cNvPr id="6" name="Group 29"/>
          <p:cNvGrpSpPr>
            <a:grpSpLocks/>
          </p:cNvGrpSpPr>
          <p:nvPr/>
        </p:nvGrpSpPr>
        <p:grpSpPr bwMode="auto">
          <a:xfrm>
            <a:off x="2895600" y="3425223"/>
            <a:ext cx="381000" cy="0"/>
            <a:chOff x="2895600" y="3581400"/>
            <a:chExt cx="381000" cy="0"/>
          </a:xfrm>
        </p:grpSpPr>
        <p:sp>
          <p:nvSpPr>
            <p:cNvPr id="7" name="Line 30"/>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8" name="Line 31"/>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grpSp>
        <p:nvGrpSpPr>
          <p:cNvPr id="9" name="Group 36"/>
          <p:cNvGrpSpPr>
            <a:grpSpLocks/>
          </p:cNvGrpSpPr>
          <p:nvPr/>
        </p:nvGrpSpPr>
        <p:grpSpPr bwMode="auto">
          <a:xfrm>
            <a:off x="2819400" y="1520223"/>
            <a:ext cx="457200" cy="76200"/>
            <a:chOff x="3000364" y="1714488"/>
            <a:chExt cx="457200" cy="76200"/>
          </a:xfrm>
        </p:grpSpPr>
        <p:sp>
          <p:nvSpPr>
            <p:cNvPr id="10" name="Line 37"/>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1" name="Line 38"/>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grpSp>
        <p:nvGrpSpPr>
          <p:cNvPr id="12" name="Group 29"/>
          <p:cNvGrpSpPr>
            <a:grpSpLocks/>
          </p:cNvGrpSpPr>
          <p:nvPr/>
        </p:nvGrpSpPr>
        <p:grpSpPr bwMode="auto">
          <a:xfrm>
            <a:off x="2928926" y="3415699"/>
            <a:ext cx="381000" cy="0"/>
            <a:chOff x="2928926" y="3571876"/>
            <a:chExt cx="381000" cy="0"/>
          </a:xfrm>
        </p:grpSpPr>
        <p:sp>
          <p:nvSpPr>
            <p:cNvPr id="13" name="Line 30"/>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31"/>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grpSp>
        <p:nvGrpSpPr>
          <p:cNvPr id="16" name="Gruppieren 15"/>
          <p:cNvGrpSpPr/>
          <p:nvPr/>
        </p:nvGrpSpPr>
        <p:grpSpPr>
          <a:xfrm>
            <a:off x="2195737" y="1125067"/>
            <a:ext cx="5160395" cy="5172092"/>
            <a:chOff x="500035" y="685800"/>
            <a:chExt cx="5160395" cy="5172092"/>
          </a:xfrm>
        </p:grpSpPr>
        <p:cxnSp>
          <p:nvCxnSpPr>
            <p:cNvPr id="17" name="AutoShape 3"/>
            <p:cNvCxnSpPr>
              <a:cxnSpLocks noChangeShapeType="1"/>
              <a:stCxn id="33" idx="0"/>
            </p:cNvCxnSpPr>
            <p:nvPr/>
          </p:nvCxnSpPr>
          <p:spPr bwMode="auto">
            <a:xfrm rot="16200000" flipV="1">
              <a:off x="1023515" y="1262446"/>
              <a:ext cx="1310493" cy="2357454"/>
            </a:xfrm>
            <a:prstGeom prst="bentConnector2">
              <a:avLst/>
            </a:prstGeom>
            <a:noFill/>
            <a:ln w="38100">
              <a:solidFill>
                <a:schemeClr val="tx1"/>
              </a:solidFill>
              <a:miter lim="800000"/>
              <a:headEnd type="none" w="lg" len="med"/>
              <a:tailEnd type="none" w="lg" len="med"/>
            </a:ln>
          </p:spPr>
        </p:cxnSp>
        <p:sp>
          <p:nvSpPr>
            <p:cNvPr id="18" name="Text Box 9"/>
            <p:cNvSpPr txBox="1">
              <a:spLocks noChangeArrowheads="1"/>
            </p:cNvSpPr>
            <p:nvPr/>
          </p:nvSpPr>
          <p:spPr bwMode="auto">
            <a:xfrm>
              <a:off x="503238" y="5105400"/>
              <a:ext cx="1785937"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19" name="Text Box 24"/>
            <p:cNvSpPr txBox="1">
              <a:spLocks noChangeArrowheads="1"/>
            </p:cNvSpPr>
            <p:nvPr/>
          </p:nvSpPr>
          <p:spPr bwMode="auto">
            <a:xfrm>
              <a:off x="990600" y="3289094"/>
              <a:ext cx="1785938"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20" name="Text Box 25"/>
            <p:cNvSpPr txBox="1">
              <a:spLocks noChangeArrowheads="1"/>
            </p:cNvSpPr>
            <p:nvPr/>
          </p:nvSpPr>
          <p:spPr bwMode="auto">
            <a:xfrm>
              <a:off x="1265238" y="1292225"/>
              <a:ext cx="1785937"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cxnSp>
          <p:nvCxnSpPr>
            <p:cNvPr id="21" name="AutoShape 26"/>
            <p:cNvCxnSpPr>
              <a:cxnSpLocks noChangeShapeType="1"/>
            </p:cNvCxnSpPr>
            <p:nvPr/>
          </p:nvCxnSpPr>
          <p:spPr bwMode="auto">
            <a:xfrm rot="10800000" flipH="1" flipV="1">
              <a:off x="1676400" y="685800"/>
              <a:ext cx="1600200" cy="4821238"/>
            </a:xfrm>
            <a:prstGeom prst="bentConnector3">
              <a:avLst>
                <a:gd name="adj1" fmla="val -71630"/>
              </a:avLst>
            </a:prstGeom>
            <a:noFill/>
            <a:ln w="38100">
              <a:solidFill>
                <a:schemeClr val="tx1"/>
              </a:solidFill>
              <a:miter lim="800000"/>
              <a:headEnd type="arrow" w="med" len="med"/>
              <a:tailEnd type="arrow" w="lg" len="med"/>
            </a:ln>
          </p:spPr>
        </p:cxnSp>
        <p:sp>
          <p:nvSpPr>
            <p:cNvPr id="22" name="Line 27"/>
            <p:cNvSpPr>
              <a:spLocks noChangeShapeType="1"/>
            </p:cNvSpPr>
            <p:nvPr/>
          </p:nvSpPr>
          <p:spPr bwMode="auto">
            <a:xfrm>
              <a:off x="1371600" y="685800"/>
              <a:ext cx="15240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Line 28"/>
            <p:cNvSpPr>
              <a:spLocks noChangeShapeType="1"/>
            </p:cNvSpPr>
            <p:nvPr/>
          </p:nvSpPr>
          <p:spPr bwMode="auto">
            <a:xfrm>
              <a:off x="3214678" y="5500702"/>
              <a:ext cx="328610" cy="0"/>
            </a:xfrm>
            <a:prstGeom prst="line">
              <a:avLst/>
            </a:prstGeom>
            <a:noFill/>
            <a:ln w="38100">
              <a:solidFill>
                <a:schemeClr val="tx1"/>
              </a:solidFill>
              <a:round/>
              <a:headEnd type="none" w="sm" len="sm"/>
              <a:tailEnd type="arrow" w="lg" len="lg"/>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3" name="Line 33"/>
            <p:cNvSpPr>
              <a:spLocks noChangeShapeType="1"/>
            </p:cNvSpPr>
            <p:nvPr/>
          </p:nvSpPr>
          <p:spPr bwMode="auto">
            <a:xfrm flipV="1">
              <a:off x="2857488" y="3096419"/>
              <a:ext cx="68580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cxnSp>
          <p:nvCxnSpPr>
            <p:cNvPr id="26" name="AutoShape 42"/>
            <p:cNvCxnSpPr>
              <a:cxnSpLocks noChangeShapeType="1"/>
            </p:cNvCxnSpPr>
            <p:nvPr/>
          </p:nvCxnSpPr>
          <p:spPr bwMode="auto">
            <a:xfrm>
              <a:off x="1292122" y="981075"/>
              <a:ext cx="1490650" cy="661975"/>
            </a:xfrm>
            <a:prstGeom prst="bentConnector3">
              <a:avLst>
                <a:gd name="adj1" fmla="val -6712"/>
              </a:avLst>
            </a:prstGeom>
            <a:noFill/>
            <a:ln w="38100">
              <a:solidFill>
                <a:schemeClr val="tx1"/>
              </a:solidFill>
              <a:miter lim="800000"/>
              <a:headEnd type="none" w="sm" len="sm"/>
              <a:tailEnd type="none" w="sm" len="sm"/>
            </a:ln>
          </p:spPr>
        </p:cxnSp>
        <p:sp>
          <p:nvSpPr>
            <p:cNvPr id="27" name="AutoShape 6"/>
            <p:cNvSpPr>
              <a:spLocks noChangeArrowheads="1"/>
            </p:cNvSpPr>
            <p:nvPr/>
          </p:nvSpPr>
          <p:spPr bwMode="auto">
            <a:xfrm>
              <a:off x="3500430" y="1045517"/>
              <a:ext cx="2160000" cy="1224000"/>
            </a:xfrm>
            <a:prstGeom prst="flowChartProcess">
              <a:avLst/>
            </a:prstGeom>
            <a:solidFill>
              <a:schemeClr val="tx2">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b="1" dirty="0" smtClean="0">
                  <a:latin typeface="Verdana" panose="020B0604030504040204" pitchFamily="34" charset="0"/>
                  <a:ea typeface="Verdana" panose="020B0604030504040204" pitchFamily="34" charset="0"/>
                  <a:cs typeface="Verdana" panose="020B0604030504040204" pitchFamily="34" charset="0"/>
                </a:rPr>
                <a:t>Gruppe 1</a:t>
              </a: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28" name="Rectangle 29"/>
            <p:cNvSpPr>
              <a:spLocks noChangeArrowheads="1"/>
            </p:cNvSpPr>
            <p:nvPr/>
          </p:nvSpPr>
          <p:spPr bwMode="auto">
            <a:xfrm>
              <a:off x="3500430" y="2557821"/>
              <a:ext cx="2160000" cy="12240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b="1" dirty="0" smtClean="0">
                  <a:latin typeface="Verdana" panose="020B0604030504040204" pitchFamily="34" charset="0"/>
                  <a:ea typeface="Verdana" panose="020B0604030504040204" pitchFamily="34" charset="0"/>
                  <a:cs typeface="Verdana" panose="020B0604030504040204" pitchFamily="34" charset="0"/>
                </a:rPr>
                <a:t>Gruppe 2</a:t>
              </a: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29" name="Rectangle 29"/>
            <p:cNvSpPr>
              <a:spLocks noChangeArrowheads="1"/>
            </p:cNvSpPr>
            <p:nvPr/>
          </p:nvSpPr>
          <p:spPr bwMode="auto">
            <a:xfrm>
              <a:off x="3500430" y="4141861"/>
              <a:ext cx="2160000" cy="1716031"/>
            </a:xfrm>
            <a:prstGeom prst="rect">
              <a:avLst/>
            </a:prstGeom>
            <a:solidFill>
              <a:schemeClr val="bg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b="1" dirty="0" smtClean="0">
                  <a:latin typeface="Verdana" panose="020B0604030504040204" pitchFamily="34" charset="0"/>
                  <a:ea typeface="Verdana" panose="020B0604030504040204" pitchFamily="34" charset="0"/>
                  <a:cs typeface="Verdana" panose="020B0604030504040204" pitchFamily="34" charset="0"/>
                </a:rPr>
                <a:t>Gruppe 3</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Begriff</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Objekt</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Ereignis</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Ort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30" name="Line 34"/>
            <p:cNvSpPr>
              <a:spLocks noChangeShapeType="1"/>
            </p:cNvSpPr>
            <p:nvPr/>
          </p:nvSpPr>
          <p:spPr bwMode="auto">
            <a:xfrm flipV="1">
              <a:off x="3071802" y="1643050"/>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sp>
        <p:nvSpPr>
          <p:cNvPr id="35" name="AutoShape 6"/>
          <p:cNvSpPr>
            <a:spLocks noChangeArrowheads="1"/>
          </p:cNvSpPr>
          <p:nvPr/>
        </p:nvSpPr>
        <p:spPr bwMode="auto">
          <a:xfrm>
            <a:off x="3420064" y="76470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dirty="0" smtClean="0">
                <a:latin typeface="Verdana" panose="020B0604030504040204" pitchFamily="34" charset="0"/>
                <a:ea typeface="Verdana" panose="020B0604030504040204" pitchFamily="34" charset="0"/>
                <a:cs typeface="Verdana" panose="020B0604030504040204" pitchFamily="34" charset="0"/>
              </a:rPr>
              <a:t>Werk</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37" name="Line 34"/>
          <p:cNvSpPr>
            <a:spLocks noChangeShapeType="1"/>
          </p:cNvSpPr>
          <p:nvPr/>
        </p:nvSpPr>
        <p:spPr bwMode="auto">
          <a:xfrm flipV="1">
            <a:off x="4613200" y="3535687"/>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8" name="Line 34"/>
          <p:cNvSpPr>
            <a:spLocks noChangeShapeType="1"/>
          </p:cNvSpPr>
          <p:nvPr/>
        </p:nvSpPr>
        <p:spPr bwMode="auto">
          <a:xfrm flipV="1">
            <a:off x="4384245" y="2082317"/>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9" name="Line 34"/>
          <p:cNvSpPr>
            <a:spLocks noChangeShapeType="1"/>
          </p:cNvSpPr>
          <p:nvPr/>
        </p:nvSpPr>
        <p:spPr bwMode="auto">
          <a:xfrm flipV="1">
            <a:off x="3005269" y="1420342"/>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41" name="Line 34"/>
          <p:cNvSpPr>
            <a:spLocks noChangeShapeType="1"/>
          </p:cNvSpPr>
          <p:nvPr/>
        </p:nvSpPr>
        <p:spPr bwMode="auto">
          <a:xfrm flipV="1">
            <a:off x="2987824" y="1412776"/>
            <a:ext cx="230346" cy="645"/>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5255347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kompakt</a:t>
            </a:r>
            <a:br>
              <a:rPr lang="de-DE" dirty="0" smtClean="0"/>
            </a:br>
            <a:r>
              <a:rPr lang="de-DE" dirty="0" smtClean="0"/>
              <a:t>Teil 1/5</a:t>
            </a:r>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a:t>
            </a:r>
            <a:r>
              <a:rPr lang="de-DE" dirty="0" smtClean="0"/>
              <a:t>Werk</a:t>
            </a: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RDA kompakt | Stand:  30.11.2016  | CC BY-NC-SA</a:t>
            </a:r>
            <a:endParaRPr lang="de-DE" dirty="0"/>
          </a:p>
        </p:txBody>
      </p:sp>
      <p:sp>
        <p:nvSpPr>
          <p:cNvPr id="6" name="Abgerundetes Rechteck 5"/>
          <p:cNvSpPr/>
          <p:nvPr/>
        </p:nvSpPr>
        <p:spPr>
          <a:xfrm>
            <a:off x="835596" y="2348880"/>
            <a:ext cx="3088332" cy="2592288"/>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Form</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Datum</a:t>
            </a: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Zielgruppe</a:t>
            </a: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Tonart</a:t>
            </a:r>
          </a:p>
          <a:p>
            <a:pPr>
              <a:defRPr/>
            </a:pP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0973138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a:t>
            </a:r>
            <a:r>
              <a:rPr lang="de-DE" dirty="0" smtClean="0"/>
              <a:t>Expression</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RDA kompakt | Stand:  30.11.2016  | CC BY-NC-SA</a:t>
            </a:r>
            <a:endParaRPr lang="de-DE" dirty="0"/>
          </a:p>
        </p:txBody>
      </p:sp>
      <p:sp>
        <p:nvSpPr>
          <p:cNvPr id="6" name="Abgerundetes Rechteck 5"/>
          <p:cNvSpPr/>
          <p:nvPr/>
        </p:nvSpPr>
        <p:spPr>
          <a:xfrm>
            <a:off x="827584" y="1988840"/>
            <a:ext cx="3960440" cy="2952328"/>
          </a:xfrm>
          <a:prstGeom prst="round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Form</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Datum</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Sprache</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Erwartete Regelmäßigkeit (für fortlaufende Ressourcen)</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defRPr/>
            </a:pPr>
            <a:endParaRPr lang="de-DE"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9359003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Manifestation</a:t>
            </a:r>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30.11.2016  | CC BY-NC-SA</a:t>
            </a:r>
            <a:endParaRPr lang="de-DE" dirty="0"/>
          </a:p>
        </p:txBody>
      </p:sp>
      <p:sp>
        <p:nvSpPr>
          <p:cNvPr id="6" name="Abgerundetes Rechteck 5"/>
          <p:cNvSpPr/>
          <p:nvPr/>
        </p:nvSpPr>
        <p:spPr>
          <a:xfrm>
            <a:off x="251520" y="1484784"/>
            <a:ext cx="4032448" cy="2369950"/>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Verfasserangabe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Auflage-</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Ausgabebezeichnung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Erscheinungsort/Vertriebsort</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Verlag/Vertrieb</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bgerundetes Rechteck 6"/>
          <p:cNvSpPr/>
          <p:nvPr/>
        </p:nvSpPr>
        <p:spPr>
          <a:xfrm>
            <a:off x="1303905" y="3677549"/>
            <a:ext cx="4464496" cy="2376587"/>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Art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Umfang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Physisches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Medium</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Aufnahmemodus</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Abmessungen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Identifikator</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der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Manifestation</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Zugangsbeschränkung</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Dateieigenschaften</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defRPr/>
            </a:pP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32512037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Exemplar</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6" name="Abgerundetes Rechteck 5"/>
          <p:cNvSpPr/>
          <p:nvPr/>
        </p:nvSpPr>
        <p:spPr>
          <a:xfrm>
            <a:off x="179512" y="2139875"/>
            <a:ext cx="5112567" cy="2879725"/>
          </a:xfrm>
          <a:prstGeom prst="round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Identifier</a:t>
            </a: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Signatur</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Herkunft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Markierungen/Widmungen</a:t>
            </a: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Erhaltungszustand</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Zugangsbeschränkungen</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2592657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Line 49"/>
          <p:cNvSpPr>
            <a:spLocks noChangeShapeType="1"/>
          </p:cNvSpPr>
          <p:nvPr/>
        </p:nvSpPr>
        <p:spPr bwMode="auto">
          <a:xfrm flipH="1">
            <a:off x="1997918" y="1844452"/>
            <a:ext cx="360363" cy="215900"/>
          </a:xfrm>
          <a:prstGeom prst="line">
            <a:avLst/>
          </a:prstGeom>
          <a:noFill/>
          <a:ln w="9525">
            <a:solidFill>
              <a:schemeClr val="tx1"/>
            </a:solidFill>
            <a:round/>
            <a:headEnd/>
            <a:tailEnd type="triangle" w="med" len="med"/>
          </a:ln>
        </p:spPr>
        <p:txBody>
          <a:bodyPr/>
          <a:lstStyle/>
          <a:p>
            <a:endParaRPr lang="de-DE"/>
          </a:p>
        </p:txBody>
      </p:sp>
      <p:sp>
        <p:nvSpPr>
          <p:cNvPr id="36" name="Line 45"/>
          <p:cNvSpPr>
            <a:spLocks noChangeShapeType="1"/>
          </p:cNvSpPr>
          <p:nvPr/>
        </p:nvSpPr>
        <p:spPr bwMode="auto">
          <a:xfrm>
            <a:off x="4517282" y="5004657"/>
            <a:ext cx="0" cy="215900"/>
          </a:xfrm>
          <a:prstGeom prst="line">
            <a:avLst/>
          </a:prstGeom>
          <a:noFill/>
          <a:ln w="9525">
            <a:solidFill>
              <a:schemeClr val="tx1"/>
            </a:solidFill>
            <a:round/>
            <a:headEnd/>
            <a:tailEnd type="triangle" w="med" len="med"/>
          </a:ln>
        </p:spPr>
        <p:txBody>
          <a:bodyPr/>
          <a:lstStyle/>
          <a:p>
            <a:endParaRPr lang="de-DE"/>
          </a:p>
        </p:txBody>
      </p:sp>
      <p:sp>
        <p:nvSpPr>
          <p:cNvPr id="34" name="Line 45"/>
          <p:cNvSpPr>
            <a:spLocks noChangeShapeType="1"/>
          </p:cNvSpPr>
          <p:nvPr/>
        </p:nvSpPr>
        <p:spPr bwMode="auto">
          <a:xfrm>
            <a:off x="2573636" y="5004657"/>
            <a:ext cx="0" cy="224543"/>
          </a:xfrm>
          <a:prstGeom prst="line">
            <a:avLst/>
          </a:prstGeom>
          <a:noFill/>
          <a:ln w="9525">
            <a:solidFill>
              <a:schemeClr val="tx1"/>
            </a:solidFill>
            <a:round/>
            <a:headEnd/>
            <a:tailEnd type="triangle" w="med" len="med"/>
          </a:ln>
        </p:spPr>
        <p:txBody>
          <a:bodyPr/>
          <a:lstStyle/>
          <a:p>
            <a:endParaRPr lang="de-DE"/>
          </a:p>
        </p:txBody>
      </p:sp>
      <p:sp>
        <p:nvSpPr>
          <p:cNvPr id="2" name="Titel 1"/>
          <p:cNvSpPr>
            <a:spLocks noGrp="1"/>
          </p:cNvSpPr>
          <p:nvPr>
            <p:ph type="title"/>
          </p:nvPr>
        </p:nvSpPr>
        <p:spPr/>
        <p:txBody>
          <a:bodyPr/>
          <a:lstStyle/>
          <a:p>
            <a:r>
              <a:rPr lang="de-DE" dirty="0"/>
              <a:t>FRBR-Beispiel </a:t>
            </a:r>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cxnSp>
        <p:nvCxnSpPr>
          <p:cNvPr id="6" name="Gerade Verbindung mit Pfeil 5"/>
          <p:cNvCxnSpPr/>
          <p:nvPr/>
        </p:nvCxnSpPr>
        <p:spPr>
          <a:xfrm rot="5400000">
            <a:off x="4374407" y="1915889"/>
            <a:ext cx="28733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AutoShape 2"/>
          <p:cNvSpPr>
            <a:spLocks noChangeArrowheads="1"/>
          </p:cNvSpPr>
          <p:nvPr/>
        </p:nvSpPr>
        <p:spPr bwMode="auto">
          <a:xfrm>
            <a:off x="485032" y="1224194"/>
            <a:ext cx="4968875"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endParaRPr lang="de-DE"/>
          </a:p>
        </p:txBody>
      </p:sp>
      <p:sp>
        <p:nvSpPr>
          <p:cNvPr id="8" name="AutoShape 4"/>
          <p:cNvSpPr>
            <a:spLocks noChangeArrowheads="1"/>
          </p:cNvSpPr>
          <p:nvPr/>
        </p:nvSpPr>
        <p:spPr bwMode="auto">
          <a:xfrm>
            <a:off x="269380" y="5253895"/>
            <a:ext cx="1333500" cy="482450"/>
          </a:xfrm>
          <a:prstGeom prst="flowChartProcess">
            <a:avLst/>
          </a:prstGeom>
          <a:solidFill>
            <a:schemeClr val="accent1">
              <a:lumMod val="75000"/>
            </a:schemeClr>
          </a:solidFill>
          <a:ln w="9525">
            <a:solidFill>
              <a:schemeClr val="tx1"/>
            </a:solidFill>
            <a:miter lim="800000"/>
            <a:headEnd/>
            <a:tailEnd/>
          </a:ln>
        </p:spPr>
        <p:txBody>
          <a:bodyPr wrap="none" anchor="ctr"/>
          <a:lstStyle/>
          <a:p>
            <a:endParaRPr lang="de-DE"/>
          </a:p>
        </p:txBody>
      </p:sp>
      <p:sp>
        <p:nvSpPr>
          <p:cNvPr id="9" name="Text Box 5"/>
          <p:cNvSpPr txBox="1">
            <a:spLocks noChangeArrowheads="1"/>
          </p:cNvSpPr>
          <p:nvPr/>
        </p:nvSpPr>
        <p:spPr bwMode="auto">
          <a:xfrm>
            <a:off x="556014" y="1280550"/>
            <a:ext cx="4614186" cy="534987"/>
          </a:xfrm>
          <a:prstGeom prst="rect">
            <a:avLst/>
          </a:prstGeom>
          <a:noFill/>
          <a:ln w="9525">
            <a:noFill/>
            <a:miter lim="800000"/>
            <a:headEnd/>
            <a:tailEnd/>
          </a:ln>
        </p:spPr>
        <p:txBody>
          <a:bodyPr wrap="square">
            <a:spAutoFit/>
          </a:bodyPr>
          <a:lstStyle/>
          <a:p>
            <a:pPr algn="ctr">
              <a:lnSpc>
                <a:spcPct val="80000"/>
              </a:lnSpc>
              <a:spcBef>
                <a:spcPct val="50000"/>
              </a:spcBef>
            </a:pPr>
            <a:r>
              <a:rPr lang="de-DE" b="1" dirty="0"/>
              <a:t/>
            </a:r>
            <a:br>
              <a:rPr lang="de-DE" b="1" dirty="0"/>
            </a:br>
            <a:r>
              <a:rPr lang="de-DE" dirty="0" smtClean="0">
                <a:latin typeface="Verdana" pitchFamily="34" charset="0"/>
                <a:ea typeface="Verdana" pitchFamily="34" charset="0"/>
                <a:cs typeface="Verdana" pitchFamily="34" charset="0"/>
              </a:rPr>
              <a:t>Das doppelte Lottchen</a:t>
            </a:r>
            <a:r>
              <a:rPr lang="de-DE" dirty="0" smtClean="0">
                <a:latin typeface="Verdana" pitchFamily="34" charset="0"/>
              </a:rPr>
              <a:t> </a:t>
            </a:r>
            <a:endParaRPr lang="de-DE" dirty="0">
              <a:latin typeface="Verdana" pitchFamily="34" charset="0"/>
            </a:endParaRPr>
          </a:p>
        </p:txBody>
      </p:sp>
      <p:sp>
        <p:nvSpPr>
          <p:cNvPr id="10" name="Text Box 7"/>
          <p:cNvSpPr txBox="1">
            <a:spLocks noChangeArrowheads="1"/>
          </p:cNvSpPr>
          <p:nvPr/>
        </p:nvSpPr>
        <p:spPr bwMode="auto">
          <a:xfrm>
            <a:off x="251520" y="5253895"/>
            <a:ext cx="1369219" cy="369332"/>
          </a:xfrm>
          <a:prstGeom prst="rect">
            <a:avLst/>
          </a:prstGeom>
          <a:noFill/>
          <a:ln w="9525">
            <a:noFill/>
            <a:miter lim="800000"/>
            <a:headEnd/>
            <a:tailEnd/>
          </a:ln>
        </p:spPr>
        <p:txBody>
          <a:bodyPr wrap="square">
            <a:spAutoFit/>
          </a:bodyPr>
          <a:lstStyle/>
          <a:p>
            <a:pPr>
              <a:spcBef>
                <a:spcPct val="50000"/>
              </a:spcBef>
            </a:pPr>
            <a:r>
              <a:rPr lang="de-DE" sz="900" b="1" dirty="0" smtClean="0">
                <a:cs typeface="Calibri" panose="020F0502020204030204" pitchFamily="34" charset="0"/>
              </a:rPr>
              <a:t>urn:nbn:de:101:1-2013052412322</a:t>
            </a:r>
            <a:endParaRPr lang="de-DE" sz="900" b="1" dirty="0">
              <a:cs typeface="Calibri" panose="020F0502020204030204" pitchFamily="34" charset="0"/>
            </a:endParaRPr>
          </a:p>
        </p:txBody>
      </p:sp>
      <p:sp>
        <p:nvSpPr>
          <p:cNvPr id="11" name="Line 8"/>
          <p:cNvSpPr>
            <a:spLocks noChangeShapeType="1"/>
          </p:cNvSpPr>
          <p:nvPr/>
        </p:nvSpPr>
        <p:spPr bwMode="auto">
          <a:xfrm>
            <a:off x="700932" y="1699989"/>
            <a:ext cx="0" cy="0"/>
          </a:xfrm>
          <a:prstGeom prst="line">
            <a:avLst/>
          </a:prstGeom>
          <a:noFill/>
          <a:ln w="9525">
            <a:solidFill>
              <a:schemeClr val="tx1"/>
            </a:solidFill>
            <a:round/>
            <a:headEnd/>
            <a:tailEnd type="triangle" w="med" len="med"/>
          </a:ln>
        </p:spPr>
        <p:txBody>
          <a:bodyPr/>
          <a:lstStyle/>
          <a:p>
            <a:endParaRPr lang="de-DE"/>
          </a:p>
        </p:txBody>
      </p:sp>
      <p:sp>
        <p:nvSpPr>
          <p:cNvPr id="12" name="AutoShape 11"/>
          <p:cNvSpPr>
            <a:spLocks noChangeArrowheads="1"/>
          </p:cNvSpPr>
          <p:nvPr/>
        </p:nvSpPr>
        <p:spPr bwMode="auto">
          <a:xfrm>
            <a:off x="773957" y="2060352"/>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a:latin typeface="Verdana" panose="020B0604030504040204" pitchFamily="34" charset="0"/>
                <a:ea typeface="Verdana" panose="020B0604030504040204" pitchFamily="34" charset="0"/>
                <a:cs typeface="Verdana" panose="020B0604030504040204" pitchFamily="34" charset="0"/>
              </a:rPr>
              <a:t>Text</a:t>
            </a:r>
          </a:p>
          <a:p>
            <a:pPr algn="ctr"/>
            <a:r>
              <a:rPr lang="de-DE" sz="1200" b="1" dirty="0">
                <a:latin typeface="Verdana" panose="020B0604030504040204" pitchFamily="34" charset="0"/>
                <a:ea typeface="Verdana" panose="020B0604030504040204" pitchFamily="34" charset="0"/>
                <a:cs typeface="Verdana" panose="020B0604030504040204" pitchFamily="34" charset="0"/>
              </a:rPr>
              <a:t>Deutsch</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AutoShape 12"/>
          <p:cNvSpPr>
            <a:spLocks noChangeArrowheads="1"/>
          </p:cNvSpPr>
          <p:nvPr/>
        </p:nvSpPr>
        <p:spPr bwMode="auto">
          <a:xfrm>
            <a:off x="413594" y="3716114"/>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nSpc>
                <a:spcPct val="80000"/>
              </a:lnSpc>
              <a:spcBef>
                <a:spcPct val="50000"/>
              </a:spcBef>
            </a:pPr>
            <a:r>
              <a:rPr lang="de-DE" sz="900" b="1" dirty="0"/>
              <a:t>Das doppelte Lottchen. </a:t>
            </a:r>
            <a:r>
              <a:rPr lang="de-DE" sz="900" b="1" dirty="0" smtClean="0"/>
              <a:t/>
            </a:r>
            <a:br>
              <a:rPr lang="de-DE" sz="900" b="1" dirty="0" smtClean="0"/>
            </a:br>
            <a:r>
              <a:rPr lang="de-DE" sz="900" b="1" dirty="0" smtClean="0"/>
              <a:t>-  </a:t>
            </a:r>
            <a:r>
              <a:rPr lang="de-DE" sz="900" b="1" dirty="0"/>
              <a:t>Hamburg : Dressler </a:t>
            </a:r>
            <a:r>
              <a:rPr lang="de-DE" sz="900" b="1" dirty="0" smtClean="0"/>
              <a:t/>
            </a:r>
            <a:br>
              <a:rPr lang="de-DE" sz="900" b="1" dirty="0" smtClean="0"/>
            </a:br>
            <a:r>
              <a:rPr lang="de-DE" sz="900" b="1" dirty="0" smtClean="0"/>
              <a:t>Verlag</a:t>
            </a:r>
            <a:r>
              <a:rPr lang="de-DE" sz="900" b="1" dirty="0"/>
              <a:t>, </a:t>
            </a:r>
            <a:r>
              <a:rPr lang="de-DE" sz="900" b="1" dirty="0" smtClean="0"/>
              <a:t>2013</a:t>
            </a:r>
            <a:r>
              <a:rPr lang="de-DE" sz="900" b="1" dirty="0"/>
              <a:t>. – </a:t>
            </a:r>
            <a:r>
              <a:rPr lang="de-DE" sz="900" b="1" dirty="0" smtClean="0"/>
              <a:t/>
            </a:r>
            <a:br>
              <a:rPr lang="de-DE" sz="900" b="1" dirty="0" smtClean="0"/>
            </a:br>
            <a:r>
              <a:rPr lang="de-DE" sz="900" b="1" dirty="0" smtClean="0"/>
              <a:t>Online-Ressource</a:t>
            </a:r>
            <a:r>
              <a:rPr lang="de-DE" sz="900" b="1" dirty="0"/>
              <a:t>. – </a:t>
            </a:r>
            <a:r>
              <a:rPr lang="de-DE" sz="900" b="1" dirty="0" smtClean="0"/>
              <a:t/>
            </a:r>
            <a:br>
              <a:rPr lang="de-DE" sz="900" b="1" dirty="0" smtClean="0"/>
            </a:br>
            <a:r>
              <a:rPr lang="de-DE" sz="900" b="1" dirty="0" smtClean="0"/>
              <a:t>ISBN </a:t>
            </a:r>
            <a:r>
              <a:rPr lang="de-DE" sz="900" b="1" dirty="0"/>
              <a:t/>
            </a:r>
            <a:br>
              <a:rPr lang="de-DE" sz="900" b="1" dirty="0"/>
            </a:br>
            <a:r>
              <a:rPr lang="de-DE" sz="900" b="1" dirty="0"/>
              <a:t>978-3-86272-425-3</a:t>
            </a:r>
          </a:p>
        </p:txBody>
      </p:sp>
      <p:sp>
        <p:nvSpPr>
          <p:cNvPr id="14" name="Text Box 17"/>
          <p:cNvSpPr txBox="1">
            <a:spLocks noChangeArrowheads="1"/>
          </p:cNvSpPr>
          <p:nvPr/>
        </p:nvSpPr>
        <p:spPr bwMode="auto">
          <a:xfrm>
            <a:off x="8378290" y="2426139"/>
            <a:ext cx="431800" cy="366713"/>
          </a:xfrm>
          <a:prstGeom prst="rect">
            <a:avLst/>
          </a:prstGeom>
          <a:solidFill>
            <a:schemeClr val="accent1">
              <a:lumMod val="40000"/>
              <a:lumOff val="60000"/>
            </a:schemeClr>
          </a:solidFill>
          <a:ln w="9525">
            <a:solidFill>
              <a:schemeClr val="tx1"/>
            </a:solidFill>
            <a:miter lim="800000"/>
            <a:headEnd/>
            <a:tailEnd/>
          </a:ln>
        </p:spPr>
        <p:txBody>
          <a:bodyPr>
            <a:spAutoFit/>
          </a:bodyPr>
          <a:lstStyle/>
          <a:p>
            <a:pPr algn="ctr">
              <a:spcBef>
                <a:spcPct val="50000"/>
              </a:spcBef>
            </a:pPr>
            <a:r>
              <a:rPr lang="de-DE" b="1"/>
              <a:t>E</a:t>
            </a:r>
          </a:p>
        </p:txBody>
      </p:sp>
      <p:sp>
        <p:nvSpPr>
          <p:cNvPr id="15" name="Text Box 19"/>
          <p:cNvSpPr txBox="1">
            <a:spLocks noChangeArrowheads="1"/>
          </p:cNvSpPr>
          <p:nvPr/>
        </p:nvSpPr>
        <p:spPr bwMode="auto">
          <a:xfrm>
            <a:off x="8378290" y="1334096"/>
            <a:ext cx="431800" cy="366712"/>
          </a:xfrm>
          <a:prstGeom prst="rect">
            <a:avLst/>
          </a:prstGeom>
          <a:solidFill>
            <a:schemeClr val="accent1">
              <a:lumMod val="20000"/>
              <a:lumOff val="80000"/>
            </a:schemeClr>
          </a:solidFill>
          <a:ln w="9525">
            <a:solidFill>
              <a:schemeClr val="tx1"/>
            </a:solidFill>
            <a:miter lim="800000"/>
            <a:headEnd/>
            <a:tailEnd/>
          </a:ln>
        </p:spPr>
        <p:txBody>
          <a:bodyPr>
            <a:spAutoFit/>
          </a:bodyPr>
          <a:lstStyle/>
          <a:p>
            <a:pPr algn="ctr">
              <a:spcBef>
                <a:spcPct val="50000"/>
              </a:spcBef>
            </a:pPr>
            <a:r>
              <a:rPr lang="de-DE" b="1" dirty="0"/>
              <a:t>W</a:t>
            </a:r>
          </a:p>
        </p:txBody>
      </p:sp>
      <p:sp>
        <p:nvSpPr>
          <p:cNvPr id="16" name="AutoShape 35"/>
          <p:cNvSpPr>
            <a:spLocks noChangeArrowheads="1"/>
          </p:cNvSpPr>
          <p:nvPr/>
        </p:nvSpPr>
        <p:spPr bwMode="auto">
          <a:xfrm>
            <a:off x="6101607" y="3716114"/>
            <a:ext cx="208915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gn="ctr"/>
            <a:endParaRPr lang="de-DE" sz="1000" b="1" dirty="0"/>
          </a:p>
          <a:p>
            <a:pPr algn="ctr"/>
            <a:r>
              <a:rPr lang="de-DE" sz="900" b="1" dirty="0" smtClean="0"/>
              <a:t>Das doppelte Lottchen. </a:t>
            </a:r>
            <a:r>
              <a:rPr lang="de-DE" sz="900" b="1" dirty="0"/>
              <a:t>– </a:t>
            </a:r>
            <a:br>
              <a:rPr lang="de-DE" sz="900" b="1" dirty="0"/>
            </a:br>
            <a:r>
              <a:rPr lang="de-DE" sz="900" b="1" dirty="0" smtClean="0"/>
              <a:t>München  </a:t>
            </a:r>
            <a:r>
              <a:rPr lang="de-DE" sz="900" b="1" dirty="0"/>
              <a:t>: </a:t>
            </a:r>
            <a:r>
              <a:rPr lang="de-DE" sz="900" b="1" dirty="0" smtClean="0"/>
              <a:t/>
            </a:r>
            <a:br>
              <a:rPr lang="de-DE" sz="900" b="1" dirty="0" smtClean="0"/>
            </a:br>
            <a:r>
              <a:rPr lang="de-DE" sz="900" b="1" dirty="0" smtClean="0"/>
              <a:t>Universum-Film-GmbH,</a:t>
            </a:r>
            <a:br>
              <a:rPr lang="de-DE" sz="900" b="1" dirty="0" smtClean="0"/>
            </a:br>
            <a:r>
              <a:rPr lang="de-DE" sz="900" b="1" dirty="0" smtClean="0"/>
              <a:t> </a:t>
            </a:r>
            <a:r>
              <a:rPr lang="de-DE" sz="900" b="1" dirty="0"/>
              <a:t>2003. – </a:t>
            </a:r>
            <a:r>
              <a:rPr lang="de-DE" sz="900" b="1" dirty="0" smtClean="0"/>
              <a:t>1 Videokassette </a:t>
            </a:r>
            <a:endParaRPr lang="de-DE" sz="900" b="1" dirty="0"/>
          </a:p>
        </p:txBody>
      </p:sp>
      <p:sp>
        <p:nvSpPr>
          <p:cNvPr id="17" name="AutoShape 36"/>
          <p:cNvSpPr>
            <a:spLocks noChangeArrowheads="1"/>
          </p:cNvSpPr>
          <p:nvPr/>
        </p:nvSpPr>
        <p:spPr bwMode="auto">
          <a:xfrm>
            <a:off x="3364757" y="2060352"/>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a:latin typeface="Verdana" panose="020B0604030504040204" pitchFamily="34" charset="0"/>
                <a:ea typeface="Verdana" panose="020B0604030504040204" pitchFamily="34" charset="0"/>
                <a:cs typeface="Verdana" panose="020B0604030504040204" pitchFamily="34" charset="0"/>
              </a:rPr>
              <a:t>Text</a:t>
            </a:r>
          </a:p>
          <a:p>
            <a:pPr algn="ctr"/>
            <a:r>
              <a:rPr lang="de-DE" sz="1200" b="1" dirty="0" smtClean="0">
                <a:latin typeface="Verdana" panose="020B0604030504040204" pitchFamily="34" charset="0"/>
                <a:ea typeface="Verdana" panose="020B0604030504040204" pitchFamily="34" charset="0"/>
                <a:cs typeface="Verdana" panose="020B0604030504040204" pitchFamily="34" charset="0"/>
              </a:rPr>
              <a:t>Italienisch</a:t>
            </a:r>
            <a:br>
              <a:rPr lang="de-DE" sz="1200" b="1" dirty="0" smtClean="0">
                <a:latin typeface="Verdana" panose="020B0604030504040204" pitchFamily="34" charset="0"/>
                <a:ea typeface="Verdana" panose="020B0604030504040204" pitchFamily="34" charset="0"/>
                <a:cs typeface="Verdana" panose="020B0604030504040204" pitchFamily="34" charset="0"/>
              </a:rPr>
            </a:br>
            <a:r>
              <a:rPr lang="de-DE" sz="1200" b="1" dirty="0" smtClean="0">
                <a:latin typeface="Verdana" panose="020B0604030504040204" pitchFamily="34" charset="0"/>
                <a:ea typeface="Verdana" panose="020B0604030504040204" pitchFamily="34" charset="0"/>
                <a:cs typeface="Verdana" panose="020B0604030504040204" pitchFamily="34" charset="0"/>
              </a:rPr>
              <a:t>La </a:t>
            </a:r>
            <a:r>
              <a:rPr lang="de-DE" sz="1200" b="1" dirty="0" err="1" smtClean="0">
                <a:latin typeface="Verdana" panose="020B0604030504040204" pitchFamily="34" charset="0"/>
                <a:ea typeface="Verdana" panose="020B0604030504040204" pitchFamily="34" charset="0"/>
                <a:cs typeface="Verdana" panose="020B0604030504040204" pitchFamily="34" charset="0"/>
              </a:rPr>
              <a:t>doppia</a:t>
            </a:r>
            <a:r>
              <a:rPr lang="de-DE" sz="1200" b="1" dirty="0" smtClean="0">
                <a:latin typeface="Verdana" panose="020B0604030504040204" pitchFamily="34" charset="0"/>
                <a:ea typeface="Verdana" panose="020B0604030504040204" pitchFamily="34" charset="0"/>
                <a:cs typeface="Verdana" panose="020B0604030504040204" pitchFamily="34" charset="0"/>
              </a:rPr>
              <a:t> Carlotta</a:t>
            </a:r>
            <a:endParaRPr lang="de-DE" sz="1200" b="1" dirty="0">
              <a:latin typeface="Verdana" panose="020B0604030504040204" pitchFamily="34" charset="0"/>
              <a:ea typeface="Verdana" panose="020B0604030504040204" pitchFamily="34" charset="0"/>
              <a:cs typeface="Verdana" panose="020B0604030504040204" pitchFamily="34" charset="0"/>
            </a:endParaRPr>
          </a:p>
        </p:txBody>
      </p:sp>
      <p:sp>
        <p:nvSpPr>
          <p:cNvPr id="19" name="AutoShape 40"/>
          <p:cNvSpPr>
            <a:spLocks noChangeArrowheads="1"/>
          </p:cNvSpPr>
          <p:nvPr/>
        </p:nvSpPr>
        <p:spPr bwMode="auto">
          <a:xfrm>
            <a:off x="5741244" y="5229002"/>
            <a:ext cx="2520950"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2003 </a:t>
            </a:r>
            <a:r>
              <a:rPr lang="de-DE" sz="1200" b="1" dirty="0" smtClean="0"/>
              <a:t>VL 123 </a:t>
            </a:r>
            <a:r>
              <a:rPr lang="de-DE" sz="1200" b="1" dirty="0"/>
              <a:t>(</a:t>
            </a:r>
            <a:r>
              <a:rPr lang="de-DE" sz="1200" b="1" dirty="0" smtClean="0"/>
              <a:t>DNB) </a:t>
            </a:r>
            <a:endParaRPr lang="de-DE" sz="1200" b="1" dirty="0"/>
          </a:p>
        </p:txBody>
      </p:sp>
      <p:sp>
        <p:nvSpPr>
          <p:cNvPr id="20" name="Line 43"/>
          <p:cNvSpPr>
            <a:spLocks noChangeShapeType="1"/>
          </p:cNvSpPr>
          <p:nvPr/>
        </p:nvSpPr>
        <p:spPr bwMode="auto">
          <a:xfrm flipH="1">
            <a:off x="1205757" y="3357339"/>
            <a:ext cx="576262" cy="358775"/>
          </a:xfrm>
          <a:prstGeom prst="line">
            <a:avLst/>
          </a:prstGeom>
          <a:noFill/>
          <a:ln w="9525">
            <a:solidFill>
              <a:schemeClr val="tx1"/>
            </a:solidFill>
            <a:round/>
            <a:headEnd/>
            <a:tailEnd type="triangle" w="med" len="med"/>
          </a:ln>
        </p:spPr>
        <p:txBody>
          <a:bodyPr/>
          <a:lstStyle/>
          <a:p>
            <a:endParaRPr lang="de-DE"/>
          </a:p>
        </p:txBody>
      </p:sp>
      <p:sp>
        <p:nvSpPr>
          <p:cNvPr id="21" name="Line 44"/>
          <p:cNvSpPr>
            <a:spLocks noChangeShapeType="1"/>
          </p:cNvSpPr>
          <p:nvPr/>
        </p:nvSpPr>
        <p:spPr bwMode="auto">
          <a:xfrm flipH="1">
            <a:off x="7146182" y="3357338"/>
            <a:ext cx="0" cy="358775"/>
          </a:xfrm>
          <a:prstGeom prst="line">
            <a:avLst/>
          </a:prstGeom>
          <a:noFill/>
          <a:ln w="9525">
            <a:solidFill>
              <a:schemeClr val="tx1"/>
            </a:solidFill>
            <a:round/>
            <a:headEnd/>
            <a:tailEnd type="triangle" w="med" len="med"/>
          </a:ln>
        </p:spPr>
        <p:txBody>
          <a:bodyPr/>
          <a:lstStyle/>
          <a:p>
            <a:endParaRPr lang="de-DE"/>
          </a:p>
        </p:txBody>
      </p:sp>
      <p:sp>
        <p:nvSpPr>
          <p:cNvPr id="22" name="Line 45"/>
          <p:cNvSpPr>
            <a:spLocks noChangeShapeType="1"/>
          </p:cNvSpPr>
          <p:nvPr/>
        </p:nvSpPr>
        <p:spPr bwMode="auto">
          <a:xfrm>
            <a:off x="1207345" y="5013176"/>
            <a:ext cx="0" cy="215900"/>
          </a:xfrm>
          <a:prstGeom prst="line">
            <a:avLst/>
          </a:prstGeom>
          <a:noFill/>
          <a:ln w="9525">
            <a:solidFill>
              <a:schemeClr val="tx1"/>
            </a:solidFill>
            <a:round/>
            <a:headEnd/>
            <a:tailEnd type="triangle" w="med" len="med"/>
          </a:ln>
        </p:spPr>
        <p:txBody>
          <a:bodyPr/>
          <a:lstStyle/>
          <a:p>
            <a:endParaRPr lang="de-DE"/>
          </a:p>
        </p:txBody>
      </p:sp>
      <p:sp>
        <p:nvSpPr>
          <p:cNvPr id="23" name="Line 46"/>
          <p:cNvSpPr>
            <a:spLocks noChangeShapeType="1"/>
          </p:cNvSpPr>
          <p:nvPr/>
        </p:nvSpPr>
        <p:spPr bwMode="auto">
          <a:xfrm>
            <a:off x="7182694" y="5013102"/>
            <a:ext cx="0" cy="215900"/>
          </a:xfrm>
          <a:prstGeom prst="line">
            <a:avLst/>
          </a:prstGeom>
          <a:noFill/>
          <a:ln w="9525">
            <a:solidFill>
              <a:schemeClr val="tx1"/>
            </a:solidFill>
            <a:round/>
            <a:headEnd/>
            <a:tailEnd type="triangle" w="med" len="med"/>
          </a:ln>
        </p:spPr>
        <p:txBody>
          <a:bodyPr/>
          <a:lstStyle/>
          <a:p>
            <a:endParaRPr lang="de-DE"/>
          </a:p>
        </p:txBody>
      </p:sp>
      <p:sp>
        <p:nvSpPr>
          <p:cNvPr id="24" name="Text Box 47"/>
          <p:cNvSpPr txBox="1">
            <a:spLocks noChangeArrowheads="1"/>
          </p:cNvSpPr>
          <p:nvPr/>
        </p:nvSpPr>
        <p:spPr bwMode="auto">
          <a:xfrm>
            <a:off x="8388400" y="5291361"/>
            <a:ext cx="541337" cy="369887"/>
          </a:xfrm>
          <a:prstGeom prst="rect">
            <a:avLst/>
          </a:prstGeom>
          <a:solidFill>
            <a:schemeClr val="accent1">
              <a:lumMod val="75000"/>
            </a:schemeClr>
          </a:solidFill>
          <a:ln w="9525">
            <a:solidFill>
              <a:schemeClr val="tx1"/>
            </a:solidFill>
            <a:miter lim="800000"/>
            <a:headEnd/>
            <a:tailEnd/>
          </a:ln>
        </p:spPr>
        <p:txBody>
          <a:bodyPr>
            <a:spAutoFit/>
          </a:bodyPr>
          <a:lstStyle/>
          <a:p>
            <a:pPr algn="ctr">
              <a:spcBef>
                <a:spcPct val="50000"/>
              </a:spcBef>
            </a:pPr>
            <a:r>
              <a:rPr lang="de-DE" b="1"/>
              <a:t>Ex</a:t>
            </a:r>
          </a:p>
        </p:txBody>
      </p:sp>
      <p:sp>
        <p:nvSpPr>
          <p:cNvPr id="26" name="Line 50"/>
          <p:cNvSpPr>
            <a:spLocks noChangeShapeType="1"/>
          </p:cNvSpPr>
          <p:nvPr/>
        </p:nvSpPr>
        <p:spPr bwMode="auto">
          <a:xfrm>
            <a:off x="6533407" y="1844452"/>
            <a:ext cx="215900" cy="215900"/>
          </a:xfrm>
          <a:prstGeom prst="line">
            <a:avLst/>
          </a:prstGeom>
          <a:noFill/>
          <a:ln w="9525">
            <a:solidFill>
              <a:schemeClr val="tx1"/>
            </a:solidFill>
            <a:round/>
            <a:headEnd/>
            <a:tailEnd type="triangle" w="med" len="med"/>
          </a:ln>
        </p:spPr>
        <p:txBody>
          <a:bodyPr/>
          <a:lstStyle/>
          <a:p>
            <a:endParaRPr lang="de-DE"/>
          </a:p>
        </p:txBody>
      </p:sp>
      <p:sp>
        <p:nvSpPr>
          <p:cNvPr id="27" name="AutoShape 36"/>
          <p:cNvSpPr>
            <a:spLocks noChangeArrowheads="1"/>
          </p:cNvSpPr>
          <p:nvPr/>
        </p:nvSpPr>
        <p:spPr bwMode="auto">
          <a:xfrm>
            <a:off x="5814269" y="2060352"/>
            <a:ext cx="2376488"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smtClean="0">
                <a:latin typeface="Verdana" panose="020B0604030504040204" pitchFamily="34" charset="0"/>
                <a:ea typeface="Verdana" panose="020B0604030504040204" pitchFamily="34" charset="0"/>
                <a:cs typeface="Verdana" panose="020B0604030504040204" pitchFamily="34" charset="0"/>
              </a:rPr>
              <a:t>Kinofilm</a:t>
            </a:r>
            <a:endParaRPr lang="de-DE" sz="1200" b="1" dirty="0">
              <a:latin typeface="Verdana" panose="020B0604030504040204" pitchFamily="34" charset="0"/>
              <a:ea typeface="Verdana" panose="020B0604030504040204" pitchFamily="34" charset="0"/>
              <a:cs typeface="Verdana" panose="020B0604030504040204" pitchFamily="34" charset="0"/>
            </a:endParaRPr>
          </a:p>
        </p:txBody>
      </p:sp>
      <p:sp>
        <p:nvSpPr>
          <p:cNvPr id="28" name="Text Box 21"/>
          <p:cNvSpPr txBox="1">
            <a:spLocks noChangeArrowheads="1"/>
          </p:cNvSpPr>
          <p:nvPr/>
        </p:nvSpPr>
        <p:spPr bwMode="auto">
          <a:xfrm>
            <a:off x="8388400" y="3993703"/>
            <a:ext cx="431800" cy="366713"/>
          </a:xfrm>
          <a:prstGeom prst="rect">
            <a:avLst/>
          </a:prstGeom>
          <a:solidFill>
            <a:schemeClr val="accent1">
              <a:lumMod val="60000"/>
              <a:lumOff val="40000"/>
            </a:schemeClr>
          </a:solidFill>
          <a:ln w="9525">
            <a:solidFill>
              <a:schemeClr val="tx1"/>
            </a:solidFill>
            <a:miter lim="800000"/>
            <a:headEnd/>
            <a:tailEnd/>
          </a:ln>
        </p:spPr>
        <p:txBody>
          <a:bodyPr>
            <a:spAutoFit/>
          </a:bodyPr>
          <a:lstStyle/>
          <a:p>
            <a:pPr algn="ctr">
              <a:spcBef>
                <a:spcPct val="50000"/>
              </a:spcBef>
            </a:pPr>
            <a:r>
              <a:rPr lang="de-DE" b="1" dirty="0"/>
              <a:t>M</a:t>
            </a:r>
          </a:p>
        </p:txBody>
      </p:sp>
      <p:sp>
        <p:nvSpPr>
          <p:cNvPr id="29" name="AutoShape 12"/>
          <p:cNvSpPr>
            <a:spLocks noChangeArrowheads="1"/>
          </p:cNvSpPr>
          <p:nvPr/>
        </p:nvSpPr>
        <p:spPr bwMode="auto">
          <a:xfrm>
            <a:off x="4014044" y="3716114"/>
            <a:ext cx="1800225"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r>
              <a:rPr lang="de-DE" sz="900" b="1" dirty="0" smtClean="0"/>
              <a:t>La </a:t>
            </a:r>
            <a:r>
              <a:rPr lang="de-DE" sz="900" b="1" dirty="0" err="1" smtClean="0"/>
              <a:t>doppia</a:t>
            </a:r>
            <a:r>
              <a:rPr lang="de-DE" sz="900" b="1" dirty="0" smtClean="0"/>
              <a:t> Carlotta. </a:t>
            </a:r>
            <a:r>
              <a:rPr lang="de-DE" sz="900" b="1" dirty="0"/>
              <a:t>– </a:t>
            </a:r>
            <a:br>
              <a:rPr lang="de-DE" sz="900" b="1" dirty="0"/>
            </a:br>
            <a:r>
              <a:rPr lang="de-DE" sz="900" b="1" dirty="0" smtClean="0"/>
              <a:t>Milano </a:t>
            </a:r>
            <a:r>
              <a:rPr lang="de-DE" sz="900" b="1" dirty="0"/>
              <a:t>: </a:t>
            </a:r>
            <a:r>
              <a:rPr lang="de-DE" sz="900" b="1" dirty="0" err="1" smtClean="0"/>
              <a:t>Piemme</a:t>
            </a:r>
            <a:r>
              <a:rPr lang="de-DE" sz="900" b="1" dirty="0" smtClean="0"/>
              <a:t>, </a:t>
            </a:r>
            <a:r>
              <a:rPr lang="de-DE" sz="900" b="1" dirty="0"/>
              <a:t/>
            </a:r>
            <a:br>
              <a:rPr lang="de-DE" sz="900" b="1" dirty="0"/>
            </a:br>
            <a:r>
              <a:rPr lang="de-DE" sz="900" b="1" dirty="0" smtClean="0"/>
              <a:t>2013. </a:t>
            </a:r>
            <a:r>
              <a:rPr lang="de-DE" sz="900" b="1" dirty="0"/>
              <a:t>– </a:t>
            </a:r>
            <a:r>
              <a:rPr lang="de-DE" sz="900" b="1" dirty="0" smtClean="0"/>
              <a:t>213 Seiten </a:t>
            </a:r>
            <a:r>
              <a:rPr lang="de-DE" sz="900" b="1" dirty="0"/>
              <a:t>– </a:t>
            </a:r>
            <a:r>
              <a:rPr lang="de-DE" sz="900" b="1" dirty="0" smtClean="0"/>
              <a:t>ISBN </a:t>
            </a:r>
            <a:r>
              <a:rPr lang="de-DE" sz="900" b="1" dirty="0"/>
              <a:t/>
            </a:r>
            <a:br>
              <a:rPr lang="de-DE" sz="900" b="1" dirty="0"/>
            </a:br>
            <a:r>
              <a:rPr lang="de-DE" sz="900" b="1" dirty="0" smtClean="0"/>
              <a:t>978-88-566-1759-7</a:t>
            </a:r>
            <a:endParaRPr lang="de-DE" sz="900" b="1" dirty="0"/>
          </a:p>
        </p:txBody>
      </p:sp>
      <p:sp>
        <p:nvSpPr>
          <p:cNvPr id="30" name="AutoShape 12"/>
          <p:cNvSpPr>
            <a:spLocks noChangeArrowheads="1"/>
          </p:cNvSpPr>
          <p:nvPr/>
        </p:nvSpPr>
        <p:spPr bwMode="auto">
          <a:xfrm>
            <a:off x="2213819" y="3716114"/>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nSpc>
                <a:spcPct val="80000"/>
              </a:lnSpc>
              <a:spcBef>
                <a:spcPct val="50000"/>
              </a:spcBef>
            </a:pPr>
            <a:r>
              <a:rPr lang="de-DE" sz="900" b="1" dirty="0" smtClean="0"/>
              <a:t>Das doppelte Lottchen. </a:t>
            </a:r>
            <a:r>
              <a:rPr lang="de-DE" sz="900" b="1" dirty="0"/>
              <a:t>– </a:t>
            </a:r>
            <a:br>
              <a:rPr lang="de-DE" sz="900" b="1" dirty="0"/>
            </a:br>
            <a:r>
              <a:rPr lang="de-DE" sz="900" b="1" dirty="0" smtClean="0"/>
              <a:t>Sonderausgabe mit </a:t>
            </a:r>
            <a:br>
              <a:rPr lang="de-DE" sz="900" b="1" dirty="0" smtClean="0"/>
            </a:br>
            <a:r>
              <a:rPr lang="de-DE" sz="900" b="1" dirty="0" smtClean="0"/>
              <a:t>Filmbildern  </a:t>
            </a:r>
            <a:r>
              <a:rPr lang="de-DE" sz="900" b="1" dirty="0"/>
              <a:t>- </a:t>
            </a:r>
            <a:r>
              <a:rPr lang="de-DE" sz="900" b="1" dirty="0" smtClean="0"/>
              <a:t/>
            </a:r>
            <a:br>
              <a:rPr lang="de-DE" sz="900" b="1" dirty="0" smtClean="0"/>
            </a:br>
            <a:r>
              <a:rPr lang="de-DE" sz="900" b="1" dirty="0" smtClean="0"/>
              <a:t>Hamburg </a:t>
            </a:r>
            <a:r>
              <a:rPr lang="de-DE" sz="900" b="1" dirty="0"/>
              <a:t>: </a:t>
            </a:r>
            <a:r>
              <a:rPr lang="de-DE" sz="900" b="1" dirty="0" smtClean="0"/>
              <a:t>Dressler, </a:t>
            </a:r>
            <a:br>
              <a:rPr lang="de-DE" sz="900" b="1" dirty="0" smtClean="0"/>
            </a:br>
            <a:r>
              <a:rPr lang="de-DE" sz="900" b="1" dirty="0" smtClean="0"/>
              <a:t>2007 </a:t>
            </a:r>
            <a:r>
              <a:rPr lang="de-DE" sz="900" b="1" dirty="0"/>
              <a:t>. - </a:t>
            </a:r>
            <a:br>
              <a:rPr lang="de-DE" sz="900" b="1" dirty="0"/>
            </a:br>
            <a:r>
              <a:rPr lang="de-DE" sz="900" b="1" dirty="0" smtClean="0"/>
              <a:t>170 Seiten</a:t>
            </a:r>
            <a:r>
              <a:rPr lang="de-DE" sz="900" b="1" dirty="0"/>
              <a:t> </a:t>
            </a:r>
            <a:r>
              <a:rPr lang="de-DE" sz="900" b="1" dirty="0" smtClean="0"/>
              <a:t>- ISBN </a:t>
            </a:r>
            <a:br>
              <a:rPr lang="de-DE" sz="900" b="1" dirty="0" smtClean="0"/>
            </a:br>
            <a:r>
              <a:rPr lang="de-DE" sz="900" b="1" dirty="0" smtClean="0"/>
              <a:t>978-3-7915-3045-1. </a:t>
            </a:r>
            <a:r>
              <a:rPr lang="de-DE" sz="900" b="1" dirty="0"/>
              <a:t>-</a:t>
            </a:r>
            <a:br>
              <a:rPr lang="de-DE" sz="900" b="1" dirty="0"/>
            </a:br>
            <a:r>
              <a:rPr lang="de-DE" sz="900" b="1" dirty="0" smtClean="0"/>
              <a:t>3-7915-3045-3 </a:t>
            </a:r>
            <a:endParaRPr lang="de-DE" sz="900" b="1" dirty="0">
              <a:solidFill>
                <a:srgbClr val="000000"/>
              </a:solidFill>
            </a:endParaRPr>
          </a:p>
        </p:txBody>
      </p:sp>
      <p:cxnSp>
        <p:nvCxnSpPr>
          <p:cNvPr id="31" name="Gerade Verbindung mit Pfeil 30"/>
          <p:cNvCxnSpPr>
            <a:stCxn id="12" idx="2"/>
            <a:endCxn id="30" idx="0"/>
          </p:cNvCxnSpPr>
          <p:nvPr/>
        </p:nvCxnSpPr>
        <p:spPr>
          <a:xfrm rot="16200000" flipH="1">
            <a:off x="2268588" y="2907283"/>
            <a:ext cx="358775" cy="12588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stCxn id="17" idx="2"/>
            <a:endCxn id="29" idx="0"/>
          </p:cNvCxnSpPr>
          <p:nvPr/>
        </p:nvCxnSpPr>
        <p:spPr>
          <a:xfrm rot="16200000" flipH="1">
            <a:off x="4482357" y="3284314"/>
            <a:ext cx="358775" cy="5048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AutoShape 4"/>
          <p:cNvSpPr>
            <a:spLocks noChangeArrowheads="1"/>
          </p:cNvSpPr>
          <p:nvPr/>
        </p:nvSpPr>
        <p:spPr bwMode="auto">
          <a:xfrm>
            <a:off x="1740149" y="5281326"/>
            <a:ext cx="1333500" cy="451930"/>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900" b="1" dirty="0" smtClean="0">
                <a:latin typeface="Verdana" panose="020B0604030504040204" pitchFamily="34" charset="0"/>
                <a:ea typeface="Verdana" panose="020B0604030504040204" pitchFamily="34" charset="0"/>
                <a:cs typeface="Verdana" panose="020B0604030504040204" pitchFamily="34" charset="0"/>
              </a:rPr>
              <a:t>2007 A101421</a:t>
            </a:r>
            <a:br>
              <a:rPr lang="de-DE" sz="900" b="1" dirty="0" smtClean="0">
                <a:latin typeface="Verdana" panose="020B0604030504040204" pitchFamily="34" charset="0"/>
                <a:ea typeface="Verdana" panose="020B0604030504040204" pitchFamily="34" charset="0"/>
                <a:cs typeface="Verdana" panose="020B0604030504040204" pitchFamily="34" charset="0"/>
              </a:rPr>
            </a:br>
            <a:r>
              <a:rPr lang="de-DE" sz="900" b="1" dirty="0" smtClean="0">
                <a:latin typeface="Verdana" panose="020B0604030504040204" pitchFamily="34" charset="0"/>
                <a:ea typeface="Verdana" panose="020B0604030504040204" pitchFamily="34" charset="0"/>
                <a:cs typeface="Verdana" panose="020B0604030504040204" pitchFamily="34" charset="0"/>
              </a:rPr>
              <a:t> (DNB)</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35" name="AutoShape 4"/>
          <p:cNvSpPr>
            <a:spLocks noChangeArrowheads="1"/>
          </p:cNvSpPr>
          <p:nvPr/>
        </p:nvSpPr>
        <p:spPr bwMode="auto">
          <a:xfrm>
            <a:off x="3236963" y="5229002"/>
            <a:ext cx="2449512"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a:t>
            </a:r>
            <a:r>
              <a:rPr lang="de-DE" sz="1200" b="1" dirty="0" smtClean="0"/>
              <a:t>2014 </a:t>
            </a:r>
            <a:r>
              <a:rPr lang="de-DE" sz="1200" b="1" dirty="0"/>
              <a:t>A </a:t>
            </a:r>
            <a:r>
              <a:rPr lang="de-DE" sz="1200" b="1" dirty="0" smtClean="0"/>
              <a:t>27910 (DNB)</a:t>
            </a:r>
            <a:endParaRPr lang="de-DE" sz="1200" b="1" dirty="0"/>
          </a:p>
        </p:txBody>
      </p:sp>
      <p:sp>
        <p:nvSpPr>
          <p:cNvPr id="37" name="AutoShape 2"/>
          <p:cNvSpPr>
            <a:spLocks noChangeArrowheads="1"/>
          </p:cNvSpPr>
          <p:nvPr/>
        </p:nvSpPr>
        <p:spPr bwMode="auto">
          <a:xfrm>
            <a:off x="5814268" y="1255856"/>
            <a:ext cx="2426403"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r>
              <a:rPr lang="de-DE" dirty="0" smtClean="0">
                <a:latin typeface="Verdana" pitchFamily="34" charset="0"/>
              </a:rPr>
              <a:t>Das doppelte </a:t>
            </a:r>
            <a:br>
              <a:rPr lang="de-DE" dirty="0" smtClean="0">
                <a:latin typeface="Verdana" pitchFamily="34" charset="0"/>
              </a:rPr>
            </a:br>
            <a:r>
              <a:rPr lang="de-DE" dirty="0" smtClean="0">
                <a:latin typeface="Verdana" pitchFamily="34" charset="0"/>
              </a:rPr>
              <a:t>Lottchen (Film)</a:t>
            </a:r>
            <a:endParaRPr lang="de-DE" dirty="0">
              <a:latin typeface="Verdana"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24</a:t>
            </a:fld>
            <a:endParaRPr lang="de-DE" dirty="0"/>
          </a:p>
        </p:txBody>
      </p:sp>
    </p:spTree>
    <p:extLst>
      <p:ext uri="{BB962C8B-B14F-4D97-AF65-F5344CB8AC3E}">
        <p14:creationId xmlns:p14="http://schemas.microsoft.com/office/powerpoint/2010/main" val="26242805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p:cNvGraphicFramePr>
            <a:graphicFrameLocks noChangeAspect="1"/>
          </p:cNvGraphicFramePr>
          <p:nvPr>
            <p:extLst>
              <p:ext uri="{D42A27DB-BD31-4B8C-83A1-F6EECF244321}">
                <p14:modId xmlns:p14="http://schemas.microsoft.com/office/powerpoint/2010/main" val="2587962622"/>
              </p:ext>
            </p:extLst>
          </p:nvPr>
        </p:nvGraphicFramePr>
        <p:xfrm>
          <a:off x="0" y="-315913"/>
          <a:ext cx="9275763" cy="6958013"/>
        </p:xfrm>
        <a:graphic>
          <a:graphicData uri="http://schemas.openxmlformats.org/presentationml/2006/ole">
            <mc:AlternateContent xmlns:mc="http://schemas.openxmlformats.org/markup-compatibility/2006">
              <mc:Choice xmlns:v="urn:schemas-microsoft-com:vml" Requires="v">
                <p:oleObj spid="_x0000_s1148" name="Folie" r:id="rId4" imgW="1929411" imgH="1446263" progId="PowerPoint.Slide.8">
                  <p:embed/>
                </p:oleObj>
              </mc:Choice>
              <mc:Fallback>
                <p:oleObj name="Folie" r:id="rId4" imgW="1929411" imgH="1446263" progId="PowerPoint.Slide.8">
                  <p:embed/>
                  <p:pic>
                    <p:nvPicPr>
                      <p:cNvPr id="0" name="Object 2"/>
                      <p:cNvPicPr>
                        <a:picLocks noChangeAspect="1" noChangeArrowheads="1"/>
                      </p:cNvPicPr>
                      <p:nvPr/>
                    </p:nvPicPr>
                    <p:blipFill>
                      <a:blip r:embed="rId5"/>
                      <a:srcRect/>
                      <a:stretch>
                        <a:fillRect/>
                      </a:stretch>
                    </p:blipFill>
                    <p:spPr bwMode="auto">
                      <a:xfrm>
                        <a:off x="0" y="-315913"/>
                        <a:ext cx="9275763" cy="6958013"/>
                      </a:xfrm>
                      <a:prstGeom prst="rect">
                        <a:avLst/>
                      </a:prstGeom>
                      <a:noFill/>
                      <a:ln>
                        <a:noFill/>
                      </a:ln>
                    </p:spPr>
                  </p:pic>
                </p:oleObj>
              </mc:Fallback>
            </mc:AlternateContent>
          </a:graphicData>
        </a:graphic>
      </p:graphicFrame>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10" name="Textfeld 6"/>
          <p:cNvSpPr txBox="1">
            <a:spLocks noChangeArrowheads="1"/>
          </p:cNvSpPr>
          <p:nvPr/>
        </p:nvSpPr>
        <p:spPr bwMode="auto">
          <a:xfrm rot="16200000">
            <a:off x="8178303" y="4803055"/>
            <a:ext cx="1728192" cy="276225"/>
          </a:xfrm>
          <a:prstGeom prst="rect">
            <a:avLst/>
          </a:prstGeom>
          <a:noFill/>
          <a:ln w="9525">
            <a:noFill/>
            <a:miter lim="800000"/>
            <a:headEnd/>
            <a:tailEnd/>
          </a:ln>
        </p:spPr>
        <p:txBody>
          <a:bodyPr wrap="square">
            <a:spAutoFit/>
          </a:bodyPr>
          <a:lstStyle/>
          <a:p>
            <a:r>
              <a:rPr lang="de-DE" sz="1200" dirty="0"/>
              <a:t>Nach Barbara </a:t>
            </a:r>
            <a:r>
              <a:rPr lang="de-DE" sz="1200" dirty="0" smtClean="0"/>
              <a:t>B. Tillett</a:t>
            </a:r>
            <a:endParaRPr lang="de-DE" sz="1200" dirty="0"/>
          </a:p>
        </p:txBody>
      </p:sp>
      <p:sp>
        <p:nvSpPr>
          <p:cNvPr id="11" name="Text Box 3"/>
          <p:cNvSpPr txBox="1">
            <a:spLocks noChangeArrowheads="1"/>
          </p:cNvSpPr>
          <p:nvPr/>
        </p:nvSpPr>
        <p:spPr bwMode="auto">
          <a:xfrm>
            <a:off x="251520" y="5812557"/>
            <a:ext cx="1624013" cy="712787"/>
          </a:xfrm>
          <a:prstGeom prst="rect">
            <a:avLst/>
          </a:prstGeom>
          <a:noFill/>
          <a:ln w="12700">
            <a:noFill/>
            <a:miter lim="800000"/>
            <a:headEnd type="none" w="sm" len="sm"/>
            <a:tailEnd type="none" w="sm" len="sm"/>
          </a:ln>
        </p:spPr>
        <p:txBody>
          <a:bodyPr wrap="none">
            <a:spAutoFit/>
          </a:bodyPr>
          <a:lstStyle/>
          <a:p>
            <a:r>
              <a:rPr lang="en-US" b="1" dirty="0">
                <a:solidFill>
                  <a:srgbClr val="000000"/>
                </a:solidFill>
                <a:latin typeface="Calibri" pitchFamily="34" charset="0"/>
              </a:rPr>
              <a:t>Selbe </a:t>
            </a:r>
          </a:p>
          <a:p>
            <a:pPr>
              <a:lnSpc>
                <a:spcPct val="70000"/>
              </a:lnSpc>
            </a:pPr>
            <a:r>
              <a:rPr lang="en-US" b="1" dirty="0">
                <a:solidFill>
                  <a:srgbClr val="000000"/>
                </a:solidFill>
                <a:latin typeface="Calibri" pitchFamily="34" charset="0"/>
              </a:rPr>
              <a:t>Expression</a:t>
            </a:r>
            <a:endParaRPr lang="en-US" dirty="0">
              <a:latin typeface="Calibri" pitchFamily="34" charset="0"/>
            </a:endParaRPr>
          </a:p>
        </p:txBody>
      </p:sp>
      <p:sp>
        <p:nvSpPr>
          <p:cNvPr id="12" name="Text Box 4"/>
          <p:cNvSpPr txBox="1">
            <a:spLocks noChangeArrowheads="1"/>
          </p:cNvSpPr>
          <p:nvPr/>
        </p:nvSpPr>
        <p:spPr bwMode="auto">
          <a:xfrm>
            <a:off x="2142009" y="5788819"/>
            <a:ext cx="1828800" cy="712787"/>
          </a:xfrm>
          <a:prstGeom prst="rect">
            <a:avLst/>
          </a:prstGeom>
          <a:noFill/>
          <a:ln w="12700">
            <a:noFill/>
            <a:miter lim="800000"/>
            <a:headEnd type="none" w="sm" len="sm"/>
            <a:tailEnd type="none" w="sm" len="sm"/>
          </a:ln>
        </p:spPr>
        <p:txBody>
          <a:bodyPr>
            <a:spAutoFit/>
          </a:bodyPr>
          <a:lstStyle/>
          <a:p>
            <a:r>
              <a:rPr lang="en-US" b="1" dirty="0">
                <a:solidFill>
                  <a:srgbClr val="000000"/>
                </a:solidFill>
                <a:latin typeface="Calibri" pitchFamily="34" charset="0"/>
              </a:rPr>
              <a:t>Neue </a:t>
            </a:r>
          </a:p>
          <a:p>
            <a:pPr>
              <a:lnSpc>
                <a:spcPct val="70000"/>
              </a:lnSpc>
            </a:pPr>
            <a:r>
              <a:rPr lang="en-US" b="1" dirty="0">
                <a:solidFill>
                  <a:srgbClr val="000000"/>
                </a:solidFill>
                <a:latin typeface="Calibri" pitchFamily="34" charset="0"/>
              </a:rPr>
              <a:t>Expression</a:t>
            </a:r>
          </a:p>
        </p:txBody>
      </p:sp>
      <p:sp>
        <p:nvSpPr>
          <p:cNvPr id="13" name="Text Box 6"/>
          <p:cNvSpPr txBox="1">
            <a:spLocks noChangeArrowheads="1"/>
          </p:cNvSpPr>
          <p:nvPr/>
        </p:nvSpPr>
        <p:spPr bwMode="auto">
          <a:xfrm>
            <a:off x="6502399" y="5805264"/>
            <a:ext cx="1784350" cy="457200"/>
          </a:xfrm>
          <a:prstGeom prst="rect">
            <a:avLst/>
          </a:prstGeom>
          <a:noFill/>
          <a:ln w="12700">
            <a:noFill/>
            <a:miter lim="800000"/>
            <a:headEnd type="none" w="sm" len="sm"/>
            <a:tailEnd type="none" w="sm" len="sm"/>
          </a:ln>
        </p:spPr>
        <p:txBody>
          <a:bodyPr wrap="none">
            <a:spAutoFit/>
          </a:bodyPr>
          <a:lstStyle/>
          <a:p>
            <a:r>
              <a:rPr lang="en-US" b="1" dirty="0">
                <a:solidFill>
                  <a:srgbClr val="000000"/>
                </a:solidFill>
                <a:latin typeface="Calibri" pitchFamily="34" charset="0"/>
              </a:rPr>
              <a:t>Neues Werk</a:t>
            </a:r>
          </a:p>
        </p:txBody>
      </p:sp>
      <p:sp>
        <p:nvSpPr>
          <p:cNvPr id="3" name="Foliennummernplatzhalter 2"/>
          <p:cNvSpPr>
            <a:spLocks noGrp="1"/>
          </p:cNvSpPr>
          <p:nvPr>
            <p:ph type="sldNum" sz="quarter" idx="4"/>
          </p:nvPr>
        </p:nvSpPr>
        <p:spPr/>
        <p:txBody>
          <a:bodyPr/>
          <a:lstStyle/>
          <a:p>
            <a:fld id="{8A6690F1-7CA1-4166-A522-500460961984}" type="slidenum">
              <a:rPr lang="de-DE" smtClean="0"/>
              <a:pPr/>
              <a:t>25</a:t>
            </a:fld>
            <a:endParaRPr lang="de-DE"/>
          </a:p>
        </p:txBody>
      </p:sp>
      <p:sp>
        <p:nvSpPr>
          <p:cNvPr id="5" name="Titel 4"/>
          <p:cNvSpPr>
            <a:spLocks noGrp="1"/>
          </p:cNvSpPr>
          <p:nvPr>
            <p:ph type="title"/>
          </p:nvPr>
        </p:nvSpPr>
        <p:spPr/>
        <p:txBody>
          <a:bodyPr/>
          <a:lstStyle/>
          <a:p>
            <a:r>
              <a:rPr lang="de-DE" dirty="0"/>
              <a:t>Werkfamilie oder die Abgrenzungsproblematik</a:t>
            </a:r>
          </a:p>
        </p:txBody>
      </p:sp>
    </p:spTree>
    <p:extLst>
      <p:ext uri="{BB962C8B-B14F-4D97-AF65-F5344CB8AC3E}">
        <p14:creationId xmlns:p14="http://schemas.microsoft.com/office/powerpoint/2010/main" val="2901436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RTEmagicC_kultur_01.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643" y="2078585"/>
            <a:ext cx="7511821" cy="3196526"/>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5796136" y="4145087"/>
            <a:ext cx="1296144" cy="646331"/>
          </a:xfrm>
          <a:prstGeom prst="rect">
            <a:avLst/>
          </a:prstGeom>
          <a:solidFill>
            <a:schemeClr val="bg1">
              <a:lumMod val="85000"/>
            </a:schemeClr>
          </a:solidFill>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PRESSoo</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gn="ctr"/>
            <a:r>
              <a:rPr lang="de-DE" dirty="0" smtClean="0">
                <a:latin typeface="Verdana" panose="020B0604030504040204" pitchFamily="34" charset="0"/>
                <a:ea typeface="Verdana" panose="020B0604030504040204" pitchFamily="34" charset="0"/>
                <a:cs typeface="Verdana" panose="020B0604030504040204" pitchFamily="34" charset="0"/>
              </a:rPr>
              <a:t>2013</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p:nvSpPr>
        <p:spPr>
          <a:xfrm>
            <a:off x="935712" y="2707351"/>
            <a:ext cx="1044000"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FRBR</a:t>
            </a:r>
          </a:p>
          <a:p>
            <a:pPr algn="ctr"/>
            <a:r>
              <a:rPr lang="de-DE" dirty="0" smtClean="0">
                <a:latin typeface="Verdana" panose="020B0604030504040204" pitchFamily="34" charset="0"/>
                <a:ea typeface="Verdana" panose="020B0604030504040204" pitchFamily="34" charset="0"/>
                <a:cs typeface="Verdana" panose="020B0604030504040204" pitchFamily="34" charset="0"/>
              </a:rPr>
              <a:t>1998</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4355976" y="3862789"/>
            <a:ext cx="1152128"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FRBRoo2009</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1979712" y="3212976"/>
            <a:ext cx="1044000"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FRAD</a:t>
            </a:r>
          </a:p>
          <a:p>
            <a:pPr algn="ctr"/>
            <a:r>
              <a:rPr lang="de-DE" dirty="0" smtClean="0">
                <a:latin typeface="Verdana" panose="020B0604030504040204" pitchFamily="34" charset="0"/>
                <a:ea typeface="Verdana" panose="020B0604030504040204" pitchFamily="34" charset="0"/>
                <a:cs typeface="Verdana" panose="020B0604030504040204" pitchFamily="34" charset="0"/>
              </a:rPr>
              <a:t>2009</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131840" y="3498756"/>
            <a:ext cx="1044000"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FRSAD</a:t>
            </a:r>
          </a:p>
          <a:p>
            <a:pPr algn="ctr"/>
            <a:r>
              <a:rPr lang="de-DE" dirty="0" smtClean="0">
                <a:latin typeface="Verdana" panose="020B0604030504040204" pitchFamily="34" charset="0"/>
                <a:ea typeface="Verdana" panose="020B0604030504040204" pitchFamily="34" charset="0"/>
                <a:cs typeface="Verdana" panose="020B0604030504040204" pitchFamily="34" charset="0"/>
              </a:rPr>
              <a:t>2010</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Rectangle 3"/>
          <p:cNvSpPr txBox="1">
            <a:spLocks noChangeArrowheads="1"/>
          </p:cNvSpPr>
          <p:nvPr/>
        </p:nvSpPr>
        <p:spPr>
          <a:xfrm>
            <a:off x="251520" y="188640"/>
            <a:ext cx="3456384" cy="648072"/>
          </a:xfrm>
          <a:prstGeom prst="rect">
            <a:avLst/>
          </a:prstGeom>
          <a:solidFill>
            <a:schemeClr val="bg1">
              <a:lumMod val="85000"/>
            </a:schemeClr>
          </a:solid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ea typeface="Verdana" panose="020B0604030504040204" pitchFamily="34" charset="0"/>
                <a:cs typeface="Verdana" panose="020B0604030504040204" pitchFamily="34" charset="0"/>
              </a:rPr>
              <a:t>FR-Familie</a:t>
            </a:r>
          </a:p>
        </p:txBody>
      </p:sp>
      <p:sp>
        <p:nvSpPr>
          <p:cNvPr id="14" name="Fußzeilenplatzhalter 17"/>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39409221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6" name="Rechteck 5"/>
          <p:cNvSpPr/>
          <p:nvPr/>
        </p:nvSpPr>
        <p:spPr>
          <a:xfrm>
            <a:off x="655787" y="4437112"/>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31196598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Entstehung und </a:t>
            </a:r>
            <a:r>
              <a:rPr lang="de-DE" dirty="0" smtClean="0"/>
              <a:t>Organisation</a:t>
            </a:r>
            <a:endParaRPr lang="de-DE" dirty="0"/>
          </a:p>
        </p:txBody>
      </p:sp>
      <p:sp>
        <p:nvSpPr>
          <p:cNvPr id="3" name="Textplatzhalter 2"/>
          <p:cNvSpPr>
            <a:spLocks noGrp="1"/>
          </p:cNvSpPr>
          <p:nvPr>
            <p:ph type="body" sz="quarter" idx="13"/>
          </p:nvPr>
        </p:nvSpPr>
        <p:spPr/>
        <p:txBody>
          <a:bodyPr/>
          <a:lstStyle/>
          <a:p>
            <a:pPr indent="-324000">
              <a:lnSpc>
                <a:spcPts val="2500"/>
              </a:lnSpc>
              <a:spcBef>
                <a:spcPts val="600"/>
              </a:spcBef>
              <a:spcAft>
                <a:spcPts val="600"/>
              </a:spcAft>
            </a:pPr>
            <a:endParaRPr lang="de-DE" dirty="0" smtClean="0">
              <a:ea typeface="Verdana" panose="020B0604030504040204" pitchFamily="34" charset="0"/>
              <a:cs typeface="Verdana" panose="020B0604030504040204" pitchFamily="34" charset="0"/>
            </a:endParaRPr>
          </a:p>
          <a:p>
            <a:pPr indent="-324000">
              <a:lnSpc>
                <a:spcPts val="2500"/>
              </a:lnSpc>
              <a:spcBef>
                <a:spcPts val="600"/>
              </a:spcBef>
              <a:spcAft>
                <a:spcPts val="600"/>
              </a:spcAft>
            </a:pPr>
            <a:r>
              <a:rPr lang="de-DE" dirty="0" smtClean="0">
                <a:ea typeface="Verdana" panose="020B0604030504040204" pitchFamily="34" charset="0"/>
                <a:cs typeface="Verdana" panose="020B0604030504040204" pitchFamily="34" charset="0"/>
              </a:rPr>
              <a:t>2010 </a:t>
            </a:r>
            <a:r>
              <a:rPr lang="de-DE" dirty="0">
                <a:ea typeface="Verdana" panose="020B0604030504040204" pitchFamily="34" charset="0"/>
                <a:cs typeface="Verdana" panose="020B0604030504040204" pitchFamily="34" charset="0"/>
              </a:rPr>
              <a:t>Erstveröffentlichung, regelmäßige Aktualisierungen</a:t>
            </a:r>
          </a:p>
          <a:p>
            <a:pPr indent="-324000">
              <a:lnSpc>
                <a:spcPts val="2500"/>
              </a:lnSpc>
              <a:spcBef>
                <a:spcPts val="600"/>
              </a:spcBef>
              <a:spcAft>
                <a:spcPts val="600"/>
              </a:spcAft>
            </a:pPr>
            <a:r>
              <a:rPr lang="de-DE" dirty="0">
                <a:ea typeface="Verdana" panose="020B0604030504040204" pitchFamily="34" charset="0"/>
                <a:cs typeface="Verdana" panose="020B0604030504040204" pitchFamily="34" charset="0"/>
              </a:rPr>
              <a:t>Strategische Entwicklung durch das </a:t>
            </a:r>
            <a:r>
              <a:rPr lang="de-DE" dirty="0" err="1">
                <a:ea typeface="Verdana" panose="020B0604030504040204" pitchFamily="34" charset="0"/>
                <a:cs typeface="Verdana" panose="020B0604030504040204" pitchFamily="34" charset="0"/>
              </a:rPr>
              <a:t>Committee</a:t>
            </a:r>
            <a:r>
              <a:rPr lang="de-DE" dirty="0">
                <a:ea typeface="Verdana" panose="020B0604030504040204" pitchFamily="34" charset="0"/>
                <a:cs typeface="Verdana" panose="020B0604030504040204" pitchFamily="34" charset="0"/>
              </a:rPr>
              <a:t> of </a:t>
            </a:r>
            <a:r>
              <a:rPr lang="de-DE" dirty="0" err="1" smtClean="0">
                <a:ea typeface="Verdana" panose="020B0604030504040204" pitchFamily="34" charset="0"/>
                <a:cs typeface="Verdana" panose="020B0604030504040204" pitchFamily="34" charset="0"/>
              </a:rPr>
              <a:t>Principals</a:t>
            </a:r>
            <a:r>
              <a:rPr lang="de-DE" dirty="0" smtClean="0">
                <a:ea typeface="Verdana" panose="020B0604030504040204" pitchFamily="34" charset="0"/>
                <a:cs typeface="Verdana" panose="020B0604030504040204" pitchFamily="34" charset="0"/>
              </a:rPr>
              <a:t> </a:t>
            </a:r>
            <a:r>
              <a:rPr lang="de-DE" dirty="0">
                <a:ea typeface="Verdana" panose="020B0604030504040204" pitchFamily="34" charset="0"/>
                <a:cs typeface="Verdana" panose="020B0604030504040204" pitchFamily="34" charset="0"/>
              </a:rPr>
              <a:t>(</a:t>
            </a:r>
            <a:r>
              <a:rPr lang="de-DE" dirty="0" err="1">
                <a:ea typeface="Verdana" panose="020B0604030504040204" pitchFamily="34" charset="0"/>
                <a:cs typeface="Verdana" panose="020B0604030504040204" pitchFamily="34" charset="0"/>
              </a:rPr>
              <a:t>CoP</a:t>
            </a:r>
            <a:r>
              <a:rPr lang="de-DE" dirty="0">
                <a:ea typeface="Verdana" panose="020B0604030504040204" pitchFamily="34" charset="0"/>
                <a:cs typeface="Verdana" panose="020B0604030504040204" pitchFamily="34" charset="0"/>
              </a:rPr>
              <a:t>)</a:t>
            </a:r>
          </a:p>
          <a:p>
            <a:pPr indent="-324000">
              <a:lnSpc>
                <a:spcPts val="2500"/>
              </a:lnSpc>
              <a:spcBef>
                <a:spcPts val="600"/>
              </a:spcBef>
              <a:spcAft>
                <a:spcPts val="600"/>
              </a:spcAft>
            </a:pPr>
            <a:r>
              <a:rPr lang="de-DE" dirty="0">
                <a:ea typeface="Verdana" panose="020B0604030504040204" pitchFamily="34" charset="0"/>
                <a:cs typeface="Verdana" panose="020B0604030504040204" pitchFamily="34" charset="0"/>
              </a:rPr>
              <a:t>Praktische Weiterentwicklung und Organisation durch das </a:t>
            </a:r>
            <a:br>
              <a:rPr lang="de-DE" dirty="0">
                <a:ea typeface="Verdana" panose="020B0604030504040204" pitchFamily="34" charset="0"/>
                <a:cs typeface="Verdana" panose="020B0604030504040204" pitchFamily="34" charset="0"/>
              </a:rPr>
            </a:br>
            <a:r>
              <a:rPr lang="de-DE" dirty="0">
                <a:ea typeface="Verdana" panose="020B0604030504040204" pitchFamily="34" charset="0"/>
                <a:cs typeface="Verdana" panose="020B0604030504040204" pitchFamily="34" charset="0"/>
              </a:rPr>
              <a:t>Joint </a:t>
            </a:r>
            <a:r>
              <a:rPr lang="de-DE" dirty="0" err="1">
                <a:ea typeface="Verdana" panose="020B0604030504040204" pitchFamily="34" charset="0"/>
                <a:cs typeface="Verdana" panose="020B0604030504040204" pitchFamily="34" charset="0"/>
              </a:rPr>
              <a:t>Steering</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Committee</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for</a:t>
            </a:r>
            <a:r>
              <a:rPr lang="de-DE" dirty="0">
                <a:ea typeface="Verdana" panose="020B0604030504040204" pitchFamily="34" charset="0"/>
                <a:cs typeface="Verdana" panose="020B0604030504040204" pitchFamily="34" charset="0"/>
              </a:rPr>
              <a:t> Development </a:t>
            </a:r>
            <a:r>
              <a:rPr lang="de-DE" dirty="0" err="1">
                <a:ea typeface="Verdana" panose="020B0604030504040204" pitchFamily="34" charset="0"/>
                <a:cs typeface="Verdana" panose="020B0604030504040204" pitchFamily="34" charset="0"/>
              </a:rPr>
              <a:t>of</a:t>
            </a:r>
            <a:r>
              <a:rPr lang="de-DE" dirty="0">
                <a:ea typeface="Verdana" panose="020B0604030504040204" pitchFamily="34" charset="0"/>
                <a:cs typeface="Verdana" panose="020B0604030504040204" pitchFamily="34" charset="0"/>
              </a:rPr>
              <a:t> RDA (JSC)</a:t>
            </a:r>
          </a:p>
          <a:p>
            <a:pPr indent="-324000">
              <a:lnSpc>
                <a:spcPts val="2500"/>
              </a:lnSpc>
              <a:spcBef>
                <a:spcPts val="600"/>
              </a:spcBef>
              <a:spcAft>
                <a:spcPts val="600"/>
              </a:spcAft>
            </a:pPr>
            <a:r>
              <a:rPr lang="de-DE" dirty="0">
                <a:ea typeface="Verdana" panose="020B0604030504040204" pitchFamily="34" charset="0"/>
                <a:cs typeface="Verdana" panose="020B0604030504040204" pitchFamily="34" charset="0"/>
              </a:rPr>
              <a:t>Vertretung für Deutschland, Österreich und die deutschsprachige Schweiz im </a:t>
            </a:r>
            <a:r>
              <a:rPr lang="de-DE" dirty="0" err="1">
                <a:ea typeface="Verdana" panose="020B0604030504040204" pitchFamily="34" charset="0"/>
                <a:cs typeface="Verdana" panose="020B0604030504040204" pitchFamily="34" charset="0"/>
              </a:rPr>
              <a:t>CoP</a:t>
            </a:r>
            <a:r>
              <a:rPr lang="de-DE" dirty="0">
                <a:ea typeface="Verdana" panose="020B0604030504040204" pitchFamily="34" charset="0"/>
                <a:cs typeface="Verdana" panose="020B0604030504040204" pitchFamily="34" charset="0"/>
              </a:rPr>
              <a:t> und im JSC: Deutsche Nationalbibliothek</a:t>
            </a:r>
          </a:p>
          <a:p>
            <a:endParaRPr lang="de-DE" dirty="0"/>
          </a:p>
        </p:txBody>
      </p:sp>
      <p:sp>
        <p:nvSpPr>
          <p:cNvPr id="7" name="Fußzeilenplatzhalter 17"/>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29926020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Gremien</a:t>
            </a:r>
          </a:p>
        </p:txBody>
      </p:sp>
      <p:sp>
        <p:nvSpPr>
          <p:cNvPr id="4" name="Fußzeilenplatzhalter 3"/>
          <p:cNvSpPr>
            <a:spLocks noGrp="1"/>
          </p:cNvSpPr>
          <p:nvPr>
            <p:ph type="ftr" sz="quarter" idx="14"/>
          </p:nvPr>
        </p:nvSpPr>
        <p:spPr>
          <a:xfrm>
            <a:off x="467544" y="6376243"/>
            <a:ext cx="7069380" cy="365125"/>
          </a:xfrm>
        </p:spPr>
        <p:txBody>
          <a:bodyPr/>
          <a:lstStyle/>
          <a:p>
            <a:r>
              <a:rPr lang="de-DE" smtClean="0"/>
              <a:t>AG RDA Schulungsunterlagen | RDA kompakt | Stand:  30.11.2016  | CC BY-NC-SA</a:t>
            </a:r>
            <a:endParaRPr lang="de-DE" dirty="0"/>
          </a:p>
        </p:txBody>
      </p:sp>
      <p:sp>
        <p:nvSpPr>
          <p:cNvPr id="6" name="Rechteck 5"/>
          <p:cNvSpPr/>
          <p:nvPr/>
        </p:nvSpPr>
        <p:spPr>
          <a:xfrm>
            <a:off x="1020200" y="2601178"/>
            <a:ext cx="6768752" cy="914400"/>
          </a:xfrm>
          <a:prstGeom prst="rect">
            <a:avLst/>
          </a:prstGeom>
          <a:solidFill>
            <a:srgbClr val="D7C7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Joint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Steering</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for</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Development of RDA (JSC)</a:t>
            </a:r>
          </a:p>
        </p:txBody>
      </p:sp>
      <p:sp>
        <p:nvSpPr>
          <p:cNvPr id="7" name="Ellipse 6"/>
          <p:cNvSpPr/>
          <p:nvPr/>
        </p:nvSpPr>
        <p:spPr>
          <a:xfrm>
            <a:off x="1740280" y="1052736"/>
            <a:ext cx="4896544" cy="1202432"/>
          </a:xfrm>
          <a:prstGeom prst="ellipse">
            <a:avLst/>
          </a:prstGeom>
          <a:solidFill>
            <a:srgbClr val="D7C7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of</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Principals</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CoP</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4524851" y="3966201"/>
            <a:ext cx="1512168" cy="57606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American Library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Association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(ALA)</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83568" y="3861048"/>
            <a:ext cx="1008112" cy="57606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British </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Library (BL)</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6636824" y="3929470"/>
            <a:ext cx="1800200" cy="1008112"/>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a:solidFill>
                  <a:srgbClr val="000000"/>
                </a:solidFill>
                <a:latin typeface="Verdana" panose="020B0604030504040204" pitchFamily="34" charset="0"/>
                <a:ea typeface="Verdana" panose="020B0604030504040204" pitchFamily="34" charset="0"/>
                <a:cs typeface="Verdana" panose="020B0604030504040204" pitchFamily="34" charset="0"/>
              </a:rPr>
              <a:t>Chartered</a:t>
            </a: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 Institute of Library and Information </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Professionals (CILIP)</a:t>
            </a:r>
            <a:endParaRPr lang="de-DE" sz="10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3733170" y="4697133"/>
            <a:ext cx="1512168" cy="77038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Deutsche Nationalbibliothek (DNB)</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1347320" y="4542265"/>
            <a:ext cx="1130424" cy="108012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Australian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on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Cataloguing</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(ACOC)</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2604376" y="3946811"/>
            <a:ext cx="914400" cy="91440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Library of Congress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LoC</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5521747" y="5010317"/>
            <a:ext cx="1274440" cy="91440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Canadian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on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Cataloguing</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(CCC)</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Pfeil nach unten 14"/>
          <p:cNvSpPr/>
          <p:nvPr/>
        </p:nvSpPr>
        <p:spPr>
          <a:xfrm>
            <a:off x="3946236" y="2255168"/>
            <a:ext cx="484632" cy="360040"/>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Pfeil nach oben 15"/>
          <p:cNvSpPr/>
          <p:nvPr/>
        </p:nvSpPr>
        <p:spPr>
          <a:xfrm>
            <a:off x="1283570" y="3611879"/>
            <a:ext cx="484632" cy="317591"/>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Pfeil nach oben 16"/>
          <p:cNvSpPr/>
          <p:nvPr/>
        </p:nvSpPr>
        <p:spPr>
          <a:xfrm>
            <a:off x="1908303" y="4024408"/>
            <a:ext cx="484632" cy="606978"/>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Pfeil nach oben 17"/>
          <p:cNvSpPr/>
          <p:nvPr/>
        </p:nvSpPr>
        <p:spPr>
          <a:xfrm>
            <a:off x="2819260" y="3611879"/>
            <a:ext cx="484632" cy="412617"/>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Pfeil nach oben 18"/>
          <p:cNvSpPr/>
          <p:nvPr/>
        </p:nvSpPr>
        <p:spPr>
          <a:xfrm>
            <a:off x="3755447" y="3861048"/>
            <a:ext cx="484632" cy="978408"/>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Pfeil nach oben 19"/>
          <p:cNvSpPr/>
          <p:nvPr/>
        </p:nvSpPr>
        <p:spPr>
          <a:xfrm>
            <a:off x="5046067" y="3573585"/>
            <a:ext cx="484632" cy="489204"/>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Pfeil nach oben 20"/>
          <p:cNvSpPr/>
          <p:nvPr/>
        </p:nvSpPr>
        <p:spPr>
          <a:xfrm>
            <a:off x="6106476" y="3929470"/>
            <a:ext cx="484632" cy="1164980"/>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Pfeil nach oben 21"/>
          <p:cNvSpPr/>
          <p:nvPr/>
        </p:nvSpPr>
        <p:spPr>
          <a:xfrm>
            <a:off x="6796187" y="3649400"/>
            <a:ext cx="484632" cy="393185"/>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390286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Tree>
    <p:extLst>
      <p:ext uri="{BB962C8B-B14F-4D97-AF65-F5344CB8AC3E}">
        <p14:creationId xmlns:p14="http://schemas.microsoft.com/office/powerpoint/2010/main" val="15355543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7" name="Positionsrahmen 6"/>
          <p:cNvSpPr/>
          <p:nvPr/>
        </p:nvSpPr>
        <p:spPr>
          <a:xfrm>
            <a:off x="216024" y="2636912"/>
            <a:ext cx="2915816" cy="1124151"/>
          </a:xfrm>
          <a:prstGeom prst="frame">
            <a:avLst/>
          </a:prstGeom>
          <a:solidFill>
            <a:srgbClr val="0070C0"/>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einfach zu nutzen</a:t>
            </a:r>
          </a:p>
        </p:txBody>
      </p:sp>
      <p:sp>
        <p:nvSpPr>
          <p:cNvPr id="8" name="Positionsrahmen 7"/>
          <p:cNvSpPr/>
          <p:nvPr/>
        </p:nvSpPr>
        <p:spPr>
          <a:xfrm>
            <a:off x="3563888" y="2636912"/>
            <a:ext cx="2232248" cy="1058416"/>
          </a:xfrm>
          <a:prstGeom prst="frame">
            <a:avLst/>
          </a:prstGeom>
          <a:solidFill>
            <a:srgbClr val="BBE0E3"/>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international</a:t>
            </a:r>
          </a:p>
        </p:txBody>
      </p:sp>
      <p:sp>
        <p:nvSpPr>
          <p:cNvPr id="9" name="Positionsrahmen 8"/>
          <p:cNvSpPr/>
          <p:nvPr/>
        </p:nvSpPr>
        <p:spPr>
          <a:xfrm>
            <a:off x="413792" y="4365104"/>
            <a:ext cx="2520280" cy="914400"/>
          </a:xfrm>
          <a:prstGeom prst="frame">
            <a:avLst/>
          </a:prstGeom>
          <a:solidFill>
            <a:srgbClr val="DAEDEF">
              <a:lumMod val="2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basiert auf Prinzipien</a:t>
            </a:r>
          </a:p>
        </p:txBody>
      </p:sp>
      <p:sp>
        <p:nvSpPr>
          <p:cNvPr id="10" name="Positionsrahmen 9"/>
          <p:cNvSpPr/>
          <p:nvPr/>
        </p:nvSpPr>
        <p:spPr>
          <a:xfrm>
            <a:off x="3160904" y="4843394"/>
            <a:ext cx="2646040" cy="1273817"/>
          </a:xfrm>
          <a:prstGeom prst="frame">
            <a:avLst/>
          </a:prstGeom>
          <a:solidFill>
            <a:srgbClr val="2D2D8A">
              <a:lumMod val="60000"/>
              <a:lumOff val="40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für alle Arten von Ressourcen und Inhalten</a:t>
            </a:r>
          </a:p>
        </p:txBody>
      </p:sp>
      <p:sp>
        <p:nvSpPr>
          <p:cNvPr id="11" name="Positionsrahmen 10"/>
          <p:cNvSpPr/>
          <p:nvPr/>
        </p:nvSpPr>
        <p:spPr>
          <a:xfrm>
            <a:off x="5493544" y="3761063"/>
            <a:ext cx="2678856" cy="914400"/>
          </a:xfrm>
          <a:prstGeom prst="frame">
            <a:avLst/>
          </a:prstGeom>
          <a:solidFill>
            <a:srgbClr val="BBE0E3">
              <a:lumMod val="50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für digitale Umgebungen</a:t>
            </a:r>
          </a:p>
        </p:txBody>
      </p:sp>
      <p:sp>
        <p:nvSpPr>
          <p:cNvPr id="12" name="Positionsrahmen 11"/>
          <p:cNvSpPr/>
          <p:nvPr/>
        </p:nvSpPr>
        <p:spPr>
          <a:xfrm>
            <a:off x="6084168" y="4869160"/>
            <a:ext cx="2808312" cy="914400"/>
          </a:xfrm>
          <a:prstGeom prst="frame">
            <a:avLst/>
          </a:prstGeom>
          <a:solidFill>
            <a:srgbClr val="BBE0E3">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formatunabhängig</a:t>
            </a:r>
          </a:p>
        </p:txBody>
      </p:sp>
      <p:sp>
        <p:nvSpPr>
          <p:cNvPr id="13" name="Positionsrahmen 12"/>
          <p:cNvSpPr/>
          <p:nvPr/>
        </p:nvSpPr>
        <p:spPr>
          <a:xfrm>
            <a:off x="6084167" y="1988840"/>
            <a:ext cx="2621043" cy="1285674"/>
          </a:xfrm>
          <a:prstGeom prst="frame">
            <a:avLst/>
          </a:prstGeom>
          <a:solidFill>
            <a:srgbClr val="2D2D8A">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Bibliotheken, Museen, Archive</a:t>
            </a:r>
          </a:p>
        </p:txBody>
      </p:sp>
      <p:pic>
        <p:nvPicPr>
          <p:cNvPr id="14" name="Grafik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16" y="645544"/>
            <a:ext cx="4752528" cy="1318566"/>
          </a:xfrm>
          <a:prstGeom prst="rect">
            <a:avLst/>
          </a:prstGeom>
        </p:spPr>
      </p:pic>
      <p:sp>
        <p:nvSpPr>
          <p:cNvPr id="15" name="Textfeld 14"/>
          <p:cNvSpPr txBox="1"/>
          <p:nvPr/>
        </p:nvSpPr>
        <p:spPr>
          <a:xfrm>
            <a:off x="5796136" y="6021288"/>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084263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RDA kompakt | Stand:  30.11.2016  | CC BY-NC-SA</a:t>
            </a:r>
            <a:endParaRPr lang="de-DE" dirty="0"/>
          </a:p>
        </p:txBody>
      </p:sp>
      <p:sp>
        <p:nvSpPr>
          <p:cNvPr id="8" name="Rechteck 7"/>
          <p:cNvSpPr/>
          <p:nvPr/>
        </p:nvSpPr>
        <p:spPr>
          <a:xfrm>
            <a:off x="4716016" y="5291916"/>
            <a:ext cx="3567002"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hlinkClick r:id="rId3"/>
              </a:rPr>
              <a:t>http://access.rdatoolkit.org</a:t>
            </a:r>
            <a:r>
              <a:rPr lang="de-DE" dirty="0" smtClean="0">
                <a:latin typeface="Verdana" panose="020B0604030504040204" pitchFamily="34" charset="0"/>
                <a:ea typeface="Verdana" panose="020B0604030504040204" pitchFamily="34" charset="0"/>
                <a:cs typeface="Verdana" panose="020B0604030504040204" pitchFamily="34" charset="0"/>
                <a:hlinkClick r:id="rId3"/>
              </a:rPr>
              <a:t>/</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35720" y="5301208"/>
            <a:ext cx="3369962"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hlinkClick r:id="rId4"/>
              </a:rPr>
              <a:t>http://</a:t>
            </a:r>
            <a:r>
              <a:rPr lang="de-DE" dirty="0" smtClean="0">
                <a:latin typeface="Verdana" panose="020B0604030504040204" pitchFamily="34" charset="0"/>
                <a:ea typeface="Verdana" panose="020B0604030504040204" pitchFamily="34" charset="0"/>
                <a:cs typeface="Verdana" panose="020B0604030504040204" pitchFamily="34" charset="0"/>
                <a:hlinkClick r:id="rId4"/>
              </a:rPr>
              <a:t>www.rdatoolkit.org/</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5756959" y="5930696"/>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1600" y="764704"/>
            <a:ext cx="6840760" cy="4378498"/>
          </a:xfrm>
          <a:prstGeom prst="rect">
            <a:avLst/>
          </a:prstGeom>
        </p:spPr>
      </p:pic>
      <p:sp>
        <p:nvSpPr>
          <p:cNvPr id="6" name="Foliennummernplatzhalter 5"/>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2610471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3" name="Textplatzhalter 2"/>
          <p:cNvSpPr>
            <a:spLocks noGrp="1"/>
          </p:cNvSpPr>
          <p:nvPr>
            <p:ph type="body" sz="quarter" idx="13"/>
          </p:nvPr>
        </p:nvSpPr>
        <p:spPr/>
        <p:txBody>
          <a:bodyPr/>
          <a:lstStyle/>
          <a:p>
            <a:pPr marL="285750" indent="-285750" fontAlgn="base">
              <a:spcBef>
                <a:spcPts val="600"/>
              </a:spcBef>
              <a:spcAft>
                <a:spcPct val="0"/>
              </a:spcAft>
              <a:buFont typeface="Arial" charset="0"/>
              <a:buChar char="•"/>
            </a:pPr>
            <a:endParaRPr lang="en-US" sz="2000" dirty="0" smtClean="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en-US" sz="2000" dirty="0" err="1" smtClean="0">
                <a:solidFill>
                  <a:srgbClr val="000000"/>
                </a:solidFill>
                <a:ea typeface="Verdana" panose="020B0604030504040204" pitchFamily="34" charset="0"/>
                <a:cs typeface="Verdana" panose="020B0604030504040204" pitchFamily="34" charset="0"/>
              </a:rPr>
              <a:t>Vereinbarung</a:t>
            </a:r>
            <a:r>
              <a:rPr lang="en-US" sz="2000" dirty="0" smtClean="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mit</a:t>
            </a:r>
            <a:r>
              <a:rPr lang="en-US" sz="2000" dirty="0">
                <a:solidFill>
                  <a:srgbClr val="000000"/>
                </a:solidFill>
                <a:ea typeface="Verdana" panose="020B0604030504040204" pitchFamily="34" charset="0"/>
                <a:cs typeface="Verdana" panose="020B0604030504040204" pitchFamily="34" charset="0"/>
              </a:rPr>
              <a:t> ALA Publishing </a:t>
            </a:r>
            <a:r>
              <a:rPr lang="en-US" sz="2000" dirty="0" err="1">
                <a:solidFill>
                  <a:srgbClr val="000000"/>
                </a:solidFill>
                <a:ea typeface="Verdana" panose="020B0604030504040204" pitchFamily="34" charset="0"/>
                <a:cs typeface="Verdana" panose="020B0604030504040204" pitchFamily="34" charset="0"/>
              </a:rPr>
              <a:t>über</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eine</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Konsortiallizenz</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für</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alle</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beteiligten</a:t>
            </a:r>
            <a:r>
              <a:rPr lang="en-US" sz="2000" dirty="0">
                <a:solidFill>
                  <a:srgbClr val="000000"/>
                </a:solidFill>
                <a:ea typeface="Verdana" panose="020B0604030504040204" pitchFamily="34" charset="0"/>
                <a:cs typeface="Verdana" panose="020B0604030504040204" pitchFamily="34" charset="0"/>
              </a:rPr>
              <a:t> Partner in der Deutschland, </a:t>
            </a:r>
            <a:r>
              <a:rPr lang="en-US" sz="2000" dirty="0" err="1">
                <a:solidFill>
                  <a:srgbClr val="000000"/>
                </a:solidFill>
                <a:ea typeface="Verdana" panose="020B0604030504040204" pitchFamily="34" charset="0"/>
                <a:cs typeface="Verdana" panose="020B0604030504040204" pitchFamily="34" charset="0"/>
              </a:rPr>
              <a:t>Österreich</a:t>
            </a:r>
            <a:r>
              <a:rPr lang="en-US" sz="2000" dirty="0">
                <a:solidFill>
                  <a:srgbClr val="000000"/>
                </a:solidFill>
                <a:ea typeface="Verdana" panose="020B0604030504040204" pitchFamily="34" charset="0"/>
                <a:cs typeface="Verdana" panose="020B0604030504040204" pitchFamily="34" charset="0"/>
              </a:rPr>
              <a:t> und der </a:t>
            </a:r>
            <a:r>
              <a:rPr lang="en-US" sz="2000" dirty="0" err="1">
                <a:solidFill>
                  <a:srgbClr val="000000"/>
                </a:solidFill>
                <a:ea typeface="Verdana" panose="020B0604030504040204" pitchFamily="34" charset="0"/>
                <a:cs typeface="Verdana" panose="020B0604030504040204" pitchFamily="34" charset="0"/>
              </a:rPr>
              <a:t>Schweiz</a:t>
            </a:r>
            <a:r>
              <a:rPr lang="en-US" sz="2000" dirty="0">
                <a:solidFill>
                  <a:srgbClr val="000000"/>
                </a:solidFill>
                <a:ea typeface="Verdana" panose="020B0604030504040204" pitchFamily="34" charset="0"/>
                <a:cs typeface="Verdana" panose="020B0604030504040204" pitchFamily="34" charset="0"/>
              </a:rPr>
              <a:t> </a:t>
            </a:r>
          </a:p>
          <a:p>
            <a:pPr marL="285750" indent="-285750" fontAlgn="base">
              <a:spcBef>
                <a:spcPts val="600"/>
              </a:spcBef>
              <a:spcAft>
                <a:spcPct val="0"/>
              </a:spcAft>
              <a:buFont typeface="Arial" charset="0"/>
              <a:buChar char="•"/>
            </a:pPr>
            <a:r>
              <a:rPr lang="en-US" sz="2000" dirty="0" err="1">
                <a:solidFill>
                  <a:srgbClr val="000000"/>
                </a:solidFill>
                <a:ea typeface="Verdana" panose="020B0604030504040204" pitchFamily="34" charset="0"/>
                <a:cs typeface="Verdana" panose="020B0604030504040204" pitchFamily="34" charset="0"/>
              </a:rPr>
              <a:t>Organisation</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bei</a:t>
            </a:r>
            <a:r>
              <a:rPr lang="en-US" sz="2000" dirty="0">
                <a:solidFill>
                  <a:srgbClr val="000000"/>
                </a:solidFill>
                <a:ea typeface="Verdana" panose="020B0604030504040204" pitchFamily="34" charset="0"/>
                <a:cs typeface="Verdana" panose="020B0604030504040204" pitchFamily="34" charset="0"/>
              </a:rPr>
              <a:t> der </a:t>
            </a:r>
            <a:r>
              <a:rPr lang="en-US" sz="2000" dirty="0" err="1">
                <a:solidFill>
                  <a:srgbClr val="000000"/>
                </a:solidFill>
                <a:ea typeface="Verdana" panose="020B0604030504040204" pitchFamily="34" charset="0"/>
                <a:cs typeface="Verdana" panose="020B0604030504040204" pitchFamily="34" charset="0"/>
              </a:rPr>
              <a:t>Deutschen</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Nationalbibliothek</a:t>
            </a:r>
            <a:endParaRPr lang="en-US" sz="2000" dirty="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en-US" sz="2000" dirty="0" err="1" smtClean="0">
                <a:solidFill>
                  <a:srgbClr val="000000"/>
                </a:solidFill>
                <a:ea typeface="Verdana" panose="020B0604030504040204" pitchFamily="34" charset="0"/>
                <a:cs typeface="Verdana" panose="020B0604030504040204" pitchFamily="34" charset="0"/>
              </a:rPr>
              <a:t>Laufzeit</a:t>
            </a:r>
            <a:r>
              <a:rPr lang="en-US" sz="2000" dirty="0" smtClean="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ein</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Jahr</a:t>
            </a:r>
            <a:endParaRPr lang="en-US" sz="2000" dirty="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en-US" sz="2000" dirty="0" err="1">
                <a:solidFill>
                  <a:srgbClr val="000000"/>
                </a:solidFill>
                <a:ea typeface="Verdana" panose="020B0604030504040204" pitchFamily="34" charset="0"/>
                <a:cs typeface="Verdana" panose="020B0604030504040204" pitchFamily="34" charset="0"/>
              </a:rPr>
              <a:t>zurzeit</a:t>
            </a:r>
            <a:r>
              <a:rPr lang="en-US" sz="2000" dirty="0">
                <a:solidFill>
                  <a:srgbClr val="000000"/>
                </a:solidFill>
                <a:ea typeface="Verdana" panose="020B0604030504040204" pitchFamily="34" charset="0"/>
                <a:cs typeface="Verdana" panose="020B0604030504040204" pitchFamily="34" charset="0"/>
              </a:rPr>
              <a:t> 400 </a:t>
            </a:r>
            <a:r>
              <a:rPr lang="en-US" sz="2000" dirty="0" err="1">
                <a:solidFill>
                  <a:srgbClr val="000000"/>
                </a:solidFill>
                <a:ea typeface="Verdana" panose="020B0604030504040204" pitchFamily="34" charset="0"/>
                <a:cs typeface="Verdana" panose="020B0604030504040204" pitchFamily="34" charset="0"/>
              </a:rPr>
              <a:t>gleichzeitige</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Zugriffe</a:t>
            </a:r>
            <a:endParaRPr lang="en-US" sz="2000" dirty="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de-DE" sz="2000" dirty="0">
                <a:ea typeface="Verdana" panose="020B0604030504040204" pitchFamily="34" charset="0"/>
                <a:cs typeface="Verdana" panose="020B0604030504040204" pitchFamily="34" charset="0"/>
              </a:rPr>
              <a:t>jeweils aktuellste Version von RDA ist im englischsprachigen </a:t>
            </a:r>
            <a:r>
              <a:rPr lang="de-DE" sz="2000" dirty="0" smtClean="0">
                <a:ea typeface="Verdana" panose="020B0604030504040204" pitchFamily="34" charset="0"/>
                <a:cs typeface="Verdana" panose="020B0604030504040204" pitchFamily="34" charset="0"/>
              </a:rPr>
              <a:t>RDA-Toolkit </a:t>
            </a:r>
            <a:r>
              <a:rPr lang="de-DE" sz="2000" dirty="0">
                <a:ea typeface="Verdana" panose="020B0604030504040204" pitchFamily="34" charset="0"/>
                <a:cs typeface="Verdana" panose="020B0604030504040204" pitchFamily="34" charset="0"/>
              </a:rPr>
              <a:t>enthalten (Übersetzungen ca. ein halbes Jahr später aktualisiert)</a:t>
            </a:r>
          </a:p>
          <a:p>
            <a:pPr marL="285750" indent="-285750" fontAlgn="base">
              <a:spcBef>
                <a:spcPts val="600"/>
              </a:spcBef>
              <a:spcAft>
                <a:spcPct val="0"/>
              </a:spcAft>
              <a:buFont typeface="Arial" charset="0"/>
              <a:buChar char="•"/>
            </a:pPr>
            <a:r>
              <a:rPr lang="de-DE" sz="2000" dirty="0">
                <a:ea typeface="Verdana" panose="020B0604030504040204" pitchFamily="34" charset="0"/>
                <a:cs typeface="Verdana" panose="020B0604030504040204" pitchFamily="34" charset="0"/>
              </a:rPr>
              <a:t>Informationen: RDA-Info-Wiki </a:t>
            </a:r>
            <a:r>
              <a:rPr lang="de-DE" sz="2000" dirty="0">
                <a:ea typeface="Verdana" panose="020B0604030504040204" pitchFamily="34" charset="0"/>
                <a:cs typeface="Verdana" panose="020B0604030504040204" pitchFamily="34" charset="0"/>
                <a:hlinkClick r:id="rId3"/>
              </a:rPr>
              <a:t>https://</a:t>
            </a:r>
            <a:r>
              <a:rPr lang="de-DE" sz="2000" dirty="0" smtClean="0">
                <a:ea typeface="Verdana" panose="020B0604030504040204" pitchFamily="34" charset="0"/>
                <a:cs typeface="Verdana" panose="020B0604030504040204" pitchFamily="34" charset="0"/>
                <a:hlinkClick r:id="rId3"/>
              </a:rPr>
              <a:t>wiki.dnb.de/display/RDAINFO/Regelwerk</a:t>
            </a:r>
            <a:r>
              <a:rPr lang="de-DE" sz="2000" dirty="0" smtClean="0">
                <a:ea typeface="Verdana" panose="020B0604030504040204" pitchFamily="34" charset="0"/>
                <a:cs typeface="Verdana" panose="020B0604030504040204" pitchFamily="34" charset="0"/>
              </a:rPr>
              <a:t> und per Mail an </a:t>
            </a:r>
            <a:r>
              <a:rPr lang="de-DE" sz="2000" dirty="0" smtClean="0">
                <a:ea typeface="Verdana" panose="020B0604030504040204" pitchFamily="34" charset="0"/>
                <a:cs typeface="Verdana" panose="020B0604030504040204" pitchFamily="34" charset="0"/>
                <a:hlinkClick r:id="rId4"/>
              </a:rPr>
              <a:t>afs@dnb.de</a:t>
            </a:r>
            <a:endParaRPr lang="de-DE" sz="2000" dirty="0">
              <a:ea typeface="Verdana" panose="020B0604030504040204" pitchFamily="34" charset="0"/>
              <a:cs typeface="Verdana" panose="020B0604030504040204" pitchFamily="34" charset="0"/>
            </a:endParaRPr>
          </a:p>
          <a:p>
            <a:endParaRPr lang="de-DE" sz="2000"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RDA kompakt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30914800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9" name="Textfeld 8"/>
          <p:cNvSpPr txBox="1"/>
          <p:nvPr/>
        </p:nvSpPr>
        <p:spPr>
          <a:xfrm>
            <a:off x="5604287" y="5221766"/>
            <a:ext cx="310766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11" name="Fußzeilenplatzhalter 10"/>
          <p:cNvSpPr>
            <a:spLocks noGrp="1"/>
          </p:cNvSpPr>
          <p:nvPr>
            <p:ph type="ftr" sz="quarter" idx="14"/>
          </p:nvPr>
        </p:nvSpPr>
        <p:spPr>
          <a:xfrm>
            <a:off x="467544" y="6376243"/>
            <a:ext cx="7344816" cy="365125"/>
          </a:xfrm>
        </p:spPr>
        <p:txBody>
          <a:bodyPr/>
          <a:lstStyle/>
          <a:p>
            <a:r>
              <a:rPr lang="de-DE" smtClean="0"/>
              <a:t>AG RDA Schulungsunterlagen | RDA kompakt | Stand:  30.11.2016  | CC BY-NC-SA</a:t>
            </a:r>
            <a:endParaRPr lang="de-DE"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908720"/>
            <a:ext cx="8100392" cy="4311186"/>
          </a:xfrm>
          <a:prstGeom prst="rect">
            <a:avLst/>
          </a:prstGeom>
        </p:spPr>
      </p:pic>
      <p:cxnSp>
        <p:nvCxnSpPr>
          <p:cNvPr id="8" name="Gerade Verbindung mit Pfeil 7"/>
          <p:cNvCxnSpPr/>
          <p:nvPr/>
        </p:nvCxnSpPr>
        <p:spPr>
          <a:xfrm flipH="1">
            <a:off x="2123728" y="1305046"/>
            <a:ext cx="990184" cy="0"/>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0" name="Gerade Verbindung mit Pfeil 9"/>
          <p:cNvCxnSpPr/>
          <p:nvPr/>
        </p:nvCxnSpPr>
        <p:spPr>
          <a:xfrm flipV="1">
            <a:off x="7169355" y="1324830"/>
            <a:ext cx="442183" cy="736018"/>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2" name="Gerade Verbindung mit Pfeil 11"/>
          <p:cNvCxnSpPr/>
          <p:nvPr/>
        </p:nvCxnSpPr>
        <p:spPr>
          <a:xfrm flipV="1">
            <a:off x="7956376" y="1175108"/>
            <a:ext cx="478661" cy="741724"/>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4" name="Foliennummernplatzhalter 3"/>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259073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Anwendungsrichtlinien</a:t>
            </a:r>
            <a:endParaRPr lang="de-DE" dirty="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RDA kompakt | Stand:  30.11.2016  | CC BY-NC-SA</a:t>
            </a:r>
            <a:endParaRPr lang="de-DE" dirty="0"/>
          </a:p>
        </p:txBody>
      </p:sp>
      <p:sp>
        <p:nvSpPr>
          <p:cNvPr id="8" name="Textfeld 7"/>
          <p:cNvSpPr txBox="1"/>
          <p:nvPr/>
        </p:nvSpPr>
        <p:spPr>
          <a:xfrm>
            <a:off x="5460271" y="4451754"/>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052736"/>
            <a:ext cx="8028384" cy="3399018"/>
          </a:xfrm>
          <a:prstGeom prst="rect">
            <a:avLst/>
          </a:prstGeom>
        </p:spPr>
      </p:pic>
      <p:cxnSp>
        <p:nvCxnSpPr>
          <p:cNvPr id="7" name="Gerade Verbindung mit Pfeil 6"/>
          <p:cNvCxnSpPr/>
          <p:nvPr/>
        </p:nvCxnSpPr>
        <p:spPr>
          <a:xfrm flipH="1" flipV="1">
            <a:off x="4012753" y="3068960"/>
            <a:ext cx="1351335" cy="972107"/>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3" name="Foliennummernplatzhalter 2"/>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10464598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D-A-CH im </a:t>
            </a:r>
            <a:r>
              <a:rPr lang="de-DE" dirty="0" smtClean="0"/>
              <a:t>RDA Toolkit</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7" name="Textfeld 6"/>
          <p:cNvSpPr txBox="1"/>
          <p:nvPr/>
        </p:nvSpPr>
        <p:spPr>
          <a:xfrm>
            <a:off x="5580111" y="5525651"/>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810" y="1268760"/>
            <a:ext cx="8088630" cy="4287600"/>
          </a:xfrm>
          <a:prstGeom prst="rect">
            <a:avLst/>
          </a:prstGeom>
        </p:spPr>
      </p:pic>
      <p:sp>
        <p:nvSpPr>
          <p:cNvPr id="6" name="Foliennummernplatzhalter 5"/>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414534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Internationalisierung der deutschen </a:t>
            </a:r>
            <a:r>
              <a:rPr lang="de-DE" dirty="0" smtClean="0">
                <a:ea typeface="Verdana" panose="020B0604030504040204" pitchFamily="34" charset="0"/>
                <a:cs typeface="Verdana" panose="020B0604030504040204" pitchFamily="34" charset="0"/>
              </a:rPr>
              <a:t>Standards</a:t>
            </a:r>
            <a:endParaRPr lang="de-DE" dirty="0"/>
          </a:p>
        </p:txBody>
      </p:sp>
      <p:sp>
        <p:nvSpPr>
          <p:cNvPr id="3" name="Textplatzhalter 2"/>
          <p:cNvSpPr>
            <a:spLocks noGrp="1"/>
          </p:cNvSpPr>
          <p:nvPr>
            <p:ph type="body" sz="quarter" idx="13"/>
          </p:nvPr>
        </p:nvSpPr>
        <p:spPr/>
        <p:txBody>
          <a:bodyPr/>
          <a:lstStyle/>
          <a:p>
            <a:pPr marL="36000" indent="0">
              <a:lnSpc>
                <a:spcPct val="100000"/>
              </a:lnSpc>
              <a:spcBef>
                <a:spcPts val="300"/>
              </a:spcBef>
              <a:buNone/>
            </a:pPr>
            <a:r>
              <a:rPr lang="de-DE" sz="1800" b="1" dirty="0">
                <a:ea typeface="Verdana" panose="020B0604030504040204" pitchFamily="34" charset="0"/>
                <a:cs typeface="Verdana" panose="020B0604030504040204" pitchFamily="34" charset="0"/>
              </a:rPr>
              <a:t>2001</a:t>
            </a:r>
          </a:p>
          <a:p>
            <a:pPr marL="36000" indent="0">
              <a:lnSpc>
                <a:spcPct val="100000"/>
              </a:lnSpc>
              <a:spcBef>
                <a:spcPts val="300"/>
              </a:spcBef>
              <a:buNone/>
            </a:pPr>
            <a:r>
              <a:rPr lang="de-DE" sz="1800" dirty="0">
                <a:ea typeface="Verdana" panose="020B0604030504040204" pitchFamily="34" charset="0"/>
                <a:cs typeface="Verdana" panose="020B0604030504040204" pitchFamily="34" charset="0"/>
              </a:rPr>
              <a:t>Grundsatzbeschluss: Umstieg auf internationale Regelwerke und Formate; Machbarkeitsstudie</a:t>
            </a:r>
          </a:p>
          <a:p>
            <a:pPr marL="36000" indent="0">
              <a:lnSpc>
                <a:spcPct val="100000"/>
              </a:lnSpc>
              <a:spcBef>
                <a:spcPts val="300"/>
              </a:spcBef>
              <a:buNone/>
            </a:pPr>
            <a:r>
              <a:rPr lang="de-DE" sz="1800" b="1" dirty="0" smtClean="0">
                <a:ea typeface="Verdana" panose="020B0604030504040204" pitchFamily="34" charset="0"/>
                <a:cs typeface="Verdana" panose="020B0604030504040204" pitchFamily="34" charset="0"/>
              </a:rPr>
              <a:t>2004</a:t>
            </a:r>
            <a:endParaRPr lang="de-DE" sz="1800" b="1" dirty="0">
              <a:ea typeface="Verdana" panose="020B0604030504040204" pitchFamily="34" charset="0"/>
              <a:cs typeface="Verdana" panose="020B0604030504040204" pitchFamily="34" charset="0"/>
            </a:endParaRPr>
          </a:p>
          <a:p>
            <a:pPr marL="36000" indent="0">
              <a:lnSpc>
                <a:spcPct val="100000"/>
              </a:lnSpc>
              <a:spcBef>
                <a:spcPts val="300"/>
              </a:spcBef>
              <a:buNone/>
            </a:pPr>
            <a:r>
              <a:rPr lang="de-DE" sz="1800" dirty="0">
                <a:ea typeface="Verdana" panose="020B0604030504040204" pitchFamily="34" charset="0"/>
                <a:cs typeface="Verdana" panose="020B0604030504040204" pitchFamily="34" charset="0"/>
              </a:rPr>
              <a:t>MARC 21 als Austauschformat für alle Bibliotheken im dt.-sprachigen Raum, einheitliches Normdatenformat, aktive Teilnahme am </a:t>
            </a:r>
            <a:r>
              <a:rPr lang="de-DE" sz="1800" dirty="0" err="1">
                <a:ea typeface="Verdana" panose="020B0604030504040204" pitchFamily="34" charset="0"/>
                <a:cs typeface="Verdana" panose="020B0604030504040204" pitchFamily="34" charset="0"/>
              </a:rPr>
              <a:t>Geneseprozess</a:t>
            </a:r>
            <a:r>
              <a:rPr lang="de-DE" sz="1800" dirty="0">
                <a:ea typeface="Verdana" panose="020B0604030504040204" pitchFamily="34" charset="0"/>
                <a:cs typeface="Verdana" panose="020B0604030504040204" pitchFamily="34" charset="0"/>
              </a:rPr>
              <a:t> der AACR3, Vereinheitlichung und Integration der Sonderregeln in </a:t>
            </a:r>
            <a:r>
              <a:rPr lang="de-DE" sz="1800" i="1" u="sng" dirty="0">
                <a:ea typeface="Verdana" panose="020B0604030504040204" pitchFamily="34" charset="0"/>
                <a:cs typeface="Verdana" panose="020B0604030504040204" pitchFamily="34" charset="0"/>
              </a:rPr>
              <a:t>einem</a:t>
            </a:r>
            <a:r>
              <a:rPr lang="de-DE" sz="1800" dirty="0">
                <a:ea typeface="Verdana" panose="020B0604030504040204" pitchFamily="34" charset="0"/>
                <a:cs typeface="Verdana" panose="020B0604030504040204" pitchFamily="34" charset="0"/>
              </a:rPr>
              <a:t> Regelwerk, Deutsch als Ansetzungs- und Arbeitssprache</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2007</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Bestätigung der Aktivitäten der Arbeitsstelle für Standardisierung</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2009</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Beginn einer Übersetzung ins Deutsche</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2011</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Grundsätzlicher Beschluss, RDA einzuführen</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2012</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Beschluss zur Implementierung der RDA  </a:t>
            </a:r>
          </a:p>
          <a:p>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RDA kompakt | Stand:  30.11.2016  | CC BY-NC-SA</a:t>
            </a:r>
            <a:endParaRPr lang="de-DE" dirty="0"/>
          </a:p>
        </p:txBody>
      </p:sp>
      <p:sp>
        <p:nvSpPr>
          <p:cNvPr id="6" name="Abgerundetes Rechteck 5"/>
          <p:cNvSpPr/>
          <p:nvPr/>
        </p:nvSpPr>
        <p:spPr>
          <a:xfrm>
            <a:off x="5580112" y="5301208"/>
            <a:ext cx="1680120" cy="93610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Start des RDA-Projekts in </a:t>
            </a:r>
          </a:p>
          <a:p>
            <a:pPr algn="ctr" fontAlgn="base">
              <a:spcBef>
                <a:spcPct val="0"/>
              </a:spcBef>
              <a:spcAft>
                <a:spcPct val="0"/>
              </a:spcAft>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 A, CH</a:t>
            </a:r>
            <a:endParaRPr lang="de-DE" sz="12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Gefaltete Ecke 6"/>
          <p:cNvSpPr/>
          <p:nvPr/>
        </p:nvSpPr>
        <p:spPr>
          <a:xfrm>
            <a:off x="7472456" y="5301208"/>
            <a:ext cx="1564040" cy="936104"/>
          </a:xfrm>
          <a:prstGeom prst="foldedCorner">
            <a:avLst/>
          </a:prstGeom>
          <a:solidFill>
            <a:srgbClr val="AFC0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Produktive Katalogisierung </a:t>
            </a:r>
            <a:b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b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nach RDA</a:t>
            </a:r>
          </a:p>
          <a:p>
            <a:pPr algn="ctr" fontAlgn="base">
              <a:spcBef>
                <a:spcPct val="0"/>
              </a:spcBef>
              <a:spcAft>
                <a:spcPct val="0"/>
              </a:spcAft>
            </a:pP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Ende 2015</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Pfeil nach rechts 7"/>
          <p:cNvSpPr/>
          <p:nvPr/>
        </p:nvSpPr>
        <p:spPr>
          <a:xfrm>
            <a:off x="7092280" y="5608664"/>
            <a:ext cx="690376"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Pfeil nach rechts 9"/>
          <p:cNvSpPr/>
          <p:nvPr/>
        </p:nvSpPr>
        <p:spPr>
          <a:xfrm>
            <a:off x="5148064" y="5608664"/>
            <a:ext cx="690376"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30423459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RDA im </a:t>
            </a:r>
            <a:r>
              <a:rPr lang="de-DE" dirty="0" smtClean="0"/>
              <a:t>deutschsprachigen Raum</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30.11.2016  | CC BY-NC-SA</a:t>
            </a:r>
            <a:endParaRPr lang="de-DE" dirty="0"/>
          </a:p>
        </p:txBody>
      </p:sp>
      <p:sp>
        <p:nvSpPr>
          <p:cNvPr id="6" name="Ellipse 5"/>
          <p:cNvSpPr/>
          <p:nvPr/>
        </p:nvSpPr>
        <p:spPr>
          <a:xfrm>
            <a:off x="2723652" y="2088933"/>
            <a:ext cx="2609057" cy="296816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AG RDA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bgerundetes Rechteck 6"/>
          <p:cNvSpPr/>
          <p:nvPr/>
        </p:nvSpPr>
        <p:spPr>
          <a:xfrm>
            <a:off x="1067468" y="3184893"/>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2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fS</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Abgerundetes Rechteck 7"/>
          <p:cNvSpPr/>
          <p:nvPr/>
        </p:nvSpPr>
        <p:spPr>
          <a:xfrm>
            <a:off x="1067468" y="2088934"/>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 </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GND</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Abgerundetes Rechteck 8"/>
          <p:cNvSpPr/>
          <p:nvPr/>
        </p:nvSpPr>
        <p:spPr>
          <a:xfrm>
            <a:off x="1085696" y="4337021"/>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 </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Musik</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5953906" y="1836906"/>
            <a:ext cx="922349"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Werke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7241496" y="2062477"/>
            <a:ext cx="1094773" cy="61124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Sekundärausgaben</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6005675" y="3746696"/>
            <a:ext cx="1195894" cy="54805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Alte Drucke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7298626" y="4295816"/>
            <a:ext cx="980512" cy="76234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Karten</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Pfeil nach rechts 13"/>
          <p:cNvSpPr/>
          <p:nvPr/>
        </p:nvSpPr>
        <p:spPr>
          <a:xfrm>
            <a:off x="2090432" y="2402551"/>
            <a:ext cx="633220"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latin typeface="Verdana" panose="020B0604030504040204" pitchFamily="34" charset="0"/>
              <a:ea typeface="Verdana" panose="020B0604030504040204" pitchFamily="34" charset="0"/>
              <a:cs typeface="Verdana" panose="020B0604030504040204" pitchFamily="34" charset="0"/>
            </a:endParaRPr>
          </a:p>
        </p:txBody>
      </p:sp>
      <p:sp>
        <p:nvSpPr>
          <p:cNvPr id="15" name="Pfeil nach rechts 14"/>
          <p:cNvSpPr/>
          <p:nvPr/>
        </p:nvSpPr>
        <p:spPr>
          <a:xfrm>
            <a:off x="2068726" y="3389915"/>
            <a:ext cx="654926"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latin typeface="Verdana" panose="020B0604030504040204" pitchFamily="34" charset="0"/>
              <a:ea typeface="Verdana" panose="020B0604030504040204" pitchFamily="34" charset="0"/>
              <a:cs typeface="Verdana" panose="020B0604030504040204" pitchFamily="34" charset="0"/>
            </a:endParaRPr>
          </a:p>
        </p:txBody>
      </p:sp>
      <p:sp>
        <p:nvSpPr>
          <p:cNvPr id="16" name="Pfeil nach rechts 15"/>
          <p:cNvSpPr/>
          <p:nvPr/>
        </p:nvSpPr>
        <p:spPr>
          <a:xfrm>
            <a:off x="2090432" y="4459333"/>
            <a:ext cx="633220"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7533724" y="3392359"/>
            <a:ext cx="1094773" cy="49946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Religiöse Werke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Rechteck 17"/>
          <p:cNvSpPr/>
          <p:nvPr/>
        </p:nvSpPr>
        <p:spPr>
          <a:xfrm>
            <a:off x="6059169" y="2877600"/>
            <a:ext cx="1403610" cy="457200"/>
          </a:xfrm>
          <a:prstGeom prst="rect">
            <a:avLst/>
          </a:prstGeom>
          <a:solidFill>
            <a:srgbClr val="CC5D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Mehrbändige Werke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9" name="Gerade Verbindung mit Pfeil 18"/>
          <p:cNvCxnSpPr>
            <a:stCxn id="10" idx="1"/>
          </p:cNvCxnSpPr>
          <p:nvPr/>
        </p:nvCxnSpPr>
        <p:spPr>
          <a:xfrm flipH="1">
            <a:off x="5087337" y="2088934"/>
            <a:ext cx="866569" cy="584783"/>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a:stCxn id="18" idx="1"/>
          </p:cNvCxnSpPr>
          <p:nvPr/>
        </p:nvCxnSpPr>
        <p:spPr>
          <a:xfrm flipH="1">
            <a:off x="5315939" y="3106200"/>
            <a:ext cx="743230" cy="78693"/>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a:stCxn id="11" idx="1"/>
          </p:cNvCxnSpPr>
          <p:nvPr/>
        </p:nvCxnSpPr>
        <p:spPr>
          <a:xfrm flipH="1">
            <a:off x="5238246" y="2368097"/>
            <a:ext cx="2003250" cy="533138"/>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a:stCxn id="17" idx="1"/>
            <a:endCxn id="6" idx="6"/>
          </p:cNvCxnSpPr>
          <p:nvPr/>
        </p:nvCxnSpPr>
        <p:spPr>
          <a:xfrm flipH="1" flipV="1">
            <a:off x="5332709" y="3573017"/>
            <a:ext cx="2201015" cy="69076"/>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a:stCxn id="12" idx="1"/>
            <a:endCxn id="12" idx="1"/>
          </p:cNvCxnSpPr>
          <p:nvPr/>
        </p:nvCxnSpPr>
        <p:spPr>
          <a:xfrm>
            <a:off x="6005675" y="4020724"/>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a:stCxn id="12" idx="1"/>
          </p:cNvCxnSpPr>
          <p:nvPr/>
        </p:nvCxnSpPr>
        <p:spPr>
          <a:xfrm flipH="1" flipV="1">
            <a:off x="5283237" y="4002358"/>
            <a:ext cx="722438" cy="18366"/>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stCxn id="13" idx="1"/>
          </p:cNvCxnSpPr>
          <p:nvPr/>
        </p:nvCxnSpPr>
        <p:spPr>
          <a:xfrm flipH="1" flipV="1">
            <a:off x="5087337" y="4459333"/>
            <a:ext cx="2211289" cy="217657"/>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Rechteck 25"/>
          <p:cNvSpPr/>
          <p:nvPr/>
        </p:nvSpPr>
        <p:spPr>
          <a:xfrm>
            <a:off x="1067468" y="1384694"/>
            <a:ext cx="3672408" cy="36004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Standardisierungsausschuss</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7" name="Gerade Verbindung mit Pfeil 26"/>
          <p:cNvCxnSpPr/>
          <p:nvPr/>
        </p:nvCxnSpPr>
        <p:spPr>
          <a:xfrm>
            <a:off x="4100188" y="1744734"/>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Rechteck 27"/>
          <p:cNvSpPr/>
          <p:nvPr/>
        </p:nvSpPr>
        <p:spPr>
          <a:xfrm>
            <a:off x="6483682" y="5251421"/>
            <a:ext cx="1267332" cy="795852"/>
          </a:xfrm>
          <a:prstGeom prst="rect">
            <a:avLst/>
          </a:prstGeom>
          <a:solidFill>
            <a:srgbClr val="DFD7B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Themen</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9" name="Gerade Verbindung mit Pfeil 28"/>
          <p:cNvCxnSpPr>
            <a:stCxn id="28" idx="1"/>
          </p:cNvCxnSpPr>
          <p:nvPr/>
        </p:nvCxnSpPr>
        <p:spPr>
          <a:xfrm flipH="1" flipV="1">
            <a:off x="4877914" y="4892214"/>
            <a:ext cx="1605768" cy="757133"/>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Gerade Verbindung mit Pfeil 29"/>
          <p:cNvCxnSpPr/>
          <p:nvPr/>
        </p:nvCxnSpPr>
        <p:spPr>
          <a:xfrm flipV="1">
            <a:off x="3803772" y="1744734"/>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Gerade Verbindung mit Pfeil 30"/>
          <p:cNvCxnSpPr/>
          <p:nvPr/>
        </p:nvCxnSpPr>
        <p:spPr>
          <a:xfrm>
            <a:off x="1524668" y="1744734"/>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3" name="Foliennummernplatzhalter 2"/>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31114032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10" name="Rechteck 9"/>
          <p:cNvSpPr/>
          <p:nvPr/>
        </p:nvSpPr>
        <p:spPr>
          <a:xfrm>
            <a:off x="655787" y="4437112"/>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40336792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des </a:t>
            </a:r>
            <a:r>
              <a:rPr lang="de-DE" dirty="0" smtClean="0"/>
              <a:t>RDA-Regelwerkstexts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Kapitel </a:t>
            </a:r>
            <a:r>
              <a:rPr lang="de-DE" dirty="0"/>
              <a:t>0: Einleitung </a:t>
            </a:r>
          </a:p>
          <a:p>
            <a:r>
              <a:rPr lang="de-DE" dirty="0"/>
              <a:t>Zwei Hauptteile</a:t>
            </a:r>
            <a:br>
              <a:rPr lang="de-DE" dirty="0"/>
            </a:br>
            <a:r>
              <a:rPr lang="de-DE" dirty="0"/>
              <a:t>Abschnitte 1 – 4: 	       der </a:t>
            </a:r>
            <a:br>
              <a:rPr lang="de-DE" dirty="0"/>
            </a:br>
            <a:r>
              <a:rPr lang="de-DE" dirty="0"/>
              <a:t>Abschnitte 5 – 10: Beziehungen zwischen den </a:t>
            </a:r>
          </a:p>
          <a:p>
            <a:r>
              <a:rPr lang="de-DE" dirty="0"/>
              <a:t>Anhänge</a:t>
            </a:r>
            <a:br>
              <a:rPr lang="de-DE" dirty="0"/>
            </a:br>
            <a:r>
              <a:rPr lang="de-DE" dirty="0"/>
              <a:t>A </a:t>
            </a:r>
            <a:r>
              <a:rPr lang="de-DE"/>
              <a:t>– </a:t>
            </a:r>
            <a:r>
              <a:rPr lang="de-DE" smtClean="0"/>
              <a:t>M</a:t>
            </a:r>
            <a:endParaRPr lang="de-DE" dirty="0"/>
          </a:p>
          <a:p>
            <a:r>
              <a:rPr lang="de-DE" dirty="0"/>
              <a:t>Glossar</a:t>
            </a:r>
          </a:p>
          <a:p>
            <a:r>
              <a:rPr lang="de-DE" dirty="0"/>
              <a:t>Inhaltsverzeichnis</a:t>
            </a:r>
          </a:p>
          <a:p>
            <a:r>
              <a:rPr lang="de-DE" dirty="0"/>
              <a:t>Index</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30.11.2016  | CC BY-NC-SA</a:t>
            </a:r>
            <a:endParaRPr lang="de-DE" dirty="0"/>
          </a:p>
        </p:txBody>
      </p:sp>
      <p:sp>
        <p:nvSpPr>
          <p:cNvPr id="6" name="Diagonal liegende Ecken des Rechtecks abrunden 5"/>
          <p:cNvSpPr/>
          <p:nvPr/>
        </p:nvSpPr>
        <p:spPr>
          <a:xfrm>
            <a:off x="5364088" y="2132781"/>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sp>
        <p:nvSpPr>
          <p:cNvPr id="7" name="Diagonal liegende Ecken des Rechtecks abrunden 6"/>
          <p:cNvSpPr/>
          <p:nvPr/>
        </p:nvSpPr>
        <p:spPr>
          <a:xfrm>
            <a:off x="3347864" y="2132856"/>
            <a:ext cx="1368152" cy="360040"/>
          </a:xfrm>
          <a:prstGeom prst="round2Diag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Merkmale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7812360" y="2492896"/>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sp>
        <p:nvSpPr>
          <p:cNvPr id="9" name="Foliennummernplatzhalter 8"/>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2530996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a:xfrm>
            <a:off x="7740352" y="6376243"/>
            <a:ext cx="946448" cy="365125"/>
          </a:xfrm>
        </p:spPr>
        <p:txBody>
          <a:bodyPr/>
          <a:lstStyle/>
          <a:p>
            <a:fld id="{8A6690F1-7CA1-4166-A522-500460961984}" type="slidenum">
              <a:rPr lang="de-DE" smtClean="0"/>
              <a:pPr/>
              <a:t>4</a:t>
            </a:fld>
            <a:endParaRPr lang="de-DE" dirty="0"/>
          </a:p>
        </p:txBody>
      </p:sp>
      <p:sp>
        <p:nvSpPr>
          <p:cNvPr id="6" name="Rechteck 5"/>
          <p:cNvSpPr/>
          <p:nvPr/>
        </p:nvSpPr>
        <p:spPr>
          <a:xfrm>
            <a:off x="651198" y="404664"/>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655787" y="1772816"/>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8" name="Rechteck 7"/>
          <p:cNvSpPr/>
          <p:nvPr/>
        </p:nvSpPr>
        <p:spPr>
          <a:xfrm>
            <a:off x="655787" y="4725144"/>
            <a:ext cx="7560840"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Grundbegriffe für die Einführung der RDA</a:t>
            </a:r>
          </a:p>
        </p:txBody>
      </p:sp>
      <p:sp>
        <p:nvSpPr>
          <p:cNvPr id="9" name="Rechteck 8"/>
          <p:cNvSpPr/>
          <p:nvPr/>
        </p:nvSpPr>
        <p:spPr>
          <a:xfrm>
            <a:off x="655787" y="3212976"/>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Tree>
    <p:extLst>
      <p:ext uri="{BB962C8B-B14F-4D97-AF65-F5344CB8AC3E}">
        <p14:creationId xmlns:p14="http://schemas.microsoft.com/office/powerpoint/2010/main" val="38171251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des </a:t>
            </a:r>
            <a:r>
              <a:rPr lang="de-DE" dirty="0" smtClean="0"/>
              <a:t>RDA-Regelwerkstexts</a:t>
            </a:r>
            <a:endParaRPr lang="de-DE" dirty="0"/>
          </a:p>
        </p:txBody>
      </p:sp>
      <p:sp>
        <p:nvSpPr>
          <p:cNvPr id="6"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30.11.2016  | CC BY-NC-SA</a:t>
            </a:r>
            <a:endParaRPr lang="de-DE" dirty="0"/>
          </a:p>
        </p:txBody>
      </p:sp>
      <p:sp>
        <p:nvSpPr>
          <p:cNvPr id="7" name="Ellipse 6"/>
          <p:cNvSpPr/>
          <p:nvPr/>
        </p:nvSpPr>
        <p:spPr>
          <a:xfrm>
            <a:off x="323528" y="1340768"/>
            <a:ext cx="2232248" cy="180702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Kapitel 0: Einleitung</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2195736" y="2420888"/>
            <a:ext cx="2592288" cy="172819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4427984" y="3429000"/>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bgerundetes Rechteck 9"/>
          <p:cNvSpPr/>
          <p:nvPr/>
        </p:nvSpPr>
        <p:spPr>
          <a:xfrm>
            <a:off x="6444208" y="4869160"/>
            <a:ext cx="2617440" cy="9144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Anhänge A-M</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23569302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Anhänge</a:t>
            </a:r>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RDA kompakt | Stand:  30.11.2016  | CC BY-NC-SA</a:t>
            </a:r>
            <a:endParaRPr lang="de-DE" dirty="0"/>
          </a:p>
        </p:txBody>
      </p:sp>
      <p:sp>
        <p:nvSpPr>
          <p:cNvPr id="6" name="Abgerundetes Rechteck 5"/>
          <p:cNvSpPr/>
          <p:nvPr/>
        </p:nvSpPr>
        <p:spPr>
          <a:xfrm>
            <a:off x="6804248" y="5637976"/>
            <a:ext cx="2113384" cy="65868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Anhänge A-M</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41</a:t>
            </a:fld>
            <a:endParaRPr lang="de-DE"/>
          </a:p>
        </p:txBody>
      </p:sp>
      <p:pic>
        <p:nvPicPr>
          <p:cNvPr id="5" name="Grafik 4" descr="Bildschirmausschnitt"/>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9553" y="620688"/>
            <a:ext cx="7704856" cy="5239808"/>
          </a:xfrm>
          <a:prstGeom prst="rect">
            <a:avLst/>
          </a:prstGeom>
        </p:spPr>
      </p:pic>
    </p:spTree>
    <p:extLst>
      <p:ext uri="{BB962C8B-B14F-4D97-AF65-F5344CB8AC3E}">
        <p14:creationId xmlns:p14="http://schemas.microsoft.com/office/powerpoint/2010/main" val="40969385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7" name="Rechteck 6"/>
          <p:cNvSpPr/>
          <p:nvPr/>
        </p:nvSpPr>
        <p:spPr>
          <a:xfrm>
            <a:off x="655787" y="4437112"/>
            <a:ext cx="7560840"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Grundbegriffe für die Einführung der RDA</a:t>
            </a:r>
          </a:p>
        </p:txBody>
      </p:sp>
      <p:sp>
        <p:nvSpPr>
          <p:cNvPr id="4" name="Foliennummernplatzhalter 3"/>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88961657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Grundlegende Begriffe in </a:t>
            </a:r>
            <a:r>
              <a:rPr lang="de-DE" dirty="0" smtClean="0"/>
              <a:t>RDA</a:t>
            </a:r>
            <a:endParaRPr lang="de-DE" dirty="0"/>
          </a:p>
        </p:txBody>
      </p:sp>
      <p:sp>
        <p:nvSpPr>
          <p:cNvPr id="3" name="Textplatzhalter 2"/>
          <p:cNvSpPr>
            <a:spLocks noGrp="1"/>
          </p:cNvSpPr>
          <p:nvPr>
            <p:ph type="body" sz="quarter" idx="13"/>
          </p:nvPr>
        </p:nvSpPr>
        <p:spPr>
          <a:xfrm>
            <a:off x="251520" y="1340768"/>
            <a:ext cx="8640960" cy="4968552"/>
          </a:xfrm>
        </p:spPr>
        <p:txBody>
          <a:bodyPr/>
          <a:lstStyle/>
          <a:p>
            <a:pPr>
              <a:spcBef>
                <a:spcPts val="300"/>
              </a:spcBef>
            </a:pPr>
            <a:r>
              <a:rPr lang="de-DE" dirty="0"/>
              <a:t>FRBR-Vokabular </a:t>
            </a:r>
            <a:r>
              <a:rPr lang="de-DE" sz="1800" dirty="0"/>
              <a:t>(Entitäten – Merkmale - Beziehungen und Werk – Expression - Manifestation - Exemplar)</a:t>
            </a:r>
          </a:p>
          <a:p>
            <a:pPr>
              <a:spcBef>
                <a:spcPts val="300"/>
              </a:spcBef>
            </a:pPr>
            <a:r>
              <a:rPr lang="de-DE" dirty="0"/>
              <a:t>Kernelemente und Zusatzelemente</a:t>
            </a:r>
          </a:p>
          <a:p>
            <a:pPr>
              <a:spcBef>
                <a:spcPts val="300"/>
              </a:spcBef>
            </a:pPr>
            <a:r>
              <a:rPr lang="de-DE" dirty="0"/>
              <a:t>Standardelemente-Set und D-A-CH</a:t>
            </a:r>
          </a:p>
          <a:p>
            <a:pPr>
              <a:spcBef>
                <a:spcPts val="300"/>
              </a:spcBef>
            </a:pPr>
            <a:r>
              <a:rPr lang="de-DE" dirty="0"/>
              <a:t>Sucheinstiege</a:t>
            </a:r>
          </a:p>
          <a:p>
            <a:pPr>
              <a:spcBef>
                <a:spcPts val="300"/>
              </a:spcBef>
            </a:pPr>
            <a:r>
              <a:rPr lang="de-DE" dirty="0"/>
              <a:t>Optionen und Alternativen</a:t>
            </a:r>
          </a:p>
          <a:p>
            <a:pPr>
              <a:spcBef>
                <a:spcPts val="300"/>
              </a:spcBef>
            </a:pPr>
            <a:r>
              <a:rPr lang="de-DE" dirty="0"/>
              <a:t>Beispiele</a:t>
            </a:r>
          </a:p>
          <a:p>
            <a:pPr>
              <a:spcBef>
                <a:spcPts val="300"/>
              </a:spcBef>
            </a:pPr>
            <a:r>
              <a:rPr lang="de-DE" dirty="0"/>
              <a:t>Ausnahmen</a:t>
            </a:r>
          </a:p>
          <a:p>
            <a:pPr>
              <a:spcBef>
                <a:spcPts val="300"/>
              </a:spcBef>
            </a:pPr>
            <a:r>
              <a:rPr lang="de-DE" dirty="0"/>
              <a:t>Beschreibungsarten</a:t>
            </a:r>
          </a:p>
          <a:p>
            <a:pPr>
              <a:spcBef>
                <a:spcPts val="300"/>
              </a:spcBef>
            </a:pPr>
            <a:r>
              <a:rPr lang="de-DE" dirty="0" smtClean="0"/>
              <a:t>Cataloguer‘s </a:t>
            </a:r>
            <a:r>
              <a:rPr lang="de-DE" dirty="0"/>
              <a:t>Judgement</a:t>
            </a:r>
          </a:p>
          <a:p>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6199528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Kernelemente und </a:t>
            </a:r>
            <a:r>
              <a:rPr lang="de-DE" dirty="0" smtClean="0"/>
              <a:t>Zusatzelemente</a:t>
            </a:r>
            <a:endParaRPr lang="de-DE" dirty="0"/>
          </a:p>
        </p:txBody>
      </p:sp>
      <p:sp>
        <p:nvSpPr>
          <p:cNvPr id="3" name="Textplatzhalter 2"/>
          <p:cNvSpPr>
            <a:spLocks noGrp="1"/>
          </p:cNvSpPr>
          <p:nvPr>
            <p:ph type="body" sz="quarter" idx="13"/>
          </p:nvPr>
        </p:nvSpPr>
        <p:spPr>
          <a:xfrm>
            <a:off x="251520" y="1340768"/>
            <a:ext cx="8640960" cy="4392488"/>
          </a:xfrm>
        </p:spPr>
        <p:txBody>
          <a:bodyPr/>
          <a:lstStyle/>
          <a:p>
            <a:pPr>
              <a:lnSpc>
                <a:spcPts val="2200"/>
              </a:lnSpc>
              <a:spcBef>
                <a:spcPts val="1200"/>
              </a:spcBef>
              <a:spcAft>
                <a:spcPts val="1200"/>
              </a:spcAft>
            </a:pPr>
            <a:r>
              <a:rPr lang="de-DE" dirty="0"/>
              <a:t>Ein Kernelement ist eine Mindestanforderung zur Identifizierung einer Entität (z. B. einer Person, eines Titels).</a:t>
            </a:r>
          </a:p>
          <a:p>
            <a:pPr>
              <a:lnSpc>
                <a:spcPts val="2200"/>
              </a:lnSpc>
              <a:spcBef>
                <a:spcPts val="1200"/>
              </a:spcBef>
              <a:spcAft>
                <a:spcPts val="1200"/>
              </a:spcAft>
            </a:pPr>
            <a:r>
              <a:rPr lang="de-DE" dirty="0"/>
              <a:t>Die Kernelemente sind im Kapitel 0 der RDA aufgelistet.</a:t>
            </a:r>
          </a:p>
          <a:p>
            <a:pPr>
              <a:lnSpc>
                <a:spcPts val="2200"/>
              </a:lnSpc>
              <a:spcBef>
                <a:spcPts val="1200"/>
              </a:spcBef>
              <a:spcAft>
                <a:spcPts val="1200"/>
              </a:spcAft>
            </a:pPr>
            <a:r>
              <a:rPr lang="de-DE" dirty="0"/>
              <a:t>Weitere Elemente (Zusatzelemente) zur tieferen Erschließung von Ressourcen sind möglich.</a:t>
            </a:r>
          </a:p>
          <a:p>
            <a:pPr>
              <a:lnSpc>
                <a:spcPts val="2200"/>
              </a:lnSpc>
              <a:spcBef>
                <a:spcPts val="1200"/>
              </a:spcBef>
              <a:spcAft>
                <a:spcPts val="1200"/>
              </a:spcAft>
            </a:pPr>
            <a:r>
              <a:rPr lang="de-DE" dirty="0" smtClean="0"/>
              <a:t>Für </a:t>
            </a:r>
            <a:r>
              <a:rPr lang="de-DE" dirty="0"/>
              <a:t>den deutschsprachigen Raum wurde von der AG RDA </a:t>
            </a:r>
            <a:r>
              <a:rPr lang="de-DE" dirty="0" smtClean="0"/>
              <a:t>ein </a:t>
            </a:r>
            <a:r>
              <a:rPr lang="de-DE" dirty="0"/>
              <a:t>für alle Partner verbindliches Standardelemente-Set als Mindestanforderung für die Katalogisierung vereinbart.</a:t>
            </a:r>
          </a:p>
          <a:p>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1883039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Standardelemente-Set</a:t>
            </a:r>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grpSp>
        <p:nvGrpSpPr>
          <p:cNvPr id="7" name="Gruppieren 6"/>
          <p:cNvGrpSpPr/>
          <p:nvPr/>
        </p:nvGrpSpPr>
        <p:grpSpPr>
          <a:xfrm>
            <a:off x="1331640" y="1628800"/>
            <a:ext cx="6336704" cy="3312368"/>
            <a:chOff x="1979712" y="3284984"/>
            <a:chExt cx="4608512" cy="1961384"/>
          </a:xfrm>
        </p:grpSpPr>
        <p:sp>
          <p:nvSpPr>
            <p:cNvPr id="8" name="Würfel 7"/>
            <p:cNvSpPr/>
            <p:nvPr/>
          </p:nvSpPr>
          <p:spPr>
            <a:xfrm>
              <a:off x="1979712" y="4030216"/>
              <a:ext cx="4608512" cy="1216152"/>
            </a:xfrm>
            <a:prstGeom prst="cube">
              <a:avLst/>
            </a:prstGeom>
            <a:solidFill>
              <a:srgbClr val="AFC0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p>
            <a:p>
              <a:pPr algn="ct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für den deutschsprachigen Raum</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4355976" y="3284984"/>
              <a:ext cx="201622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Zusatzelemente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2217440" y="3284984"/>
              <a:ext cx="2066528" cy="914400"/>
            </a:xfrm>
            <a:prstGeom prst="rect">
              <a:avLst/>
            </a:prstGeom>
            <a:solidFill>
              <a:schemeClr val="accent1">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Kernelemente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3" name="Foliennummernplatzhalter 2"/>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7815787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7"/>
            <a:ext cx="8640960" cy="796951"/>
          </a:xfrm>
        </p:spPr>
        <p:txBody>
          <a:bodyPr/>
          <a:lstStyle/>
          <a:p>
            <a:r>
              <a:rPr lang="de-DE" dirty="0"/>
              <a:t>Auszug aus dem Standardelemente-Set für </a:t>
            </a:r>
            <a:r>
              <a:rPr lang="de-DE" dirty="0" smtClean="0"/>
              <a:t>Normdaten</a:t>
            </a:r>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1127383"/>
            <a:ext cx="5207728" cy="5194059"/>
          </a:xfrm>
          <a:prstGeom prst="rect">
            <a:avLst/>
          </a:prstGeom>
        </p:spPr>
      </p:pic>
      <p:sp>
        <p:nvSpPr>
          <p:cNvPr id="4" name="Foliennummernplatzhalter 3"/>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31419304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156990"/>
          </a:xfrm>
        </p:spPr>
        <p:txBody>
          <a:bodyPr/>
          <a:lstStyle/>
          <a:p>
            <a:r>
              <a:rPr lang="de-DE" dirty="0"/>
              <a:t>Auszug aus dem Standardelemente-Set für Titeldaten</a:t>
            </a:r>
            <a:br>
              <a:rPr lang="de-DE" dirty="0"/>
            </a:br>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grpSp>
        <p:nvGrpSpPr>
          <p:cNvPr id="7" name="Gruppieren 6"/>
          <p:cNvGrpSpPr/>
          <p:nvPr/>
        </p:nvGrpSpPr>
        <p:grpSpPr>
          <a:xfrm>
            <a:off x="1115615" y="1085096"/>
            <a:ext cx="6917366" cy="4934904"/>
            <a:chOff x="1115615" y="1085096"/>
            <a:chExt cx="6917366" cy="4934904"/>
          </a:xfrm>
        </p:grpSpPr>
        <p:pic>
          <p:nvPicPr>
            <p:cNvPr id="3" name="Grafik 2" descr="Bildschirmausschnitt"/>
            <p:cNvPicPr>
              <a:picLocks noChangeAspect="1"/>
            </p:cNvPicPr>
            <p:nvPr/>
          </p:nvPicPr>
          <p:blipFill rotWithShape="1">
            <a:blip r:embed="rId3">
              <a:extLst>
                <a:ext uri="{28A0092B-C50C-407E-A947-70E740481C1C}">
                  <a14:useLocalDpi xmlns:a14="http://schemas.microsoft.com/office/drawing/2010/main" val="0"/>
                </a:ext>
              </a:extLst>
            </a:blip>
            <a:srcRect b="67709"/>
            <a:stretch/>
          </p:blipFill>
          <p:spPr>
            <a:xfrm>
              <a:off x="1115616" y="1085096"/>
              <a:ext cx="6917365" cy="1627624"/>
            </a:xfrm>
            <a:prstGeom prst="rect">
              <a:avLst/>
            </a:prstGeom>
          </p:spPr>
        </p:pic>
        <p:pic>
          <p:nvPicPr>
            <p:cNvPr id="4" name="Grafik 3"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615" y="2924944"/>
              <a:ext cx="6917365" cy="3095056"/>
            </a:xfrm>
            <a:prstGeom prst="rect">
              <a:avLst/>
            </a:prstGeom>
          </p:spPr>
        </p:pic>
      </p:grpSp>
      <p:sp>
        <p:nvSpPr>
          <p:cNvPr id="8" name="Foliennummernplatzhalter 7"/>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1694209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Anwendungsrichtlinien</a:t>
            </a:r>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grpSp>
        <p:nvGrpSpPr>
          <p:cNvPr id="7" name="Gruppieren 6"/>
          <p:cNvGrpSpPr/>
          <p:nvPr/>
        </p:nvGrpSpPr>
        <p:grpSpPr>
          <a:xfrm>
            <a:off x="323528" y="1844824"/>
            <a:ext cx="8424936" cy="2520281"/>
            <a:chOff x="971600" y="3156841"/>
            <a:chExt cx="7560840" cy="2089527"/>
          </a:xfrm>
        </p:grpSpPr>
        <p:sp>
          <p:nvSpPr>
            <p:cNvPr id="8" name="Würfel 7"/>
            <p:cNvSpPr/>
            <p:nvPr/>
          </p:nvSpPr>
          <p:spPr>
            <a:xfrm>
              <a:off x="971600" y="4030216"/>
              <a:ext cx="7560840" cy="1216152"/>
            </a:xfrm>
            <a:prstGeom prst="cube">
              <a:avLst/>
            </a:prstGeom>
            <a:solidFill>
              <a:srgbClr val="AFC0EF"/>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Anwendungsrichtlinien für den deutschsprachigen Raum</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D-A-CH</a:t>
              </a:r>
            </a:p>
          </p:txBody>
        </p:sp>
        <p:sp>
          <p:nvSpPr>
            <p:cNvPr id="9" name="Rechteck 8"/>
            <p:cNvSpPr/>
            <p:nvPr/>
          </p:nvSpPr>
          <p:spPr>
            <a:xfrm>
              <a:off x="3168767" y="3156841"/>
              <a:ext cx="1872208" cy="914400"/>
            </a:xfrm>
            <a:prstGeom prst="rect">
              <a:avLst/>
            </a:prstGeom>
            <a:solidFill>
              <a:srgbClr val="BBE0E3"/>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Erläuterungen</a:t>
              </a:r>
            </a:p>
          </p:txBody>
        </p:sp>
        <p:sp>
          <p:nvSpPr>
            <p:cNvPr id="10" name="Rechteck 9"/>
            <p:cNvSpPr/>
            <p:nvPr/>
          </p:nvSpPr>
          <p:spPr>
            <a:xfrm>
              <a:off x="4978199" y="3274715"/>
              <a:ext cx="1728192" cy="914400"/>
            </a:xfrm>
            <a:prstGeom prst="rect">
              <a:avLst/>
            </a:prstGeom>
            <a:solidFill>
              <a:srgbClr val="AFC0EF"/>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Beispiele</a:t>
              </a:r>
            </a:p>
          </p:txBody>
        </p:sp>
        <p:sp>
          <p:nvSpPr>
            <p:cNvPr id="11" name="Rechteck 10"/>
            <p:cNvSpPr/>
            <p:nvPr/>
          </p:nvSpPr>
          <p:spPr>
            <a:xfrm>
              <a:off x="6660232" y="3166864"/>
              <a:ext cx="1728192" cy="914400"/>
            </a:xfrm>
            <a:prstGeom prst="rect">
              <a:avLst/>
            </a:prstGeom>
            <a:solidFill>
              <a:srgbClr val="D7C7D6"/>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Arbeitshilfen</a:t>
              </a:r>
            </a:p>
          </p:txBody>
        </p:sp>
        <p:sp>
          <p:nvSpPr>
            <p:cNvPr id="12" name="Rechteck 11"/>
            <p:cNvSpPr/>
            <p:nvPr/>
          </p:nvSpPr>
          <p:spPr>
            <a:xfrm>
              <a:off x="1315843" y="3274715"/>
              <a:ext cx="1872208" cy="914400"/>
            </a:xfrm>
            <a:prstGeom prst="rect">
              <a:avLst/>
            </a:prstGeom>
            <a:solidFill>
              <a:srgbClr val="BBE0E3">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a:cs typeface="Arial"/>
                </a:rPr>
                <a:t>Anwendungs-regeln</a:t>
              </a:r>
            </a:p>
          </p:txBody>
        </p:sp>
      </p:grpSp>
      <p:sp>
        <p:nvSpPr>
          <p:cNvPr id="3" name="Foliennummernplatzhalter 2"/>
          <p:cNvSpPr>
            <a:spLocks noGrp="1"/>
          </p:cNvSpPr>
          <p:nvPr>
            <p:ph type="sldNum" sz="quarter" idx="4"/>
          </p:nvPr>
        </p:nvSpPr>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14121710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Sucheinstiege</a:t>
            </a:r>
          </a:p>
        </p:txBody>
      </p:sp>
      <p:sp>
        <p:nvSpPr>
          <p:cNvPr id="3" name="Textplatzhalter 2"/>
          <p:cNvSpPr>
            <a:spLocks noGrp="1"/>
          </p:cNvSpPr>
          <p:nvPr>
            <p:ph type="body" sz="quarter" idx="13"/>
          </p:nvPr>
        </p:nvSpPr>
        <p:spPr>
          <a:xfrm>
            <a:off x="251520" y="1844824"/>
            <a:ext cx="8640960" cy="4464496"/>
          </a:xfrm>
        </p:spPr>
        <p:txBody>
          <a:bodyPr/>
          <a:lstStyle/>
          <a:p>
            <a:r>
              <a:rPr lang="de-DE" dirty="0"/>
              <a:t>Sucheinstiege sind Bezeichnungen die z. B. eine bestimmte Person repräsentieren. </a:t>
            </a:r>
          </a:p>
          <a:p>
            <a:r>
              <a:rPr lang="de-DE" dirty="0"/>
              <a:t>Ansetzungsform oder Haupteintragung in früheren Regelwerken</a:t>
            </a:r>
          </a:p>
          <a:p>
            <a:r>
              <a:rPr lang="de-DE" dirty="0"/>
              <a:t>Die RDA enthalten Regelungen zur Bildung von Sucheinstiegen und von zusätzlichen Sucheinstiegen. </a:t>
            </a:r>
          </a:p>
          <a:p>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49</a:t>
            </a:fld>
            <a:endParaRPr lang="de-DE"/>
          </a:p>
        </p:txBody>
      </p:sp>
    </p:spTree>
    <p:extLst>
      <p:ext uri="{BB962C8B-B14F-4D97-AF65-F5344CB8AC3E}">
        <p14:creationId xmlns:p14="http://schemas.microsoft.com/office/powerpoint/2010/main" val="3680222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ist wichtig zu wissen?</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RDA kompakt | Stand:  30.11.2016  | CC BY-NC-SA</a:t>
            </a:r>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5</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4867436" y="1386946"/>
            <a:ext cx="2016224" cy="914400"/>
          </a:xfrm>
          <a:prstGeom prst="rect">
            <a:avLst/>
          </a:prstGeom>
          <a:solidFill>
            <a:srgbClr val="C1A7C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Terminologie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4283968" y="3863374"/>
            <a:ext cx="2815716"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4427984" y="4651926"/>
            <a:ext cx="2016224" cy="1081329"/>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Optionen und Alternativen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Ausnahmen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6339196" y="5110715"/>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Beschreibungsarten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6697473" y="4320574"/>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Sucheinstiege</a:t>
            </a:r>
          </a:p>
        </p:txBody>
      </p:sp>
      <p:sp>
        <p:nvSpPr>
          <p:cNvPr id="18" name="Rechteck 17"/>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Rechteck 19"/>
          <p:cNvSpPr/>
          <p:nvPr/>
        </p:nvSpPr>
        <p:spPr>
          <a:xfrm>
            <a:off x="7278261" y="3457774"/>
            <a:ext cx="1600797" cy="8112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echteck 20"/>
          <p:cNvSpPr/>
          <p:nvPr/>
        </p:nvSpPr>
        <p:spPr>
          <a:xfrm>
            <a:off x="5724128" y="2852936"/>
            <a:ext cx="1890815"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Cataloguer‘s Judgement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66600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Alternativen und </a:t>
            </a:r>
            <a:r>
              <a:rPr lang="de-DE" dirty="0" smtClean="0"/>
              <a:t>Optionen</a:t>
            </a:r>
            <a:endParaRPr lang="de-DE" dirty="0"/>
          </a:p>
        </p:txBody>
      </p:sp>
      <p:sp>
        <p:nvSpPr>
          <p:cNvPr id="3" name="Textplatzhalter 2"/>
          <p:cNvSpPr>
            <a:spLocks noGrp="1"/>
          </p:cNvSpPr>
          <p:nvPr>
            <p:ph type="body" sz="quarter" idx="13"/>
          </p:nvPr>
        </p:nvSpPr>
        <p:spPr/>
        <p:txBody>
          <a:bodyPr/>
          <a:lstStyle/>
          <a:p>
            <a:pPr marL="0" indent="0">
              <a:buNone/>
            </a:pPr>
            <a:r>
              <a:rPr lang="de-DE" sz="2000" dirty="0"/>
              <a:t>Die RDA enthalten eine Reihe von alternativen Richtlinien und Bestimmungen zu einzelnen Regelwerksstellen. </a:t>
            </a:r>
          </a:p>
          <a:p>
            <a:pPr marL="0" indent="0">
              <a:buNone/>
            </a:pPr>
            <a:endParaRPr lang="de-DE" sz="2000" dirty="0"/>
          </a:p>
          <a:p>
            <a:pPr marL="0" indent="0">
              <a:buNone/>
            </a:pPr>
            <a:r>
              <a:rPr lang="de-DE" sz="2000" dirty="0"/>
              <a:t>Es gibt:</a:t>
            </a:r>
          </a:p>
          <a:p>
            <a:pPr marL="0" indent="0">
              <a:buNone/>
            </a:pPr>
            <a:endParaRPr lang="de-DE" sz="2000" dirty="0"/>
          </a:p>
          <a:p>
            <a:pPr lvl="1">
              <a:buFont typeface="Arial" panose="020B0604020202020204" pitchFamily="34" charset="0"/>
              <a:buChar char="•"/>
            </a:pPr>
            <a:r>
              <a:rPr lang="de-DE" dirty="0"/>
              <a:t>Alternativen</a:t>
            </a:r>
          </a:p>
          <a:p>
            <a:pPr lvl="1">
              <a:buFont typeface="Arial" panose="020B0604020202020204" pitchFamily="34" charset="0"/>
              <a:buChar char="•"/>
            </a:pPr>
            <a:r>
              <a:rPr lang="de-DE" dirty="0"/>
              <a:t>Optionale Ergänzungen</a:t>
            </a:r>
          </a:p>
          <a:p>
            <a:pPr lvl="1">
              <a:buFont typeface="Arial" panose="020B0604020202020204" pitchFamily="34" charset="0"/>
              <a:buChar char="•"/>
            </a:pPr>
            <a:r>
              <a:rPr lang="de-DE" dirty="0"/>
              <a:t>Optionale Weglassungen</a:t>
            </a:r>
          </a:p>
          <a:p>
            <a:endParaRPr lang="de-DE" dirty="0"/>
          </a:p>
        </p:txBody>
      </p:sp>
      <p:pic>
        <p:nvPicPr>
          <p:cNvPr id="11" name="Grafik 10"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24" y="3810516"/>
            <a:ext cx="7524208" cy="2138764"/>
          </a:xfrm>
          <a:prstGeom prst="rect">
            <a:avLst/>
          </a:prstGeom>
          <a:ln>
            <a:noFill/>
          </a:ln>
          <a:effectLst>
            <a:softEdge rad="112500"/>
          </a:effectLst>
        </p:spPr>
      </p:pic>
      <p:cxnSp>
        <p:nvCxnSpPr>
          <p:cNvPr id="8" name="Gerade Verbindung mit Pfeil 7"/>
          <p:cNvCxnSpPr/>
          <p:nvPr/>
        </p:nvCxnSpPr>
        <p:spPr>
          <a:xfrm flipH="1" flipV="1">
            <a:off x="1953490" y="4767994"/>
            <a:ext cx="282708" cy="893254"/>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RDA kompakt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77014830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Alternativen und </a:t>
            </a:r>
            <a:r>
              <a:rPr lang="de-DE" dirty="0" smtClean="0"/>
              <a:t>Optionen</a:t>
            </a:r>
            <a:endParaRPr lang="de-DE" dirty="0"/>
          </a:p>
        </p:txBody>
      </p:sp>
      <p:sp>
        <p:nvSpPr>
          <p:cNvPr id="3" name="Textplatzhalter 2"/>
          <p:cNvSpPr>
            <a:spLocks noGrp="1"/>
          </p:cNvSpPr>
          <p:nvPr>
            <p:ph type="body" sz="quarter" idx="13"/>
          </p:nvPr>
        </p:nvSpPr>
        <p:spPr/>
        <p:txBody>
          <a:bodyPr/>
          <a:lstStyle/>
          <a:p>
            <a:r>
              <a:rPr lang="de-DE" dirty="0"/>
              <a:t>Die AG RDA hat zu jeder optionalen bzw. alternativen Regelung in den RDA eine verbindliche Entscheidung getroffen und diese in einer Anwendungsregel festgehalten.</a:t>
            </a:r>
          </a:p>
          <a:p>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pic>
        <p:nvPicPr>
          <p:cNvPr id="4" name="Grafik 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3212976"/>
            <a:ext cx="8226325" cy="2709848"/>
          </a:xfrm>
          <a:prstGeom prst="rect">
            <a:avLst/>
          </a:prstGeom>
        </p:spPr>
      </p:pic>
      <p:sp>
        <p:nvSpPr>
          <p:cNvPr id="7" name="Foliennummernplatzhalter 6"/>
          <p:cNvSpPr>
            <a:spLocks noGrp="1"/>
          </p:cNvSpPr>
          <p:nvPr>
            <p:ph type="sldNum" sz="quarter" idx="4"/>
          </p:nvPr>
        </p:nvSpPr>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40737082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a:t>
            </a:r>
            <a:endParaRPr lang="de-DE" dirty="0"/>
          </a:p>
        </p:txBody>
      </p:sp>
      <p:sp>
        <p:nvSpPr>
          <p:cNvPr id="3" name="Textplatzhalter 2"/>
          <p:cNvSpPr>
            <a:spLocks noGrp="1"/>
          </p:cNvSpPr>
          <p:nvPr>
            <p:ph type="body" sz="quarter" idx="13"/>
          </p:nvPr>
        </p:nvSpPr>
        <p:spPr>
          <a:xfrm>
            <a:off x="251520" y="1556792"/>
            <a:ext cx="8640960" cy="4752528"/>
          </a:xfrm>
        </p:spPr>
        <p:txBody>
          <a:bodyPr/>
          <a:lstStyle/>
          <a:p>
            <a:pPr>
              <a:lnSpc>
                <a:spcPts val="2200"/>
              </a:lnSpc>
              <a:spcBef>
                <a:spcPts val="600"/>
              </a:spcBef>
              <a:spcAft>
                <a:spcPts val="600"/>
              </a:spcAft>
            </a:pPr>
            <a:r>
              <a:rPr lang="de-DE" dirty="0"/>
              <a:t>Beispiele in RDA sind nicht präskriptiv sondern nur illustrierend.</a:t>
            </a:r>
          </a:p>
          <a:p>
            <a:pPr>
              <a:lnSpc>
                <a:spcPts val="2200"/>
              </a:lnSpc>
              <a:spcBef>
                <a:spcPts val="600"/>
              </a:spcBef>
              <a:spcAft>
                <a:spcPts val="600"/>
              </a:spcAft>
            </a:pPr>
            <a:r>
              <a:rPr lang="de-DE" dirty="0"/>
              <a:t>Beispiele in RDA sind i. d. R. an den anglo-amerikanischen Hintergrund angepasst.</a:t>
            </a:r>
          </a:p>
          <a:p>
            <a:pPr>
              <a:lnSpc>
                <a:spcPts val="2200"/>
              </a:lnSpc>
              <a:spcBef>
                <a:spcPts val="600"/>
              </a:spcBef>
              <a:spcAft>
                <a:spcPts val="600"/>
              </a:spcAft>
            </a:pPr>
            <a:r>
              <a:rPr lang="de-DE" dirty="0"/>
              <a:t>Beispiele für den </a:t>
            </a:r>
            <a:r>
              <a:rPr lang="de-DE" dirty="0" smtClean="0"/>
              <a:t>deutschsprachigen Raum </a:t>
            </a:r>
            <a:r>
              <a:rPr lang="de-DE" dirty="0"/>
              <a:t>sind zurzeit innerhalb der Anwendungsrichtlinien (D-A-CH) abgelegt.</a:t>
            </a:r>
          </a:p>
          <a:p>
            <a:pPr>
              <a:lnSpc>
                <a:spcPts val="2200"/>
              </a:lnSpc>
              <a:spcBef>
                <a:spcPts val="600"/>
              </a:spcBef>
              <a:spcAft>
                <a:spcPts val="600"/>
              </a:spcAft>
            </a:pPr>
            <a:r>
              <a:rPr lang="de-DE" dirty="0"/>
              <a:t>Die deutsche Übersetzung wird sukzessive für die Bedürfnisse im deutschsprachigen Raum angepasst.</a:t>
            </a:r>
          </a:p>
          <a:p>
            <a:pPr>
              <a:lnSpc>
                <a:spcPts val="2200"/>
              </a:lnSpc>
              <a:spcBef>
                <a:spcPts val="600"/>
              </a:spcBef>
              <a:spcAft>
                <a:spcPts val="600"/>
              </a:spcAft>
            </a:pPr>
            <a:r>
              <a:rPr lang="de-DE" dirty="0"/>
              <a:t>Beispiele werden bei Bedarf auch in den internationalen Standard eingebracht.</a:t>
            </a:r>
          </a:p>
          <a:p>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393385674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Ausnahmen</a:t>
            </a:r>
          </a:p>
        </p:txBody>
      </p:sp>
      <p:sp>
        <p:nvSpPr>
          <p:cNvPr id="3" name="Textplatzhalter 2"/>
          <p:cNvSpPr>
            <a:spLocks noGrp="1"/>
          </p:cNvSpPr>
          <p:nvPr>
            <p:ph type="body" sz="quarter" idx="13"/>
          </p:nvPr>
        </p:nvSpPr>
        <p:spPr>
          <a:xfrm>
            <a:off x="251520" y="1412776"/>
            <a:ext cx="8640960" cy="4896544"/>
          </a:xfrm>
        </p:spPr>
        <p:txBody>
          <a:bodyPr/>
          <a:lstStyle/>
          <a:p>
            <a:r>
              <a:rPr lang="de-DE" dirty="0"/>
              <a:t>Die RDA enthalten eine Reihe von Bestimmungen, die als Ausnahmen bezeichnet werden. Siehe Regelwerksstelle 0.9</a:t>
            </a:r>
          </a:p>
          <a:p>
            <a:endParaRPr lang="de-DE" dirty="0"/>
          </a:p>
          <a:p>
            <a:r>
              <a:rPr lang="de-DE" dirty="0"/>
              <a:t>Eine Ausnahme bezieht sich direkt auf die unmittelbar vorangehende Bestimmung und bezieht sich i</a:t>
            </a:r>
            <a:r>
              <a:rPr lang="de-DE" dirty="0" smtClean="0"/>
              <a:t>. d. R</a:t>
            </a:r>
            <a:r>
              <a:rPr lang="de-DE" dirty="0"/>
              <a:t>. auf eine spezifische Art von Ressource oder eine spezifische Gegebenheit.</a:t>
            </a:r>
          </a:p>
          <a:p>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11428008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Beschreibungsarten</a:t>
            </a:r>
          </a:p>
        </p:txBody>
      </p:sp>
      <p:sp>
        <p:nvSpPr>
          <p:cNvPr id="3" name="Textplatzhalter 2"/>
          <p:cNvSpPr>
            <a:spLocks noGrp="1"/>
          </p:cNvSpPr>
          <p:nvPr>
            <p:ph type="body" sz="quarter" idx="13"/>
          </p:nvPr>
        </p:nvSpPr>
        <p:spPr>
          <a:xfrm>
            <a:off x="251520" y="1844824"/>
            <a:ext cx="8640960" cy="4464496"/>
          </a:xfrm>
        </p:spPr>
        <p:txBody>
          <a:bodyPr/>
          <a:lstStyle/>
          <a:p>
            <a:pPr>
              <a:spcBef>
                <a:spcPts val="1675"/>
              </a:spcBef>
            </a:pPr>
            <a:r>
              <a:rPr lang="de-DE" dirty="0"/>
              <a:t>Umfassende Beschreibung</a:t>
            </a:r>
          </a:p>
          <a:p>
            <a:pPr>
              <a:spcBef>
                <a:spcPts val="1675"/>
              </a:spcBef>
            </a:pPr>
            <a:r>
              <a:rPr lang="de-DE" dirty="0"/>
              <a:t>Analytische Beschreibung</a:t>
            </a:r>
          </a:p>
          <a:p>
            <a:pPr>
              <a:spcBef>
                <a:spcPts val="1675"/>
              </a:spcBef>
            </a:pPr>
            <a:r>
              <a:rPr lang="de-DE" dirty="0"/>
              <a:t>Hierarchische Beschreibung</a:t>
            </a:r>
          </a:p>
          <a:p>
            <a:endParaRPr lang="de-DE" dirty="0"/>
          </a:p>
        </p:txBody>
      </p:sp>
      <p:sp>
        <p:nvSpPr>
          <p:cNvPr id="7" name="Fußzeilenplatzhalter 17"/>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54</a:t>
            </a:fld>
            <a:endParaRPr lang="de-DE"/>
          </a:p>
        </p:txBody>
      </p:sp>
    </p:spTree>
    <p:extLst>
      <p:ext uri="{BB962C8B-B14F-4D97-AF65-F5344CB8AC3E}">
        <p14:creationId xmlns:p14="http://schemas.microsoft.com/office/powerpoint/2010/main" val="12368523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a:t>
            </a:r>
            <a:endParaRPr lang="de-DE" dirty="0"/>
          </a:p>
        </p:txBody>
      </p:sp>
      <p:sp>
        <p:nvSpPr>
          <p:cNvPr id="3" name="Textplatzhalter 2"/>
          <p:cNvSpPr>
            <a:spLocks noGrp="1"/>
          </p:cNvSpPr>
          <p:nvPr>
            <p:ph type="body" sz="quarter" idx="13"/>
          </p:nvPr>
        </p:nvSpPr>
        <p:spPr>
          <a:xfrm>
            <a:off x="251520" y="1268760"/>
            <a:ext cx="8640960" cy="5040560"/>
          </a:xfrm>
        </p:spPr>
        <p:txBody>
          <a:bodyPr/>
          <a:lstStyle/>
          <a:p>
            <a:pPr>
              <a:spcBef>
                <a:spcPts val="1675"/>
              </a:spcBef>
            </a:pPr>
            <a:r>
              <a:rPr lang="de-DE" b="1" dirty="0"/>
              <a:t>Neue</a:t>
            </a:r>
            <a:r>
              <a:rPr lang="de-DE" dirty="0"/>
              <a:t> Begriffe (geistiger Schöpfer, Inhaltstyp, </a:t>
            </a:r>
            <a:r>
              <a:rPr lang="de-DE" dirty="0" smtClean="0"/>
              <a:t>Beziehungskennzeichnung </a:t>
            </a:r>
            <a:r>
              <a:rPr lang="de-DE" dirty="0"/>
              <a:t>...)</a:t>
            </a:r>
          </a:p>
          <a:p>
            <a:pPr>
              <a:spcBef>
                <a:spcPts val="1675"/>
              </a:spcBef>
            </a:pPr>
            <a:r>
              <a:rPr lang="de-DE" b="1" dirty="0"/>
              <a:t>Geänderte</a:t>
            </a:r>
            <a:r>
              <a:rPr lang="de-DE" dirty="0"/>
              <a:t> Begriffe (Haupttitel statt Hauptsachtitel, Veröffentlichungsangabe statt Erscheinungsvermerk, Anmerkungen statt Fußnoten ...)</a:t>
            </a:r>
          </a:p>
          <a:p>
            <a:pPr>
              <a:spcBef>
                <a:spcPts val="1675"/>
              </a:spcBef>
            </a:pPr>
            <a:r>
              <a:rPr lang="de-DE" b="1" dirty="0"/>
              <a:t>Weggefallene</a:t>
            </a:r>
            <a:r>
              <a:rPr lang="de-DE" dirty="0"/>
              <a:t> Begriffe (Einheitssachtitel, Urheber, allgemeine Materialbenennung ...)</a:t>
            </a:r>
          </a:p>
          <a:p>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55</a:t>
            </a:fld>
            <a:endParaRPr lang="de-DE"/>
          </a:p>
        </p:txBody>
      </p:sp>
    </p:spTree>
    <p:extLst>
      <p:ext uri="{BB962C8B-B14F-4D97-AF65-F5344CB8AC3E}">
        <p14:creationId xmlns:p14="http://schemas.microsoft.com/office/powerpoint/2010/main" val="112638713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t>
            </a:r>
            <a:r>
              <a:rPr lang="de-DE" dirty="0" smtClean="0"/>
              <a:t>Cataloguer‘s </a:t>
            </a:r>
            <a:r>
              <a:rPr lang="de-DE" dirty="0"/>
              <a:t>Judgement“</a:t>
            </a:r>
          </a:p>
        </p:txBody>
      </p:sp>
      <p:sp>
        <p:nvSpPr>
          <p:cNvPr id="3" name="Textplatzhalter 2"/>
          <p:cNvSpPr>
            <a:spLocks noGrp="1"/>
          </p:cNvSpPr>
          <p:nvPr>
            <p:ph type="body" sz="quarter" idx="13"/>
          </p:nvPr>
        </p:nvSpPr>
        <p:spPr/>
        <p:txBody>
          <a:bodyPr/>
          <a:lstStyle/>
          <a:p>
            <a:pPr marL="0" indent="0">
              <a:lnSpc>
                <a:spcPts val="2200"/>
              </a:lnSpc>
              <a:spcBef>
                <a:spcPts val="0"/>
              </a:spcBef>
              <a:spcAft>
                <a:spcPts val="600"/>
              </a:spcAft>
              <a:buNone/>
            </a:pPr>
            <a:endParaRPr lang="de-DE" dirty="0"/>
          </a:p>
          <a:p>
            <a:pPr marL="0" indent="0" algn="ctr">
              <a:lnSpc>
                <a:spcPts val="4000"/>
              </a:lnSpc>
              <a:spcBef>
                <a:spcPts val="0"/>
              </a:spcBef>
              <a:spcAft>
                <a:spcPts val="600"/>
              </a:spcAft>
              <a:buNone/>
            </a:pPr>
            <a:endParaRPr lang="de-DE" sz="3600" dirty="0" smtClean="0"/>
          </a:p>
          <a:p>
            <a:pPr marL="0" indent="0" algn="ctr">
              <a:lnSpc>
                <a:spcPts val="4000"/>
              </a:lnSpc>
              <a:spcBef>
                <a:spcPts val="0"/>
              </a:spcBef>
              <a:spcAft>
                <a:spcPts val="600"/>
              </a:spcAft>
              <a:buNone/>
            </a:pPr>
            <a:endParaRPr lang="de-DE" sz="3600" dirty="0"/>
          </a:p>
          <a:p>
            <a:pPr marL="0" indent="0" algn="ctr">
              <a:lnSpc>
                <a:spcPts val="4000"/>
              </a:lnSpc>
              <a:spcBef>
                <a:spcPts val="0"/>
              </a:spcBef>
              <a:spcAft>
                <a:spcPts val="600"/>
              </a:spcAft>
              <a:buNone/>
            </a:pPr>
            <a:endParaRPr lang="de-DE" sz="3600" dirty="0" smtClean="0"/>
          </a:p>
          <a:p>
            <a:pPr marL="0" indent="0" algn="ctr">
              <a:lnSpc>
                <a:spcPts val="4000"/>
              </a:lnSpc>
              <a:spcBef>
                <a:spcPts val="0"/>
              </a:spcBef>
              <a:spcAft>
                <a:spcPts val="600"/>
              </a:spcAft>
              <a:buNone/>
            </a:pPr>
            <a:r>
              <a:rPr lang="de-DE" sz="3600" dirty="0" smtClean="0"/>
              <a:t>Ja</a:t>
            </a:r>
            <a:r>
              <a:rPr lang="de-DE" sz="3600" dirty="0"/>
              <a:t>, kann denn hier jeder machen, was er will? </a:t>
            </a:r>
          </a:p>
          <a:p>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56</a:t>
            </a:fld>
            <a:endParaRPr lang="de-DE"/>
          </a:p>
        </p:txBody>
      </p:sp>
    </p:spTree>
    <p:extLst>
      <p:ext uri="{BB962C8B-B14F-4D97-AF65-F5344CB8AC3E}">
        <p14:creationId xmlns:p14="http://schemas.microsoft.com/office/powerpoint/2010/main" val="223426084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wurde bis hierher behandelt</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dirty="0"/>
          </a:p>
        </p:txBody>
      </p:sp>
      <p:sp>
        <p:nvSpPr>
          <p:cNvPr id="6"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7" name="Ellipse 6"/>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4867436" y="1386946"/>
            <a:ext cx="2016224" cy="914400"/>
          </a:xfrm>
          <a:prstGeom prst="rect">
            <a:avLst/>
          </a:prstGeom>
          <a:solidFill>
            <a:srgbClr val="C1A7C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Terminologie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Ellipse 8"/>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4283968" y="3863374"/>
            <a:ext cx="2815716"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4427984" y="4651926"/>
            <a:ext cx="2016224" cy="1081329"/>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Optionen und Alternativen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Ausnahmen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6339196" y="5110715"/>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Beschreibungsarten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Rechteck 17"/>
          <p:cNvSpPr/>
          <p:nvPr/>
        </p:nvSpPr>
        <p:spPr>
          <a:xfrm>
            <a:off x="6697473" y="4320574"/>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Sucheinstiege</a:t>
            </a:r>
          </a:p>
        </p:txBody>
      </p:sp>
      <p:sp>
        <p:nvSpPr>
          <p:cNvPr id="19" name="Rechteck 18"/>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echteck 20"/>
          <p:cNvSpPr/>
          <p:nvPr/>
        </p:nvSpPr>
        <p:spPr>
          <a:xfrm>
            <a:off x="7278261" y="3457774"/>
            <a:ext cx="1600797" cy="8112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Rechteck 21"/>
          <p:cNvSpPr/>
          <p:nvPr/>
        </p:nvSpPr>
        <p:spPr>
          <a:xfrm>
            <a:off x="5724128" y="2852936"/>
            <a:ext cx="1890815"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Cataloguer‘s Judgement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332498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30.11.2016  | CC BY-NC-SA</a:t>
            </a:r>
            <a:endParaRPr lang="de-DE" dirty="0"/>
          </a:p>
        </p:txBody>
      </p:sp>
      <p:sp>
        <p:nvSpPr>
          <p:cNvPr id="6" name="Rechteck 5"/>
          <p:cNvSpPr/>
          <p:nvPr/>
        </p:nvSpPr>
        <p:spPr>
          <a:xfrm>
            <a:off x="651198" y="4541118"/>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40884952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Grundlagenmodell des Standards RDA</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Statement </a:t>
            </a:r>
            <a:r>
              <a:rPr lang="de-DE" b="1" dirty="0" err="1"/>
              <a:t>of</a:t>
            </a:r>
            <a:r>
              <a:rPr lang="de-DE" b="1" dirty="0"/>
              <a:t> International </a:t>
            </a:r>
            <a:r>
              <a:rPr lang="de-DE" b="1" dirty="0" err="1"/>
              <a:t>Cataloguing</a:t>
            </a:r>
            <a:r>
              <a:rPr lang="de-DE" b="1" dirty="0"/>
              <a:t> </a:t>
            </a:r>
            <a:r>
              <a:rPr lang="de-DE" b="1" dirty="0" err="1"/>
              <a:t>Principles</a:t>
            </a:r>
            <a:r>
              <a:rPr lang="de-DE" b="1" dirty="0"/>
              <a:t/>
            </a:r>
            <a:br>
              <a:rPr lang="de-DE" b="1" dirty="0"/>
            </a:br>
            <a:r>
              <a:rPr lang="de-DE" sz="1800" dirty="0"/>
              <a:t>(2009)</a:t>
            </a:r>
          </a:p>
          <a:p>
            <a:pPr>
              <a:buNone/>
            </a:pPr>
            <a:endParaRPr lang="de-DE" b="1" dirty="0"/>
          </a:p>
          <a:p>
            <a:pPr>
              <a:buNone/>
            </a:pPr>
            <a:r>
              <a:rPr lang="de-DE" b="1" dirty="0"/>
              <a:t>Familie der „</a:t>
            </a:r>
            <a:r>
              <a:rPr lang="de-DE" b="1" dirty="0" err="1"/>
              <a:t>Functional</a:t>
            </a:r>
            <a:r>
              <a:rPr lang="de-DE" b="1" dirty="0"/>
              <a:t> </a:t>
            </a:r>
            <a:r>
              <a:rPr lang="de-DE" b="1" dirty="0" err="1"/>
              <a:t>Requirements</a:t>
            </a:r>
            <a:r>
              <a:rPr lang="de-DE" b="1" dirty="0"/>
              <a:t>“</a:t>
            </a:r>
            <a:endParaRPr lang="de-DE" dirty="0"/>
          </a:p>
          <a:p>
            <a:pPr lvl="1">
              <a:buFont typeface="Arial" panose="020B0604020202020204" pitchFamily="34" charset="0"/>
              <a:buChar char="•"/>
            </a:pPr>
            <a:r>
              <a:rPr lang="de-DE" dirty="0" err="1"/>
              <a:t>for</a:t>
            </a:r>
            <a:r>
              <a:rPr lang="de-DE" dirty="0"/>
              <a:t> </a:t>
            </a:r>
            <a:r>
              <a:rPr lang="de-DE" dirty="0" err="1"/>
              <a:t>Bibliographic</a:t>
            </a:r>
            <a:r>
              <a:rPr lang="de-DE" dirty="0"/>
              <a:t> Records (FRBR) (1998, 2008)</a:t>
            </a:r>
          </a:p>
          <a:p>
            <a:pPr lvl="1">
              <a:buFont typeface="Arial" panose="020B0604020202020204" pitchFamily="34" charset="0"/>
              <a:buChar char="•"/>
            </a:pPr>
            <a:r>
              <a:rPr lang="de-DE" dirty="0" err="1"/>
              <a:t>for</a:t>
            </a:r>
            <a:r>
              <a:rPr lang="de-DE" dirty="0"/>
              <a:t> Authority Data (FRAD) (2009)</a:t>
            </a:r>
          </a:p>
          <a:p>
            <a:pPr lvl="1">
              <a:buFont typeface="Arial" panose="020B0604020202020204" pitchFamily="34" charset="0"/>
              <a:buChar char="•"/>
            </a:pPr>
            <a:r>
              <a:rPr lang="de-DE" dirty="0" err="1"/>
              <a:t>for</a:t>
            </a:r>
            <a:r>
              <a:rPr lang="de-DE" dirty="0"/>
              <a:t> </a:t>
            </a:r>
            <a:r>
              <a:rPr lang="de-DE" dirty="0" err="1"/>
              <a:t>Subject</a:t>
            </a:r>
            <a:r>
              <a:rPr lang="de-DE" dirty="0"/>
              <a:t> Authority Data (FRSAD) (2010)</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30.11.2016  | CC BY-NC-SA</a:t>
            </a:r>
            <a:endParaRPr lang="de-DE" dirty="0"/>
          </a:p>
        </p:txBody>
      </p:sp>
      <p:pic>
        <p:nvPicPr>
          <p:cNvPr id="6" name="Picture 4" descr="ilfa_logo"/>
          <p:cNvPicPr>
            <a:picLocks noChangeAspect="1" noChangeArrowheads="1"/>
          </p:cNvPicPr>
          <p:nvPr/>
        </p:nvPicPr>
        <p:blipFill>
          <a:blip r:embed="rId3" cstate="print"/>
          <a:srcRect/>
          <a:stretch>
            <a:fillRect/>
          </a:stretch>
        </p:blipFill>
        <p:spPr bwMode="auto">
          <a:xfrm>
            <a:off x="6948264" y="4005064"/>
            <a:ext cx="1533525" cy="1733550"/>
          </a:xfrm>
          <a:prstGeom prst="rect">
            <a:avLst/>
          </a:prstGeom>
          <a:noFill/>
          <a:ln w="9525">
            <a:noFill/>
            <a:miter lim="800000"/>
            <a:headEnd/>
            <a:tailEnd/>
          </a:ln>
        </p:spPr>
      </p:pic>
      <p:sp>
        <p:nvSpPr>
          <p:cNvPr id="7" name="Foliennummernplatzhalter 6"/>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629004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412776"/>
            <a:ext cx="8640960" cy="4896544"/>
          </a:xfrm>
        </p:spPr>
        <p:txBody>
          <a:bodyPr/>
          <a:lstStyle/>
          <a:p>
            <a:pPr marL="285750" indent="-285750"/>
            <a:r>
              <a:rPr lang="de-DE" dirty="0">
                <a:ea typeface="Verdana" panose="020B0604030504040204" pitchFamily="34" charset="0"/>
                <a:cs typeface="Verdana" panose="020B0604030504040204" pitchFamily="34" charset="0"/>
              </a:rPr>
              <a:t>“Statement </a:t>
            </a:r>
            <a:r>
              <a:rPr lang="de-DE" dirty="0" err="1">
                <a:ea typeface="Verdana" panose="020B0604030504040204" pitchFamily="34" charset="0"/>
                <a:cs typeface="Verdana" panose="020B0604030504040204" pitchFamily="34" charset="0"/>
              </a:rPr>
              <a:t>of</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Principles</a:t>
            </a:r>
            <a:r>
              <a:rPr lang="de-DE" dirty="0">
                <a:ea typeface="Verdana" panose="020B0604030504040204" pitchFamily="34" charset="0"/>
                <a:cs typeface="Verdana" panose="020B0604030504040204" pitchFamily="34" charset="0"/>
              </a:rPr>
              <a:t>” – bekannt als “Paris </a:t>
            </a:r>
            <a:r>
              <a:rPr lang="de-DE" dirty="0" err="1">
                <a:ea typeface="Verdana" panose="020B0604030504040204" pitchFamily="34" charset="0"/>
                <a:cs typeface="Verdana" panose="020B0604030504040204" pitchFamily="34" charset="0"/>
              </a:rPr>
              <a:t>Principles</a:t>
            </a:r>
            <a:r>
              <a:rPr lang="de-DE" dirty="0">
                <a:ea typeface="Verdana" panose="020B0604030504040204" pitchFamily="34" charset="0"/>
                <a:cs typeface="Verdana" panose="020B0604030504040204" pitchFamily="34" charset="0"/>
              </a:rPr>
              <a:t>” </a:t>
            </a:r>
          </a:p>
          <a:p>
            <a:pPr marL="285750" indent="-285750"/>
            <a:r>
              <a:rPr lang="de-DE" dirty="0">
                <a:ea typeface="Verdana" panose="020B0604030504040204" pitchFamily="34" charset="0"/>
                <a:cs typeface="Verdana" panose="020B0604030504040204" pitchFamily="34" charset="0"/>
              </a:rPr>
              <a:t>1961 von der International Conference on </a:t>
            </a:r>
            <a:r>
              <a:rPr lang="de-DE" dirty="0" err="1">
                <a:ea typeface="Verdana" panose="020B0604030504040204" pitchFamily="34" charset="0"/>
                <a:cs typeface="Verdana" panose="020B0604030504040204" pitchFamily="34" charset="0"/>
              </a:rPr>
              <a:t>Cataloguing</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Principles</a:t>
            </a:r>
            <a:r>
              <a:rPr lang="de-DE" dirty="0">
                <a:ea typeface="Verdana" panose="020B0604030504040204" pitchFamily="34" charset="0"/>
                <a:cs typeface="Verdana" panose="020B0604030504040204" pitchFamily="34" charset="0"/>
              </a:rPr>
              <a:t> verabschiedet</a:t>
            </a:r>
          </a:p>
          <a:p>
            <a:pPr marL="285750" indent="-285750"/>
            <a:r>
              <a:rPr lang="de-DE" dirty="0">
                <a:ea typeface="Verdana" panose="020B0604030504040204" pitchFamily="34" charset="0"/>
                <a:cs typeface="Verdana" panose="020B0604030504040204" pitchFamily="34" charset="0"/>
              </a:rPr>
              <a:t>dienten als Basis für die internationale Standardisierung in der Katalogisierung</a:t>
            </a:r>
          </a:p>
          <a:p>
            <a:r>
              <a:rPr lang="de-DE" dirty="0" smtClean="0">
                <a:ea typeface="Verdana" panose="020B0604030504040204" pitchFamily="34" charset="0"/>
                <a:cs typeface="Verdana" panose="020B0604030504040204" pitchFamily="34" charset="0"/>
              </a:rPr>
              <a:t>auf </a:t>
            </a:r>
            <a:r>
              <a:rPr lang="de-DE" dirty="0">
                <a:ea typeface="Verdana" panose="020B0604030504040204" pitchFamily="34" charset="0"/>
                <a:cs typeface="Verdana" panose="020B0604030504040204" pitchFamily="34" charset="0"/>
              </a:rPr>
              <a:t>Initiative der IFLA 2009 überarbeitet</a:t>
            </a:r>
          </a:p>
          <a:p>
            <a:r>
              <a:rPr lang="de-DE" dirty="0">
                <a:ea typeface="Verdana" panose="020B0604030504040204" pitchFamily="34" charset="0"/>
                <a:cs typeface="Verdana" panose="020B0604030504040204" pitchFamily="34" charset="0"/>
              </a:rPr>
              <a:t>auf Online-Bibliothekskataloge </a:t>
            </a:r>
            <a:r>
              <a:rPr lang="de-DE" dirty="0" smtClean="0">
                <a:ea typeface="Verdana" panose="020B0604030504040204" pitchFamily="34" charset="0"/>
                <a:cs typeface="Verdana" panose="020B0604030504040204" pitchFamily="34" charset="0"/>
              </a:rPr>
              <a:t>anwendbar</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Prinzip des Benutzerkomforts </a:t>
            </a:r>
          </a:p>
          <a:p>
            <a:pPr marL="285750" indent="-285750">
              <a:spcBef>
                <a:spcPct val="50000"/>
              </a:spcBef>
              <a:buSzPct val="80000"/>
            </a:pPr>
            <a:r>
              <a:rPr lang="de-DE" dirty="0">
                <a:ea typeface="Verdana" panose="020B0604030504040204" pitchFamily="34" charset="0"/>
                <a:cs typeface="Verdana" panose="020B0604030504040204" pitchFamily="34" charset="0"/>
                <a:hlinkClick r:id="rId3"/>
              </a:rPr>
              <a:t>http://www.ifla.org/publications/statement-of-international-cataloguing-principles</a:t>
            </a:r>
            <a:r>
              <a:rPr lang="de-DE" dirty="0">
                <a:ea typeface="Verdana" panose="020B0604030504040204" pitchFamily="34" charset="0"/>
                <a:cs typeface="Verdana" panose="020B0604030504040204" pitchFamily="34" charset="0"/>
              </a:rPr>
              <a:t>  </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8</a:t>
            </a:fld>
            <a:endParaRPr lang="de-DE"/>
          </a:p>
        </p:txBody>
      </p:sp>
      <p:sp>
        <p:nvSpPr>
          <p:cNvPr id="5" name="Titel 4"/>
          <p:cNvSpPr>
            <a:spLocks noGrp="1"/>
          </p:cNvSpPr>
          <p:nvPr>
            <p:ph type="title"/>
          </p:nvPr>
        </p:nvSpPr>
        <p:spPr>
          <a:xfrm>
            <a:off x="251520" y="399802"/>
            <a:ext cx="8640960" cy="508918"/>
          </a:xfrm>
        </p:spPr>
        <p:txBody>
          <a:bodyPr/>
          <a:lstStyle/>
          <a:p>
            <a:r>
              <a:rPr lang="de-DE" dirty="0"/>
              <a:t>Statement </a:t>
            </a:r>
            <a:r>
              <a:rPr lang="de-DE" dirty="0" err="1"/>
              <a:t>of</a:t>
            </a:r>
            <a:r>
              <a:rPr lang="de-DE" dirty="0"/>
              <a:t> International </a:t>
            </a:r>
            <a:r>
              <a:rPr lang="de-DE" dirty="0" err="1"/>
              <a:t>Cataloguing</a:t>
            </a:r>
            <a:r>
              <a:rPr lang="de-DE" dirty="0"/>
              <a:t> </a:t>
            </a:r>
            <a:r>
              <a:rPr lang="de-DE" dirty="0" err="1"/>
              <a:t>Principles</a:t>
            </a:r>
            <a:r>
              <a:rPr lang="en-US" dirty="0"/>
              <a:t> (ICP)</a:t>
            </a:r>
            <a:endParaRPr lang="de-DE" dirty="0"/>
          </a:p>
        </p:txBody>
      </p:sp>
    </p:spTree>
    <p:extLst>
      <p:ext uri="{BB962C8B-B14F-4D97-AF65-F5344CB8AC3E}">
        <p14:creationId xmlns:p14="http://schemas.microsoft.com/office/powerpoint/2010/main" val="332004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sp>
        <p:nvSpPr>
          <p:cNvPr id="3" name="Textplatzhalter 2"/>
          <p:cNvSpPr>
            <a:spLocks noGrp="1"/>
          </p:cNvSpPr>
          <p:nvPr>
            <p:ph type="body" sz="quarter" idx="13"/>
          </p:nvPr>
        </p:nvSpPr>
        <p:spPr>
          <a:xfrm>
            <a:off x="251520" y="1340768"/>
            <a:ext cx="8640960" cy="4968552"/>
          </a:xfrm>
        </p:spPr>
        <p:txBody>
          <a:bodyPr/>
          <a:lstStyle/>
          <a:p>
            <a:r>
              <a:rPr lang="de-DE" dirty="0">
                <a:ea typeface="Verdana" panose="020B0604030504040204" pitchFamily="34" charset="0"/>
                <a:cs typeface="Verdana" panose="020B0604030504040204" pitchFamily="34" charset="0"/>
              </a:rPr>
              <a:t>1998 erstmals veröffentlicht in der gleichnamigen Studie der „IFLA Study Group on FRBR</a:t>
            </a:r>
            <a:r>
              <a:rPr lang="de-DE" dirty="0" smtClean="0">
                <a:ea typeface="Verdana" panose="020B0604030504040204" pitchFamily="34" charset="0"/>
                <a:cs typeface="Verdana" panose="020B0604030504040204" pitchFamily="34" charset="0"/>
              </a:rPr>
              <a:t>“ </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2006 von der „IFLA FRBR Review Group“ weltweit in ein Stellungnahme-Verfahren eingebracht </a:t>
            </a:r>
          </a:p>
          <a:p>
            <a:r>
              <a:rPr lang="de-DE" dirty="0">
                <a:ea typeface="Verdana" panose="020B0604030504040204" pitchFamily="34" charset="0"/>
                <a:cs typeface="Verdana" panose="020B0604030504040204" pitchFamily="34" charset="0"/>
              </a:rPr>
              <a:t>2008/2009 überarbeitete Fassung</a:t>
            </a:r>
          </a:p>
          <a:p>
            <a:r>
              <a:rPr lang="de-DE" dirty="0">
                <a:ea typeface="Verdana" panose="020B0604030504040204" pitchFamily="34" charset="0"/>
                <a:cs typeface="Verdana" panose="020B0604030504040204" pitchFamily="34" charset="0"/>
              </a:rPr>
              <a:t>2009 ins Deutsche und seither in zahlreiche andere Sprachen </a:t>
            </a:r>
            <a:r>
              <a:rPr lang="de-DE" dirty="0" smtClean="0">
                <a:ea typeface="Verdana" panose="020B0604030504040204" pitchFamily="34" charset="0"/>
                <a:cs typeface="Verdana" panose="020B0604030504040204" pitchFamily="34" charset="0"/>
              </a:rPr>
              <a:t>übersetzt</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Betreuung durch die </a:t>
            </a:r>
            <a:r>
              <a:rPr lang="en-US" dirty="0">
                <a:ea typeface="Verdana" panose="020B0604030504040204" pitchFamily="34" charset="0"/>
                <a:cs typeface="Verdana" panose="020B0604030504040204" pitchFamily="34" charset="0"/>
              </a:rPr>
              <a:t>FRBR Review </a:t>
            </a:r>
            <a:r>
              <a:rPr lang="en-US" dirty="0" smtClean="0">
                <a:ea typeface="Verdana" panose="020B0604030504040204" pitchFamily="34" charset="0"/>
                <a:cs typeface="Verdana" panose="020B0604030504040204" pitchFamily="34" charset="0"/>
              </a:rPr>
              <a:t>Group, </a:t>
            </a:r>
            <a:r>
              <a:rPr lang="de-DE" dirty="0" smtClean="0">
                <a:ea typeface="Verdana" panose="020B0604030504040204" pitchFamily="34" charset="0"/>
                <a:cs typeface="Verdana" panose="020B0604030504040204" pitchFamily="34" charset="0"/>
              </a:rPr>
              <a:t>eine </a:t>
            </a:r>
            <a:r>
              <a:rPr lang="de-DE" dirty="0">
                <a:ea typeface="Verdana" panose="020B0604030504040204" pitchFamily="34" charset="0"/>
                <a:cs typeface="Verdana" panose="020B0604030504040204" pitchFamily="34" charset="0"/>
              </a:rPr>
              <a:t>Arbeitsgruppe der IFLA </a:t>
            </a:r>
            <a:r>
              <a:rPr lang="de-DE" dirty="0" err="1">
                <a:ea typeface="Verdana" panose="020B0604030504040204" pitchFamily="34" charset="0"/>
                <a:cs typeface="Verdana" panose="020B0604030504040204" pitchFamily="34" charset="0"/>
              </a:rPr>
              <a:t>Cataloguing</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Section</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Konsolidierung der Modelle als Arbeitsschwerpunkt </a:t>
            </a:r>
          </a:p>
          <a:p>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RDA kompakt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272649007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6699</Words>
  <Application>Microsoft Office PowerPoint</Application>
  <PresentationFormat>Bildschirmpräsentation (4:3)</PresentationFormat>
  <Paragraphs>759</Paragraphs>
  <Slides>57</Slides>
  <Notes>57</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57</vt:i4>
      </vt:variant>
    </vt:vector>
  </HeadingPairs>
  <TitlesOfParts>
    <vt:vector size="59" baseType="lpstr">
      <vt:lpstr>Larissa</vt:lpstr>
      <vt:lpstr>Folie</vt:lpstr>
      <vt:lpstr>Schulungsunterlagen der AG RDA</vt:lpstr>
      <vt:lpstr>RDA kompakt Teil 1/5</vt:lpstr>
      <vt:lpstr>Einführung und Grundlagen </vt:lpstr>
      <vt:lpstr>PowerPoint-Präsentation</vt:lpstr>
      <vt:lpstr>Was ist wichtig zu wissen?</vt:lpstr>
      <vt:lpstr>Einführung und Grundlagen</vt:lpstr>
      <vt:lpstr>Grundlagenmodell des Standards RDA</vt:lpstr>
      <vt:lpstr>Statement of International Cataloguing Principles (ICP)</vt:lpstr>
      <vt:lpstr>Functional Requirements for Bibliographic Records (FRBR)</vt:lpstr>
      <vt:lpstr>Functional Requirements for Bibliographic Records (FRBR)</vt:lpstr>
      <vt:lpstr>Functional Requirements for Bibliographic Records (FRBR)</vt:lpstr>
      <vt:lpstr>Beschreibung von Entitäten Darstellung von Beziehungen</vt:lpstr>
      <vt:lpstr>Entitäten/Merkmale/Beziehungen</vt:lpstr>
      <vt:lpstr>Beispiel</vt:lpstr>
      <vt:lpstr>FRBR-Gruppen</vt:lpstr>
      <vt:lpstr>FRBR-Entitäten der Gruppe 1</vt:lpstr>
      <vt:lpstr>Strukturierte Darstellung der Daten nach FRBR</vt:lpstr>
      <vt:lpstr>FRBR-Entitäten der Gruppe 2</vt:lpstr>
      <vt:lpstr>FRBR-Entitäten der Gruppe 3</vt:lpstr>
      <vt:lpstr>Merkmale der Entität Werk</vt:lpstr>
      <vt:lpstr>Merkmale der Entität Expression</vt:lpstr>
      <vt:lpstr>Merkmale der Entität Manifestation</vt:lpstr>
      <vt:lpstr>Merkmale der Entität Exemplar</vt:lpstr>
      <vt:lpstr>FRBR-Beispiel </vt:lpstr>
      <vt:lpstr>Werkfamilie oder die Abgrenzungsproblematik</vt:lpstr>
      <vt:lpstr>PowerPoint-Präsentation</vt:lpstr>
      <vt:lpstr>Einführung und Grundlagen</vt:lpstr>
      <vt:lpstr>Entstehung und Organisation</vt:lpstr>
      <vt:lpstr>Gremien</vt:lpstr>
      <vt:lpstr>PowerPoint-Präsentation</vt:lpstr>
      <vt:lpstr>RDA Toolkit</vt:lpstr>
      <vt:lpstr>RDA Toolkit</vt:lpstr>
      <vt:lpstr>RDA Toolkit</vt:lpstr>
      <vt:lpstr>Anwendungsrichtlinien</vt:lpstr>
      <vt:lpstr>D-A-CH im RDA Toolkit</vt:lpstr>
      <vt:lpstr>Internationalisierung der deutschen Standards</vt:lpstr>
      <vt:lpstr>RDA im deutschsprachigen Raum</vt:lpstr>
      <vt:lpstr>Einführung und Grundlagen</vt:lpstr>
      <vt:lpstr>Aufbau des RDA-Regelwerkstexts</vt:lpstr>
      <vt:lpstr>Aufbau des RDA-Regelwerkstexts</vt:lpstr>
      <vt:lpstr>Anhänge</vt:lpstr>
      <vt:lpstr>Einführung und Grundlagen</vt:lpstr>
      <vt:lpstr>Grundlegende Begriffe in RDA</vt:lpstr>
      <vt:lpstr>Kernelemente und Zusatzelemente</vt:lpstr>
      <vt:lpstr>Standardelemente-Set</vt:lpstr>
      <vt:lpstr>Auszug aus dem Standardelemente-Set für Normdaten</vt:lpstr>
      <vt:lpstr>Auszug aus dem Standardelemente-Set für Titeldaten </vt:lpstr>
      <vt:lpstr>Anwendungsrichtlinien</vt:lpstr>
      <vt:lpstr>Sucheinstiege</vt:lpstr>
      <vt:lpstr>Alternativen und Optionen</vt:lpstr>
      <vt:lpstr>Alternativen und Optionen</vt:lpstr>
      <vt:lpstr>Beispiele</vt:lpstr>
      <vt:lpstr>Ausnahmen</vt:lpstr>
      <vt:lpstr>Beschreibungsarten</vt:lpstr>
      <vt:lpstr>Terminologie</vt:lpstr>
      <vt:lpstr>„Cataloguer‘s Judgement“</vt:lpstr>
      <vt:lpstr>Was wurde bis hierher behandelt?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120</cp:revision>
  <dcterms:created xsi:type="dcterms:W3CDTF">2014-02-18T07:01:40Z</dcterms:created>
  <dcterms:modified xsi:type="dcterms:W3CDTF">2017-01-25T13:26:28Z</dcterms:modified>
</cp:coreProperties>
</file>