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5" r:id="rId2"/>
    <p:sldId id="259" r:id="rId3"/>
    <p:sldId id="287" r:id="rId4"/>
    <p:sldId id="320" r:id="rId5"/>
    <p:sldId id="321" r:id="rId6"/>
    <p:sldId id="302" r:id="rId7"/>
    <p:sldId id="298" r:id="rId8"/>
    <p:sldId id="306" r:id="rId9"/>
    <p:sldId id="305" r:id="rId10"/>
    <p:sldId id="308" r:id="rId11"/>
    <p:sldId id="307" r:id="rId12"/>
    <p:sldId id="311" r:id="rId13"/>
    <p:sldId id="310" r:id="rId14"/>
    <p:sldId id="322" r:id="rId15"/>
    <p:sldId id="309" r:id="rId16"/>
    <p:sldId id="314" r:id="rId17"/>
    <p:sldId id="313" r:id="rId18"/>
    <p:sldId id="300" r:id="rId19"/>
    <p:sldId id="323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gand, Wibk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85256" autoAdjust="0"/>
  </p:normalViewPr>
  <p:slideViewPr>
    <p:cSldViewPr>
      <p:cViewPr>
        <p:scale>
          <a:sx n="80" d="100"/>
          <a:sy n="80" d="100"/>
        </p:scale>
        <p:origin x="-1968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01.10.2015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01.10.2015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Herleitung</a:t>
            </a:r>
            <a:r>
              <a:rPr lang="de-DE" baseline="0" dirty="0" smtClean="0"/>
              <a:t> prüfen, warum werden die Angaben nach 7.11 zitiert?</a:t>
            </a:r>
          </a:p>
          <a:p>
            <a:endParaRPr lang="de-DE" baseline="0" dirty="0" smtClean="0"/>
          </a:p>
          <a:p>
            <a:r>
              <a:rPr lang="de-DE" baseline="0" dirty="0" smtClean="0"/>
              <a:t>PICA 4202 nicht wiederholbar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155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RDA 20.2</a:t>
            </a:r>
            <a:r>
              <a:rPr lang="de-DE" baseline="0" dirty="0" smtClean="0"/>
              <a:t> D-A-CH</a:t>
            </a:r>
          </a:p>
          <a:p>
            <a:r>
              <a:rPr lang="de-DE" baseline="0" dirty="0" smtClean="0"/>
              <a:t>Mitwirkende, die auf der Hauptinformationsquelle (hier Silberling) genannt sind, werden als Bestandteil des Standardelementes gesehen.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RDA 2.4.2.3 D-A-CH „</a:t>
            </a:r>
            <a:r>
              <a:rPr lang="de-DE" dirty="0" smtClean="0"/>
              <a:t>Darüber hinaus wird empfohlen, immer dann, wenn eine Beziehung angelegt wird, auch die zugehörige Verantwortlichkeitsangabe zu erfassen. Fakultativ können Sie auch Verantwortlichkeitsangaben erfassen, ohne dass eine entsprechende Beziehung angelegt wird. </a:t>
            </a:r>
            <a:r>
              <a:rPr lang="de-DE" baseline="0" dirty="0" smtClean="0"/>
              <a:t>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38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latin typeface="Arial" charset="0"/>
              <a:cs typeface="Arial" charset="0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4908E-676C-49E2-82BA-B9AC3E258FC3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Op</a:t>
            </a:r>
            <a:r>
              <a:rPr lang="de-DE" dirty="0" smtClean="0"/>
              <a:t> 64 ist kein Titelzusatz</a:t>
            </a:r>
            <a:r>
              <a:rPr lang="de-DE" baseline="0" dirty="0" smtClean="0"/>
              <a:t>, weil die Information nicht auf der gleichen Stelle wie der Haupttitel ist. Op. 64 steht auf der Rückseite.</a:t>
            </a:r>
          </a:p>
          <a:p>
            <a:r>
              <a:rPr lang="de-DE" baseline="0" dirty="0" smtClean="0"/>
              <a:t>RDA 2.3.4.2 DACH ! Entscheidung ob als Abweichender Titel oder als Anmerkung zum Titel</a:t>
            </a:r>
          </a:p>
          <a:p>
            <a:r>
              <a:rPr lang="de-DE" baseline="0" dirty="0" smtClean="0"/>
              <a:t>Verweis auf Schulungsunterlage Modul 3.02.01 Titel</a:t>
            </a:r>
          </a:p>
          <a:p>
            <a:r>
              <a:rPr lang="de-DE" baseline="0" dirty="0" smtClean="0"/>
              <a:t>Es wird als nicht notwendig angesehen, dass die Anmerkung zum Titel zitiert wird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1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 (Dirigent)</a:t>
            </a:r>
            <a:r>
              <a:rPr lang="de-DE" baseline="0" dirty="0" smtClean="0"/>
              <a:t> eingehen , Rollenangabe gemäß RDA 2.4.1.7</a:t>
            </a:r>
          </a:p>
          <a:p>
            <a:r>
              <a:rPr lang="de-DE" baseline="0" dirty="0" smtClean="0"/>
              <a:t>Wird im Skript 6M.04 Verantwortlichkeitsangaben noch einmal darauf eingegangen</a:t>
            </a:r>
          </a:p>
          <a:p>
            <a:r>
              <a:rPr lang="de-DE" baseline="0" dirty="0" smtClean="0"/>
              <a:t>2.4.2 D-A-CH nur erste Verantwortlichkeitsangabe ist Pflicht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3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Erläuterung bei RDA 2.8.4.1 – ggf. Skript 6M.04 Verlagsangaben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das passende Symbol nicht dargestellt werden kann, schreibt man vor das Datum „Copyright“ oder „Phonogramm-Copyright“.</a:t>
            </a:r>
          </a:p>
          <a:p>
            <a:endParaRPr lang="de-DE" dirty="0" smtClean="0"/>
          </a:p>
          <a:p>
            <a:r>
              <a:rPr lang="de-DE" dirty="0" smtClean="0"/>
              <a:t>RDA</a:t>
            </a:r>
            <a:r>
              <a:rPr lang="de-DE" baseline="0" dirty="0" smtClean="0"/>
              <a:t> 2.11 Copyright-Datum wurde im Modul 6M.03 Musikdrucke erwähnt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515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Doppelpunkt hinter UPC ist in der Regel ein Anzeigeprinzip und kein Erfassungsprinzip.</a:t>
            </a:r>
          </a:p>
          <a:p>
            <a:endParaRPr lang="de-DE" dirty="0" smtClean="0"/>
          </a:p>
          <a:p>
            <a:r>
              <a:rPr lang="de-DE" dirty="0" smtClean="0"/>
              <a:t>Die Angabe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Decca 4786422 wird als zusammenhängend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angesehen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RDA 2.15.1.4 D-A-CH „</a:t>
            </a:r>
            <a:r>
              <a:rPr lang="de-DE" dirty="0" smtClean="0"/>
              <a:t>Für Musiktonträger können Sie Bestellnummern eines Labels oder einer Vertriebsfirma angeben. Stellen Sie dabei immer den Bezug zum Namen des Labels oder der Vertriebsfirma her.“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595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Angaben zu Toneigenschaften</a:t>
            </a:r>
            <a:r>
              <a:rPr lang="de-DE" baseline="0" dirty="0" smtClean="0"/>
              <a:t> hier nur in Ausschnitten dargestellt, keine Schulungsunterlagen zum Thema vorhanden</a:t>
            </a:r>
          </a:p>
          <a:p>
            <a:r>
              <a:rPr lang="de-DE" baseline="0" dirty="0" smtClean="0"/>
              <a:t>RDA 3.16 schreibt feste Begriffe zur Erfassung von technischen Sachverhalten vor</a:t>
            </a:r>
          </a:p>
          <a:p>
            <a:endParaRPr lang="de-DE" baseline="0" dirty="0" smtClean="0"/>
          </a:p>
          <a:p>
            <a:r>
              <a:rPr lang="de-DE" baseline="0" dirty="0" smtClean="0"/>
              <a:t>Zum Thema Begleitmaterial Schulungsunterlage Modul 5A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die Umfangsangabe des Begleitmaterials kann ein frei wählbares Wort genutzt werden.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289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6M.04.01: Zusammengesetzte Beschreibung | PICA DNB/ZDB | Stand: 10. Juli 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6M.04.01: Zusammengesetzte Beschreibung | PICA DNB/ZDB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336784"/>
              </p:ext>
            </p:extLst>
          </p:nvPr>
        </p:nvGraphicFramePr>
        <p:xfrm>
          <a:off x="395536" y="1268760"/>
          <a:ext cx="842493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Einheit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Erscheinungsweise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Wird in der Regel nicht verbal erfasst.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6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752150"/>
              </p:ext>
            </p:extLst>
          </p:nvPr>
        </p:nvGraphicFramePr>
        <p:xfrm>
          <a:off x="395536" y="1268760"/>
          <a:ext cx="8424934" cy="178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2041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028947864226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Decca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(LC 00171)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4786422*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</a:t>
            </a:r>
            <a:r>
              <a:rPr lang="de-DE" dirty="0" err="1" smtClean="0"/>
              <a:t>Identifikatoren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86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343000"/>
              </p:ext>
            </p:extLst>
          </p:nvPr>
        </p:nvGraphicFramePr>
        <p:xfrm>
          <a:off x="395536" y="1268760"/>
          <a:ext cx="8424934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aufgeführte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Musik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prm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IMD-Elemente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631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175122"/>
              </p:ext>
            </p:extLst>
          </p:nvPr>
        </p:nvGraphicFramePr>
        <p:xfrm>
          <a:off x="395536" y="1268760"/>
          <a:ext cx="8424934" cy="384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3807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(Hauptkomponente)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CD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Toneigenschaften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Stereo, digital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(Begleitmaterial)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Booklet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Datenträgers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01969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3.1.4 D-A-CH relevant für Erfassen des Begleitmaterials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948558"/>
              </p:ext>
            </p:extLst>
          </p:nvPr>
        </p:nvGraphicFramePr>
        <p:xfrm>
          <a:off x="395536" y="1268760"/>
          <a:ext cx="842493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/1zxx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Erfassen von Elementen der Expressionsebene</a:t>
            </a:r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Hier</a:t>
            </a:r>
            <a:r>
              <a:rPr lang="de-DE" sz="1800" dirty="0">
                <a:solidFill>
                  <a:schemeClr val="tx1"/>
                </a:solidFill>
              </a:rPr>
              <a:t>: nicht textiertes musikalisches Werk</a:t>
            </a:r>
          </a:p>
        </p:txBody>
      </p:sp>
    </p:spTree>
    <p:extLst>
      <p:ext uri="{BB962C8B-B14F-4D97-AF65-F5344CB8AC3E}">
        <p14:creationId xmlns:p14="http://schemas.microsoft.com/office/powerpoint/2010/main" val="454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520416"/>
              </p:ext>
            </p:extLst>
          </p:nvPr>
        </p:nvGraphicFramePr>
        <p:xfrm>
          <a:off x="395536" y="1268760"/>
          <a:ext cx="8424934" cy="31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40796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Live</a:t>
                      </a:r>
                    </a:p>
                  </a:txBody>
                  <a:tcPr anchor="ctr"/>
                </a:tc>
              </a:tr>
              <a:tr h="419444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 und -datum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Wiedergabe,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Laufzeit usw.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1CD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51:59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Beschreibung des Inhalts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157192"/>
            <a:ext cx="8640960" cy="115212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1800" dirty="0" smtClean="0"/>
              <a:t>Die Angaben wurden von der Vorlage zitiert.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6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916458"/>
              </p:ext>
            </p:extLst>
          </p:nvPr>
        </p:nvGraphicFramePr>
        <p:xfrm>
          <a:off x="395536" y="1268760"/>
          <a:ext cx="8424934" cy="2697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3210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Musikwerks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@Alpensymphonie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91503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3210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Richard.  Eine @Alpensymphonie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Werkebene und Primärbeziehungen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6799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79984"/>
              </p:ext>
            </p:extLst>
          </p:nvPr>
        </p:nvGraphicFramePr>
        <p:xfrm>
          <a:off x="395536" y="1196752"/>
          <a:ext cx="8424934" cy="4063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Komponist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cmp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Saitō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Ōkesutora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Instrumentalmusiker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Harding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Dirigent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Beziehung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302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Vollständige Titelaufnahme im Format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713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Beispiele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Beispielsammlung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6M.04.01 Alpine </a:t>
            </a:r>
            <a:r>
              <a:rPr lang="de-DE" dirty="0" err="1" smtClean="0"/>
              <a:t>symphony</a:t>
            </a:r>
            <a:r>
              <a:rPr lang="de-DE" dirty="0" smtClean="0"/>
              <a:t> / Richard </a:t>
            </a:r>
            <a:r>
              <a:rPr lang="de-DE" dirty="0" err="1" smtClean="0"/>
              <a:t>Strauss</a:t>
            </a:r>
            <a:r>
              <a:rPr lang="de-DE" dirty="0" smtClean="0"/>
              <a:t>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6M.04.02 Ein deutsches Requiem / Johannes Brahms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6M.04.05 </a:t>
            </a:r>
            <a:r>
              <a:rPr lang="de-DE" dirty="0" err="1" smtClean="0"/>
              <a:t>Shy</a:t>
            </a:r>
            <a:r>
              <a:rPr lang="de-DE" dirty="0" smtClean="0"/>
              <a:t> Guy at </a:t>
            </a:r>
            <a:r>
              <a:rPr lang="de-DE" dirty="0" err="1" smtClean="0"/>
              <a:t>the</a:t>
            </a:r>
            <a:r>
              <a:rPr lang="de-DE" dirty="0" smtClean="0"/>
              <a:t> Show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6M.04.06 Highway 61 </a:t>
            </a:r>
            <a:r>
              <a:rPr lang="de-DE" dirty="0" err="1" smtClean="0"/>
              <a:t>revisited</a:t>
            </a:r>
            <a:r>
              <a:rPr lang="de-DE" dirty="0" smtClean="0"/>
              <a:t> / Bob Dylan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7623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Eine erste Titelaufnahme nach RDA </a:t>
            </a:r>
            <a:br>
              <a:rPr lang="de-DE" sz="2800" dirty="0" smtClean="0"/>
            </a:br>
            <a:r>
              <a:rPr lang="de-DE" sz="2800" dirty="0" smtClean="0"/>
              <a:t>für eine einteilige Einheit einer Musik-CD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6M.04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Musik-CD – erste Titelaufnahme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Es wird eine einfache Titelaufnahme für eine </a:t>
            </a:r>
            <a:br>
              <a:rPr lang="de-DE" dirty="0" smtClean="0"/>
            </a:br>
            <a:r>
              <a:rPr lang="de-DE" dirty="0" smtClean="0"/>
              <a:t>Musik-CD nach RDA erstellt.</a:t>
            </a:r>
            <a:endParaRPr lang="de-DE" sz="1800" dirty="0"/>
          </a:p>
          <a:p>
            <a:r>
              <a:rPr lang="de-DE" dirty="0" smtClean="0"/>
              <a:t>Die Schulungsthemen Modul 3 werden vorausgesetzt.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Abbildung der Elemente Werk, Expression, Manifestation in der zusammengesetzten Beschreibung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  Alpine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788024" y="1412776"/>
            <a:ext cx="2846010" cy="133632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None/>
            </a:pPr>
            <a:endParaRPr lang="de-DE" alt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pic>
        <p:nvPicPr>
          <p:cNvPr id="3077" name="Grafi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64704"/>
            <a:ext cx="56388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838"/>
            <a:ext cx="38862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463" y="5013325"/>
            <a:ext cx="3816350" cy="10799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Decca Music Group Limited</a:t>
            </a:r>
            <a:br>
              <a:rPr lang="de-DE" dirty="0">
                <a:solidFill>
                  <a:schemeClr val="tx1"/>
                </a:solidFill>
                <a:latin typeface="Verdana"/>
                <a:cs typeface="Verdana"/>
              </a:rPr>
            </a:br>
            <a:r>
              <a:rPr lang="de-DE" dirty="0"/>
              <a:t>℗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2013 Saito </a:t>
            </a:r>
            <a:r>
              <a:rPr lang="de-DE" dirty="0" err="1">
                <a:solidFill>
                  <a:schemeClr val="tx1"/>
                </a:solidFill>
                <a:latin typeface="Verdana"/>
                <a:cs typeface="Verdana"/>
              </a:rPr>
              <a:t>Kinen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 Festival 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Stereo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716463" y="4494213"/>
            <a:ext cx="3816350" cy="3746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auf dem Rand </a:t>
            </a:r>
            <a:r>
              <a:rPr lang="de-DE">
                <a:solidFill>
                  <a:schemeClr val="tx1"/>
                </a:solidFill>
                <a:latin typeface="Verdana"/>
                <a:cs typeface="Verdana"/>
              </a:rPr>
              <a:t>des </a:t>
            </a: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Silberlings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6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sp>
        <p:nvSpPr>
          <p:cNvPr id="5" name="Rechteck 4"/>
          <p:cNvSpPr/>
          <p:nvPr/>
        </p:nvSpPr>
        <p:spPr>
          <a:xfrm>
            <a:off x="539750" y="1700213"/>
            <a:ext cx="3671888" cy="4321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407668" cy="425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539791" y="1378588"/>
            <a:ext cx="360045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Rückseite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36096" y="1378588"/>
            <a:ext cx="330517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Vorderseite</a:t>
            </a:r>
          </a:p>
        </p:txBody>
      </p:sp>
      <p:sp>
        <p:nvSpPr>
          <p:cNvPr id="4104" name="Textfeld 1"/>
          <p:cNvSpPr txBox="1">
            <a:spLocks noChangeArrowheads="1"/>
          </p:cNvSpPr>
          <p:nvPr/>
        </p:nvSpPr>
        <p:spPr bwMode="auto">
          <a:xfrm>
            <a:off x="5436096" y="2283330"/>
            <a:ext cx="27181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Richard </a:t>
            </a: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Strauss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Alpine 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Symphony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Saito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Kinen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Orchestra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Daniel Harding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47468" y="4797152"/>
            <a:ext cx="152507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</a:t>
            </a:r>
            <a:r>
              <a:rPr lang="de-DE" sz="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Regd</a:t>
            </a:r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Trade Mark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MUSIC GROUP LIMITED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London, England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UNIVERSAL MUSIC COMPANY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www.deccaclassics.com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25197" y="4797152"/>
            <a:ext cx="191500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℗2013 Saito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Kinen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Festival</a:t>
            </a:r>
          </a:p>
          <a:p>
            <a:r>
              <a:rPr lang="de-DE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©2014 Decca Music Group Limited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in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Booklet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enclosed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</a:t>
            </a:r>
          </a:p>
          <a:p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Brochure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Mit Beiheft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51.50 DDD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771801" y="4536232"/>
            <a:ext cx="136840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478 6422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37744" y="1905976"/>
            <a:ext cx="350245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RICHARD STRAUSS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1864-1949</a:t>
            </a:r>
          </a:p>
          <a:p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1-22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Alpensinfonie, op. 64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51.59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Alpine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Symphony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symphonie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alpestre</a:t>
            </a:r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SAITO KINEN ORCHESTRA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DANIEL HARDING</a:t>
            </a:r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</a:t>
            </a:r>
            <a:r>
              <a:rPr lang="de-DE" dirty="0" smtClean="0">
                <a:solidFill>
                  <a:schemeClr val="tx1"/>
                </a:solidFill>
              </a:rPr>
              <a:t>   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Alpine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 rot="5400000">
            <a:off x="2620764" y="3498149"/>
            <a:ext cx="429957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</a:t>
            </a:r>
          </a:p>
          <a:p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R. STRAUSS:ALPINE SYMPHONY                       478 6422</a:t>
            </a: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</a:t>
            </a:r>
            <a:r>
              <a:rPr lang="de-DE" sz="11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KINEN ORCHESTRA / DANIEL HARDING</a:t>
            </a:r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283968" y="1393196"/>
            <a:ext cx="108012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Rücken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3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2.2.2.4</a:t>
            </a:r>
          </a:p>
          <a:p>
            <a:r>
              <a:rPr lang="gsw-FR" dirty="0" smtClean="0"/>
              <a:t>Die Hauptinformationsquelle für dieses Beispiel ist der `Silberling`.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27369"/>
              </p:ext>
            </p:extLst>
          </p:nvPr>
        </p:nvGraphicFramePr>
        <p:xfrm>
          <a:off x="395536" y="1268760"/>
          <a:ext cx="8424934" cy="3828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Alpine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symphony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=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Alpensinfonie =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symphonie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alpestre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ralleltitel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op. 64</a:t>
                      </a: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Quelle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Titels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 vom Cover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Titels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45224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Die Angabe „op. 64“ ist kein Titelzusatz.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66012"/>
              </p:ext>
            </p:extLst>
          </p:nvPr>
        </p:nvGraphicFramePr>
        <p:xfrm>
          <a:off x="395536" y="1268760"/>
          <a:ext cx="8424934" cy="41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/ Richard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; 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Orchestra 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 [Dirigent]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 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Verantwortlichkeitsangabe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609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999402"/>
              </p:ext>
            </p:extLst>
          </p:nvPr>
        </p:nvGraphicFramePr>
        <p:xfrm>
          <a:off x="395536" y="1268760"/>
          <a:ext cx="8424934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London : 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Music Group Limited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©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Veröffentlichungsangabe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013176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2.8.4.1 D-A-CH beachten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7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1269</Words>
  <Application>Microsoft Office PowerPoint</Application>
  <PresentationFormat>Bildschirmpräsentation (4:3)</PresentationFormat>
  <Paragraphs>331</Paragraphs>
  <Slides>19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</vt:lpstr>
      <vt:lpstr>Schulungsunterlagen der AG RDA</vt:lpstr>
      <vt:lpstr>Eine erste Titelaufnahme nach RDA  für eine einteilige Einheit einer Musik-CD </vt:lpstr>
      <vt:lpstr>Musik-CD – erste Titelaufnahme</vt:lpstr>
      <vt:lpstr>Bsp. 6M.04.01  Alpine symphony / Strauss </vt:lpstr>
      <vt:lpstr>Bsp. 6M.04.01   Alpine symphony / Strauss</vt:lpstr>
      <vt:lpstr>Informationsquelle</vt:lpstr>
      <vt:lpstr>Erfassen des Titels</vt:lpstr>
      <vt:lpstr>Erfassen der Verantwortlichkeitsangabe</vt:lpstr>
      <vt:lpstr>Erfassen der Veröffentlichungsangabe</vt:lpstr>
      <vt:lpstr>Erscheinungsweise</vt:lpstr>
      <vt:lpstr>Erfassen der Identifikatoren</vt:lpstr>
      <vt:lpstr>Erfassen der IMD-Elemente</vt:lpstr>
      <vt:lpstr>Erfassen des Datenträgers</vt:lpstr>
      <vt:lpstr>Erfassen von Elementen der Expressionsebene</vt:lpstr>
      <vt:lpstr>Beschreibung des Inhalts</vt:lpstr>
      <vt:lpstr>Erfassen der Werkebene und Primärbeziehungen</vt:lpstr>
      <vt:lpstr>Erfassen der Beziehung</vt:lpstr>
      <vt:lpstr>Vollständige Titelaufnahme im Format</vt:lpstr>
      <vt:lpstr>Weitere Beispiele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56</cp:revision>
  <dcterms:created xsi:type="dcterms:W3CDTF">2014-02-18T07:01:40Z</dcterms:created>
  <dcterms:modified xsi:type="dcterms:W3CDTF">2015-10-01T09:10:06Z</dcterms:modified>
</cp:coreProperties>
</file>