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85" r:id="rId2"/>
    <p:sldId id="259" r:id="rId3"/>
    <p:sldId id="287" r:id="rId4"/>
    <p:sldId id="320" r:id="rId5"/>
    <p:sldId id="321" r:id="rId6"/>
    <p:sldId id="302" r:id="rId7"/>
    <p:sldId id="298" r:id="rId8"/>
    <p:sldId id="306" r:id="rId9"/>
    <p:sldId id="305" r:id="rId10"/>
    <p:sldId id="308" r:id="rId11"/>
    <p:sldId id="307" r:id="rId12"/>
    <p:sldId id="311" r:id="rId13"/>
    <p:sldId id="310" r:id="rId14"/>
    <p:sldId id="322" r:id="rId15"/>
    <p:sldId id="309" r:id="rId16"/>
    <p:sldId id="314" r:id="rId17"/>
    <p:sldId id="313" r:id="rId18"/>
    <p:sldId id="323" r:id="rId1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eigand, Wibke" initials="W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337" autoAdjust="0"/>
    <p:restoredTop sz="93252" autoAdjust="0"/>
  </p:normalViewPr>
  <p:slideViewPr>
    <p:cSldViewPr>
      <p:cViewPr>
        <p:scale>
          <a:sx n="80" d="100"/>
          <a:sy n="80" d="100"/>
        </p:scale>
        <p:origin x="-109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18.08.2015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18.08.2015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Herleitung</a:t>
            </a:r>
            <a:r>
              <a:rPr lang="de-DE" baseline="0" dirty="0" smtClean="0"/>
              <a:t> prüfen, warum werden die Angaben nach 7.11 zitiert?</a:t>
            </a:r>
            <a:endParaRPr lang="de-DE" dirty="0" smtClean="0"/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0515510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RDA 20.2</a:t>
            </a:r>
            <a:r>
              <a:rPr lang="de-DE" baseline="0" dirty="0" smtClean="0"/>
              <a:t> D-A-CH</a:t>
            </a:r>
          </a:p>
          <a:p>
            <a:r>
              <a:rPr lang="de-DE" baseline="0" dirty="0" smtClean="0"/>
              <a:t>Mitwirkende, die auf der Hauptinformationsquelle (hier Silberling) genannt sind, werden als Bestandteil des Standardelementes gesehen.</a:t>
            </a:r>
          </a:p>
          <a:p>
            <a:endParaRPr lang="de-DE" baseline="0" dirty="0" smtClean="0"/>
          </a:p>
          <a:p>
            <a:r>
              <a:rPr lang="de-DE" baseline="0" dirty="0" smtClean="0"/>
              <a:t>RDA 2.4.2.3 D-A-CH „</a:t>
            </a:r>
            <a:r>
              <a:rPr lang="de-DE" dirty="0" smtClean="0"/>
              <a:t>Darüber hinaus wird empfohlen, immer dann, wenn eine Beziehung angelegt wird, auch die zugehörige Verantwortlichkeitsangabe zu erfassen. Fakultativ können Sie auch Verantwortlichkeitsangaben erfassen, ohne dass eine entsprechende Beziehung angelegt wird. </a:t>
            </a:r>
            <a:r>
              <a:rPr lang="de-DE" baseline="0" dirty="0" smtClean="0"/>
              <a:t>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53828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>
              <a:latin typeface="Arial" charset="0"/>
              <a:cs typeface="Arial" charset="0"/>
            </a:endParaRPr>
          </a:p>
        </p:txBody>
      </p:sp>
      <p:sp>
        <p:nvSpPr>
          <p:cNvPr id="12292" name="Foliennummernplatzhalter 3"/>
          <p:cNvSpPr>
            <a:spLocks noGrp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44908E-676C-49E2-82BA-B9AC3E258FC3}" type="slidenum">
              <a:rPr lang="de-DE" altLang="de-DE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de-DE" altLang="de-DE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err="1" smtClean="0"/>
              <a:t>Op</a:t>
            </a:r>
            <a:r>
              <a:rPr lang="de-DE" dirty="0" smtClean="0"/>
              <a:t> 64 ist kein Titelzusatz</a:t>
            </a:r>
            <a:r>
              <a:rPr lang="de-DE" baseline="0" dirty="0" smtClean="0"/>
              <a:t>, weil die Information nicht auf der gleichen Stelle wie der Haupttitel ist. Op. 64 steht auf der Rückseite.</a:t>
            </a:r>
          </a:p>
          <a:p>
            <a:r>
              <a:rPr lang="de-DE" baseline="0" dirty="0" smtClean="0"/>
              <a:t>RDA 2.3.4.2 DACH ! Entscheidung ob als Abweichender Titel oder als Anmerkung zum Titel</a:t>
            </a:r>
          </a:p>
          <a:p>
            <a:r>
              <a:rPr lang="de-DE" baseline="0" dirty="0" smtClean="0"/>
              <a:t>Verweis auf Schulungsunterlage Modul 3.02.01 Titel</a:t>
            </a:r>
          </a:p>
          <a:p>
            <a:r>
              <a:rPr lang="de-DE" baseline="0" dirty="0" smtClean="0"/>
              <a:t>Es wird als nicht notwendig angesehen, dass die Anmerkung zum Titel zitiert wird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161647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Auf (Dirigent)</a:t>
            </a:r>
            <a:r>
              <a:rPr lang="de-DE" baseline="0" dirty="0" smtClean="0"/>
              <a:t> eingehen , Rollenangabe gemäß RDA 2.4.1.7</a:t>
            </a:r>
          </a:p>
          <a:p>
            <a:r>
              <a:rPr lang="de-DE" baseline="0" dirty="0" smtClean="0"/>
              <a:t>Wird im Skript 6M.04 Verantwortlichkeitsangaben noch einmal darauf eingegangen</a:t>
            </a:r>
          </a:p>
          <a:p>
            <a:r>
              <a:rPr lang="de-DE" baseline="0" dirty="0" smtClean="0"/>
              <a:t>2.4.2 D-A-CH nur erste Verantwortlichkeitsangabe ist Pflicht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163360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Erläuterung bei RDA 2.8.4.1 – ggf. Skript 6M.04 Verlagsangaben</a:t>
            </a:r>
          </a:p>
          <a:p>
            <a:endParaRPr lang="de-DE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Wenn das passende Symbol nicht dargestellt werden kann, schreibt man vor das Datum „Copyright“ oder „Phonogramm-Copyright“.</a:t>
            </a:r>
          </a:p>
          <a:p>
            <a:endParaRPr lang="de-DE" dirty="0" smtClean="0"/>
          </a:p>
          <a:p>
            <a:r>
              <a:rPr lang="de-DE" dirty="0" smtClean="0"/>
              <a:t>RDA</a:t>
            </a:r>
            <a:r>
              <a:rPr lang="de-DE" baseline="0" dirty="0" smtClean="0"/>
              <a:t> 2.11 Copyright-Datum wurde im Modul 6M.03 Musikdrucke erwähnt</a:t>
            </a:r>
          </a:p>
          <a:p>
            <a:endParaRPr lang="de-DE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0051558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262749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Doppelpunkt hinter UPC ist in der Regel ein Anzeigeprinzip und kein Erfassungsprinzip.</a:t>
            </a:r>
          </a:p>
          <a:p>
            <a:endParaRPr lang="de-DE" dirty="0" smtClean="0"/>
          </a:p>
          <a:p>
            <a:r>
              <a:rPr lang="de-DE" dirty="0" smtClean="0"/>
              <a:t>Die Angabe </a:t>
            </a:r>
            <a:r>
              <a:rPr lang="de-DE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Decca 4786422 wird als zusammenhängend</a:t>
            </a:r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angesehen</a:t>
            </a:r>
          </a:p>
          <a:p>
            <a:endParaRPr lang="de-DE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de-DE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RDA 2.15.1.4 D-A-CH „</a:t>
            </a:r>
            <a:r>
              <a:rPr lang="de-DE" dirty="0" smtClean="0"/>
              <a:t>Für Musiktonträger können Sie Bestellnummern eines Labels oder einer Vertriebsfirma angeben. Stellen Sie dabei immer den Bezug zum Namen des Labels oder der Vertriebsfirma her.“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945959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Angaben zu Toneigenschaften</a:t>
            </a:r>
            <a:r>
              <a:rPr lang="de-DE" baseline="0" dirty="0" smtClean="0"/>
              <a:t> hier nur in Ausschnitten dargestellt, keine Schulungsunterlagen zum Thema vorhanden</a:t>
            </a:r>
          </a:p>
          <a:p>
            <a:r>
              <a:rPr lang="de-DE" baseline="0" dirty="0" smtClean="0"/>
              <a:t>RDA 3.16 schreibt feste Begriffe zur Erfassung von technischen Sachverhalten vor</a:t>
            </a:r>
          </a:p>
          <a:p>
            <a:endParaRPr lang="de-DE" baseline="0" dirty="0" smtClean="0"/>
          </a:p>
          <a:p>
            <a:r>
              <a:rPr lang="de-DE" baseline="0" dirty="0" smtClean="0"/>
              <a:t>Zum Thema Begleitmaterial Schulungsunterlage Modul 5A</a:t>
            </a:r>
          </a:p>
          <a:p>
            <a:endParaRPr lang="de-DE" baseline="0" dirty="0" smtClean="0"/>
          </a:p>
          <a:p>
            <a:r>
              <a:rPr lang="de-DE" baseline="0" dirty="0" smtClean="0"/>
              <a:t>Für die Umfangsangabe des Begleitmaterials kann ein frei wählbares Wort genutzt werden.</a:t>
            </a:r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22898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5208366"/>
              </p:ext>
            </p:extLst>
          </p:nvPr>
        </p:nvGraphicFramePr>
        <p:xfrm>
          <a:off x="395536" y="1268760"/>
          <a:ext cx="8424935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Erscheinungsweise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Einzelne Einheit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Erscheinungsweise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Wird in der Regel nicht verbal erfasst.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8069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4683120"/>
              </p:ext>
            </p:extLst>
          </p:nvPr>
        </p:nvGraphicFramePr>
        <p:xfrm>
          <a:off x="395536" y="1268760"/>
          <a:ext cx="8424935" cy="17829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UPC: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028947864226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Identifikator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4786422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</a:t>
            </a:r>
            <a:r>
              <a:rPr lang="de-DE" dirty="0" err="1" smtClean="0"/>
              <a:t>Identifikatoren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625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9044897"/>
              </p:ext>
            </p:extLst>
          </p:nvPr>
        </p:nvGraphicFramePr>
        <p:xfrm>
          <a:off x="395536" y="1268760"/>
          <a:ext cx="8424935" cy="24646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aufgeführte Musik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IMD-Elemente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6318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18857"/>
              </p:ext>
            </p:extLst>
          </p:nvPr>
        </p:nvGraphicFramePr>
        <p:xfrm>
          <a:off x="395536" y="1268760"/>
          <a:ext cx="8424935" cy="38454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38075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(Hauptkomponente)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CD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 (Begleitmaterial)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Booklet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12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Toneigenschaften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Stereo, digital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Datenträgers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01969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3.1.4 D-A-CH relevant für Erfassen des Begleitmaterials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99685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9783601"/>
              </p:ext>
            </p:extLst>
          </p:nvPr>
        </p:nvGraphicFramePr>
        <p:xfrm>
          <a:off x="395536" y="1268760"/>
          <a:ext cx="8424935" cy="11011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Sprache der Expression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zxx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/>
              <a:t>Erfassen von Elementen der Expressionsebene</a:t>
            </a:r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3717032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Hier</a:t>
            </a:r>
            <a:r>
              <a:rPr lang="de-DE" sz="1800" dirty="0">
                <a:solidFill>
                  <a:schemeClr val="tx1"/>
                </a:solidFill>
              </a:rPr>
              <a:t>: nicht textiertes musikalisches Werk</a:t>
            </a: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54477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7121912"/>
              </p:ext>
            </p:extLst>
          </p:nvPr>
        </p:nvGraphicFramePr>
        <p:xfrm>
          <a:off x="395536" y="1268760"/>
          <a:ext cx="8424935" cy="30775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74079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und -datum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25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24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„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Recording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location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b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Kissei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Bunka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Hall, Matsumoto, Japan, 23 &amp; 25 August 2012“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Aufzeichnungsort und -datum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Live</a:t>
                      </a: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Wiedergabe,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Laufzeit usw.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51:59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Beschreibung des Inhalts</a:t>
            </a:r>
            <a:endParaRPr lang="de-DE" dirty="0"/>
          </a:p>
        </p:txBody>
      </p:sp>
      <p:sp>
        <p:nvSpPr>
          <p:cNvPr id="8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5157192"/>
            <a:ext cx="8640960" cy="115212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1800" dirty="0" smtClean="0"/>
              <a:t>Die Angaben wurden von der Vorlage zitiert.</a:t>
            </a:r>
          </a:p>
          <a:p>
            <a:pPr marL="0" indent="0">
              <a:buNone/>
            </a:pPr>
            <a:endParaRPr lang="de-DE" dirty="0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34607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9319400"/>
              </p:ext>
            </p:extLst>
          </p:nvPr>
        </p:nvGraphicFramePr>
        <p:xfrm>
          <a:off x="395536" y="1268760"/>
          <a:ext cx="8424935" cy="20162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6.14.2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Bevorzugter Titel des Musikwerks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Alpensymphonie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91503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17.8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der Manifestation verkörpertes Werk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Richard, 1864-1949. Eine Alpensymphonie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Werkebene und Primärbeziehungen</a:t>
            </a:r>
            <a:endParaRPr lang="de-DE" dirty="0"/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79964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705170"/>
              </p:ext>
            </p:extLst>
          </p:nvPr>
        </p:nvGraphicFramePr>
        <p:xfrm>
          <a:off x="395536" y="1196752"/>
          <a:ext cx="8424935" cy="3985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Richard,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1864-1949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Komponist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Saitō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Ōkesutora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Instrumentalmusiker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 Harding, 1975-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1944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Dirigent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Beziehung</a:t>
            </a:r>
            <a:endParaRPr lang="de-DE" dirty="0"/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0267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Weitere Beispiele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/>
          <a:lstStyle/>
          <a:p>
            <a:pPr marL="0" indent="0">
              <a:buNone/>
            </a:pPr>
            <a:r>
              <a:rPr lang="de-DE" dirty="0" smtClean="0"/>
              <a:t>Beispielsammlung 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6M.04.01 Alpine </a:t>
            </a:r>
            <a:r>
              <a:rPr lang="de-DE" dirty="0" err="1" smtClean="0"/>
              <a:t>symphony</a:t>
            </a:r>
            <a:r>
              <a:rPr lang="de-DE" dirty="0" smtClean="0"/>
              <a:t> / Richard </a:t>
            </a:r>
            <a:r>
              <a:rPr lang="de-DE" dirty="0" err="1" smtClean="0"/>
              <a:t>Strauss</a:t>
            </a:r>
            <a:r>
              <a:rPr lang="de-DE" dirty="0" smtClean="0"/>
              <a:t> </a:t>
            </a:r>
            <a:endParaRPr lang="de-DE" dirty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6M.04.02 Ein deutsches Requiem / Johannes Brahms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6M.04.05 </a:t>
            </a:r>
            <a:r>
              <a:rPr lang="de-DE" dirty="0" err="1" smtClean="0"/>
              <a:t>Shy</a:t>
            </a:r>
            <a:r>
              <a:rPr lang="de-DE" dirty="0" smtClean="0"/>
              <a:t> Guy at </a:t>
            </a:r>
            <a:r>
              <a:rPr lang="de-DE" dirty="0" err="1" smtClean="0"/>
              <a:t>the</a:t>
            </a:r>
            <a:r>
              <a:rPr lang="de-DE" dirty="0" smtClean="0"/>
              <a:t> Show</a:t>
            </a:r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r>
              <a:rPr lang="de-DE" dirty="0" smtClean="0"/>
              <a:t>Modul 6M.04.06 Highway 61 </a:t>
            </a:r>
            <a:r>
              <a:rPr lang="de-DE" dirty="0" err="1" smtClean="0"/>
              <a:t>revisited</a:t>
            </a:r>
            <a:r>
              <a:rPr lang="de-DE" dirty="0" smtClean="0"/>
              <a:t> / Bob Dylan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6239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Eine erste Titelaufnahme nach RDA </a:t>
            </a:r>
            <a:br>
              <a:rPr lang="de-DE" sz="2800" dirty="0" smtClean="0"/>
            </a:br>
            <a:r>
              <a:rPr lang="de-DE" sz="2800" dirty="0" smtClean="0"/>
              <a:t>für eine einteilige Einheit einer Musik-CD</a:t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6M.04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dirty="0" smtClean="0"/>
              <a:t>AG RDA Schulungsunterlagen – Modul 6M.04.01 Zusammengesetzte Beschreibung | Stand: </a:t>
            </a:r>
            <a:r>
              <a:rPr lang="de-DE" dirty="0" smtClean="0"/>
              <a:t>10.07.2015 </a:t>
            </a:r>
            <a:r>
              <a:rPr lang="de-DE" dirty="0" smtClean="0"/>
              <a:t>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Musik-CD – erste Titelaufnahme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dirty="0" smtClean="0"/>
              <a:t>Es wird eine einfache Titelaufnahme für eine </a:t>
            </a:r>
            <a:br>
              <a:rPr lang="de-DE" dirty="0" smtClean="0"/>
            </a:br>
            <a:r>
              <a:rPr lang="de-DE" dirty="0" smtClean="0"/>
              <a:t>Musik-CD nach RDA erstellt.</a:t>
            </a:r>
            <a:endParaRPr lang="de-DE" sz="1800" dirty="0"/>
          </a:p>
          <a:p>
            <a:r>
              <a:rPr lang="de-DE" dirty="0" smtClean="0"/>
              <a:t>Die Schulungsthemen Modul 3 werden vorausgesetzt.</a:t>
            </a:r>
          </a:p>
          <a:p>
            <a:endParaRPr lang="de-DE" dirty="0"/>
          </a:p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Abbildung der Elemente Werk, Expression, Manifestation in der zusammengesetzten Beschreibung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0825" y="184150"/>
            <a:ext cx="8642350" cy="508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  Alpine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/ 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075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4788024" y="1412776"/>
            <a:ext cx="2846010" cy="1336329"/>
          </a:xfrm>
          <a:ln>
            <a:solidFill>
              <a:schemeClr val="bg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 eaLnBrk="1" hangingPunct="1">
              <a:buNone/>
            </a:pPr>
            <a:endParaRPr lang="de-DE" altLang="de-DE" dirty="0" smtClean="0"/>
          </a:p>
        </p:txBody>
      </p:sp>
      <p:pic>
        <p:nvPicPr>
          <p:cNvPr id="3077" name="Grafik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764704"/>
            <a:ext cx="5638800" cy="2338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36838"/>
            <a:ext cx="38862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hteck 7"/>
          <p:cNvSpPr/>
          <p:nvPr/>
        </p:nvSpPr>
        <p:spPr>
          <a:xfrm>
            <a:off x="4716463" y="5013325"/>
            <a:ext cx="3816350" cy="1079971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Decca Music Group Limited</a:t>
            </a:r>
            <a:br>
              <a:rPr lang="de-DE" dirty="0">
                <a:solidFill>
                  <a:schemeClr val="tx1"/>
                </a:solidFill>
                <a:latin typeface="Verdana"/>
                <a:cs typeface="Verdana"/>
              </a:rPr>
            </a:br>
            <a:r>
              <a:rPr lang="de-DE" dirty="0"/>
              <a:t>℗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2013 Saito </a:t>
            </a:r>
            <a:r>
              <a:rPr lang="de-DE" dirty="0" err="1">
                <a:solidFill>
                  <a:schemeClr val="tx1"/>
                </a:solidFill>
                <a:latin typeface="Verdana"/>
                <a:cs typeface="Verdana"/>
              </a:rPr>
              <a:t>Kinen</a:t>
            </a: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 Festival </a:t>
            </a: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…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Stereo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10" name="Rechteck 9"/>
          <p:cNvSpPr/>
          <p:nvPr/>
        </p:nvSpPr>
        <p:spPr>
          <a:xfrm>
            <a:off x="4716463" y="4494213"/>
            <a:ext cx="3816350" cy="374650"/>
          </a:xfrm>
          <a:prstGeom prst="rect">
            <a:avLst/>
          </a:prstGeom>
          <a:ln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auf dem Rand </a:t>
            </a:r>
            <a:r>
              <a:rPr lang="de-DE">
                <a:solidFill>
                  <a:schemeClr val="tx1"/>
                </a:solidFill>
                <a:latin typeface="Verdana"/>
                <a:cs typeface="Verdana"/>
              </a:rPr>
              <a:t>des </a:t>
            </a:r>
            <a:r>
              <a:rPr lang="de-DE" smtClean="0">
                <a:solidFill>
                  <a:schemeClr val="tx1"/>
                </a:solidFill>
                <a:latin typeface="Verdana"/>
                <a:cs typeface="Verdana"/>
              </a:rPr>
              <a:t>Silberlings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99620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539750" y="1700213"/>
            <a:ext cx="3671888" cy="4321175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de-DE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772816"/>
            <a:ext cx="3407668" cy="42598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hteck 6"/>
          <p:cNvSpPr/>
          <p:nvPr/>
        </p:nvSpPr>
        <p:spPr>
          <a:xfrm>
            <a:off x="539791" y="1378588"/>
            <a:ext cx="360045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Rückseite</a:t>
            </a:r>
          </a:p>
        </p:txBody>
      </p:sp>
      <p:sp>
        <p:nvSpPr>
          <p:cNvPr id="14" name="Rechteck 13"/>
          <p:cNvSpPr/>
          <p:nvPr/>
        </p:nvSpPr>
        <p:spPr>
          <a:xfrm>
            <a:off x="5436096" y="1378588"/>
            <a:ext cx="330517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>
                <a:solidFill>
                  <a:schemeClr val="tx1"/>
                </a:solidFill>
                <a:latin typeface="Verdana"/>
                <a:cs typeface="Verdana"/>
              </a:rPr>
              <a:t>Vorderseite</a:t>
            </a:r>
          </a:p>
        </p:txBody>
      </p:sp>
      <p:sp>
        <p:nvSpPr>
          <p:cNvPr id="4104" name="Textfeld 1"/>
          <p:cNvSpPr txBox="1">
            <a:spLocks noChangeArrowheads="1"/>
          </p:cNvSpPr>
          <p:nvPr/>
        </p:nvSpPr>
        <p:spPr bwMode="auto">
          <a:xfrm>
            <a:off x="5436096" y="2283330"/>
            <a:ext cx="2718180" cy="203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Verdana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Verdana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1600">
                <a:solidFill>
                  <a:schemeClr val="tx1"/>
                </a:solidFill>
                <a:latin typeface="Verdana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1200">
                <a:solidFill>
                  <a:schemeClr val="tx1"/>
                </a:solidFill>
                <a:latin typeface="Verdana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Verdana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Richard </a:t>
            </a: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Strauss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Alpine 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 err="1" smtClean="0">
                <a:ea typeface="Verdana" pitchFamily="34" charset="0"/>
                <a:cs typeface="Verdana" pitchFamily="34" charset="0"/>
              </a:rPr>
              <a:t>Symphony</a:t>
            </a:r>
            <a:endParaRPr lang="de-DE" altLang="de-DE" sz="1800" dirty="0" smtClean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de-DE" altLang="de-DE" sz="1800" dirty="0">
              <a:ea typeface="Verdana" pitchFamily="34" charset="0"/>
              <a:cs typeface="Verdana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Saito </a:t>
            </a:r>
            <a:r>
              <a:rPr lang="de-DE" altLang="de-DE" sz="1800" dirty="0" err="1">
                <a:ea typeface="Verdana" pitchFamily="34" charset="0"/>
                <a:cs typeface="Verdana" pitchFamily="34" charset="0"/>
              </a:rPr>
              <a:t>Kinen</a:t>
            </a:r>
            <a:r>
              <a:rPr lang="de-DE" altLang="de-DE" sz="1800" dirty="0">
                <a:ea typeface="Verdana" pitchFamily="34" charset="0"/>
                <a:cs typeface="Verdana" pitchFamily="34" charset="0"/>
              </a:rPr>
              <a:t> Orchestra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de-DE" sz="1800" dirty="0">
                <a:ea typeface="Verdana" pitchFamily="34" charset="0"/>
                <a:cs typeface="Verdana" pitchFamily="34" charset="0"/>
              </a:rPr>
              <a:t>Daniel Harding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647468" y="4797152"/>
            <a:ext cx="1525076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</a:t>
            </a:r>
            <a:r>
              <a:rPr lang="de-DE" sz="8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Regd</a:t>
            </a:r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 Trade Mark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 MUSIC GROUP LIMITED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London, England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 UNIVERSAL MUSIC COMPANY</a:t>
            </a:r>
          </a:p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www.deccaclassics.com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2225197" y="4797152"/>
            <a:ext cx="1915003" cy="95410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℗2013 Saito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Kinen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Festival</a:t>
            </a:r>
          </a:p>
          <a:p>
            <a:r>
              <a:rPr lang="de-DE" sz="8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©2014 Decca Music Group Limited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Made in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EU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Booklet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enclosed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</a:t>
            </a:r>
          </a:p>
          <a:p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Brochure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incluse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- Mit Beiheft</a:t>
            </a:r>
          </a:p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Total </a:t>
            </a:r>
            <a:r>
              <a:rPr lang="de-DE" sz="8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timing</a:t>
            </a:r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51.50 DDD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2771801" y="4536232"/>
            <a:ext cx="1368400" cy="21544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478 6422</a:t>
            </a:r>
            <a:endParaRPr lang="de-DE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637744" y="1905976"/>
            <a:ext cx="3502456" cy="175432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RICHARD STRAUSS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1864-1949</a:t>
            </a:r>
          </a:p>
          <a:p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1-22 </a:t>
            </a:r>
            <a:r>
              <a:rPr lang="de-DE" sz="1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Eine Alpensinfonie, op. 64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51.59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 Alpine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Symphony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–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Une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symphonie</a:t>
            </a:r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9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alpestre</a:t>
            </a:r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endParaRPr lang="de-DE" sz="9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9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   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SAITO KINEN ORCHESTRA</a:t>
            </a:r>
          </a:p>
          <a:p>
            <a:r>
              <a:rPr lang="de-DE" sz="1200" dirty="0"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de-DE" sz="12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      DANIEL HARDING</a:t>
            </a:r>
            <a:endParaRPr lang="de-DE" sz="12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Bsp. 6M.04.01</a:t>
            </a:r>
            <a:r>
              <a:rPr lang="de-DE" dirty="0" smtClean="0">
                <a:solidFill>
                  <a:schemeClr val="tx1"/>
                </a:solidFill>
              </a:rPr>
              <a:t>   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Alpine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dirty="0" err="1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ymphony</a:t>
            </a:r>
            <a:r>
              <a:rPr lang="de-DE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/ </a:t>
            </a:r>
            <a:r>
              <a:rPr lang="de-DE" dirty="0" err="1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Strauss</a:t>
            </a:r>
            <a:endParaRPr lang="de-DE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feld 14"/>
          <p:cNvSpPr txBox="1"/>
          <p:nvPr/>
        </p:nvSpPr>
        <p:spPr>
          <a:xfrm rot="5400000">
            <a:off x="2620764" y="3498149"/>
            <a:ext cx="4299575" cy="76944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DECCA</a:t>
            </a:r>
          </a:p>
          <a:p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R. STRAUSS:ALPINE SYMPHONY                       478 6422</a:t>
            </a:r>
          </a:p>
          <a:p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SAI</a:t>
            </a:r>
            <a:r>
              <a:rPr lang="de-DE" sz="11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TO</a:t>
            </a:r>
            <a:r>
              <a:rPr lang="de-DE" sz="1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KINEN ORCHESTRA / DANIEL HARDING</a:t>
            </a:r>
            <a:endParaRPr lang="de-DE" sz="11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Rechteck 21"/>
          <p:cNvSpPr/>
          <p:nvPr/>
        </p:nvSpPr>
        <p:spPr>
          <a:xfrm>
            <a:off x="4283968" y="1393196"/>
            <a:ext cx="1080120" cy="2159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dirty="0" smtClean="0">
                <a:solidFill>
                  <a:schemeClr val="tx1"/>
                </a:solidFill>
                <a:latin typeface="Verdana"/>
                <a:cs typeface="Verdana"/>
              </a:rPr>
              <a:t>Rücken</a:t>
            </a:r>
            <a:endParaRPr lang="de-DE" dirty="0">
              <a:solidFill>
                <a:schemeClr val="tx1"/>
              </a:solidFill>
              <a:latin typeface="Verdana"/>
              <a:cs typeface="Verdana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1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35352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Informationsquelle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gsw-FR" dirty="0" smtClean="0"/>
              <a:t>RDA 2.2.2.4</a:t>
            </a:r>
          </a:p>
          <a:p>
            <a:r>
              <a:rPr lang="gsw-FR" dirty="0" smtClean="0"/>
              <a:t>Die Hauptinformationsquelle für dieses Beispiel ist der `Silberling`.</a:t>
            </a:r>
            <a:endParaRPr lang="de-DE" dirty="0" smtClean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784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6551573"/>
              </p:ext>
            </p:extLst>
          </p:nvPr>
        </p:nvGraphicFramePr>
        <p:xfrm>
          <a:off x="395536" y="1268760"/>
          <a:ext cx="8424935" cy="38281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Alpine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symphony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Eine Alpensinfonie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gsw-FR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ralleltitel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symphonie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alpestre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zum Titel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op. 64</a:t>
                      </a: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2.17.2.3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Font typeface="+mj-lt"/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Quelle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des Titels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Paralleltitel vom Cover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des Titels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445224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Die Angabe „op. 64“ ist kein Titelzusatz.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70301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36800219"/>
              </p:ext>
            </p:extLst>
          </p:nvPr>
        </p:nvGraphicFramePr>
        <p:xfrm>
          <a:off x="395536" y="1268760"/>
          <a:ext cx="8424935" cy="41296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Verantwortlichkeits-angabe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Richard </a:t>
                      </a:r>
                      <a:r>
                        <a:rPr lang="de-DE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Strauss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Saito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Kinen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Orchestra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23674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Verantwortlichkeitsangabe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Daniel Harding [Dirigent]</a:t>
                      </a: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Verantwortlichkeitsangabe</a:t>
            </a:r>
            <a:endParaRPr lang="de-DE" dirty="0"/>
          </a:p>
        </p:txBody>
      </p:sp>
      <p:sp>
        <p:nvSpPr>
          <p:cNvPr id="8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60988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4862140"/>
              </p:ext>
            </p:extLst>
          </p:nvPr>
        </p:nvGraphicFramePr>
        <p:xfrm>
          <a:off x="395536" y="1268760"/>
          <a:ext cx="8424935" cy="3146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5206"/>
                <a:gridCol w="3540914"/>
                <a:gridCol w="3418815"/>
              </a:tblGrid>
              <a:tr h="41944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Erscheinungsort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London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Verlagsname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Decca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Music Group Limited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2.8.6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Erscheinungsdatum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[2014]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81741"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Copyright-Datum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indent="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None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©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2014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Erfassen der Veröffentlichungsangabe</a:t>
            </a:r>
            <a:endParaRPr lang="de-DE" dirty="0"/>
          </a:p>
        </p:txBody>
      </p:sp>
      <p:sp>
        <p:nvSpPr>
          <p:cNvPr id="8" name="Titel 1"/>
          <p:cNvSpPr txBox="1">
            <a:spLocks/>
          </p:cNvSpPr>
          <p:nvPr/>
        </p:nvSpPr>
        <p:spPr>
          <a:xfrm>
            <a:off x="395536" y="5013176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sz="1800" dirty="0" smtClean="0">
                <a:solidFill>
                  <a:schemeClr val="tx1"/>
                </a:solidFill>
              </a:rPr>
              <a:t>RDA 2.8.4.1 D-A-CH beachten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6M.04.01 Zusammengesetzte Beschreibung | Stand: 10.07.2015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41713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1071</Words>
  <Application>Microsoft Office PowerPoint</Application>
  <PresentationFormat>Bildschirmpräsentation (4:3)</PresentationFormat>
  <Paragraphs>293</Paragraphs>
  <Slides>18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18</vt:i4>
      </vt:variant>
    </vt:vector>
  </HeadingPairs>
  <TitlesOfParts>
    <vt:vector size="19" baseType="lpstr">
      <vt:lpstr>Larissa</vt:lpstr>
      <vt:lpstr>Schulungsunterlagen der AG RDA</vt:lpstr>
      <vt:lpstr>Eine erste Titelaufnahme nach RDA  für eine einteilige Einheit einer Musik-CD </vt:lpstr>
      <vt:lpstr>Musik-CD – erste Titelaufnahme</vt:lpstr>
      <vt:lpstr>Bsp. 6M.04.01  Alpine symphony / Strauss </vt:lpstr>
      <vt:lpstr>Bsp. 6M.04.01   Alpine symphony / Strauss</vt:lpstr>
      <vt:lpstr>Informationsquelle</vt:lpstr>
      <vt:lpstr>Erfassen des Titels</vt:lpstr>
      <vt:lpstr>Erfassen der Verantwortlichkeitsangabe</vt:lpstr>
      <vt:lpstr>Erfassen der Veröffentlichungsangabe</vt:lpstr>
      <vt:lpstr>Erscheinungsweise</vt:lpstr>
      <vt:lpstr>Erfassen der Identifikatoren</vt:lpstr>
      <vt:lpstr>Erfassen der IMD-Elemente</vt:lpstr>
      <vt:lpstr>Erfassen des Datenträgers</vt:lpstr>
      <vt:lpstr>Erfassen von Elementen der Expressionsebene</vt:lpstr>
      <vt:lpstr>Beschreibung des Inhalts</vt:lpstr>
      <vt:lpstr>Erfassen der Werkebene und Primärbeziehungen</vt:lpstr>
      <vt:lpstr>Erfassen der Beziehung</vt:lpstr>
      <vt:lpstr>Weitere Beispiele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46</cp:revision>
  <dcterms:created xsi:type="dcterms:W3CDTF">2014-02-18T07:01:40Z</dcterms:created>
  <dcterms:modified xsi:type="dcterms:W3CDTF">2015-08-18T16:49:39Z</dcterms:modified>
</cp:coreProperties>
</file>