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2"/>
  </p:notesMasterIdLst>
  <p:handoutMasterIdLst>
    <p:handoutMasterId r:id="rId103"/>
  </p:handoutMasterIdLst>
  <p:sldIdLst>
    <p:sldId id="285" r:id="rId2"/>
    <p:sldId id="259" r:id="rId3"/>
    <p:sldId id="287" r:id="rId4"/>
    <p:sldId id="351" r:id="rId5"/>
    <p:sldId id="520" r:id="rId6"/>
    <p:sldId id="302" r:id="rId7"/>
    <p:sldId id="304" r:id="rId8"/>
    <p:sldId id="305" r:id="rId9"/>
    <p:sldId id="387" r:id="rId10"/>
    <p:sldId id="350" r:id="rId11"/>
    <p:sldId id="385" r:id="rId12"/>
    <p:sldId id="386" r:id="rId13"/>
    <p:sldId id="306" r:id="rId14"/>
    <p:sldId id="307" r:id="rId15"/>
    <p:sldId id="303" r:id="rId16"/>
    <p:sldId id="314" r:id="rId17"/>
    <p:sldId id="315" r:id="rId18"/>
    <p:sldId id="316" r:id="rId19"/>
    <p:sldId id="317" r:id="rId20"/>
    <p:sldId id="318" r:id="rId21"/>
    <p:sldId id="313" r:id="rId22"/>
    <p:sldId id="450" r:id="rId23"/>
    <p:sldId id="312" r:id="rId24"/>
    <p:sldId id="311" r:id="rId25"/>
    <p:sldId id="319" r:id="rId26"/>
    <p:sldId id="320" r:id="rId27"/>
    <p:sldId id="321" r:id="rId28"/>
    <p:sldId id="322" r:id="rId29"/>
    <p:sldId id="323" r:id="rId30"/>
    <p:sldId id="516" r:id="rId31"/>
    <p:sldId id="325" r:id="rId32"/>
    <p:sldId id="326" r:id="rId33"/>
    <p:sldId id="310" r:id="rId34"/>
    <p:sldId id="328" r:id="rId35"/>
    <p:sldId id="329" r:id="rId36"/>
    <p:sldId id="309" r:id="rId37"/>
    <p:sldId id="481" r:id="rId38"/>
    <p:sldId id="482" r:id="rId39"/>
    <p:sldId id="483" r:id="rId40"/>
    <p:sldId id="484" r:id="rId41"/>
    <p:sldId id="485" r:id="rId42"/>
    <p:sldId id="486" r:id="rId43"/>
    <p:sldId id="487" r:id="rId44"/>
    <p:sldId id="488" r:id="rId45"/>
    <p:sldId id="489" r:id="rId46"/>
    <p:sldId id="490" r:id="rId47"/>
    <p:sldId id="491" r:id="rId48"/>
    <p:sldId id="492" r:id="rId49"/>
    <p:sldId id="493" r:id="rId50"/>
    <p:sldId id="494" r:id="rId51"/>
    <p:sldId id="495" r:id="rId52"/>
    <p:sldId id="496" r:id="rId53"/>
    <p:sldId id="497" r:id="rId54"/>
    <p:sldId id="498" r:id="rId55"/>
    <p:sldId id="451" r:id="rId56"/>
    <p:sldId id="452" r:id="rId57"/>
    <p:sldId id="453" r:id="rId58"/>
    <p:sldId id="454" r:id="rId59"/>
    <p:sldId id="455" r:id="rId60"/>
    <p:sldId id="458" r:id="rId61"/>
    <p:sldId id="459" r:id="rId62"/>
    <p:sldId id="460" r:id="rId63"/>
    <p:sldId id="461" r:id="rId64"/>
    <p:sldId id="462" r:id="rId65"/>
    <p:sldId id="463" r:id="rId66"/>
    <p:sldId id="464" r:id="rId67"/>
    <p:sldId id="465" r:id="rId68"/>
    <p:sldId id="499" r:id="rId69"/>
    <p:sldId id="500" r:id="rId70"/>
    <p:sldId id="501" r:id="rId71"/>
    <p:sldId id="502" r:id="rId72"/>
    <p:sldId id="503" r:id="rId73"/>
    <p:sldId id="504" r:id="rId74"/>
    <p:sldId id="505" r:id="rId75"/>
    <p:sldId id="506" r:id="rId76"/>
    <p:sldId id="507" r:id="rId77"/>
    <p:sldId id="508" r:id="rId78"/>
    <p:sldId id="509" r:id="rId79"/>
    <p:sldId id="517" r:id="rId80"/>
    <p:sldId id="519" r:id="rId81"/>
    <p:sldId id="518" r:id="rId82"/>
    <p:sldId id="512" r:id="rId83"/>
    <p:sldId id="513" r:id="rId84"/>
    <p:sldId id="514" r:id="rId85"/>
    <p:sldId id="515" r:id="rId86"/>
    <p:sldId id="466" r:id="rId87"/>
    <p:sldId id="467" r:id="rId88"/>
    <p:sldId id="468" r:id="rId89"/>
    <p:sldId id="469" r:id="rId90"/>
    <p:sldId id="470" r:id="rId91"/>
    <p:sldId id="471" r:id="rId92"/>
    <p:sldId id="472" r:id="rId93"/>
    <p:sldId id="473" r:id="rId94"/>
    <p:sldId id="474" r:id="rId95"/>
    <p:sldId id="475" r:id="rId96"/>
    <p:sldId id="476" r:id="rId97"/>
    <p:sldId id="477" r:id="rId98"/>
    <p:sldId id="478" r:id="rId99"/>
    <p:sldId id="479" r:id="rId100"/>
    <p:sldId id="480" r:id="rId10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42" autoAdjust="0"/>
    <p:restoredTop sz="91310" autoAdjust="0"/>
  </p:normalViewPr>
  <p:slideViewPr>
    <p:cSldViewPr>
      <p:cViewPr varScale="1">
        <p:scale>
          <a:sx n="79" d="100"/>
          <a:sy n="79" d="100"/>
        </p:scale>
        <p:origin x="-946"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27557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 Berio muss für den normierten Sucheinstieg die Besetzung mit angegeben werden, weil sie nicht der implizierten Besetzung für „Lied“ (= 1 Singstimme und Klavier) entspricht.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562865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endParaRPr lang="de-DE" dirty="0" smtClean="0"/>
          </a:p>
          <a:p>
            <a:r>
              <a:rPr lang="de-DE" sz="1200" kern="1200" dirty="0" smtClean="0">
                <a:solidFill>
                  <a:schemeClr val="tx1"/>
                </a:solidFill>
                <a:effectLst/>
                <a:latin typeface="+mn-lt"/>
                <a:ea typeface="+mn-ea"/>
                <a:cs typeface="+mn-cs"/>
              </a:rPr>
              <a:t>Die Regel zum Weglassen des Titel des größeren Teils bei RDA 6.14.2.7.1.5 ist insbesondere für größere Teile im Sinne von Akten einer Oper gedacht und lässt sich dann nicht sinnvoll anwenden, wenn die kleineren Teile "unselbständig" sind, wie etwa Sätze von Sonaten, die wiederum Teil eines größeren Werks sind. In solchen Fällen kann man auf die Angabe des übergeordneten Teils nicht verzichten, auch wenn z. B. die Tempobezeichnung eines Satzes nur einmal in allen enthaltenen Teilen vorkommt. „Sonata“ kann also nicht als größerer Teil mit nicht spezifischem Titel weggelassen werden. Spezifischer Titel im Sinne dieser Bestimmung ist enger zu verstehen als bei den sonstigen RDA-Stellen.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22023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Musikalbum,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Beispiele:</a:t>
            </a:r>
          </a:p>
          <a:p>
            <a:endParaRPr lang="de-DE" dirty="0" smtClean="0"/>
          </a:p>
          <a:p>
            <a:r>
              <a:rPr lang="de-DE" dirty="0" smtClean="0"/>
              <a:t>Vollständiges Werk für eine allgemeine oder eine bestimmte Besetzung (RDA 6.14.2.8.2)</a:t>
            </a:r>
          </a:p>
          <a:p>
            <a:r>
              <a:rPr lang="de-DE" i="1" dirty="0" smtClean="0"/>
              <a:t>Vorlage:</a:t>
            </a:r>
            <a:r>
              <a:rPr lang="de-DE" i="0" dirty="0" smtClean="0"/>
              <a:t> 		Bill Hopkins: </a:t>
            </a:r>
            <a:r>
              <a:rPr lang="de-DE" i="0" dirty="0" err="1" smtClean="0"/>
              <a:t>Complete</a:t>
            </a:r>
            <a:r>
              <a:rPr lang="de-DE" i="0" dirty="0" smtClean="0"/>
              <a:t> piano </a:t>
            </a:r>
            <a:r>
              <a:rPr lang="de-DE" i="0" dirty="0" err="1" smtClean="0"/>
              <a:t>music</a:t>
            </a:r>
            <a:endParaRPr lang="de-DE" i="0" dirty="0" smtClean="0"/>
          </a:p>
          <a:p>
            <a:r>
              <a:rPr lang="de-DE" i="1" dirty="0" smtClean="0"/>
              <a:t>Bevorzugter Titel:</a:t>
            </a:r>
            <a:r>
              <a:rPr lang="de-DE" i="0" dirty="0" smtClean="0"/>
              <a:t> 	Musik für Klavier</a:t>
            </a:r>
          </a:p>
          <a:p>
            <a:r>
              <a:rPr lang="de-DE" i="1" dirty="0" smtClean="0"/>
              <a:t>Normierter Sucheinstieg:</a:t>
            </a:r>
            <a:r>
              <a:rPr lang="de-DE" i="0" dirty="0" smtClean="0"/>
              <a:t>	Hopkins, Bill, 1943-1981. Musik für Klavier</a:t>
            </a:r>
          </a:p>
          <a:p>
            <a:endParaRPr lang="de-DE" i="0" dirty="0" smtClean="0"/>
          </a:p>
          <a:p>
            <a:r>
              <a:rPr lang="de-DE" i="0" dirty="0" smtClean="0"/>
              <a:t>Vollständiges Werk einer einzigen Kompositionsart (RDA 6.14.2.8.3)</a:t>
            </a:r>
          </a:p>
          <a:p>
            <a:r>
              <a:rPr lang="de-DE" i="1" dirty="0" smtClean="0"/>
              <a:t>Vorlage:</a:t>
            </a:r>
            <a:r>
              <a:rPr lang="de-DE" i="0" dirty="0" smtClean="0"/>
              <a:t>		Nicola</a:t>
            </a:r>
            <a:r>
              <a:rPr lang="de-DE" i="0" baseline="0" dirty="0" smtClean="0"/>
              <a:t> Francesco Haym: </a:t>
            </a:r>
            <a:r>
              <a:rPr lang="de-DE" i="0" baseline="0" dirty="0" err="1" smtClean="0"/>
              <a:t>Complete</a:t>
            </a:r>
            <a:r>
              <a:rPr lang="de-DE" i="0" baseline="0" dirty="0" smtClean="0"/>
              <a:t> </a:t>
            </a:r>
            <a:r>
              <a:rPr lang="de-DE" i="0" baseline="0" dirty="0" err="1" smtClean="0"/>
              <a:t>sonatas</a:t>
            </a:r>
            <a:endParaRPr lang="de-DE" i="0" baseline="0" dirty="0" smtClean="0"/>
          </a:p>
          <a:p>
            <a:r>
              <a:rPr lang="de-DE" i="1" baseline="0" dirty="0" smtClean="0"/>
              <a:t>Bevorzugter Titel:</a:t>
            </a:r>
            <a:r>
              <a:rPr lang="de-DE" i="0" baseline="0" dirty="0" smtClean="0"/>
              <a:t>	Sonaten</a:t>
            </a:r>
          </a:p>
          <a:p>
            <a:r>
              <a:rPr lang="de-DE" i="1" baseline="0" dirty="0" smtClean="0"/>
              <a:t>Normierter Sucheinstieg:</a:t>
            </a:r>
            <a:r>
              <a:rPr lang="de-DE" i="0" baseline="0" dirty="0" smtClean="0"/>
              <a:t>	Haym, Nicola Francesco, 1678-1729. Sonaten</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8176462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449987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s. bei RDA 6.15.1.3 D-A-CH</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br>
              <a:rPr lang="de-CH" dirty="0" smtClean="0"/>
            </a:br>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s. die RDA-Erläuterung</a:t>
            </a:r>
            <a:r>
              <a:rPr lang="de-AT" baseline="0" dirty="0" smtClean="0"/>
              <a:t> bei 6.15.1.5.3.</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Konzerte</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Konzerte,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6.16,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18245126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42137900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37839886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Da hier gleichlautende Sucheinstiege vorliegen, muss eine unterscheidende Eigenschaft zugefügt werden. Bei Komponisten,</a:t>
            </a:r>
            <a:r>
              <a:rPr lang="de-DE" baseline="0" dirty="0" smtClean="0"/>
              <a:t> die auf der Liste der maßgeblichen Werkverzeichnisse nach RDA genannt sind, soll die numerische Bezeichnung nach diesem Verzeichnis gewählt werden.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p>
          <a:p>
            <a:endParaRPr lang="de-DE" sz="1600" dirty="0" smtClean="0"/>
          </a:p>
          <a:p>
            <a:r>
              <a:rPr lang="de-DE" sz="1600" dirty="0" smtClean="0"/>
              <a:t>Achtung wichtig! Das Kompositionsjahr gehört </a:t>
            </a:r>
            <a:r>
              <a:rPr lang="de-DE" sz="1600" b="1" dirty="0" smtClean="0"/>
              <a:t>nicht</a:t>
            </a:r>
            <a:r>
              <a:rPr lang="de-DE" sz="1600" b="0" dirty="0" smtClean="0"/>
              <a:t> zu den Elementen, die immer zugefügt werden dürfen, wenn sie zutreffen oder verfügbar sind.</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Text ist </a:t>
            </a:r>
            <a:r>
              <a:rPr lang="de-DE" b="1" dirty="0" smtClean="0"/>
              <a:t>kein</a:t>
            </a:r>
            <a:r>
              <a:rPr lang="de-DE" b="0" dirty="0" smtClean="0"/>
              <a:t> Widerspruch zu dem auf Folie 60 Gesagtem, da bei </a:t>
            </a:r>
            <a:r>
              <a:rPr lang="de-DE" b="0" dirty="0" err="1" smtClean="0"/>
              <a:t>Moross</a:t>
            </a:r>
            <a:r>
              <a:rPr lang="de-DE" b="0" dirty="0" smtClean="0"/>
              <a:t> nur die Besetzung verfügbar ist. Eine Nummerierung und eine Tonart sind weder vorhanden noch ermittelbar. Sie sind zur weiteren Unterscheidung nicht notwendig, da das Werk allein mit der Besetzung eindeutig beschrieben ist.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wird empfohlen, an dieser Stelle entweder gemeinsam den Regelwerkstext mit den ERL in RDA parallel zu lesen oder gemeinsam das Skript mit den Beispielen durchzugehen.</a:t>
            </a:r>
          </a:p>
          <a:p>
            <a:r>
              <a:rPr lang="de-DE" dirty="0" smtClean="0"/>
              <a:t>(Die Folien sind hier absichtlich kurz gehalten, um die Präsentation nicht noch umfangreicher zu machen)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8629860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9637738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„Klavierbearbeitungen“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Schulungsunterlagen </a:t>
            </a:r>
            <a:r>
              <a:rPr lang="de-DE" dirty="0" smtClean="0">
                <a:hlinkClick r:id="rId3"/>
              </a:rPr>
              <a:t>Modul 3.03.03</a:t>
            </a:r>
            <a:r>
              <a:rPr lang="de-DE" dirty="0" smtClean="0"/>
              <a:t>, 4, 5A.09, 5B.16.01, 5B.16.02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t>AG RDA Schulungsunterlagen – Modul 6M.02: Werktitel Musik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6M.02: Werktitel Musik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s://wiki.dnb.de/download/attachments/106042227/AH-002.pdf"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tmp"/><Relationship Id="rId5" Type="http://schemas.openxmlformats.org/officeDocument/2006/relationships/image" Target="../media/image20.png"/><Relationship Id="rId10" Type="http://schemas.openxmlformats.org/officeDocument/2006/relationships/image" Target="../media/image25.tmp"/><Relationship Id="rId4" Type="http://schemas.openxmlformats.org/officeDocument/2006/relationships/image" Target="../media/image19.png"/><Relationship Id="rId9" Type="http://schemas.openxmlformats.org/officeDocument/2006/relationships/image" Target="../media/image24.tmp"/></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hyperlink" Target="http://access.rdatoolkit.org/rdachp6_rda6-7660.html"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hyperlink" Target="http://access.rdatoolkit.org/rdachp6-de_rda6-7660.html" TargetMode="External"/><Relationship Id="rId4" Type="http://schemas.openxmlformats.org/officeDocument/2006/relationships/hyperlink" Target="http://access.rdatoolkit.org/nlgpschp6_nlgps06-11648.htm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100</a:t>
            </a:fld>
            <a:endParaRPr lang="de-DE" dirty="0"/>
          </a:p>
        </p:txBody>
      </p:sp>
      <p:sp>
        <p:nvSpPr>
          <p:cNvPr id="12" name="Titel 1"/>
          <p:cNvSpPr>
            <a:spLocks noGrp="1"/>
          </p:cNvSpPr>
          <p:nvPr>
            <p:ph type="title"/>
          </p:nvPr>
        </p:nvSpPr>
        <p:spPr>
          <a:xfrm>
            <a:off x="251520" y="183778"/>
            <a:ext cx="8640960" cy="508918"/>
          </a:xfrm>
        </p:spPr>
        <p:txBody>
          <a:bodyPr/>
          <a:lstStyle/>
          <a:p>
            <a:r>
              <a:rPr lang="de-DE" dirty="0" smtClean="0"/>
              <a:t>Neues Werk (RDA </a:t>
            </a:r>
            <a:r>
              <a:rPr lang="de-DE" dirty="0" smtClean="0"/>
              <a:t>6.27.1.5</a:t>
            </a:r>
            <a:r>
              <a:rPr lang="de-DE" dirty="0" smtClean="0"/>
              <a:t>)</a:t>
            </a:r>
            <a:endParaRPr lang="de-DE" dirty="0"/>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384"/>
            <a:ext cx="8892480" cy="940966"/>
          </a:xfrm>
        </p:spPr>
        <p:txBody>
          <a:bodyPr/>
          <a:lstStyle/>
          <a:p>
            <a:r>
              <a:rPr lang="de-DE" dirty="0" smtClean="0"/>
              <a:t>Titel von Musikwerken (RDA 6.14)</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a:t>
            </a:fld>
            <a:endParaRPr lang="de-DE" dirty="0"/>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38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38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12"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Titel von Musikwerken: Wahl – Ausnahmen</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a:t>
            </a:r>
            <a:r>
              <a:rPr lang="de-DE" dirty="0"/>
              <a:t>Erfassen (RDA </a:t>
            </a:r>
            <a:r>
              <a:rPr lang="de-DE" dirty="0" smtClean="0"/>
              <a:t>6.14.2.4)</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16</a:t>
            </a:fld>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a:t>
            </a:r>
            <a:r>
              <a:rPr lang="de-DE" sz="2400" dirty="0" smtClean="0"/>
              <a:t>6.14.2.5.1 </a:t>
            </a:r>
            <a:r>
              <a:rPr lang="de-DE" sz="2400" dirty="0"/>
              <a:t>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17</a:t>
            </a:fld>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6.14.2.5.2)		</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18</a:t>
            </a:fld>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endParaRPr lang="de-DE" dirty="0" smtClean="0"/>
          </a:p>
          <a:p>
            <a:pPr>
              <a:spcAft>
                <a:spcPts val="1200"/>
              </a:spcAft>
            </a:pPr>
            <a:r>
              <a:rPr lang="de-DE" dirty="0" smtClean="0"/>
              <a:t>Gemäß </a:t>
            </a:r>
            <a:r>
              <a:rPr lang="de-DE" dirty="0">
                <a:hlinkClick r:id="rId2"/>
              </a:rPr>
              <a:t>Liste der maßgeblichen Begriffe für die </a:t>
            </a:r>
            <a:r>
              <a:rPr lang="de-DE" dirty="0" smtClean="0">
                <a:hlinkClick r:id="rId2"/>
              </a:rPr>
              <a:t>Kompositionsart (AH-002)</a:t>
            </a:r>
            <a:r>
              <a:rPr lang="de-DE" dirty="0" smtClean="0"/>
              <a:t> </a:t>
            </a:r>
            <a:r>
              <a:rPr lang="de-DE" dirty="0"/>
              <a:t>(RDA </a:t>
            </a:r>
            <a:r>
              <a:rPr lang="de-DE" dirty="0" smtClean="0"/>
              <a:t>6.14.2.5.2 D-A-CH)</a:t>
            </a:r>
            <a:endParaRPr lang="de-DE" dirty="0"/>
          </a:p>
          <a:p>
            <a:pPr>
              <a:spcAft>
                <a:spcPts val="1200"/>
              </a:spcAft>
            </a:pPr>
            <a:endParaRPr lang="de-DE" dirty="0" smtClean="0"/>
          </a:p>
          <a:p>
            <a:pPr>
              <a:spcAft>
                <a:spcPts val="1200"/>
              </a:spcAft>
            </a:pPr>
            <a:r>
              <a:rPr lang="de-DE" dirty="0" smtClean="0"/>
              <a:t>Erfassung gemäß Alternative zu RDA 6.14.2.5.2.2 D-A-CH immer im Plural</a:t>
            </a:r>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6.14.2.5.2)	</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19</a:t>
            </a:fld>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a:t>
            </a:r>
            <a:r>
              <a:rPr lang="de-DE" dirty="0"/>
              <a:t>(RDA </a:t>
            </a:r>
            <a:r>
              <a:rPr lang="de-DE" dirty="0" smtClean="0"/>
              <a:t>6.14.2.5.2)</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20</a:t>
            </a:fld>
            <a:endParaRPr lang="de-DE" dirty="0"/>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Titel (RDA </a:t>
            </a:r>
            <a:r>
              <a:rPr lang="de-DE" dirty="0" smtClean="0"/>
              <a:t>6.14.2.5.2) </a:t>
            </a:r>
            <a:r>
              <a:rPr lang="de-DE" dirty="0"/>
              <a:t>	</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21</a:t>
            </a:fld>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7" name="Titel 1"/>
          <p:cNvSpPr txBox="1">
            <a:spLocks/>
          </p:cNvSpPr>
          <p:nvPr/>
        </p:nvSpPr>
        <p:spPr>
          <a:xfrm>
            <a:off x="251520" y="-27384"/>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a:t>
            </a:r>
            <a:r>
              <a:rPr lang="de-DE" dirty="0" smtClean="0"/>
              <a:t>Titel – Ausnahme</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22</a:t>
            </a:fld>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24</a:t>
            </a:fld>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25</a:t>
            </a:fld>
            <a:endParaRPr lang="de-DE" dirty="0"/>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26</a:t>
            </a:fld>
            <a:endParaRPr lang="de-DE" dirty="0"/>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27</a:t>
            </a:fld>
            <a:endParaRPr lang="de-DE" dirty="0"/>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28</a:t>
            </a:fld>
            <a:endParaRPr lang="de-DE" dirty="0"/>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29</a:t>
            </a:fld>
            <a:endParaRPr lang="de-DE" dirty="0"/>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wrap="square"/>
          <a:lstStyle/>
          <a:p>
            <a:pPr marL="457200" indent="-457200">
              <a:lnSpc>
                <a:spcPct val="150000"/>
              </a:lnSpc>
              <a:buFont typeface="+mj-lt"/>
              <a:buAutoNum type="arabicPeriod"/>
            </a:pPr>
            <a:r>
              <a:rPr lang="de-DE" sz="2000" dirty="0" smtClean="0"/>
              <a:t>Werke allgemein</a:t>
            </a:r>
          </a:p>
          <a:p>
            <a:pPr marL="457200" indent="-457200">
              <a:lnSpc>
                <a:spcPct val="150000"/>
              </a:lnSpc>
              <a:buFont typeface="+mj-lt"/>
              <a:buAutoNum type="arabicPeriod"/>
            </a:pPr>
            <a:r>
              <a:rPr lang="de-DE" sz="2000" dirty="0" smtClean="0"/>
              <a:t>Titel </a:t>
            </a:r>
            <a:r>
              <a:rPr lang="de-DE" sz="2000" dirty="0"/>
              <a:t>von Musikwerken (RDA 6.14)</a:t>
            </a:r>
          </a:p>
          <a:p>
            <a:pPr marL="457200" indent="-457200">
              <a:lnSpc>
                <a:spcPct val="150000"/>
              </a:lnSpc>
              <a:buFont typeface="+mj-lt"/>
              <a:buAutoNum type="arabicPeriod"/>
            </a:pPr>
            <a:r>
              <a:rPr lang="de-DE" sz="2000" dirty="0" smtClean="0"/>
              <a:t>Weitere </a:t>
            </a:r>
            <a:r>
              <a:rPr lang="de-DE" sz="2000" dirty="0"/>
              <a:t>Kernelemente von Musikwerken (</a:t>
            </a:r>
            <a:r>
              <a:rPr lang="de-DE" sz="2000" dirty="0" smtClean="0"/>
              <a:t>Besetzung, Numerische </a:t>
            </a:r>
            <a:r>
              <a:rPr lang="de-DE" sz="2000" dirty="0"/>
              <a:t>Bezeichnung, Tonart)</a:t>
            </a:r>
          </a:p>
          <a:p>
            <a:pPr marL="457200" indent="-457200">
              <a:lnSpc>
                <a:spcPct val="150000"/>
              </a:lnSpc>
              <a:buFont typeface="+mj-lt"/>
              <a:buAutoNum type="arabicPeriod"/>
            </a:pPr>
            <a:r>
              <a:rPr lang="de-DE" sz="2000" dirty="0" smtClean="0"/>
              <a:t>Bildung </a:t>
            </a:r>
            <a:r>
              <a:rPr lang="de-DE" sz="2000" dirty="0"/>
              <a:t>von normierten Sucheinstiegen für Musikwerke </a:t>
            </a:r>
            <a:r>
              <a:rPr lang="de-DE" sz="2000" dirty="0" smtClean="0"/>
              <a:t/>
            </a:r>
            <a:br>
              <a:rPr lang="de-DE" sz="2000" dirty="0" smtClean="0"/>
            </a:br>
            <a:r>
              <a:rPr lang="de-DE" sz="2000" dirty="0" smtClean="0"/>
              <a:t>(</a:t>
            </a:r>
            <a:r>
              <a:rPr lang="de-DE" sz="2000" dirty="0"/>
              <a:t>RDA 6.28)</a:t>
            </a:r>
          </a:p>
          <a:p>
            <a:pPr marL="457200" indent="-457200">
              <a:lnSpc>
                <a:spcPct val="150000"/>
              </a:lnSpc>
              <a:buFont typeface="+mj-lt"/>
              <a:buAutoNum type="arabicPeriod"/>
            </a:pPr>
            <a:r>
              <a:rPr lang="de-DE" sz="2000" dirty="0" smtClean="0"/>
              <a:t>Weitere </a:t>
            </a:r>
            <a:r>
              <a:rPr lang="de-DE" sz="2000" dirty="0"/>
              <a:t>Sucheinstiege (Expressionen, </a:t>
            </a:r>
            <a:r>
              <a:rPr lang="de-DE" sz="2000" dirty="0" smtClean="0"/>
              <a:t>Zusätzliche Sucheinstiege</a:t>
            </a:r>
            <a:r>
              <a:rPr lang="de-DE" sz="2000" dirty="0"/>
              <a:t>)</a:t>
            </a:r>
          </a:p>
          <a:p>
            <a:pPr marL="457200" indent="-457200">
              <a:lnSpc>
                <a:spcPct val="150000"/>
              </a:lnSpc>
              <a:buFont typeface="+mj-lt"/>
              <a:buAutoNum type="arabicPeriod"/>
            </a:pPr>
            <a:r>
              <a:rPr lang="de-DE" sz="2000" dirty="0" smtClean="0"/>
              <a:t>Wann </a:t>
            </a:r>
            <a:r>
              <a:rPr lang="de-DE" sz="2000" dirty="0"/>
              <a:t>liegt ein neues Werk vor? (RDA 6.28.1.5, </a:t>
            </a:r>
            <a:r>
              <a:rPr lang="de-DE" sz="2000" dirty="0" smtClean="0"/>
              <a:t/>
            </a:r>
            <a:br>
              <a:rPr lang="de-DE" sz="2000" dirty="0" smtClean="0"/>
            </a:br>
            <a:r>
              <a:rPr lang="de-DE" sz="2000" dirty="0" smtClean="0"/>
              <a:t>RDA 6.27.1.5</a:t>
            </a:r>
            <a:r>
              <a:rPr lang="de-DE" sz="2000" dirty="0"/>
              <a:t>)</a:t>
            </a:r>
          </a:p>
          <a:p>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endParaRPr lang="de-DE" dirty="0"/>
          </a:p>
          <a:p>
            <a:pPr marL="0" indent="0">
              <a:buNone/>
            </a:pPr>
            <a:r>
              <a:rPr lang="de-DE" dirty="0" smtClean="0"/>
              <a:t>Achtung: Die Regel zum Weglassen bei RDA 6.14.2.7.1.5 lässt sich dann nicht sinnvoll anwenden, wenn die kleineren Teile „unselbständig“ sind, z. B. bei Sätzen von Sonaten, die wiederum Teil eines größeren Werkes sind.</a:t>
            </a:r>
          </a:p>
          <a:p>
            <a:pPr marL="0" indent="0">
              <a:buNone/>
            </a:pPr>
            <a:endParaRPr lang="de-DE" dirty="0"/>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Allegro assai : aus der 3. Sonate </a:t>
            </a:r>
            <a:r>
              <a:rPr lang="de-DE" sz="2000" i="1" dirty="0" err="1" smtClean="0">
                <a:sym typeface="Wingdings" panose="05000000000000000000" pitchFamily="2" charset="2"/>
              </a:rPr>
              <a:t>Wq</a:t>
            </a:r>
            <a:r>
              <a:rPr lang="de-DE" sz="2000" i="1" dirty="0" smtClean="0">
                <a:sym typeface="Wingdings" panose="05000000000000000000" pitchFamily="2" charset="2"/>
              </a:rPr>
              <a:t> 57 / C.P.E. Bach</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Allegro assai</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Bach, Carl Philipp Emanuel, 1714-1788. Sonaten nebst einigen Rondos für Kenner und Liebhaber, </a:t>
            </a:r>
            <a:r>
              <a:rPr lang="de-DE" sz="2000" i="1" dirty="0" err="1" smtClean="0">
                <a:sym typeface="Wingdings" panose="05000000000000000000" pitchFamily="2" charset="2"/>
              </a:rPr>
              <a:t>Wq</a:t>
            </a:r>
            <a:r>
              <a:rPr lang="de-DE" sz="2000" i="1" dirty="0" smtClean="0">
                <a:sym typeface="Wingdings" panose="05000000000000000000" pitchFamily="2" charset="2"/>
              </a:rPr>
              <a:t> 57. Sonata (N. 3). Allegro assai</a:t>
            </a:r>
            <a:endParaRPr lang="de-DE" sz="2000" i="1" dirty="0">
              <a:sym typeface="Wingdings" panose="05000000000000000000" pitchFamily="2" charset="2"/>
            </a:endParaRPr>
          </a:p>
          <a:p>
            <a:pPr marL="857250" lvl="2" indent="0">
              <a:buNone/>
            </a:pPr>
            <a:endParaRPr lang="de-DE" b="1" i="1" dirty="0">
              <a:sym typeface="Wingdings" panose="05000000000000000000" pitchFamily="2" charset="2"/>
            </a:endParaRPr>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30</a:t>
            </a:fld>
            <a:endParaRPr lang="de-DE" dirty="0"/>
          </a:p>
        </p:txBody>
      </p:sp>
    </p:spTree>
    <p:extLst>
      <p:ext uri="{BB962C8B-B14F-4D97-AF65-F5344CB8AC3E}">
        <p14:creationId xmlns:p14="http://schemas.microsoft.com/office/powerpoint/2010/main" val="25160746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126418672"/>
              </p:ext>
            </p:extLst>
          </p:nvPr>
        </p:nvGraphicFramePr>
        <p:xfrm>
          <a:off x="395536" y="908720"/>
          <a:ext cx="8424935" cy="3352547"/>
        </p:xfrm>
        <a:graphic>
          <a:graphicData uri="http://schemas.openxmlformats.org/drawingml/2006/table">
            <a:tbl>
              <a:tblPr firstRow="1" bandRow="1">
                <a:tableStyleId>{5C22544A-7EE6-4342-B048-85BDC9FD1C3A}</a:tableStyleId>
              </a:tblPr>
              <a:tblGrid>
                <a:gridCol w="1080120"/>
                <a:gridCol w="3672408"/>
                <a:gridCol w="3672407"/>
              </a:tblGrid>
              <a:tr h="4537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6.28.1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 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enthalten in</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a:t>
                      </a:r>
                    </a:p>
                  </a:txBody>
                  <a:tcPr anchor="ctr"/>
                </a:tc>
              </a:tr>
            </a:tbl>
          </a:graphicData>
        </a:graphic>
      </p:graphicFrame>
      <p:sp>
        <p:nvSpPr>
          <p:cNvPr id="9" name="Titel 1"/>
          <p:cNvSpPr>
            <a:spLocks noGrp="1"/>
          </p:cNvSpPr>
          <p:nvPr>
            <p:ph type="title"/>
          </p:nvPr>
        </p:nvSpPr>
        <p:spPr>
          <a:xfrm>
            <a:off x="251520" y="-27384"/>
            <a:ext cx="8640960" cy="936104"/>
          </a:xfrm>
        </p:spPr>
        <p:txBody>
          <a:bodyPr/>
          <a:lstStyle/>
          <a:p>
            <a:r>
              <a:rPr lang="de-DE" dirty="0"/>
              <a:t>Teil/Teile eines Musikwerks: </a:t>
            </a:r>
            <a:r>
              <a:rPr lang="de-DE" dirty="0" smtClean="0"/>
              <a:t>Beispiel</a:t>
            </a:r>
            <a:endParaRPr lang="de-DE" dirty="0"/>
          </a:p>
        </p:txBody>
      </p:sp>
      <p:sp>
        <p:nvSpPr>
          <p:cNvPr id="2" name="Rechteck 1"/>
          <p:cNvSpPr/>
          <p:nvPr/>
        </p:nvSpPr>
        <p:spPr>
          <a:xfrm>
            <a:off x="323528" y="1772816"/>
            <a:ext cx="8568952"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323528" y="3212976"/>
            <a:ext cx="8568952" cy="1080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 name="Gerade Verbindung mit Pfeil 3"/>
          <p:cNvCxnSpPr/>
          <p:nvPr/>
        </p:nvCxnSpPr>
        <p:spPr>
          <a:xfrm>
            <a:off x="8892480" y="2348880"/>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4869160"/>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
        <p:nvSpPr>
          <p:cNvPr id="13"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4"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31</a:t>
            </a:fld>
            <a:endParaRPr lang="de-DE" dirty="0"/>
          </a:p>
        </p:txBody>
      </p:sp>
    </p:spTree>
    <p:extLst>
      <p:ext uri="{BB962C8B-B14F-4D97-AF65-F5344CB8AC3E}">
        <p14:creationId xmlns:p14="http://schemas.microsoft.com/office/powerpoint/2010/main" val="283293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7" name="Titel 1"/>
          <p:cNvSpPr txBox="1">
            <a:spLocks/>
          </p:cNvSpPr>
          <p:nvPr/>
        </p:nvSpPr>
        <p:spPr>
          <a:xfrm>
            <a:off x="251520" y="116632"/>
            <a:ext cx="8892480" cy="108012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a:t>RDA </a:t>
            </a:r>
            <a:r>
              <a:rPr lang="de-DE" dirty="0" smtClean="0"/>
              <a:t>6.14.2.7.2)</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32</a:t>
            </a:fld>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33</a:t>
            </a:fld>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t>
            </a:r>
            <a:r>
              <a:rPr lang="en-US" i="1" dirty="0" smtClean="0"/>
              <a:t>(</a:t>
            </a:r>
            <a:r>
              <a:rPr lang="en-US" i="1" dirty="0" err="1" smtClean="0"/>
              <a:t>Musikalbum</a:t>
            </a:r>
            <a:r>
              <a:rPr lang="en-US" i="1" dirty="0" smtClean="0"/>
              <a:t>)</a:t>
            </a:r>
            <a:endParaRPr lang="de-DE" i="1"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34</a:t>
            </a:fld>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oder eine bestimmte Besetzung (RDA 6.14.2.8.2)</a:t>
            </a:r>
          </a:p>
          <a:p>
            <a:pPr lvl="2"/>
            <a:r>
              <a:rPr lang="de-DE" sz="2000" dirty="0" smtClean="0">
                <a:sym typeface="Wingdings" panose="05000000000000000000" pitchFamily="2" charset="2"/>
              </a:rPr>
              <a:t>einer einzigen Kompositionsart (RDA 6.14.2.8.3)</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3"/>
              </a:rPr>
              <a:t>Liste der </a:t>
            </a:r>
            <a:r>
              <a:rPr lang="de-DE" sz="2000" dirty="0" smtClean="0">
                <a:sym typeface="Wingdings" panose="05000000000000000000" pitchFamily="2" charset="2"/>
                <a:hlinkClick r:id="rId3"/>
              </a:rPr>
              <a:t>normierten Besetzungsangaben</a:t>
            </a:r>
            <a:r>
              <a:rPr lang="de-DE" sz="2000" dirty="0" smtClean="0">
                <a:sym typeface="Wingdings" panose="05000000000000000000" pitchFamily="2" charset="2"/>
              </a:rPr>
              <a:t> (AH-001) bzw. </a:t>
            </a:r>
            <a:r>
              <a:rPr lang="de-DE" sz="2000" dirty="0" smtClean="0">
                <a:sym typeface="Wingdings" panose="05000000000000000000" pitchFamily="2" charset="2"/>
                <a:hlinkClick r:id="rId4"/>
              </a:rPr>
              <a:t>Liste der maßgeblichen Begriffe für die Kompositionsart</a:t>
            </a:r>
            <a:r>
              <a:rPr lang="de-DE" sz="2000" dirty="0" smtClean="0">
                <a:sym typeface="Wingdings" panose="05000000000000000000" pitchFamily="2" charset="2"/>
              </a:rPr>
              <a:t> (AH-002)</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35</a:t>
            </a:fld>
            <a:endParaRPr lang="de-DE" dirty="0"/>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36</a:t>
            </a:fld>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37</a:t>
            </a:fld>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38</a:t>
            </a:fld>
            <a:endParaRPr lang="de-DE" dirty="0"/>
          </a:p>
        </p:txBody>
      </p:sp>
    </p:spTree>
    <p:extLst>
      <p:ext uri="{BB962C8B-B14F-4D97-AF65-F5344CB8AC3E}">
        <p14:creationId xmlns:p14="http://schemas.microsoft.com/office/powerpoint/2010/main" val="2991954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endParaRPr lang="de-AT" dirty="0" smtClean="0"/>
          </a:p>
          <a:p>
            <a:r>
              <a:rPr lang="de-AT" dirty="0" smtClean="0"/>
              <a:t>Für </a:t>
            </a:r>
            <a:r>
              <a:rPr lang="de-AT" dirty="0"/>
              <a:t>die Erfassung </a:t>
            </a:r>
            <a:r>
              <a:rPr lang="de-AT" dirty="0" smtClean="0"/>
              <a:t> der Besetzung wird </a:t>
            </a:r>
            <a:r>
              <a:rPr lang="de-AT" dirty="0"/>
              <a:t>die </a:t>
            </a:r>
            <a:r>
              <a:rPr lang="de-AT" dirty="0">
                <a:hlinkClick r:id="rId3"/>
              </a:rPr>
              <a:t>Liste der normierten </a:t>
            </a:r>
            <a:r>
              <a:rPr lang="de-AT" dirty="0" smtClean="0">
                <a:hlinkClick r:id="rId3"/>
              </a:rPr>
              <a:t>Besetzungsangaben (AH-001)</a:t>
            </a:r>
            <a:r>
              <a:rPr lang="de-AT" dirty="0" smtClean="0"/>
              <a:t> </a:t>
            </a:r>
            <a:r>
              <a:rPr lang="de-AT" dirty="0"/>
              <a:t>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graphicFrame>
        <p:nvGraphicFramePr>
          <p:cNvPr id="2" name="Tabelle 1"/>
          <p:cNvGraphicFramePr>
            <a:graphicFrameLocks noGrp="1"/>
          </p:cNvGraphicFramePr>
          <p:nvPr>
            <p:extLst>
              <p:ext uri="{D42A27DB-BD31-4B8C-83A1-F6EECF244321}">
                <p14:modId xmlns:p14="http://schemas.microsoft.com/office/powerpoint/2010/main" val="2844951124"/>
              </p:ext>
            </p:extLst>
          </p:nvPr>
        </p:nvGraphicFramePr>
        <p:xfrm>
          <a:off x="611560" y="4797152"/>
          <a:ext cx="7740860" cy="111252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Blockflöte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Klarinette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39</a:t>
            </a:fld>
            <a:endParaRPr lang="de-DE" dirty="0"/>
          </a:p>
        </p:txBody>
      </p:sp>
    </p:spTree>
    <p:extLst>
      <p:ext uri="{BB962C8B-B14F-4D97-AF65-F5344CB8AC3E}">
        <p14:creationId xmlns:p14="http://schemas.microsoft.com/office/powerpoint/2010/main" val="2861178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40</a:t>
            </a:fld>
            <a:endParaRPr lang="de-DE" dirty="0"/>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6.15.1.5.1).</a:t>
            </a:r>
          </a:p>
          <a:p>
            <a:endParaRPr lang="de-AT" dirty="0" smtClean="0"/>
          </a:p>
          <a:p>
            <a:r>
              <a:rPr lang="de-AT" dirty="0" smtClean="0"/>
              <a:t>Bei Instrumenten wird Tonhöhe bzw. Stimmlage erfasst (Bassklarinette,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41</a:t>
            </a:fld>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a:t>
            </a:r>
            <a:r>
              <a:rPr lang="de-AT" dirty="0" smtClean="0">
                <a:hlinkClick r:id="rId3"/>
              </a:rPr>
              <a:t>Besetzungsangaben (AH-001)</a:t>
            </a:r>
            <a:r>
              <a:rPr lang="de-AT" dirty="0" smtClean="0"/>
              <a:t> </a:t>
            </a:r>
            <a:r>
              <a:rPr lang="de-AT" b="1" dirty="0" smtClean="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42</a:t>
            </a:fld>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a:t>
            </a:r>
            <a:r>
              <a:rPr lang="de-AT" dirty="0" smtClean="0">
                <a:hlinkClick r:id="rId3"/>
              </a:rPr>
              <a:t>Besetzungsangaben (AH-001)</a:t>
            </a:r>
            <a:r>
              <a:rPr lang="de-AT" dirty="0" smtClean="0"/>
              <a:t> </a:t>
            </a:r>
            <a:r>
              <a:rPr lang="de-AT" dirty="0"/>
              <a:t>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a:t>
            </a:r>
            <a:r>
              <a:rPr lang="de-AT" dirty="0" smtClean="0">
                <a:hlinkClick r:id="rId3"/>
              </a:rPr>
              <a:t>Besetzungsangaben (AH-001)</a:t>
            </a:r>
            <a:r>
              <a:rPr lang="de-AT" dirty="0" smtClean="0"/>
              <a:t> </a:t>
            </a:r>
            <a:r>
              <a:rPr lang="de-AT" dirty="0"/>
              <a:t>zu </a:t>
            </a:r>
            <a:r>
              <a:rPr lang="de-AT" dirty="0" smtClean="0"/>
              <a:t>erfassen.</a:t>
            </a:r>
            <a:endParaRPr lang="de-DE" dirty="0"/>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43</a:t>
            </a:fld>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a:xfrm>
            <a:off x="251520" y="836712"/>
            <a:ext cx="8712968" cy="5472608"/>
          </a:xfrm>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„Musikinstrument“ erfasst</a:t>
            </a:r>
          </a:p>
          <a:p>
            <a:pPr lvl="1"/>
            <a:r>
              <a:rPr lang="de-AT" dirty="0"/>
              <a:t>i</a:t>
            </a:r>
            <a:r>
              <a:rPr lang="de-AT" dirty="0" smtClean="0"/>
              <a:t>st die Besetzung völlig unbestimmt, wird „unbestimmt“ erfasst, bei mehreren solcher Werke eines Komponisten </a:t>
            </a:r>
            <a:r>
              <a:rPr lang="de-AT" dirty="0" smtClean="0"/>
              <a:t/>
            </a:r>
            <a:br>
              <a:rPr lang="de-AT" dirty="0" smtClean="0"/>
            </a:br>
            <a:r>
              <a:rPr lang="de-AT" dirty="0" smtClean="0"/>
              <a:t>wird </a:t>
            </a:r>
            <a:r>
              <a:rPr lang="de-AT" dirty="0" smtClean="0"/>
              <a:t>gemäß der </a:t>
            </a:r>
            <a:r>
              <a:rPr lang="de-AT" dirty="0" smtClean="0">
                <a:hlinkClick r:id="rId2"/>
              </a:rPr>
              <a:t>Liste </a:t>
            </a:r>
            <a:r>
              <a:rPr lang="de-AT" dirty="0">
                <a:hlinkClick r:id="rId2"/>
              </a:rPr>
              <a:t>der normierten </a:t>
            </a:r>
            <a:r>
              <a:rPr lang="de-AT" dirty="0" smtClean="0">
                <a:hlinkClick r:id="rId2"/>
              </a:rPr>
              <a:t>Besetzungsangaben (AH-001)</a:t>
            </a:r>
            <a:r>
              <a:rPr lang="de-AT" dirty="0" smtClean="0"/>
              <a:t> </a:t>
            </a:r>
            <a:r>
              <a:rPr lang="de-AT" dirty="0"/>
              <a:t>„</a:t>
            </a:r>
            <a:r>
              <a:rPr lang="de-AT" dirty="0" smtClean="0"/>
              <a:t>Stimme“ und die Anzahl erfasst, z. B. Stimme (2)</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44</a:t>
            </a:fld>
            <a:endParaRPr lang="de-DE" dirty="0"/>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smtClean="0"/>
              <a:t>Beispiele:</a:t>
            </a:r>
          </a:p>
          <a:p>
            <a:pPr lvl="1"/>
            <a:r>
              <a:rPr lang="fr-FR" dirty="0"/>
              <a:t>Trio pour </a:t>
            </a:r>
            <a:r>
              <a:rPr lang="fr-FR" dirty="0" err="1"/>
              <a:t>accordéon</a:t>
            </a:r>
            <a:r>
              <a:rPr lang="fr-FR" dirty="0"/>
              <a:t> de concert, violon et instrument à cordes </a:t>
            </a:r>
            <a:r>
              <a:rPr lang="fr-FR" dirty="0" err="1" smtClean="0"/>
              <a:t>pincées</a:t>
            </a:r>
            <a:r>
              <a:rPr lang="fr-FR" dirty="0"/>
              <a:t> / Alain </a:t>
            </a:r>
            <a:r>
              <a:rPr lang="fr-FR" dirty="0" smtClean="0"/>
              <a:t>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r>
              <a:rPr lang="de-AT" dirty="0"/>
              <a:t>6 Quartette für Horn, Violine, Viola und Basso op. 2 / von Leopold Kohl </a:t>
            </a:r>
            <a:r>
              <a:rPr lang="de-AT" i="1" dirty="0"/>
              <a:t>(Stimmlage von Instrumenten)</a:t>
            </a:r>
          </a:p>
          <a:p>
            <a:pPr lvl="1"/>
            <a:endParaRPr lang="de-AT" dirty="0"/>
          </a:p>
          <a:p>
            <a:endParaRPr lang="de-AT" dirty="0" smtClean="0"/>
          </a:p>
          <a:p>
            <a:endParaRPr lang="de-AT" dirty="0" smtClean="0"/>
          </a:p>
        </p:txBody>
      </p:sp>
      <p:graphicFrame>
        <p:nvGraphicFramePr>
          <p:cNvPr id="6" name="Tabelle 5"/>
          <p:cNvGraphicFramePr>
            <a:graphicFrameLocks noGrp="1"/>
          </p:cNvGraphicFramePr>
          <p:nvPr>
            <p:extLst>
              <p:ext uri="{D42A27DB-BD31-4B8C-83A1-F6EECF244321}">
                <p14:modId xmlns:p14="http://schemas.microsoft.com/office/powerpoint/2010/main" val="829869421"/>
              </p:ext>
            </p:extLst>
          </p:nvPr>
        </p:nvGraphicFramePr>
        <p:xfrm>
          <a:off x="1403648" y="198884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Zupfinstrument</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Akkordeon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11928914"/>
              </p:ext>
            </p:extLst>
          </p:nvPr>
        </p:nvGraphicFramePr>
        <p:xfrm>
          <a:off x="1403648" y="414908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Horn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Viola</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Bassinstrument</a:t>
                      </a:r>
                      <a:endParaRPr lang="de-AT" dirty="0"/>
                    </a:p>
                  </a:txBody>
                  <a:tcPr/>
                </a:tc>
              </a:tr>
            </a:tbl>
          </a:graphicData>
        </a:graphic>
      </p:graphicFrame>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45</a:t>
            </a:fld>
            <a:endParaRPr lang="de-DE" dirty="0"/>
          </a:p>
        </p:txBody>
      </p:sp>
    </p:spTree>
    <p:extLst>
      <p:ext uri="{BB962C8B-B14F-4D97-AF65-F5344CB8AC3E}">
        <p14:creationId xmlns:p14="http://schemas.microsoft.com/office/powerpoint/2010/main" val="25530916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kleines / von Rico </a:t>
            </a:r>
            <a:r>
              <a:rPr lang="de-AT" dirty="0" err="1" smtClean="0"/>
              <a:t>Gubler</a:t>
            </a:r>
            <a:endParaRPr lang="de-AT" dirty="0" smtClean="0"/>
          </a:p>
          <a:p>
            <a:endParaRPr lang="de-AT" dirty="0"/>
          </a:p>
          <a:p>
            <a:endParaRPr lang="de-AT" dirty="0" smtClean="0"/>
          </a:p>
          <a:p>
            <a:endParaRPr lang="de-AT" dirty="0" smtClean="0"/>
          </a:p>
        </p:txBody>
      </p:sp>
      <p:graphicFrame>
        <p:nvGraphicFramePr>
          <p:cNvPr id="6" name="Tabelle 5"/>
          <p:cNvGraphicFramePr>
            <a:graphicFrameLocks noGrp="1"/>
          </p:cNvGraphicFramePr>
          <p:nvPr>
            <p:extLst>
              <p:ext uri="{D42A27DB-BD31-4B8C-83A1-F6EECF244321}">
                <p14:modId xmlns:p14="http://schemas.microsoft.com/office/powerpoint/2010/main" val="4242295723"/>
              </p:ext>
            </p:extLst>
          </p:nvPr>
        </p:nvGraphicFramePr>
        <p:xfrm>
          <a:off x="827585" y="2708920"/>
          <a:ext cx="7848872" cy="3027096"/>
        </p:xfrm>
        <a:graphic>
          <a:graphicData uri="http://schemas.openxmlformats.org/drawingml/2006/table">
            <a:tbl>
              <a:tblPr firstRow="1" bandRow="1">
                <a:tableStyleId>{5C22544A-7EE6-4342-B048-85BDC9FD1C3A}</a:tableStyleId>
              </a:tblPr>
              <a:tblGrid>
                <a:gridCol w="1358458"/>
                <a:gridCol w="2113158"/>
                <a:gridCol w="4377256"/>
              </a:tblGrid>
              <a:tr h="52817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Sprechstimme (5)</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Sprech-Chor (2)</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9116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Für Solosprecher, 4 Schreier/Flüsterer, 2 Kammersprechchöre und 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46</a:t>
            </a:fld>
            <a:endParaRPr lang="de-DE" dirty="0"/>
          </a:p>
        </p:txBody>
      </p:sp>
    </p:spTree>
    <p:extLst>
      <p:ext uri="{BB962C8B-B14F-4D97-AF65-F5344CB8AC3E}">
        <p14:creationId xmlns:p14="http://schemas.microsoft.com/office/powerpoint/2010/main" val="41906007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br>
              <a:rPr lang="de-AT" dirty="0" smtClean="0"/>
            </a:br>
            <a:endParaRPr lang="de-AT" dirty="0" smtClean="0"/>
          </a:p>
          <a:p>
            <a:r>
              <a:rPr lang="de-DE" dirty="0" smtClean="0"/>
              <a:t>Zahlen werden </a:t>
            </a:r>
            <a:r>
              <a:rPr lang="de-AT" dirty="0" smtClean="0"/>
              <a:t>in </a:t>
            </a:r>
            <a:r>
              <a:rPr lang="de-AT" dirty="0"/>
              <a:t>Form von arabischen Ziffern </a:t>
            </a:r>
            <a:r>
              <a:rPr lang="de-AT" dirty="0" smtClean="0"/>
              <a:t>erfasst.</a:t>
            </a:r>
            <a:br>
              <a:rPr lang="de-AT" dirty="0" smtClean="0"/>
            </a:br>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a:t>
            </a:r>
            <a:r>
              <a:rPr lang="de-DE" dirty="0" smtClean="0"/>
              <a:t>verwenden (RDA 6.16.1.3.1 D-A-CH). Dies gilt für laufende Nummern und Nummern innerhalb des Opus.</a:t>
            </a:r>
            <a:endParaRPr lang="de-AT" dirty="0"/>
          </a:p>
          <a:p>
            <a:endParaRPr lang="de-DE" dirty="0" smtClean="0"/>
          </a:p>
          <a:p>
            <a:pPr lvl="1">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47</a:t>
            </a:fld>
            <a:endParaRPr lang="de-DE" dirty="0"/>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48</a:t>
            </a:fld>
            <a:endParaRPr lang="de-DE" dirty="0"/>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578402469"/>
              </p:ext>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book 1</a:t>
                      </a:r>
                    </a:p>
                  </a:txBody>
                  <a:tcPr/>
                </a:tc>
              </a:tr>
              <a:tr h="370840">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Werk 23</a:t>
                      </a:r>
                    </a:p>
                  </a:txBody>
                  <a:tcPr/>
                </a:tc>
              </a:tr>
            </a:tbl>
          </a:graphicData>
        </a:graphic>
      </p:graphicFrame>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49</a:t>
            </a:fld>
            <a:endParaRPr lang="de-DE" dirty="0"/>
          </a:p>
        </p:txBody>
      </p:sp>
    </p:spTree>
    <p:extLst>
      <p:ext uri="{BB962C8B-B14F-4D97-AF65-F5344CB8AC3E}">
        <p14:creationId xmlns:p14="http://schemas.microsoft.com/office/powerpoint/2010/main" val="2894459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6"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8938499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381487"/>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7, Nr. 1</a:t>
                      </a:r>
                    </a:p>
                  </a:txBody>
                  <a:tcPr/>
                </a:tc>
              </a:tr>
              <a:tr h="370840">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2b</a:t>
                      </a:r>
                    </a:p>
                  </a:txBody>
                  <a:tcPr/>
                </a:tc>
              </a:tr>
            </a:tbl>
          </a:graphicData>
        </a:graphic>
      </p:graphicFrame>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50</a:t>
            </a:fld>
            <a:endParaRPr lang="de-DE" dirty="0"/>
          </a:p>
        </p:txBody>
      </p:sp>
    </p:spTree>
    <p:extLst>
      <p:ext uri="{BB962C8B-B14F-4D97-AF65-F5344CB8AC3E}">
        <p14:creationId xmlns:p14="http://schemas.microsoft.com/office/powerpoint/2010/main" val="18620008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a:t>
            </a:r>
            <a:r>
              <a:rPr lang="de-DE" dirty="0" smtClean="0">
                <a:hlinkClick r:id="rId2"/>
              </a:rPr>
              <a:t>Werkverzeichnisse </a:t>
            </a:r>
            <a:br>
              <a:rPr lang="de-DE" dirty="0" smtClean="0">
                <a:hlinkClick r:id="rId2"/>
              </a:rPr>
            </a:br>
            <a:r>
              <a:rPr lang="de-DE" dirty="0" smtClean="0">
                <a:hlinkClick r:id="rId2"/>
              </a:rPr>
              <a:t>(AH-014)</a:t>
            </a:r>
            <a:r>
              <a:rPr lang="de-DE" dirty="0" smtClean="0"/>
              <a:t> </a:t>
            </a:r>
            <a:r>
              <a:rPr lang="de-DE" dirty="0"/>
              <a:t>zu verwenden (RDA 6.16.1.3 D-A-CH).</a:t>
            </a:r>
          </a:p>
          <a:p>
            <a:endParaRPr lang="de-DE" dirty="0"/>
          </a:p>
          <a:p>
            <a:r>
              <a:rPr lang="de-DE" dirty="0"/>
              <a:t>Vor die Nummer </a:t>
            </a:r>
            <a:r>
              <a:rPr lang="de-DE" dirty="0" smtClean="0"/>
              <a:t>ist/sind der/die Anfangsbuchstaben </a:t>
            </a:r>
            <a:r>
              <a:rPr lang="de-DE" dirty="0"/>
              <a:t>des Namens des Musikwissenschaftlers oder eine allgemein akzeptierte Abkürzung zu setzen.</a:t>
            </a:r>
          </a:p>
          <a:p>
            <a:endParaRPr lang="de-AT"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51</a:t>
            </a:fld>
            <a:endParaRPr lang="de-DE" dirty="0"/>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a:t>
            </a:r>
            <a:r>
              <a:rPr lang="de-DE" dirty="0" smtClean="0">
                <a:hlinkClick r:id="rId3"/>
              </a:rPr>
              <a:t>Werkverzeichnisse (AH-014)</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07183243"/>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2588275"/>
                <a:gridCol w="3028349"/>
                <a:gridCol w="2124236"/>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 667</a:t>
                      </a:r>
                    </a:p>
                  </a:txBody>
                  <a:tcPr/>
                </a:tc>
              </a:tr>
              <a:tr h="370840">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TWV 41 G 9</a:t>
                      </a:r>
                    </a:p>
                  </a:txBody>
                  <a:tcPr/>
                </a:tc>
              </a:tr>
              <a:tr h="370840">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Hob 26 a 37</a:t>
                      </a:r>
                    </a:p>
                  </a:txBody>
                  <a:tcPr/>
                </a:tc>
              </a:tr>
            </a:tbl>
          </a:graphicData>
        </a:graphic>
      </p:graphicFrame>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52</a:t>
            </a:fld>
            <a:endParaRPr lang="de-DE" dirty="0"/>
          </a:p>
        </p:txBody>
      </p:sp>
    </p:spTree>
    <p:extLst>
      <p:ext uri="{BB962C8B-B14F-4D97-AF65-F5344CB8AC3E}">
        <p14:creationId xmlns:p14="http://schemas.microsoft.com/office/powerpoint/2010/main" val="4063422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53</a:t>
            </a:fld>
            <a:endParaRPr lang="de-DE" dirty="0"/>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graphicFrame>
        <p:nvGraphicFramePr>
          <p:cNvPr id="2" name="Tabelle 1"/>
          <p:cNvGraphicFramePr>
            <a:graphicFrameLocks noGrp="1"/>
          </p:cNvGraphicFramePr>
          <p:nvPr>
            <p:extLst>
              <p:ext uri="{D42A27DB-BD31-4B8C-83A1-F6EECF244321}">
                <p14:modId xmlns:p14="http://schemas.microsoft.com/office/powerpoint/2010/main" val="295171239"/>
              </p:ext>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h-Moll</a:t>
                      </a:r>
                    </a:p>
                  </a:txBody>
                  <a:tcPr/>
                </a:tc>
              </a:tr>
              <a:tr h="370840">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a:t>
                      </a:r>
                    </a:p>
                  </a:txBody>
                  <a:tcPr/>
                </a:tc>
              </a:tr>
            </a:tbl>
          </a:graphicData>
        </a:graphic>
      </p:graphicFrame>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54</a:t>
            </a:fld>
            <a:endParaRPr lang="de-DE" dirty="0"/>
          </a:p>
        </p:txBody>
      </p:sp>
    </p:spTree>
    <p:extLst>
      <p:ext uri="{BB962C8B-B14F-4D97-AF65-F5344CB8AC3E}">
        <p14:creationId xmlns:p14="http://schemas.microsoft.com/office/powerpoint/2010/main" val="29467337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56</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7" name="Titel 1"/>
          <p:cNvSpPr txBox="1">
            <a:spLocks/>
          </p:cNvSpPr>
          <p:nvPr/>
        </p:nvSpPr>
        <p:spPr>
          <a:xfrm>
            <a:off x="251520" y="188640"/>
            <a:ext cx="864096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57</a:t>
            </a:fld>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 ein oder mehrere Elemente:</a:t>
            </a:r>
          </a:p>
          <a:p>
            <a:pPr lvl="1"/>
            <a:r>
              <a:rPr lang="de-DE" dirty="0" smtClean="0"/>
              <a:t>Besetzung (RDA 6.28.1.9.1)</a:t>
            </a:r>
          </a:p>
          <a:p>
            <a:pPr lvl="1"/>
            <a:r>
              <a:rPr lang="de-DE" dirty="0" smtClean="0"/>
              <a:t>Numerische Bezeichnung (RDA 6.16)</a:t>
            </a:r>
          </a:p>
          <a:p>
            <a:pPr lvl="1"/>
            <a:r>
              <a:rPr lang="de-DE" dirty="0" smtClean="0"/>
              <a:t>Tonart (RDA 6.17)</a:t>
            </a:r>
          </a:p>
          <a:p>
            <a:pPr lvl="1"/>
            <a:r>
              <a:rPr lang="de-DE" dirty="0" smtClean="0"/>
              <a:t>Form des Werkes (RDA 6.3)</a:t>
            </a:r>
          </a:p>
          <a:p>
            <a:pPr lvl="1"/>
            <a:r>
              <a:rPr lang="de-DE" dirty="0" smtClean="0"/>
              <a:t>Datum des Werkes (RDA 6.4)</a:t>
            </a:r>
          </a:p>
          <a:p>
            <a:pPr lvl="1"/>
            <a:r>
              <a:rPr lang="de-DE" dirty="0" smtClean="0"/>
              <a:t>Ursprungsort des Werkes (RDA 6.5)</a:t>
            </a:r>
          </a:p>
          <a:p>
            <a:pPr lvl="1"/>
            <a:r>
              <a:rPr lang="de-DE" dirty="0" smtClean="0"/>
              <a:t>Sonstige unterscheidende Eigenschaft</a:t>
            </a:r>
            <a:br>
              <a:rPr lang="de-DE" dirty="0" smtClean="0"/>
            </a:br>
            <a:endParaRPr lang="de-DE" dirty="0"/>
          </a:p>
          <a:p>
            <a:r>
              <a:rPr lang="de-DE" dirty="0" smtClean="0"/>
              <a:t>Immer dieselbe Art von Ergänzung für identische Titel verwenden</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58</a:t>
            </a:fld>
            <a:endParaRPr lang="de-DE" dirty="0"/>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Johann Sebastian Bach: O Ewigkeit, du Donnerwort</a:t>
            </a:r>
            <a:br>
              <a:rPr lang="de-DE" i="1" dirty="0" smtClean="0"/>
            </a:br>
            <a:endParaRPr lang="de-DE" i="1" dirty="0" smtClean="0"/>
          </a:p>
          <a:p>
            <a:pPr lvl="2"/>
            <a:r>
              <a:rPr lang="de-DE" sz="2000" i="1" dirty="0" smtClean="0"/>
              <a:t>Kantate, BWV 20</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smtClean="0"/>
              <a:t>Bach, Johann Sebastian, 1685-1750. O Ewigkeit, du Donnerwort, BWV 20</a:t>
            </a:r>
            <a:br>
              <a:rPr lang="de-DE" sz="2000" i="1" dirty="0" smtClean="0"/>
            </a:br>
            <a:endParaRPr lang="de-DE" sz="2000" i="1" dirty="0" smtClean="0"/>
          </a:p>
          <a:p>
            <a:pPr lvl="2"/>
            <a:r>
              <a:rPr lang="de-DE" sz="2000" i="1" dirty="0" smtClean="0"/>
              <a:t>Kantate, BWV 60</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a:t>Bach, Johann Sebastian, 1685-1750. O Ewigkeit, du Donnerwort, </a:t>
            </a:r>
            <a:r>
              <a:rPr lang="de-DE" sz="2000" i="1" dirty="0" smtClean="0"/>
              <a:t>BWV 60</a:t>
            </a:r>
            <a:r>
              <a:rPr lang="de-DE" sz="2000" dirty="0" smtClean="0"/>
              <a:t/>
            </a:r>
            <a:br>
              <a:rPr lang="de-DE" sz="2000" dirty="0" smtClean="0"/>
            </a:br>
            <a:endParaRPr lang="de-DE" sz="2000"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59</a:t>
            </a:fld>
            <a:endParaRPr lang="de-DE" dirty="0"/>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sp>
                <p:nvSpPr>
                  <p:cNvPr id="42" name="Rechteck 41"/>
                  <p:cNvSpPr/>
                  <p:nvPr/>
                </p:nvSpPr>
                <p:spPr>
                  <a:xfrm>
                    <a:off x="3652978" y="6205954"/>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5"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4" name="Grafik 3" descr="Bildschirmausschnitt"/>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94246" y="3428999"/>
            <a:ext cx="1386960" cy="1828959"/>
          </a:xfrm>
          <a:prstGeom prst="rect">
            <a:avLst/>
          </a:prstGeom>
        </p:spPr>
      </p:pic>
      <p:pic>
        <p:nvPicPr>
          <p:cNvPr id="6" name="Grafik 5" descr="Bildschirmausschnitt"/>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28258" y="4122990"/>
            <a:ext cx="1060604" cy="1073944"/>
          </a:xfrm>
          <a:prstGeom prst="rect">
            <a:avLst/>
          </a:prstGeom>
        </p:spPr>
      </p:pic>
      <p:pic>
        <p:nvPicPr>
          <p:cNvPr id="64" name="Grafik 63" descr="Bildschirmausschnitt"/>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24730" y="5562562"/>
            <a:ext cx="1987430" cy="818765"/>
          </a:xfrm>
          <a:prstGeom prst="rect">
            <a:avLst/>
          </a:prstGeom>
        </p:spPr>
      </p:pic>
      <p:sp>
        <p:nvSpPr>
          <p:cNvPr id="7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7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a:t>
            </a:fld>
            <a:endParaRPr lang="de-DE" dirty="0"/>
          </a:p>
        </p:txBody>
      </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60</a:t>
            </a:fld>
            <a:endParaRPr lang="de-DE" dirty="0"/>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a:t>Sherwood, Gordon, 1929-2013. Sinfonien, op. </a:t>
            </a:r>
            <a:r>
              <a:rPr lang="de-DE" i="1" dirty="0" smtClean="0"/>
              <a:t>118</a:t>
            </a:r>
          </a:p>
          <a:p>
            <a:pPr lvl="1"/>
            <a:r>
              <a:rPr lang="de-DE" i="1" dirty="0" err="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61</a:t>
            </a:fld>
            <a:endParaRPr lang="de-DE" dirty="0"/>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ohne festgelegte Reihenfolge zufügen (RDA 6.28.1.9.4)</a:t>
            </a:r>
            <a:br>
              <a:rPr lang="de-DE" dirty="0" smtClean="0"/>
            </a:br>
            <a:endParaRPr lang="de-DE" dirty="0" smtClean="0"/>
          </a:p>
          <a:p>
            <a:pPr lvl="1"/>
            <a:r>
              <a:rPr lang="de-DE" dirty="0" smtClean="0"/>
              <a:t>Datum des Werkes</a:t>
            </a:r>
          </a:p>
          <a:p>
            <a:pPr lvl="1"/>
            <a:r>
              <a:rPr lang="de-DE" dirty="0" smtClean="0"/>
              <a:t>Ursprungsort des Werkes</a:t>
            </a:r>
          </a:p>
          <a:p>
            <a:pPr lvl="1"/>
            <a:r>
              <a:rPr lang="de-DE" dirty="0" smtClean="0"/>
              <a:t>Sonstiges Element wie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62</a:t>
            </a:fld>
            <a:endParaRPr lang="de-DE" dirty="0"/>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63</a:t>
            </a:fld>
            <a:endParaRPr lang="de-DE" dirty="0"/>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Konzerte, Querflöte, Violine (2), Viola, Violoncello</a:t>
            </a:r>
            <a:r>
              <a:rPr lang="de-DE" dirty="0" smtClean="0"/>
              <a:t/>
            </a:r>
            <a:br>
              <a:rPr lang="de-DE" dirty="0" smtClean="0"/>
            </a:b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64</a:t>
            </a:fld>
            <a:endParaRPr lang="de-DE" dirty="0"/>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3"/>
              </a:rPr>
              <a:t>RDA 6.28.1.9.1</a:t>
            </a:r>
            <a:r>
              <a:rPr lang="de-DE" dirty="0" smtClean="0"/>
              <a:t/>
            </a:r>
            <a:br>
              <a:rPr lang="de-DE" dirty="0" smtClean="0"/>
            </a:br>
            <a:r>
              <a:rPr lang="de-DE" dirty="0" smtClean="0"/>
              <a:t>	</a:t>
            </a:r>
            <a:r>
              <a:rPr lang="de-DE" dirty="0" smtClean="0">
                <a:hlinkClick r:id="rId4"/>
              </a:rPr>
              <a:t>RDA 6.28.1.9.1 D-A-CH</a:t>
            </a:r>
            <a:r>
              <a:rPr lang="de-DE" dirty="0" smtClean="0">
                <a:hlinkClick r:id="rId5"/>
              </a:rPr>
              <a:t/>
            </a:r>
            <a:br>
              <a:rPr lang="de-DE" dirty="0" smtClean="0">
                <a:hlinkClick r:id="rId5"/>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65</a:t>
            </a:fld>
            <a:endParaRPr lang="de-DE" dirty="0"/>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66</a:t>
            </a:fld>
            <a:endParaRPr lang="de-DE" dirty="0"/>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67</a:t>
            </a:fld>
            <a:endParaRPr lang="de-DE" dirty="0"/>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68</a:t>
            </a:fld>
            <a:endParaRPr lang="de-DE" dirty="0"/>
          </a:p>
        </p:txBody>
      </p:sp>
    </p:spTree>
    <p:extLst>
      <p:ext uri="{BB962C8B-B14F-4D97-AF65-F5344CB8AC3E}">
        <p14:creationId xmlns:p14="http://schemas.microsoft.com/office/powerpoint/2010/main" val="37414769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69</a:t>
            </a:fld>
            <a:endParaRPr lang="de-DE" dirty="0"/>
          </a:p>
        </p:txBody>
      </p:sp>
    </p:spTree>
    <p:extLst>
      <p:ext uri="{BB962C8B-B14F-4D97-AF65-F5344CB8AC3E}">
        <p14:creationId xmlns:p14="http://schemas.microsoft.com/office/powerpoint/2010/main" val="1213468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a:t>
            </a:fld>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70</a:t>
            </a:fld>
            <a:endParaRPr lang="de-DE" dirty="0"/>
          </a:p>
        </p:txBody>
      </p:sp>
    </p:spTree>
    <p:extLst>
      <p:ext uri="{BB962C8B-B14F-4D97-AF65-F5344CB8AC3E}">
        <p14:creationId xmlns:p14="http://schemas.microsoft.com/office/powerpoint/2010/main" val="35979733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78405853"/>
              </p:ext>
            </p:extLst>
          </p:nvPr>
        </p:nvGraphicFramePr>
        <p:xfrm>
          <a:off x="395536" y="1412776"/>
          <a:ext cx="8424935" cy="487817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71</a:t>
            </a:fld>
            <a:endParaRPr lang="de-DE" dirty="0"/>
          </a:p>
        </p:txBody>
      </p:sp>
    </p:spTree>
    <p:extLst>
      <p:ext uri="{BB962C8B-B14F-4D97-AF65-F5344CB8AC3E}">
        <p14:creationId xmlns:p14="http://schemas.microsoft.com/office/powerpoint/2010/main" val="381746209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92242763"/>
              </p:ext>
            </p:extLst>
          </p:nvPr>
        </p:nvGraphicFramePr>
        <p:xfrm>
          <a:off x="395536" y="1412776"/>
          <a:ext cx="8424935" cy="4931860"/>
        </p:xfrm>
        <a:graphic>
          <a:graphicData uri="http://schemas.openxmlformats.org/drawingml/2006/table">
            <a:tbl>
              <a:tblPr firstRow="1" bandRow="1">
                <a:tableStyleId>{5C22544A-7EE6-4342-B048-85BDC9FD1C3A}</a:tableStyleId>
              </a:tblPr>
              <a:tblGrid>
                <a:gridCol w="1152128"/>
                <a:gridCol w="3600400"/>
                <a:gridCol w="3672407"/>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Verfasser</a:t>
                      </a: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Vertonung von</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72</a:t>
            </a:fld>
            <a:endParaRPr lang="de-DE" dirty="0"/>
          </a:p>
        </p:txBody>
      </p:sp>
    </p:spTree>
    <p:extLst>
      <p:ext uri="{BB962C8B-B14F-4D97-AF65-F5344CB8AC3E}">
        <p14:creationId xmlns:p14="http://schemas.microsoft.com/office/powerpoint/2010/main" val="160402952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73</a:t>
            </a:fld>
            <a:endParaRPr lang="de-DE" dirty="0"/>
          </a:p>
        </p:txBody>
      </p:sp>
    </p:spTree>
    <p:extLst>
      <p:ext uri="{BB962C8B-B14F-4D97-AF65-F5344CB8AC3E}">
        <p14:creationId xmlns:p14="http://schemas.microsoft.com/office/powerpoint/2010/main" val="10281418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38725881"/>
              </p:ext>
            </p:extLst>
          </p:nvPr>
        </p:nvGraphicFramePr>
        <p:xfrm>
          <a:off x="395536" y="1700808"/>
          <a:ext cx="8424935" cy="359801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Choreografie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Saint-Léon, Arthur, 1821-1870.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74</a:t>
            </a:fld>
            <a:endParaRPr lang="de-DE" dirty="0"/>
          </a:p>
        </p:txBody>
      </p:sp>
    </p:spTree>
    <p:extLst>
      <p:ext uri="{BB962C8B-B14F-4D97-AF65-F5344CB8AC3E}">
        <p14:creationId xmlns:p14="http://schemas.microsoft.com/office/powerpoint/2010/main" val="115172832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75</a:t>
            </a:fld>
            <a:endParaRPr lang="de-DE" dirty="0"/>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graphicFrame>
        <p:nvGraphicFramePr>
          <p:cNvPr id="6" name="Tabelle 5"/>
          <p:cNvGraphicFramePr>
            <a:graphicFrameLocks noGrp="1"/>
          </p:cNvGraphicFramePr>
          <p:nvPr>
            <p:extLst>
              <p:ext uri="{D42A27DB-BD31-4B8C-83A1-F6EECF244321}">
                <p14:modId xmlns:p14="http://schemas.microsoft.com/office/powerpoint/2010/main" val="2220161171"/>
              </p:ext>
            </p:extLst>
          </p:nvPr>
        </p:nvGraphicFramePr>
        <p:xfrm>
          <a:off x="395536" y="1340768"/>
          <a:ext cx="8424935" cy="4641612"/>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 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komponiert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Konzerte, Klavier, Orchester, KV 537,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76</a:t>
            </a:fld>
            <a:endParaRPr lang="de-DE" dirty="0"/>
          </a:p>
        </p:txBody>
      </p:sp>
    </p:spTree>
    <p:extLst>
      <p:ext uri="{BB962C8B-B14F-4D97-AF65-F5344CB8AC3E}">
        <p14:creationId xmlns:p14="http://schemas.microsoft.com/office/powerpoint/2010/main" val="16629588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77</a:t>
            </a:fld>
            <a:endParaRPr lang="de-DE" dirty="0"/>
          </a:p>
        </p:txBody>
      </p:sp>
    </p:spTree>
    <p:extLst>
      <p:ext uri="{BB962C8B-B14F-4D97-AF65-F5344CB8AC3E}">
        <p14:creationId xmlns:p14="http://schemas.microsoft.com/office/powerpoint/2010/main" val="35467068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72398837"/>
              </p:ext>
            </p:extLst>
          </p:nvPr>
        </p:nvGraphicFramePr>
        <p:xfrm>
          <a:off x="395536" y="1700808"/>
          <a:ext cx="8424935" cy="4017460"/>
        </p:xfrm>
        <a:graphic>
          <a:graphicData uri="http://schemas.openxmlformats.org/drawingml/2006/table">
            <a:tbl>
              <a:tblPr firstRow="1" bandRow="1">
                <a:tableStyleId>{5C22544A-7EE6-4342-B048-85BDC9FD1C3A}</a:tableStyleId>
              </a:tblPr>
              <a:tblGrid>
                <a:gridCol w="1080120"/>
                <a:gridCol w="3888432"/>
                <a:gridCol w="345638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6.3</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Form des</a:t>
                      </a:r>
                      <a:r>
                        <a:rPr lang="de-AT" b="0" baseline="0" dirty="0" smtClean="0">
                          <a:latin typeface="Verdana" panose="020B0604030504040204" pitchFamily="34" charset="0"/>
                          <a:ea typeface="Verdana" panose="020B0604030504040204" pitchFamily="34" charset="0"/>
                          <a:cs typeface="Verdana" panose="020B0604030504040204" pitchFamily="34" charset="0"/>
                        </a:rPr>
                        <a:t> Werks</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 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 (Film : 1960)</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11"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2"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78</a:t>
            </a:fld>
            <a:endParaRPr lang="de-DE" dirty="0"/>
          </a:p>
        </p:txBody>
      </p:sp>
    </p:spTree>
    <p:extLst>
      <p:ext uri="{BB962C8B-B14F-4D97-AF65-F5344CB8AC3E}">
        <p14:creationId xmlns:p14="http://schemas.microsoft.com/office/powerpoint/2010/main" val="29625283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Ergänzungen zu normierten Sucheinstiegen von Zusammenstellungen von Musikwerken</a:t>
            </a:r>
            <a:endParaRPr lang="de-AT"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endParaRPr lang="de-DE" dirty="0" smtClean="0"/>
          </a:p>
          <a:p>
            <a:pPr marL="0" indent="0">
              <a:buNone/>
            </a:pPr>
            <a:endParaRPr lang="de-DE" dirty="0" smtClean="0"/>
          </a:p>
          <a:p>
            <a:r>
              <a:rPr lang="de-DE" dirty="0" smtClean="0"/>
              <a:t>gilt für Zusammenstellungen von Werken eines Komponisten, die unter ihrem Titel bekannt sind</a:t>
            </a:r>
            <a:br>
              <a:rPr lang="de-DE" dirty="0" smtClean="0"/>
            </a:br>
            <a:r>
              <a:rPr lang="de-DE" dirty="0" smtClean="0"/>
              <a:t/>
            </a:r>
            <a:br>
              <a:rPr lang="de-DE" dirty="0" smtClean="0"/>
            </a:br>
            <a:endParaRPr lang="de-DE" sz="1400" dirty="0"/>
          </a:p>
          <a:p>
            <a:r>
              <a:rPr lang="de-DE" i="1" dirty="0" smtClean="0"/>
              <a:t>Beispiele:</a:t>
            </a:r>
          </a:p>
          <a:p>
            <a:pPr lvl="1"/>
            <a:r>
              <a:rPr lang="de-DE" i="1" dirty="0" smtClean="0"/>
              <a:t>Braxton, Anthony, 1945-. </a:t>
            </a:r>
            <a:r>
              <a:rPr lang="de-DE" i="1" dirty="0" err="1" smtClean="0"/>
              <a:t>For</a:t>
            </a:r>
            <a:r>
              <a:rPr lang="de-DE" i="1" dirty="0" smtClean="0"/>
              <a:t> </a:t>
            </a:r>
            <a:r>
              <a:rPr lang="de-DE" i="1" dirty="0" err="1" smtClean="0"/>
              <a:t>alto</a:t>
            </a:r>
            <a:endParaRPr lang="de-DE" i="1" dirty="0" smtClean="0"/>
          </a:p>
          <a:p>
            <a:pPr lvl="1"/>
            <a:r>
              <a:rPr lang="de-DE" i="1" dirty="0" err="1" smtClean="0"/>
              <a:t>Dylon</a:t>
            </a:r>
            <a:r>
              <a:rPr lang="de-DE" i="1" dirty="0" smtClean="0"/>
              <a:t>, Bob, 1941-. Highway 61 </a:t>
            </a:r>
            <a:r>
              <a:rPr lang="de-DE" i="1" dirty="0" err="1" smtClean="0"/>
              <a:t>revisited</a:t>
            </a:r>
            <a:r>
              <a:rPr lang="de-DE" i="1" dirty="0" smtClean="0"/>
              <a:t> (Musikalbum)</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79</a:t>
            </a:fld>
            <a:endParaRPr lang="de-DE" dirty="0"/>
          </a:p>
        </p:txBody>
      </p:sp>
    </p:spTree>
    <p:extLst>
      <p:ext uri="{BB962C8B-B14F-4D97-AF65-F5344CB8AC3E}">
        <p14:creationId xmlns:p14="http://schemas.microsoft.com/office/powerpoint/2010/main" val="2546669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Ergänzungen zu normierten Sucheinstiegen von Zusammenstellungen von Musikwerken</a:t>
            </a:r>
            <a:endParaRPr lang="de-AT" dirty="0"/>
          </a:p>
        </p:txBody>
      </p:sp>
      <p:sp>
        <p:nvSpPr>
          <p:cNvPr id="3" name="Textplatzhalter 2"/>
          <p:cNvSpPr>
            <a:spLocks noGrp="1"/>
          </p:cNvSpPr>
          <p:nvPr>
            <p:ph type="body" sz="quarter" idx="13"/>
          </p:nvPr>
        </p:nvSpPr>
        <p:spPr/>
        <p:txBody>
          <a:bodyPr/>
          <a:lstStyle/>
          <a:p>
            <a:pPr marL="0" indent="0">
              <a:buNone/>
            </a:pPr>
            <a:endParaRPr lang="de-AT" dirty="0" smtClean="0"/>
          </a:p>
          <a:p>
            <a:pPr marL="0" indent="0">
              <a:buNone/>
            </a:pPr>
            <a:endParaRPr lang="de-DE" dirty="0" smtClean="0"/>
          </a:p>
          <a:p>
            <a:pPr marL="0" indent="0">
              <a:buNone/>
            </a:pPr>
            <a:endParaRPr lang="de-DE" dirty="0" smtClean="0"/>
          </a:p>
          <a:p>
            <a:r>
              <a:rPr lang="de-DE" dirty="0" smtClean="0"/>
              <a:t>gilt für Zusammenstellungen von Werken eines Komponisten, die mit einem Formaltitel nach RDA 6.14.2.8.1-2 gebildet werden</a:t>
            </a:r>
            <a:br>
              <a:rPr lang="de-DE" dirty="0" smtClean="0"/>
            </a:br>
            <a:r>
              <a:rPr lang="de-DE" dirty="0" smtClean="0"/>
              <a:t/>
            </a:r>
            <a:br>
              <a:rPr lang="de-DE" dirty="0" smtClean="0"/>
            </a:br>
            <a:endParaRPr lang="de-DE" sz="1400"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80</a:t>
            </a:fld>
            <a:endParaRPr lang="de-DE" dirty="0"/>
          </a:p>
        </p:txBody>
      </p:sp>
    </p:spTree>
    <p:extLst>
      <p:ext uri="{BB962C8B-B14F-4D97-AF65-F5344CB8AC3E}">
        <p14:creationId xmlns:p14="http://schemas.microsoft.com/office/powerpoint/2010/main" val="374243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Ergänzungen zu normierten Sucheinstiegen von Zusammenstellungen von Musikwerken</a:t>
            </a:r>
            <a:endParaRPr lang="de-AT" dirty="0"/>
          </a:p>
        </p:txBody>
      </p:sp>
      <p:sp>
        <p:nvSpPr>
          <p:cNvPr id="3" name="Textplatzhalter 2"/>
          <p:cNvSpPr>
            <a:spLocks noGrp="1"/>
          </p:cNvSpPr>
          <p:nvPr>
            <p:ph type="body" sz="quarter" idx="13"/>
          </p:nvPr>
        </p:nvSpPr>
        <p:spPr/>
        <p:txBody>
          <a:bodyPr/>
          <a:lstStyle/>
          <a:p>
            <a:pPr marL="0" indent="0">
              <a:buNone/>
            </a:pPr>
            <a:endParaRPr lang="de-AT" dirty="0" smtClean="0"/>
          </a:p>
          <a:p>
            <a:endParaRPr lang="de-DE" dirty="0" smtClean="0"/>
          </a:p>
          <a:p>
            <a:pPr marL="0" indent="0">
              <a:buNone/>
            </a:pPr>
            <a:endParaRPr lang="de-DE" dirty="0" smtClean="0"/>
          </a:p>
          <a:p>
            <a:r>
              <a:rPr lang="de-DE" dirty="0" smtClean="0"/>
              <a:t>gilt für Zusammenstellungen von Werken eines Komponisten, bei denen ein Formaltitel nach RDA 6.14.2.8.3 gebildet wird</a:t>
            </a:r>
            <a:br>
              <a:rPr lang="de-DE" dirty="0" smtClean="0"/>
            </a:br>
            <a:r>
              <a:rPr lang="de-DE" dirty="0" smtClean="0"/>
              <a:t/>
            </a:r>
            <a:br>
              <a:rPr lang="de-DE" dirty="0" smtClean="0"/>
            </a:br>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81</a:t>
            </a:fld>
            <a:endParaRPr lang="de-DE" dirty="0"/>
          </a:p>
        </p:txBody>
      </p:sp>
    </p:spTree>
    <p:extLst>
      <p:ext uri="{BB962C8B-B14F-4D97-AF65-F5344CB8AC3E}">
        <p14:creationId xmlns:p14="http://schemas.microsoft.com/office/powerpoint/2010/main" val="35114450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82</a:t>
            </a:fld>
            <a:endParaRPr lang="de-DE" dirty="0"/>
          </a:p>
        </p:txBody>
      </p:sp>
    </p:spTree>
    <p:extLst>
      <p:ext uri="{BB962C8B-B14F-4D97-AF65-F5344CB8AC3E}">
        <p14:creationId xmlns:p14="http://schemas.microsoft.com/office/powerpoint/2010/main" val="42792762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a:t>
            </a:r>
            <a:r>
              <a:rPr lang="de-DE" i="1"/>
              <a:t>Magdalena </a:t>
            </a:r>
            <a:r>
              <a:rPr lang="de-DE" i="1" smtClean="0"/>
              <a:t>Bach</a:t>
            </a:r>
            <a:r>
              <a:rPr lang="de-DE" i="1"/>
              <a:t> </a:t>
            </a:r>
            <a:r>
              <a:rPr lang="de-DE" i="1" smtClean="0"/>
              <a:t>(1725)</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85</a:t>
            </a:fld>
            <a:endParaRPr lang="de-DE" dirty="0"/>
          </a:p>
        </p:txBody>
      </p:sp>
    </p:spTree>
    <p:extLst>
      <p:ext uri="{BB962C8B-B14F-4D97-AF65-F5344CB8AC3E}">
        <p14:creationId xmlns:p14="http://schemas.microsoft.com/office/powerpoint/2010/main" val="22467305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86</a:t>
            </a:fld>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87</a:t>
            </a:fld>
            <a:endParaRPr lang="de-DE" dirty="0"/>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Normierte Sucheinstiege für Musikexpressionen (RDA 6.28.3)</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88</a:t>
            </a:fld>
            <a:endParaRPr lang="de-DE" dirty="0"/>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89</a:t>
            </a:fld>
            <a:endParaRPr lang="de-DE" dirty="0"/>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a:t>
            </a:r>
            <a:r>
              <a:rPr lang="de-DE" smtClean="0"/>
              <a:t>von Vortragsbezeichnungen</a:t>
            </a:r>
            <a:endParaRPr lang="de-DE" dirty="0" smtClean="0"/>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90</a:t>
            </a:fld>
            <a:endParaRPr lang="de-DE" dirty="0"/>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91</a:t>
            </a:fld>
            <a:endParaRPr lang="de-DE" dirty="0"/>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92</a:t>
            </a:fld>
            <a:endParaRPr lang="de-DE" dirty="0"/>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93</a:t>
            </a:fld>
            <a:endParaRPr lang="de-DE" dirty="0"/>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94</a:t>
            </a:fld>
            <a:endParaRPr lang="de-DE" dirty="0"/>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95</a:t>
            </a:fld>
            <a:endParaRPr lang="de-DE" dirty="0"/>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96</a:t>
            </a:fld>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97</a:t>
            </a:fld>
            <a:endParaRPr lang="de-DE" dirty="0"/>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98</a:t>
            </a:fld>
            <a:endParaRPr lang="de-DE" dirty="0"/>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8" name="Fußzeilenplatzhalter 3"/>
          <p:cNvSpPr>
            <a:spLocks noGrp="1"/>
          </p:cNvSpPr>
          <p:nvPr>
            <p:ph type="ftr" sz="quarter" idx="14"/>
          </p:nvPr>
        </p:nvSpPr>
        <p:spPr>
          <a:xfrm>
            <a:off x="467544" y="6376243"/>
            <a:ext cx="7128792" cy="365125"/>
          </a:xfrm>
        </p:spPr>
        <p:txBody>
          <a:bodyPr/>
          <a:lstStyle/>
          <a:p>
            <a:r>
              <a:rPr lang="de-DE" dirty="0" smtClean="0"/>
              <a:t>AG RDA Schulungsunterlagen – Modul 6M.02: Werktitel Musik | Stand: </a:t>
            </a:r>
            <a:r>
              <a:rPr lang="de-DE" dirty="0" smtClean="0"/>
              <a:t>30.11.2016 </a:t>
            </a:r>
            <a:r>
              <a:rPr lang="de-DE" dirty="0" smtClean="0"/>
              <a:t>| CC BY-NC-SA</a:t>
            </a:r>
            <a:endParaRPr lang="de-DE" dirty="0"/>
          </a:p>
        </p:txBody>
      </p:sp>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99</a:t>
            </a:fld>
            <a:endParaRPr lang="de-DE" dirty="0"/>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7714</Words>
  <Application>Microsoft Office PowerPoint</Application>
  <PresentationFormat>Bildschirmpräsentation (4:3)</PresentationFormat>
  <Paragraphs>1279</Paragraphs>
  <Slides>100</Slides>
  <Notes>65</Notes>
  <HiddenSlides>0</HiddenSlides>
  <MMClips>0</MMClips>
  <ScaleCrop>false</ScaleCrop>
  <HeadingPairs>
    <vt:vector size="4" baseType="variant">
      <vt:variant>
        <vt:lpstr>Design</vt:lpstr>
      </vt:variant>
      <vt:variant>
        <vt:i4>1</vt:i4>
      </vt:variant>
      <vt:variant>
        <vt:lpstr>Folientitel</vt:lpstr>
      </vt:variant>
      <vt:variant>
        <vt:i4>100</vt:i4>
      </vt:variant>
    </vt:vector>
  </HeadingPairs>
  <TitlesOfParts>
    <vt:vector size="101" baseType="lpstr">
      <vt:lpstr>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(RDA 6.15.1.11) </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von Zusammenstellungen von Musikwerken</vt:lpstr>
      <vt:lpstr>Ergänzungen zu normierten Sucheinstiegen von Zusammenstellungen von Musikwerken</vt:lpstr>
      <vt:lpstr>Ergänzungen zu normierten Sucheinstiegen von Zusammenstellungen von Musikwerken</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206</cp:revision>
  <dcterms:created xsi:type="dcterms:W3CDTF">2014-02-18T07:01:40Z</dcterms:created>
  <dcterms:modified xsi:type="dcterms:W3CDTF">2016-11-16T08:38:16Z</dcterms:modified>
</cp:coreProperties>
</file>