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24"/>
  </p:notesMasterIdLst>
  <p:handoutMasterIdLst>
    <p:handoutMasterId r:id="rId25"/>
  </p:handoutMasterIdLst>
  <p:sldIdLst>
    <p:sldId id="371" r:id="rId2"/>
    <p:sldId id="259" r:id="rId3"/>
    <p:sldId id="336" r:id="rId4"/>
    <p:sldId id="348" r:id="rId5"/>
    <p:sldId id="350" r:id="rId6"/>
    <p:sldId id="351" r:id="rId7"/>
    <p:sldId id="356" r:id="rId8"/>
    <p:sldId id="354" r:id="rId9"/>
    <p:sldId id="355" r:id="rId10"/>
    <p:sldId id="353" r:id="rId11"/>
    <p:sldId id="358" r:id="rId12"/>
    <p:sldId id="367" r:id="rId13"/>
    <p:sldId id="359" r:id="rId14"/>
    <p:sldId id="370" r:id="rId15"/>
    <p:sldId id="360" r:id="rId16"/>
    <p:sldId id="361" r:id="rId17"/>
    <p:sldId id="364" r:id="rId18"/>
    <p:sldId id="362" r:id="rId19"/>
    <p:sldId id="365" r:id="rId20"/>
    <p:sldId id="363" r:id="rId21"/>
    <p:sldId id="368" r:id="rId22"/>
    <p:sldId id="369" r:id="rId23"/>
  </p:sldIdLst>
  <p:sldSz cx="9144000" cy="6858000" type="screen4x3"/>
  <p:notesSz cx="6797675" cy="99266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D8E8"/>
    <a:srgbClr val="C2CCF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971" autoAdjust="0"/>
    <p:restoredTop sz="90975" autoAdjust="0"/>
  </p:normalViewPr>
  <p:slideViewPr>
    <p:cSldViewPr>
      <p:cViewPr>
        <p:scale>
          <a:sx n="100" d="100"/>
          <a:sy n="100" d="100"/>
        </p:scale>
        <p:origin x="-1392" y="-144"/>
      </p:cViewPr>
      <p:guideLst>
        <p:guide orient="horz" pos="2160"/>
        <p:guide pos="2880"/>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100" d="100"/>
        <a:sy n="100" d="100"/>
      </p:scale>
      <p:origin x="0" y="0"/>
    </p:cViewPr>
  </p:sorterViewPr>
  <p:notesViewPr>
    <p:cSldViewPr>
      <p:cViewPr>
        <p:scale>
          <a:sx n="100" d="100"/>
          <a:sy n="100" d="100"/>
        </p:scale>
        <p:origin x="-1580" y="1448"/>
      </p:cViewPr>
      <p:guideLst>
        <p:guide orient="horz" pos="3127"/>
        <p:guide pos="214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3"/>
            <a:ext cx="2945659" cy="496332"/>
          </a:xfrm>
          <a:prstGeom prst="rect">
            <a:avLst/>
          </a:prstGeom>
        </p:spPr>
        <p:txBody>
          <a:bodyPr vert="horz" lIns="91440" tIns="45720" rIns="91440" bIns="45720" rtlCol="0"/>
          <a:lstStyle>
            <a:lvl1pPr algn="l">
              <a:defRPr sz="1200"/>
            </a:lvl1pPr>
          </a:lstStyle>
          <a:p>
            <a:endParaRPr lang="de-DE" dirty="0"/>
          </a:p>
        </p:txBody>
      </p:sp>
      <p:sp>
        <p:nvSpPr>
          <p:cNvPr id="3" name="Datumsplatzhalter 2"/>
          <p:cNvSpPr>
            <a:spLocks noGrp="1"/>
          </p:cNvSpPr>
          <p:nvPr>
            <p:ph type="dt" sz="quarter" idx="1"/>
          </p:nvPr>
        </p:nvSpPr>
        <p:spPr>
          <a:xfrm>
            <a:off x="3850443" y="3"/>
            <a:ext cx="2945659" cy="496332"/>
          </a:xfrm>
          <a:prstGeom prst="rect">
            <a:avLst/>
          </a:prstGeom>
        </p:spPr>
        <p:txBody>
          <a:bodyPr vert="horz" lIns="91440" tIns="45720" rIns="91440" bIns="45720" rtlCol="0"/>
          <a:lstStyle>
            <a:lvl1pPr algn="r">
              <a:defRPr sz="1200"/>
            </a:lvl1pPr>
          </a:lstStyle>
          <a:p>
            <a:fld id="{4AC937E4-8306-4256-98BE-2853E1A1DDAD}" type="datetimeFigureOut">
              <a:rPr lang="de-DE" smtClean="0"/>
              <a:pPr/>
              <a:t>15.03.2016</a:t>
            </a:fld>
            <a:endParaRPr lang="de-DE" dirty="0"/>
          </a:p>
        </p:txBody>
      </p:sp>
      <p:sp>
        <p:nvSpPr>
          <p:cNvPr id="4" name="Fußzeilenplatzhalter 3"/>
          <p:cNvSpPr>
            <a:spLocks noGrp="1"/>
          </p:cNvSpPr>
          <p:nvPr>
            <p:ph type="ftr" sz="quarter" idx="2"/>
          </p:nvPr>
        </p:nvSpPr>
        <p:spPr>
          <a:xfrm>
            <a:off x="0" y="9428587"/>
            <a:ext cx="2945659" cy="496332"/>
          </a:xfrm>
          <a:prstGeom prst="rect">
            <a:avLst/>
          </a:prstGeom>
        </p:spPr>
        <p:txBody>
          <a:bodyPr vert="horz" lIns="91440" tIns="45720" rIns="91440" bIns="45720" rtlCol="0" anchor="b"/>
          <a:lstStyle>
            <a:lvl1pPr algn="l">
              <a:defRPr sz="1200"/>
            </a:lvl1pPr>
          </a:lstStyle>
          <a:p>
            <a:endParaRPr lang="de-DE" dirty="0"/>
          </a:p>
        </p:txBody>
      </p:sp>
      <p:sp>
        <p:nvSpPr>
          <p:cNvPr id="5" name="Foliennummernplatzhalter 4"/>
          <p:cNvSpPr>
            <a:spLocks noGrp="1"/>
          </p:cNvSpPr>
          <p:nvPr>
            <p:ph type="sldNum" sz="quarter" idx="3"/>
          </p:nvPr>
        </p:nvSpPr>
        <p:spPr>
          <a:xfrm>
            <a:off x="3850443" y="9428587"/>
            <a:ext cx="2945659" cy="496332"/>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dirty="0"/>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3"/>
            <a:ext cx="2945659" cy="496332"/>
          </a:xfrm>
          <a:prstGeom prst="rect">
            <a:avLst/>
          </a:prstGeom>
        </p:spPr>
        <p:txBody>
          <a:bodyPr vert="horz" lIns="91440" tIns="45720" rIns="91440" bIns="45720" rtlCol="0"/>
          <a:lstStyle>
            <a:lvl1pPr algn="l">
              <a:defRPr sz="1200"/>
            </a:lvl1pPr>
          </a:lstStyle>
          <a:p>
            <a:endParaRPr lang="de-DE" dirty="0"/>
          </a:p>
        </p:txBody>
      </p:sp>
      <p:sp>
        <p:nvSpPr>
          <p:cNvPr id="3" name="Datumsplatzhalter 2"/>
          <p:cNvSpPr>
            <a:spLocks noGrp="1"/>
          </p:cNvSpPr>
          <p:nvPr>
            <p:ph type="dt" idx="1"/>
          </p:nvPr>
        </p:nvSpPr>
        <p:spPr>
          <a:xfrm>
            <a:off x="3850443" y="3"/>
            <a:ext cx="2945659" cy="496332"/>
          </a:xfrm>
          <a:prstGeom prst="rect">
            <a:avLst/>
          </a:prstGeom>
        </p:spPr>
        <p:txBody>
          <a:bodyPr vert="horz" lIns="91440" tIns="45720" rIns="91440" bIns="45720" rtlCol="0"/>
          <a:lstStyle>
            <a:lvl1pPr algn="r">
              <a:defRPr sz="1200"/>
            </a:lvl1pPr>
          </a:lstStyle>
          <a:p>
            <a:fld id="{F5EDB1F4-BB4F-44BD-AC26-B758B395BD23}" type="datetimeFigureOut">
              <a:rPr lang="de-DE" smtClean="0"/>
              <a:pPr/>
              <a:t>15.03.2016</a:t>
            </a:fld>
            <a:endParaRPr lang="de-DE" dirty="0"/>
          </a:p>
        </p:txBody>
      </p:sp>
      <p:sp>
        <p:nvSpPr>
          <p:cNvPr id="4" name="Folienbildplatzhalt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izenplatzhalter 4"/>
          <p:cNvSpPr>
            <a:spLocks noGrp="1"/>
          </p:cNvSpPr>
          <p:nvPr>
            <p:ph type="body" sz="quarter" idx="3"/>
          </p:nvPr>
        </p:nvSpPr>
        <p:spPr>
          <a:xfrm>
            <a:off x="679768" y="4715155"/>
            <a:ext cx="5438140" cy="4466987"/>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428587"/>
            <a:ext cx="2945659" cy="496332"/>
          </a:xfrm>
          <a:prstGeom prst="rect">
            <a:avLst/>
          </a:prstGeom>
        </p:spPr>
        <p:txBody>
          <a:bodyPr vert="horz" lIns="91440" tIns="45720" rIns="91440" bIns="45720" rtlCol="0" anchor="b"/>
          <a:lstStyle>
            <a:lvl1pPr algn="l">
              <a:defRPr sz="1200"/>
            </a:lvl1pPr>
          </a:lstStyle>
          <a:p>
            <a:endParaRPr lang="de-DE" dirty="0"/>
          </a:p>
        </p:txBody>
      </p:sp>
      <p:sp>
        <p:nvSpPr>
          <p:cNvPr id="7" name="Foliennummernplatzhalter 6"/>
          <p:cNvSpPr>
            <a:spLocks noGrp="1"/>
          </p:cNvSpPr>
          <p:nvPr>
            <p:ph type="sldNum" sz="quarter" idx="5"/>
          </p:nvPr>
        </p:nvSpPr>
        <p:spPr>
          <a:xfrm>
            <a:off x="3850443" y="9428587"/>
            <a:ext cx="2945659" cy="496332"/>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dirty="0"/>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aseline="0" dirty="0" smtClean="0"/>
              <a:t>Der Haupttitel der Manifestation stimmt mit dem bevorzugten Titel des Werks überein und es ist nicht notwendig, ein zusätzliches unterscheidendes Merkmal gemäß RDA 6.3 bis 6.6 zu erfassen. Bei der Überprüfung, ob Sucheinstiege von Werken identisch sind, wird – falls vorhanden – immer der normierte Sucheinstieg für den geistigen Schöpfer mit berücksichtigt. Kommt der normierte Sucheinstieg eines Werkes in einem Katalog nur einmal vor, sind Haupttitel und Werktitel identisch (RDA 5.5 D-A-CH und RDA 6.2.2.8 D-A-CH). Daher muss in diesem Beispiel kein Werktitel erfasst werden</a:t>
            </a:r>
          </a:p>
        </p:txBody>
      </p:sp>
      <p:sp>
        <p:nvSpPr>
          <p:cNvPr id="4" name="Foliennummernplatzhalter 3"/>
          <p:cNvSpPr>
            <a:spLocks noGrp="1"/>
          </p:cNvSpPr>
          <p:nvPr>
            <p:ph type="sldNum" sz="quarter" idx="10"/>
          </p:nvPr>
        </p:nvSpPr>
        <p:spPr/>
        <p:txBody>
          <a:bodyPr/>
          <a:lstStyle/>
          <a:p>
            <a:fld id="{5F9F8FF6-6F64-48B5-AF7B-675846B3447E}" type="slidenum">
              <a:rPr lang="de-DE" smtClean="0"/>
              <a:pPr/>
              <a:t>10</a:t>
            </a:fld>
            <a:endParaRPr lang="de-D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b="1" kern="1200" dirty="0" smtClean="0">
                <a:solidFill>
                  <a:schemeClr val="tx1"/>
                </a:solidFill>
                <a:effectLst/>
                <a:latin typeface="+mn-lt"/>
                <a:ea typeface="+mn-ea"/>
                <a:cs typeface="+mn-cs"/>
              </a:rPr>
              <a:t>Ergebnis B: ja, es ist ein zusätzliches unterscheidendes Merkmal erforderlich</a:t>
            </a:r>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Grundsätzlich ist zu prüfen, ob der Sucheinstieg identisch mit dem eines anderen Werkes in einer „rda“-Beschreibung wäre, und ob daher zusätzlich ein unterscheidendes Merkmal vergeben werden müsste.</a:t>
            </a:r>
            <a:br>
              <a:rPr lang="de-DE" sz="1200" kern="1200" dirty="0" smtClean="0">
                <a:solidFill>
                  <a:schemeClr val="tx1"/>
                </a:solidFill>
                <a:effectLst/>
                <a:latin typeface="+mn-lt"/>
                <a:ea typeface="+mn-ea"/>
                <a:cs typeface="+mn-cs"/>
              </a:rPr>
            </a:br>
            <a:r>
              <a:rPr lang="de-DE" sz="1200" kern="1200" dirty="0" smtClean="0">
                <a:solidFill>
                  <a:schemeClr val="tx1"/>
                </a:solidFill>
                <a:effectLst/>
                <a:latin typeface="+mn-lt"/>
                <a:ea typeface="+mn-ea"/>
                <a:cs typeface="+mn-cs"/>
              </a:rPr>
              <a:t>Um eine Verwechslung von zwei normierten Sucheinstiegen zu vermeiden, genügt es, wenn einer davon ein unterscheidendes Merkmal besitzt (RDA 5.3 D-A-CH).  </a:t>
            </a:r>
          </a:p>
          <a:p>
            <a:r>
              <a:rPr lang="de-DE" sz="1200" kern="1200" dirty="0" smtClean="0">
                <a:solidFill>
                  <a:schemeClr val="tx1"/>
                </a:solidFill>
                <a:effectLst/>
                <a:latin typeface="+mn-lt"/>
                <a:ea typeface="+mn-ea"/>
                <a:cs typeface="+mn-cs"/>
              </a:rPr>
              <a:t>Der Werktitel mit unterscheidendem Merkmal wird erfasst, allerdings nicht für das erste im Katalog vorhandene Werk (hier:</a:t>
            </a:r>
            <a:r>
              <a:rPr lang="de-DE" sz="1200" i="1" kern="1200" dirty="0" smtClean="0">
                <a:solidFill>
                  <a:schemeClr val="tx1"/>
                </a:solidFill>
                <a:effectLst/>
                <a:latin typeface="+mn-lt"/>
                <a:ea typeface="+mn-ea"/>
                <a:cs typeface="+mn-cs"/>
              </a:rPr>
              <a:t> </a:t>
            </a:r>
            <a:r>
              <a:rPr lang="de-DE" sz="1200" kern="1200" dirty="0" smtClean="0">
                <a:solidFill>
                  <a:schemeClr val="tx1"/>
                </a:solidFill>
                <a:effectLst/>
                <a:latin typeface="+mn-lt"/>
                <a:ea typeface="+mn-ea"/>
                <a:cs typeface="+mn-cs"/>
              </a:rPr>
              <a:t>Werk 1 </a:t>
            </a:r>
            <a:r>
              <a:rPr lang="de-DE" sz="1200" i="1" kern="1200" dirty="0" smtClean="0">
                <a:solidFill>
                  <a:schemeClr val="tx1"/>
                </a:solidFill>
                <a:effectLst/>
                <a:latin typeface="+mn-lt"/>
                <a:ea typeface="+mn-ea"/>
                <a:cs typeface="+mn-cs"/>
              </a:rPr>
              <a:t>„</a:t>
            </a:r>
            <a:r>
              <a:rPr lang="de-DE" sz="1200" kern="1200" dirty="0" smtClean="0">
                <a:solidFill>
                  <a:schemeClr val="tx1"/>
                </a:solidFill>
                <a:effectLst/>
                <a:latin typeface="+mn-lt"/>
                <a:ea typeface="+mn-ea"/>
                <a:cs typeface="+mn-cs"/>
              </a:rPr>
              <a:t>European </a:t>
            </a:r>
            <a:r>
              <a:rPr lang="de-DE" sz="1200" kern="1200" dirty="0" err="1" smtClean="0">
                <a:solidFill>
                  <a:schemeClr val="tx1"/>
                </a:solidFill>
                <a:effectLst/>
                <a:latin typeface="+mn-lt"/>
                <a:ea typeface="+mn-ea"/>
                <a:cs typeface="+mn-cs"/>
              </a:rPr>
              <a:t>journal</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of</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nuclear</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medicine</a:t>
            </a:r>
            <a:r>
              <a:rPr lang="de-DE" sz="1200" kern="1200" dirty="0" smtClean="0">
                <a:solidFill>
                  <a:schemeClr val="tx1"/>
                </a:solidFill>
                <a:effectLst/>
                <a:latin typeface="+mn-lt"/>
                <a:ea typeface="+mn-ea"/>
                <a:cs typeface="+mn-cs"/>
              </a:rPr>
              <a:t>“ (mit Erscheinungsort Amsterdam) und Werk 2 „European </a:t>
            </a:r>
            <a:r>
              <a:rPr lang="de-DE" sz="1200" kern="1200" dirty="0" err="1" smtClean="0">
                <a:solidFill>
                  <a:schemeClr val="tx1"/>
                </a:solidFill>
                <a:effectLst/>
                <a:latin typeface="+mn-lt"/>
                <a:ea typeface="+mn-ea"/>
                <a:cs typeface="+mn-cs"/>
              </a:rPr>
              <a:t>journal</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of</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nuclear</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medicine</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and</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molecular</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imaging</a:t>
            </a:r>
            <a:r>
              <a:rPr lang="de-DE" sz="1200" kern="1200" dirty="0" smtClean="0">
                <a:solidFill>
                  <a:schemeClr val="tx1"/>
                </a:solidFill>
                <a:effectLst/>
                <a:latin typeface="+mn-lt"/>
                <a:ea typeface="+mn-ea"/>
                <a:cs typeface="+mn-cs"/>
              </a:rPr>
              <a:t>“ (mit Erscheinungsort London).</a:t>
            </a:r>
          </a:p>
          <a:p>
            <a:endParaRPr lang="de-DE" baseline="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Gemäß RDA 1.6.2.5 D-A-CH führt eine wesentliche Änderung zu einer neuen Beschreibung. Die beiden gleichnamigen Werke „City </a:t>
            </a:r>
            <a:r>
              <a:rPr lang="de-DE" sz="1200" kern="1200" dirty="0" err="1" smtClean="0">
                <a:solidFill>
                  <a:schemeClr val="tx1"/>
                </a:solidFill>
                <a:effectLst/>
                <a:latin typeface="+mn-lt"/>
                <a:ea typeface="+mn-ea"/>
                <a:cs typeface="+mn-cs"/>
              </a:rPr>
              <a:t>dog</a:t>
            </a:r>
            <a:r>
              <a:rPr lang="de-DE" sz="1200" kern="1200" dirty="0" smtClean="0">
                <a:solidFill>
                  <a:schemeClr val="tx1"/>
                </a:solidFill>
                <a:effectLst/>
                <a:latin typeface="+mn-lt"/>
                <a:ea typeface="+mn-ea"/>
                <a:cs typeface="+mn-cs"/>
              </a:rPr>
              <a:t>“ müssen unterschieden werden. In diesem Fall wird als unterscheidendes Merkmal der Ausgabevermerk erfasst. Das erste im Katalog vorhandene Werk muss dabei nicht mit einem Werktitel versehen werden. </a:t>
            </a:r>
          </a:p>
          <a:p>
            <a:endParaRPr lang="de-DE" baseline="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12</a:t>
            </a:fld>
            <a:endParaRPr lang="de-D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dirty="0"/>
          </a:p>
        </p:txBody>
      </p:sp>
    </p:spTree>
    <p:extLst>
      <p:ext uri="{BB962C8B-B14F-4D97-AF65-F5344CB8AC3E}">
        <p14:creationId xmlns:p14="http://schemas.microsoft.com/office/powerpoint/2010/main" val="28175085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Name der Körperschaft ändert sich „geringfügig“ (also innerhalb</a:t>
            </a:r>
            <a:r>
              <a:rPr lang="de-DE" baseline="0" dirty="0" smtClean="0"/>
              <a:t> desselben GND-Eintrags)</a:t>
            </a:r>
            <a:r>
              <a:rPr lang="de-DE" dirty="0" smtClean="0"/>
              <a:t>; aus der Änderung entsteht keine</a:t>
            </a:r>
            <a:r>
              <a:rPr lang="de-DE" baseline="0" dirty="0" smtClean="0"/>
              <a:t> neue GND-Entität</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dirty="0"/>
          </a:p>
        </p:txBody>
      </p:sp>
    </p:spTree>
    <p:extLst>
      <p:ext uri="{BB962C8B-B14F-4D97-AF65-F5344CB8AC3E}">
        <p14:creationId xmlns:p14="http://schemas.microsoft.com/office/powerpoint/2010/main" val="40917529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aseline="0" dirty="0" smtClean="0"/>
              <a:t>Schauen wir zunächst auf die Sonstige Körperschaft: Es ändert die Vorzugsbenennung in der GND, sie wird aktualisiert, weil die Körperschaft ihren </a:t>
            </a:r>
            <a:r>
              <a:rPr lang="de-DE" baseline="0" dirty="0" err="1" smtClean="0"/>
              <a:t>Ortssitz</a:t>
            </a:r>
            <a:r>
              <a:rPr lang="de-DE" baseline="0" dirty="0" smtClean="0"/>
              <a:t> ändert, aus New York wird Los Angeles. Der Datensatz für die Society bleibt aber in der GND erhalten, nur die Vorzugsbenennung ändert sich.</a:t>
            </a:r>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t>hier: </a:t>
            </a:r>
            <a:r>
              <a:rPr lang="de-DE" baseline="0" dirty="0" err="1" smtClean="0"/>
              <a:t>Report$gSociety</a:t>
            </a:r>
            <a:r>
              <a:rPr lang="de-DE" baseline="0" dirty="0" smtClean="0"/>
              <a:t> </a:t>
            </a:r>
            <a:r>
              <a:rPr lang="de-DE" baseline="0" dirty="0" err="1" smtClean="0"/>
              <a:t>for</a:t>
            </a:r>
            <a:r>
              <a:rPr lang="de-DE" baseline="0" dirty="0" smtClean="0"/>
              <a:t> Human </a:t>
            </a:r>
            <a:r>
              <a:rPr lang="de-DE" baseline="0" dirty="0" err="1" smtClean="0"/>
              <a:t>Resource</a:t>
            </a:r>
            <a:r>
              <a:rPr lang="de-DE" baseline="0" dirty="0" smtClean="0"/>
              <a:t> (New York, NY) =&gt; </a:t>
            </a:r>
            <a:r>
              <a:rPr lang="de-DE" baseline="0" dirty="0" err="1" smtClean="0"/>
              <a:t>Report$gSociety</a:t>
            </a:r>
            <a:r>
              <a:rPr lang="de-DE" baseline="0" dirty="0" smtClean="0"/>
              <a:t> </a:t>
            </a:r>
            <a:r>
              <a:rPr lang="de-DE" baseline="0" dirty="0" err="1" smtClean="0"/>
              <a:t>for</a:t>
            </a:r>
            <a:r>
              <a:rPr lang="de-DE" baseline="0" dirty="0" smtClean="0"/>
              <a:t> Human </a:t>
            </a:r>
            <a:r>
              <a:rPr lang="de-DE" baseline="0" dirty="0" err="1" smtClean="0"/>
              <a:t>Resource</a:t>
            </a:r>
            <a:r>
              <a:rPr lang="de-DE" baseline="0" dirty="0" smtClean="0"/>
              <a:t> (Los Angeles, </a:t>
            </a:r>
            <a:r>
              <a:rPr lang="de-DE" baseline="0" dirty="0" err="1" smtClean="0"/>
              <a:t>Calif</a:t>
            </a:r>
            <a:r>
              <a:rPr lang="de-DE"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de-DE" baseline="0" dirty="0" smtClean="0"/>
          </a:p>
          <a:p>
            <a:r>
              <a:rPr lang="de-DE" baseline="0" dirty="0" smtClean="0"/>
              <a:t>Ändert sich die Vorzugsbenennung der Körperschaft, wird das Merkmal im Werktitel geändert, damit es mit dem normierten Sucheinstieg für die Körperschaft übereinstimmt. Achtung: Beachten Sie – im Gegensatz dazu vgl. Kapitel 1.1 dieser Schulungsunterlage – in 1.1 ein neuer normierter Sucheinstieg für die Körperschaft, also ein neuer GND-Satz, führt auch zu einem neuen normierten Sucheinstieg für das Werk. Es wird dann nicht das Merkmal beim vorhandenen Werktitel angepasst, sondern ein neuer normierter Sucheinstieg für das Werk wird erstellt.</a:t>
            </a:r>
          </a:p>
          <a:p>
            <a:endParaRPr lang="de-DE" baseline="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Latest-Prinzip</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dirty="0"/>
          </a:p>
        </p:txBody>
      </p:sp>
    </p:spTree>
    <p:extLst>
      <p:ext uri="{BB962C8B-B14F-4D97-AF65-F5344CB8AC3E}">
        <p14:creationId xmlns:p14="http://schemas.microsoft.com/office/powerpoint/2010/main" val="40917529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aseline="0" dirty="0" smtClean="0"/>
              <a:t>1998-1999 = </a:t>
            </a:r>
            <a:r>
              <a:rPr lang="de-DE" baseline="0" dirty="0" err="1" smtClean="0"/>
              <a:t>first</a:t>
            </a:r>
            <a:endParaRPr lang="de-DE" baseline="0" dirty="0" smtClean="0"/>
          </a:p>
          <a:p>
            <a:r>
              <a:rPr lang="de-DE" baseline="0" dirty="0" smtClean="0"/>
              <a:t>Ab 2000 in Hannover erschienen</a:t>
            </a:r>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Latest-Prinzip</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dirty="0"/>
          </a:p>
        </p:txBody>
      </p:sp>
    </p:spTree>
    <p:extLst>
      <p:ext uri="{BB962C8B-B14F-4D97-AF65-F5344CB8AC3E}">
        <p14:creationId xmlns:p14="http://schemas.microsoft.com/office/powerpoint/2010/main" val="409175296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dirty="0" smtClean="0">
                <a:latin typeface="Verdana" pitchFamily="34" charset="0"/>
                <a:ea typeface="Verdana" pitchFamily="34" charset="0"/>
                <a:cs typeface="Verdana" pitchFamily="34" charset="0"/>
                <a:sym typeface="Wingdings" panose="05000000000000000000" pitchFamily="2" charset="2"/>
              </a:rPr>
              <a:t> im Gegensatz dazu: vgl. 1.3</a:t>
            </a:r>
            <a:r>
              <a:rPr lang="de-DE" sz="1200" dirty="0" smtClean="0">
                <a:latin typeface="Verdana" pitchFamily="34" charset="0"/>
                <a:ea typeface="Verdana" pitchFamily="34" charset="0"/>
                <a:cs typeface="Verdana" pitchFamily="34" charset="0"/>
              </a:rPr>
              <a:t> eine „wesentliche“ Änderung des Ausgabevermerks führt zu einer neuen Beschreibung – </a:t>
            </a:r>
            <a:endParaRPr lang="de-DE" baseline="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dirty="0"/>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lvl="0" indent="0">
              <a:buNone/>
            </a:pPr>
            <a:r>
              <a:rPr lang="de-DE" baseline="0" dirty="0" smtClean="0">
                <a:sym typeface="Wingdings" panose="05000000000000000000" pitchFamily="2" charset="2"/>
              </a:rPr>
              <a:t> im Gegensatz dazu, vgl. </a:t>
            </a:r>
            <a:r>
              <a:rPr lang="de-DE" baseline="0" smtClean="0">
                <a:sym typeface="Wingdings" panose="05000000000000000000" pitchFamily="2" charset="2"/>
              </a:rPr>
              <a:t>1.2 „</a:t>
            </a:r>
            <a:r>
              <a:rPr lang="de-DE" sz="1200" smtClean="0">
                <a:solidFill>
                  <a:prstClr val="black"/>
                </a:solidFill>
                <a:latin typeface="Verdana" pitchFamily="34" charset="0"/>
                <a:ea typeface="Verdana" pitchFamily="34" charset="0"/>
                <a:cs typeface="Verdana" pitchFamily="34" charset="0"/>
              </a:rPr>
              <a:t>Wesentliche Änderung des bevorzugten Titels des Werks“</a:t>
            </a:r>
            <a:endParaRPr lang="de-DE" sz="1200" dirty="0">
              <a:solidFill>
                <a:prstClr val="black"/>
              </a:solidFill>
              <a:latin typeface="Verdana" pitchFamily="34" charset="0"/>
              <a:ea typeface="Verdana" pitchFamily="34" charset="0"/>
              <a:cs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dirty="0"/>
          </a:p>
        </p:txBody>
      </p:sp>
    </p:spTree>
    <p:extLst>
      <p:ext uri="{BB962C8B-B14F-4D97-AF65-F5344CB8AC3E}">
        <p14:creationId xmlns:p14="http://schemas.microsoft.com/office/powerpoint/2010/main" val="37437725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t>Ändert sich die Verantwortlichkeit von geistigen Schöpfern und sonstigen Körperschaften, führt dies zu neuen normierten Sucheinstiegen. Damit entsteht ein neues Werk – mit einem anderen Sucheinstieg, für das eine eigene Beschreibung angelegt wird. Das gilt auch dann, wenn der Titel des Werks selbst sich nicht ändert. Die Beschreibungen werden über Beziehungskennzeichnungen miteinander verknüpft.</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dirty="0"/>
          </a:p>
        </p:txBody>
      </p:sp>
    </p:spTree>
    <p:extLst>
      <p:ext uri="{BB962C8B-B14F-4D97-AF65-F5344CB8AC3E}">
        <p14:creationId xmlns:p14="http://schemas.microsoft.com/office/powerpoint/2010/main" val="33707888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aseline="0" dirty="0" smtClean="0"/>
              <a:t>Das Merkmal des Werktitels entspricht dem normierten Sucheinstieg für die Körperschaft.</a:t>
            </a:r>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t>Für alle folgenden Änderungen an Merkmalen zur Unterscheidung von gleichnamigen Werken gilt: die Voraussetzung für eine solche Änderung ist, dass der Werktitel bereits in mindestens einer nach „rda“ gekennzeichneten Beschreibung im Katalog enthalten sein muss: d. h. es gab schon weitere gleichnamige Titel „Rapport“ im Katalog, die durch das Merkmal Körperschaft unterschieden werden mussten. Daher wird hier für den Werktitel das Merkmal „</a:t>
            </a:r>
            <a:r>
              <a:rPr lang="de-DE" baseline="0" dirty="0" err="1" smtClean="0"/>
              <a:t>Laboratoire</a:t>
            </a:r>
            <a:r>
              <a:rPr lang="de-DE" baseline="0" dirty="0" smtClean="0"/>
              <a:t> Louis Néel Grenoble“ vergeben.</a:t>
            </a:r>
          </a:p>
          <a:p>
            <a:endParaRPr lang="de-DE" baseline="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5</a:t>
            </a:fld>
            <a:endParaRPr lang="de-DE"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b="0" kern="1200" dirty="0" smtClean="0">
                <a:solidFill>
                  <a:schemeClr val="tx1"/>
                </a:solidFill>
                <a:effectLst/>
                <a:latin typeface="+mn-lt"/>
                <a:ea typeface="+mn-ea"/>
                <a:cs typeface="+mn-cs"/>
              </a:rPr>
              <a:t>Neue Beschreibung </a:t>
            </a:r>
            <a:r>
              <a:rPr lang="de-DE" sz="1200" kern="1200" dirty="0" smtClean="0">
                <a:solidFill>
                  <a:schemeClr val="tx1"/>
                </a:solidFill>
                <a:effectLst/>
                <a:latin typeface="+mn-lt"/>
                <a:ea typeface="+mn-ea"/>
                <a:cs typeface="+mn-cs"/>
              </a:rPr>
              <a:t>für das neue Werk -  hier ändert sich das Merkmal des Werktitels dadurch, dass sich der normierte Sucheinstieg für die sonstige Körperschaft ändert (neuer GND-Satz). Zwischen beiden Werken werden</a:t>
            </a:r>
            <a:r>
              <a:rPr lang="de-DE" sz="1200" kern="1200" baseline="0" dirty="0" smtClean="0">
                <a:solidFill>
                  <a:schemeClr val="tx1"/>
                </a:solidFill>
                <a:effectLst/>
                <a:latin typeface="+mn-lt"/>
                <a:ea typeface="+mn-ea"/>
                <a:cs typeface="+mn-cs"/>
              </a:rPr>
              <a:t> Nachfolge-Beziehungen gemäß RDA 25.1 hergestellt.</a:t>
            </a:r>
            <a:endParaRPr lang="de-DE" sz="1200" kern="1200" dirty="0" smtClean="0">
              <a:solidFill>
                <a:schemeClr val="tx1"/>
              </a:solidFill>
              <a:effectLst/>
              <a:latin typeface="+mn-lt"/>
              <a:ea typeface="+mn-ea"/>
              <a:cs typeface="+mn-cs"/>
            </a:endParaRPr>
          </a:p>
          <a:p>
            <a:endParaRPr lang="de-DE" baseline="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effectLst/>
                <a:latin typeface="+mn-lt"/>
                <a:ea typeface="+mn-ea"/>
                <a:cs typeface="+mn-cs"/>
              </a:rPr>
              <a:t>Grundsätzlich ist zu prüfen, ob der Sucheinstieg identisch mit dem eines anderen Werkes in einer „rda“-Beschreibung wäre, und ob daher zusätzlich ein unterscheidendes Merkmal vergeben werden müsste. </a:t>
            </a:r>
            <a:br>
              <a:rPr lang="de-DE" sz="1200" kern="1200" dirty="0" smtClean="0">
                <a:solidFill>
                  <a:schemeClr val="tx1"/>
                </a:solidFill>
                <a:effectLst/>
                <a:latin typeface="+mn-lt"/>
                <a:ea typeface="+mn-ea"/>
                <a:cs typeface="+mn-cs"/>
              </a:rPr>
            </a:br>
            <a:r>
              <a:rPr lang="de-DE" sz="1200" kern="1200" dirty="0" smtClean="0">
                <a:solidFill>
                  <a:schemeClr val="tx1"/>
                </a:solidFill>
                <a:effectLst/>
                <a:latin typeface="+mn-lt"/>
                <a:ea typeface="+mn-ea"/>
                <a:cs typeface="+mn-cs"/>
              </a:rPr>
              <a:t>Nochmals der Hinweis: Um festzustellen, ob Sucheinstiege von Werken identisch sind, wird stets der normierte Sucheinstieg verglichen: Geistiger Schöpfer gemeinsam mit dem Werktitel bzw. Werktitel und Werktitel.</a:t>
            </a:r>
          </a:p>
          <a:p>
            <a:r>
              <a:rPr lang="de-DE" sz="1200" b="1" kern="1200" dirty="0" smtClean="0">
                <a:solidFill>
                  <a:schemeClr val="tx1"/>
                </a:solidFill>
                <a:effectLst/>
                <a:latin typeface="+mn-lt"/>
                <a:ea typeface="+mn-ea"/>
                <a:cs typeface="+mn-cs"/>
              </a:rPr>
              <a:t>Ergebnis A: nein, kein zusätzliches unterscheidendes Merkmal erforderlich</a:t>
            </a:r>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Kommt der normierte Sucheinstieg eines Werkes in einem Katalog nur einmal vor (das ist in diesem Beispiel der Fall),  muss kein Werktitel erfasst werden. Durch die</a:t>
            </a:r>
            <a:r>
              <a:rPr lang="de-DE" sz="1200" kern="1200" baseline="0" dirty="0" smtClean="0">
                <a:solidFill>
                  <a:schemeClr val="tx1"/>
                </a:solidFill>
                <a:effectLst/>
                <a:latin typeface="+mn-lt"/>
                <a:ea typeface="+mn-ea"/>
                <a:cs typeface="+mn-cs"/>
              </a:rPr>
              <a:t> Kombination Geistiger Schöpfer und Titel ergeben sich unterschiedliche normierte Sucheinstiege für das Werk.</a:t>
            </a:r>
            <a:endParaRPr lang="de-DE" sz="1200" kern="1200" dirty="0" smtClean="0">
              <a:solidFill>
                <a:schemeClr val="tx1"/>
              </a:solidFill>
              <a:effectLst/>
              <a:latin typeface="+mn-lt"/>
              <a:ea typeface="+mn-ea"/>
              <a:cs typeface="+mn-cs"/>
            </a:endParaRPr>
          </a:p>
          <a:p>
            <a:endParaRPr lang="de-DE" baseline="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baseline="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Ändert sich in einer späteren Ausgabe der Haupttitel wesentlich, führt dies zu einem neuen normierten Sucheinstieg. Damit entsteht ein neues Werk mit einem anderen Sucheinstieg, für das eine eigene Beschreibung angelegt wird.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dirty="0"/>
          </a:p>
        </p:txBody>
      </p:sp>
    </p:spTree>
    <p:extLst>
      <p:ext uri="{BB962C8B-B14F-4D97-AF65-F5344CB8AC3E}">
        <p14:creationId xmlns:p14="http://schemas.microsoft.com/office/powerpoint/2010/main" val="40917529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endParaRPr lang="de-DE" dirty="0"/>
          </a:p>
        </p:txBody>
      </p:sp>
      <p:sp>
        <p:nvSpPr>
          <p:cNvPr id="5" name="Fußzeilenplatzhalter 4"/>
          <p:cNvSpPr>
            <a:spLocks noGrp="1"/>
          </p:cNvSpPr>
          <p:nvPr>
            <p:ph type="ftr" sz="quarter" idx="11"/>
          </p:nvPr>
        </p:nvSpPr>
        <p:spPr/>
        <p:txBody>
          <a:bodyPr/>
          <a:lstStyle/>
          <a:p>
            <a:r>
              <a:rPr lang="de-DE" smtClean="0"/>
              <a:t>AG RDA Schulungsunterlagen – Modul 5B.16.02: Änderungen bei Sucheinstiegen, die Werke repräsentieren - Werke II | Stand: 04.01.2016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dirty="0"/>
          </a:p>
        </p:txBody>
      </p:sp>
      <p:sp>
        <p:nvSpPr>
          <p:cNvPr id="5" name="Fußzeilenplatzhalter 4"/>
          <p:cNvSpPr>
            <a:spLocks noGrp="1"/>
          </p:cNvSpPr>
          <p:nvPr>
            <p:ph type="ftr" sz="quarter" idx="11"/>
          </p:nvPr>
        </p:nvSpPr>
        <p:spPr/>
        <p:txBody>
          <a:bodyPr/>
          <a:lstStyle/>
          <a:p>
            <a:r>
              <a:rPr lang="de-DE" smtClean="0"/>
              <a:t>AG RDA Schulungsunterlagen – Modul 5B.16.02: Änderungen bei Sucheinstiegen, die Werke repräsentieren - Werke II | Stand: 04.01.2016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dirty="0"/>
          </a:p>
        </p:txBody>
      </p:sp>
      <p:sp>
        <p:nvSpPr>
          <p:cNvPr id="5" name="Fußzeilenplatzhalter 4"/>
          <p:cNvSpPr>
            <a:spLocks noGrp="1"/>
          </p:cNvSpPr>
          <p:nvPr>
            <p:ph type="ftr" sz="quarter" idx="11"/>
          </p:nvPr>
        </p:nvSpPr>
        <p:spPr/>
        <p:txBody>
          <a:bodyPr/>
          <a:lstStyle/>
          <a:p>
            <a:r>
              <a:rPr lang="de-DE" smtClean="0"/>
              <a:t>AG RDA Schulungsunterlagen – Modul 5B.16.02: Änderungen bei Sucheinstiegen, die Werke repräsentieren - Werke II | Stand: 04.01.2016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5B.16.02: Änderungen bei Sucheinstiegen, die Werke repräsentieren - Werke II | Stand: 04.01.2016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dirty="0"/>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dirty="0"/>
          </a:p>
        </p:txBody>
      </p:sp>
      <p:sp>
        <p:nvSpPr>
          <p:cNvPr id="5" name="Fußzeilenplatzhalter 4"/>
          <p:cNvSpPr>
            <a:spLocks noGrp="1"/>
          </p:cNvSpPr>
          <p:nvPr>
            <p:ph type="ftr" sz="quarter" idx="11"/>
          </p:nvPr>
        </p:nvSpPr>
        <p:spPr/>
        <p:txBody>
          <a:bodyPr/>
          <a:lstStyle/>
          <a:p>
            <a:r>
              <a:rPr lang="de-DE" smtClean="0"/>
              <a:t>AG RDA Schulungsunterlagen – Modul 5B.16.02: Änderungen bei Sucheinstiegen, die Werke repräsentieren - Werke II | Stand: 04.01.2016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Textmasterformate durch Klicken bearbeiten</a:t>
            </a:r>
          </a:p>
        </p:txBody>
      </p:sp>
      <p:sp>
        <p:nvSpPr>
          <p:cNvPr id="4" name="Datumsplatzhalter 3"/>
          <p:cNvSpPr>
            <a:spLocks noGrp="1"/>
          </p:cNvSpPr>
          <p:nvPr>
            <p:ph type="dt" sz="half" idx="10"/>
          </p:nvPr>
        </p:nvSpPr>
        <p:spPr/>
        <p:txBody>
          <a:bodyPr/>
          <a:lstStyle/>
          <a:p>
            <a:endParaRPr lang="de-DE" dirty="0"/>
          </a:p>
        </p:txBody>
      </p:sp>
      <p:sp>
        <p:nvSpPr>
          <p:cNvPr id="5" name="Fußzeilenplatzhalter 4"/>
          <p:cNvSpPr>
            <a:spLocks noGrp="1"/>
          </p:cNvSpPr>
          <p:nvPr>
            <p:ph type="ftr" sz="quarter" idx="11"/>
          </p:nvPr>
        </p:nvSpPr>
        <p:spPr/>
        <p:txBody>
          <a:bodyPr/>
          <a:lstStyle/>
          <a:p>
            <a:r>
              <a:rPr lang="de-DE" smtClean="0"/>
              <a:t>AG RDA Schulungsunterlagen – Modul 5B.16.02: Änderungen bei Sucheinstiegen, die Werke repräsentieren - Werke II | Stand: 04.01.2016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endParaRPr lang="de-DE" dirty="0"/>
          </a:p>
        </p:txBody>
      </p:sp>
      <p:sp>
        <p:nvSpPr>
          <p:cNvPr id="6" name="Fußzeilenplatzhalter 5"/>
          <p:cNvSpPr>
            <a:spLocks noGrp="1"/>
          </p:cNvSpPr>
          <p:nvPr>
            <p:ph type="ftr" sz="quarter" idx="11"/>
          </p:nvPr>
        </p:nvSpPr>
        <p:spPr/>
        <p:txBody>
          <a:bodyPr/>
          <a:lstStyle/>
          <a:p>
            <a:r>
              <a:rPr lang="de-DE" smtClean="0"/>
              <a:t>AG RDA Schulungsunterlagen – Modul 5B.16.02: Änderungen bei Sucheinstiegen, die Werke repräsentieren - Werke II | Stand: 04.01.2016 | CC BY-NC-SA</a:t>
            </a:r>
            <a:endParaRPr lang="de-DE" dirty="0"/>
          </a:p>
        </p:txBody>
      </p:sp>
      <p:sp>
        <p:nvSpPr>
          <p:cNvPr id="7" name="Foliennummernplatzhalter 6"/>
          <p:cNvSpPr>
            <a:spLocks noGrp="1"/>
          </p:cNvSpPr>
          <p:nvPr>
            <p:ph type="sldNum" sz="quarter" idx="12"/>
          </p:nvPr>
        </p:nvSpPr>
        <p:spPr/>
        <p:txBody>
          <a:bodyPr/>
          <a:lstStyle/>
          <a:p>
            <a:fld id="{A406235E-0B58-4252-AA2B-68829E55BF06}" type="slidenum">
              <a:rPr lang="de-DE" smtClean="0"/>
              <a:pPr/>
              <a:t>‹Nr.›</a:t>
            </a:fld>
            <a:endParaRPr lang="de-D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r>
              <a:rPr lang="de-DE" smtClean="0"/>
              <a:t>AG RDA Schulungsunterlagen – Modul 5B.16.02: Änderungen bei Sucheinstiegen, die Werke repräsentieren - Werke II | Stand: 04.01.2016 | CC BY-NC-SA</a:t>
            </a:r>
            <a:endParaRPr lang="de-DE" dirty="0"/>
          </a:p>
        </p:txBody>
      </p:sp>
      <p:sp>
        <p:nvSpPr>
          <p:cNvPr id="9" name="Foliennummernplatzhalter 8"/>
          <p:cNvSpPr>
            <a:spLocks noGrp="1"/>
          </p:cNvSpPr>
          <p:nvPr>
            <p:ph type="sldNum" sz="quarter" idx="12"/>
          </p:nvPr>
        </p:nvSpPr>
        <p:spPr/>
        <p:txBody>
          <a:bodyPr/>
          <a:lstStyle/>
          <a:p>
            <a:fld id="{A406235E-0B58-4252-AA2B-68829E55BF06}" type="slidenum">
              <a:rPr lang="de-DE" smtClean="0"/>
              <a:pPr/>
              <a:t>‹Nr.›</a:t>
            </a:fld>
            <a:endParaRPr lang="de-DE"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endParaRPr lang="de-DE" dirty="0"/>
          </a:p>
        </p:txBody>
      </p:sp>
      <p:sp>
        <p:nvSpPr>
          <p:cNvPr id="4" name="Fußzeilenplatzhalter 3"/>
          <p:cNvSpPr>
            <a:spLocks noGrp="1"/>
          </p:cNvSpPr>
          <p:nvPr>
            <p:ph type="ftr" sz="quarter" idx="11"/>
          </p:nvPr>
        </p:nvSpPr>
        <p:spPr/>
        <p:txBody>
          <a:bodyPr/>
          <a:lstStyle/>
          <a:p>
            <a:r>
              <a:rPr lang="de-DE" smtClean="0"/>
              <a:t>AG RDA Schulungsunterlagen – Modul 5B.16.02: Änderungen bei Sucheinstiegen, die Werke repräsentieren - Werke II | Stand: 04.01.2016 | CC BY-NC-SA</a:t>
            </a:r>
            <a:endParaRPr lang="de-DE" dirty="0"/>
          </a:p>
        </p:txBody>
      </p:sp>
      <p:sp>
        <p:nvSpPr>
          <p:cNvPr id="5" name="Foliennummernplatzhalter 4"/>
          <p:cNvSpPr>
            <a:spLocks noGrp="1"/>
          </p:cNvSpPr>
          <p:nvPr>
            <p:ph type="sldNum" sz="quarter" idx="12"/>
          </p:nvPr>
        </p:nvSpPr>
        <p:spPr/>
        <p:txBody>
          <a:bodyPr/>
          <a:lstStyle/>
          <a:p>
            <a:fld id="{A406235E-0B58-4252-AA2B-68829E55BF06}" type="slidenum">
              <a:rPr lang="de-DE" smtClean="0"/>
              <a:pPr/>
              <a:t>‹Nr.›</a:t>
            </a:fld>
            <a:endParaRPr lang="de-DE"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endParaRPr lang="de-DE" dirty="0"/>
          </a:p>
        </p:txBody>
      </p:sp>
      <p:sp>
        <p:nvSpPr>
          <p:cNvPr id="3" name="Fußzeilenplatzhalter 2"/>
          <p:cNvSpPr>
            <a:spLocks noGrp="1"/>
          </p:cNvSpPr>
          <p:nvPr>
            <p:ph type="ftr" sz="quarter" idx="11"/>
          </p:nvPr>
        </p:nvSpPr>
        <p:spPr/>
        <p:txBody>
          <a:bodyPr/>
          <a:lstStyle/>
          <a:p>
            <a:r>
              <a:rPr lang="de-DE" smtClean="0"/>
              <a:t>AG RDA Schulungsunterlagen – Modul 5B.16.02: Änderungen bei Sucheinstiegen, die Werke repräsentieren - Werke II | Stand: 04.01.2016 | CC BY-NC-SA</a:t>
            </a:r>
            <a:endParaRPr lang="de-DE" dirty="0"/>
          </a:p>
        </p:txBody>
      </p:sp>
      <p:sp>
        <p:nvSpPr>
          <p:cNvPr id="4" name="Foliennummernplatzhalter 3"/>
          <p:cNvSpPr>
            <a:spLocks noGrp="1"/>
          </p:cNvSpPr>
          <p:nvPr>
            <p:ph type="sldNum" sz="quarter" idx="12"/>
          </p:nvPr>
        </p:nvSpPr>
        <p:spPr/>
        <p:txBody>
          <a:bodyPr/>
          <a:lstStyle/>
          <a:p>
            <a:fld id="{A406235E-0B58-4252-AA2B-68829E55BF06}" type="slidenum">
              <a:rPr lang="de-DE" smtClean="0"/>
              <a:pPr/>
              <a:t>‹Nr.›</a:t>
            </a:fld>
            <a:endParaRPr lang="de-DE"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endParaRPr lang="de-DE" dirty="0"/>
          </a:p>
        </p:txBody>
      </p:sp>
      <p:sp>
        <p:nvSpPr>
          <p:cNvPr id="6" name="Fußzeilenplatzhalter 5"/>
          <p:cNvSpPr>
            <a:spLocks noGrp="1"/>
          </p:cNvSpPr>
          <p:nvPr>
            <p:ph type="ftr" sz="quarter" idx="11"/>
          </p:nvPr>
        </p:nvSpPr>
        <p:spPr/>
        <p:txBody>
          <a:bodyPr/>
          <a:lstStyle/>
          <a:p>
            <a:r>
              <a:rPr lang="de-DE" smtClean="0"/>
              <a:t>AG RDA Schulungsunterlagen – Modul 5B.16.02: Änderungen bei Sucheinstiegen, die Werke repräsentieren - Werke II | Stand: 04.01.2016 | CC BY-NC-SA</a:t>
            </a:r>
            <a:endParaRPr lang="de-DE" dirty="0"/>
          </a:p>
        </p:txBody>
      </p:sp>
      <p:sp>
        <p:nvSpPr>
          <p:cNvPr id="7" name="Foliennummernplatzhalter 6"/>
          <p:cNvSpPr>
            <a:spLocks noGrp="1"/>
          </p:cNvSpPr>
          <p:nvPr>
            <p:ph type="sldNum" sz="quarter" idx="12"/>
          </p:nvPr>
        </p:nvSpPr>
        <p:spPr/>
        <p:txBody>
          <a:bodyPr/>
          <a:lstStyle/>
          <a:p>
            <a:fld id="{A406235E-0B58-4252-AA2B-68829E55BF06}" type="slidenum">
              <a:rPr lang="de-DE" smtClean="0"/>
              <a:pPr/>
              <a:t>‹Nr.›</a:t>
            </a:fld>
            <a:endParaRPr lang="de-DE"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dirty="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endParaRPr lang="de-DE" dirty="0"/>
          </a:p>
        </p:txBody>
      </p:sp>
      <p:sp>
        <p:nvSpPr>
          <p:cNvPr id="6" name="Fußzeilenplatzhalter 5"/>
          <p:cNvSpPr>
            <a:spLocks noGrp="1"/>
          </p:cNvSpPr>
          <p:nvPr>
            <p:ph type="ftr" sz="quarter" idx="11"/>
          </p:nvPr>
        </p:nvSpPr>
        <p:spPr/>
        <p:txBody>
          <a:bodyPr/>
          <a:lstStyle/>
          <a:p>
            <a:r>
              <a:rPr lang="de-DE" smtClean="0"/>
              <a:t>AG RDA Schulungsunterlagen – Modul 5B.16.02: Änderungen bei Sucheinstiegen, die Werke repräsentieren - Werke II | Stand: 04.01.2016 | CC BY-NC-SA</a:t>
            </a:r>
            <a:endParaRPr lang="de-DE" dirty="0"/>
          </a:p>
        </p:txBody>
      </p:sp>
      <p:sp>
        <p:nvSpPr>
          <p:cNvPr id="7" name="Foliennummernplatzhalter 6"/>
          <p:cNvSpPr>
            <a:spLocks noGrp="1"/>
          </p:cNvSpPr>
          <p:nvPr>
            <p:ph type="sldNum" sz="quarter" idx="12"/>
          </p:nvPr>
        </p:nvSpPr>
        <p:spPr/>
        <p:txBody>
          <a:bodyPr/>
          <a:lstStyle/>
          <a:p>
            <a:fld id="{A406235E-0B58-4252-AA2B-68829E55BF06}" type="slidenum">
              <a:rPr lang="de-DE" smtClean="0"/>
              <a:pPr/>
              <a:t>‹Nr.›</a:t>
            </a:fld>
            <a:endParaRPr lang="de-D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de-DE" dirty="0"/>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smtClean="0"/>
              <a:t>AG RDA Schulungsunterlagen – Modul 5B.16.02: Änderungen bei Sucheinstiegen, die Werke repräsentieren - Werke II | Stand: 04.01.2016 | CC BY-NC-SA</a:t>
            </a:r>
            <a:endParaRPr lang="de-DE" dirty="0"/>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06235E-0B58-4252-AA2B-68829E55BF06}" type="slidenum">
              <a:rPr lang="de-DE" smtClean="0"/>
              <a:pPr/>
              <a:t>‹Nr.›</a:t>
            </a:fld>
            <a:endParaRPr lang="de-DE" dirty="0"/>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2.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17706167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512" y="116632"/>
            <a:ext cx="8640960" cy="1656184"/>
          </a:xfrm>
        </p:spPr>
        <p:txBody>
          <a:bodyPr>
            <a:noAutofit/>
          </a:bodyPr>
          <a:lstStyle/>
          <a:p>
            <a:r>
              <a:rPr lang="de-DE" sz="2200" dirty="0">
                <a:solidFill>
                  <a:srgbClr val="4F81BD">
                    <a:lumMod val="75000"/>
                  </a:srgbClr>
                </a:solidFill>
                <a:latin typeface="Verdana" pitchFamily="34" charset="0"/>
                <a:ea typeface="Verdana" pitchFamily="34" charset="0"/>
                <a:cs typeface="Verdana" pitchFamily="34" charset="0"/>
              </a:rPr>
              <a:t>Neuer Sucheinstieg mit der eines anderen Werkes identisch? </a:t>
            </a:r>
            <a:br>
              <a:rPr lang="de-DE" sz="2200" dirty="0">
                <a:solidFill>
                  <a:srgbClr val="4F81BD">
                    <a:lumMod val="75000"/>
                  </a:srgbClr>
                </a:solidFill>
                <a:latin typeface="Verdana" pitchFamily="34" charset="0"/>
                <a:ea typeface="Verdana" pitchFamily="34" charset="0"/>
                <a:cs typeface="Verdana" pitchFamily="34" charset="0"/>
              </a:rPr>
            </a:br>
            <a:r>
              <a:rPr lang="de-DE" sz="2000" dirty="0">
                <a:solidFill>
                  <a:srgbClr val="4F81BD">
                    <a:lumMod val="75000"/>
                  </a:srgbClr>
                </a:solidFill>
                <a:latin typeface="Verdana" pitchFamily="34" charset="0"/>
                <a:ea typeface="Verdana" pitchFamily="34" charset="0"/>
                <a:cs typeface="Verdana" pitchFamily="34" charset="0"/>
              </a:rPr>
              <a:t>a) Haupttitel der Manifestation stimmt mit Werktitel </a:t>
            </a:r>
            <a:r>
              <a:rPr lang="de-DE" sz="2000" dirty="0" smtClean="0">
                <a:solidFill>
                  <a:srgbClr val="4F81BD">
                    <a:lumMod val="75000"/>
                  </a:srgbClr>
                </a:solidFill>
                <a:latin typeface="Verdana" pitchFamily="34" charset="0"/>
                <a:ea typeface="Verdana" pitchFamily="34" charset="0"/>
                <a:cs typeface="Verdana" pitchFamily="34" charset="0"/>
              </a:rPr>
              <a:t>überein – und </a:t>
            </a:r>
            <a:r>
              <a:rPr lang="de-DE" sz="2000" u="sng" dirty="0" smtClean="0">
                <a:solidFill>
                  <a:srgbClr val="4F81BD">
                    <a:lumMod val="75000"/>
                  </a:srgbClr>
                </a:solidFill>
                <a:latin typeface="Verdana" pitchFamily="34" charset="0"/>
                <a:ea typeface="Verdana" pitchFamily="34" charset="0"/>
                <a:cs typeface="Verdana" pitchFamily="34" charset="0"/>
              </a:rPr>
              <a:t>kein</a:t>
            </a:r>
            <a:r>
              <a:rPr lang="de-DE" sz="2000" dirty="0" smtClean="0">
                <a:solidFill>
                  <a:srgbClr val="4F81BD">
                    <a:lumMod val="75000"/>
                  </a:srgbClr>
                </a:solidFill>
                <a:latin typeface="Verdana" pitchFamily="34" charset="0"/>
                <a:ea typeface="Verdana" pitchFamily="34" charset="0"/>
                <a:cs typeface="Verdana" pitchFamily="34" charset="0"/>
              </a:rPr>
              <a:t> unterscheidendes Merkmal ist notwendig</a:t>
            </a:r>
            <a:r>
              <a:rPr lang="de-DE" sz="2000" dirty="0">
                <a:solidFill>
                  <a:srgbClr val="4F81BD">
                    <a:lumMod val="75000"/>
                  </a:srgbClr>
                </a:solidFill>
                <a:latin typeface="Verdana" pitchFamily="34" charset="0"/>
                <a:ea typeface="Verdana" pitchFamily="34" charset="0"/>
                <a:cs typeface="Verdana" pitchFamily="34" charset="0"/>
              </a:rPr>
              <a:t/>
            </a:r>
            <a:br>
              <a:rPr lang="de-DE" sz="2000" dirty="0">
                <a:solidFill>
                  <a:srgbClr val="4F81BD">
                    <a:lumMod val="75000"/>
                  </a:srgbClr>
                </a:solidFill>
                <a:latin typeface="Verdana" pitchFamily="34" charset="0"/>
                <a:ea typeface="Verdana" pitchFamily="34" charset="0"/>
                <a:cs typeface="Verdana" pitchFamily="34" charset="0"/>
              </a:rPr>
            </a:br>
            <a:r>
              <a:rPr lang="de-DE" sz="2000" dirty="0">
                <a:solidFill>
                  <a:srgbClr val="4F81BD">
                    <a:lumMod val="75000"/>
                  </a:srgbClr>
                </a:solidFill>
                <a:latin typeface="Verdana" pitchFamily="34" charset="0"/>
                <a:ea typeface="Verdana" pitchFamily="34" charset="0"/>
                <a:cs typeface="Verdana" pitchFamily="34" charset="0"/>
              </a:rPr>
              <a:t>	</a:t>
            </a:r>
            <a:r>
              <a:rPr lang="de-DE" sz="2000" dirty="0">
                <a:solidFill>
                  <a:srgbClr val="4F81BD">
                    <a:lumMod val="75000"/>
                  </a:srgbClr>
                </a:solidFill>
                <a:latin typeface="Verdana" pitchFamily="34" charset="0"/>
                <a:ea typeface="Verdana" pitchFamily="34" charset="0"/>
                <a:cs typeface="Verdana" pitchFamily="34" charset="0"/>
                <a:sym typeface="Wingdings" panose="05000000000000000000" pitchFamily="2" charset="2"/>
              </a:rPr>
              <a:t></a:t>
            </a:r>
            <a:r>
              <a:rPr lang="de-DE" sz="2000" dirty="0">
                <a:solidFill>
                  <a:srgbClr val="4F81BD">
                    <a:lumMod val="75000"/>
                  </a:srgbClr>
                </a:solidFill>
                <a:latin typeface="Verdana" pitchFamily="34" charset="0"/>
                <a:ea typeface="Verdana" pitchFamily="34" charset="0"/>
                <a:cs typeface="Verdana" pitchFamily="34" charset="0"/>
              </a:rPr>
              <a:t> keine Erfassung des </a:t>
            </a:r>
            <a:r>
              <a:rPr lang="de-DE" sz="2000" dirty="0" smtClean="0">
                <a:solidFill>
                  <a:srgbClr val="4F81BD">
                    <a:lumMod val="75000"/>
                  </a:srgbClr>
                </a:solidFill>
                <a:latin typeface="Verdana" pitchFamily="34" charset="0"/>
                <a:ea typeface="Verdana" pitchFamily="34" charset="0"/>
                <a:cs typeface="Verdana" pitchFamily="34" charset="0"/>
              </a:rPr>
              <a:t>Werktitels</a:t>
            </a:r>
            <a:endParaRPr lang="de-DE" sz="20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107504" y="6376243"/>
            <a:ext cx="8352928" cy="365125"/>
          </a:xfrm>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5B.16.02: Änderungen bei Sucheinstiegen, die Werke repräsentieren - Werke II | Stand: 04.01.2016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829393595"/>
              </p:ext>
            </p:extLst>
          </p:nvPr>
        </p:nvGraphicFramePr>
        <p:xfrm>
          <a:off x="107504" y="1988840"/>
          <a:ext cx="8712968" cy="3416462"/>
        </p:xfrm>
        <a:graphic>
          <a:graphicData uri="http://schemas.openxmlformats.org/drawingml/2006/table">
            <a:tbl>
              <a:tblPr firstRow="1" bandRow="1">
                <a:tableStyleId>{5C22544A-7EE6-4342-B048-85BDC9FD1C3A}</a:tableStyleId>
              </a:tblPr>
              <a:tblGrid>
                <a:gridCol w="941942"/>
                <a:gridCol w="1805390"/>
                <a:gridCol w="2982818"/>
                <a:gridCol w="2982818"/>
              </a:tblGrid>
              <a:tr h="649758">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 – Werk 1</a:t>
                      </a: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 – Werk 2</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r>
              <a:tr h="579120">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2.3.2 =</a:t>
                      </a:r>
                    </a:p>
                    <a:p>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p>
                    <a:p>
                      <a:pPr algn="l"/>
                      <a:r>
                        <a:rPr lang="de-DE" sz="1800" b="1" baseline="0" dirty="0" smtClean="0">
                          <a:latin typeface="Verdana" panose="020B0604030504040204" pitchFamily="34" charset="0"/>
                          <a:ea typeface="Verdana" panose="020B0604030504040204" pitchFamily="34" charset="0"/>
                          <a:cs typeface="Verdana" panose="020B0604030504040204" pitchFamily="34" charset="0"/>
                        </a:rPr>
                        <a:t> =</a:t>
                      </a:r>
                      <a:endParaRPr lang="de-DE" sz="1800" b="1" dirty="0" smtClean="0">
                        <a:latin typeface="Verdana" panose="020B0604030504040204" pitchFamily="34" charset="0"/>
                        <a:ea typeface="Verdana" panose="020B0604030504040204" pitchFamily="34" charset="0"/>
                        <a:cs typeface="Verdana" panose="020B0604030504040204" pitchFamily="34" charset="0"/>
                      </a:endParaRPr>
                    </a:p>
                    <a:p>
                      <a:pPr algn="l"/>
                      <a:r>
                        <a:rPr lang="de-DE" sz="1800" b="1" dirty="0" smtClean="0">
                          <a:latin typeface="Verdana" panose="020B0604030504040204" pitchFamily="34" charset="0"/>
                          <a:ea typeface="Verdana" panose="020B0604030504040204" pitchFamily="34" charset="0"/>
                          <a:cs typeface="Verdana" panose="020B0604030504040204" pitchFamily="34" charset="0"/>
                        </a:rPr>
                        <a:t>Werktitel</a:t>
                      </a:r>
                    </a:p>
                    <a:p>
                      <a:pPr algn="l"/>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Wasserwirtschaft</a:t>
                      </a:r>
                      <a:r>
                        <a:rPr lang="de-DE" sz="1800" baseline="0" dirty="0" smtClean="0">
                          <a:latin typeface="Verdana" pitchFamily="34" charset="0"/>
                          <a:ea typeface="Verdana" pitchFamily="34" charset="0"/>
                          <a:cs typeface="Verdana" pitchFamily="34" charset="0"/>
                        </a:rPr>
                        <a:t> und Wasserrecht in Thüringen</a:t>
                      </a:r>
                      <a:endParaRPr lang="de-DE" sz="1800"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Wasserwirtschaft in Thüringen</a:t>
                      </a:r>
                      <a:endParaRPr lang="de-DE" sz="1800" dirty="0">
                        <a:latin typeface="Verdana" pitchFamily="34" charset="0"/>
                        <a:ea typeface="Verdana" pitchFamily="34" charset="0"/>
                        <a:cs typeface="Verdana" pitchFamily="34" charset="0"/>
                      </a:endParaRPr>
                    </a:p>
                  </a:txBody>
                  <a:tcPr/>
                </a:tc>
              </a:tr>
              <a:tr h="1577984">
                <a:tc>
                  <a:txBody>
                    <a:bodyPr/>
                    <a:lstStyle/>
                    <a:p>
                      <a:r>
                        <a:rPr lang="de-DE" sz="18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24.1</a:t>
                      </a:r>
                      <a:endParaRPr lang="de-DE" sz="18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algn="l"/>
                      <a:r>
                        <a:rPr lang="de-DE" sz="1800" b="0" dirty="0" smtClean="0">
                          <a:latin typeface="Verdana" panose="020B0604030504040204" pitchFamily="34" charset="0"/>
                          <a:ea typeface="Verdana" panose="020B0604030504040204" pitchFamily="34" charset="0"/>
                          <a:cs typeface="Verdana" panose="020B0604030504040204" pitchFamily="34" charset="0"/>
                        </a:rPr>
                        <a:t>In</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Beziehung stehendes Werk</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p>
                      <a:pPr algn="l"/>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algn="l"/>
                      <a:r>
                        <a:rPr lang="de-DE" sz="1800" i="0" dirty="0" smtClean="0">
                          <a:latin typeface="Verdana" pitchFamily="34" charset="0"/>
                          <a:ea typeface="Verdana" pitchFamily="34" charset="0"/>
                          <a:cs typeface="Verdana" pitchFamily="34" charset="0"/>
                        </a:rPr>
                        <a:t>Fortgesetzt von </a:t>
                      </a:r>
                    </a:p>
                    <a:p>
                      <a:pPr algn="l"/>
                      <a:endParaRPr lang="de-DE" sz="1800" i="0" dirty="0" smtClean="0">
                        <a:latin typeface="Verdana" pitchFamily="34" charset="0"/>
                        <a:ea typeface="Verdana" pitchFamily="34" charset="0"/>
                        <a:cs typeface="Verdana" pitchFamily="34" charset="0"/>
                      </a:endParaRPr>
                    </a:p>
                    <a:p>
                      <a:pPr algn="l"/>
                      <a:r>
                        <a:rPr lang="de-DE" sz="1800" i="0" dirty="0" smtClean="0">
                          <a:latin typeface="Verdana" pitchFamily="34" charset="0"/>
                          <a:ea typeface="Verdana" pitchFamily="34" charset="0"/>
                          <a:cs typeface="Verdana" pitchFamily="34" charset="0"/>
                        </a:rPr>
                        <a:t>Wasserwirtschaft</a:t>
                      </a:r>
                      <a:r>
                        <a:rPr lang="de-DE" sz="1800" i="0" baseline="0" dirty="0" smtClean="0">
                          <a:latin typeface="Verdana" pitchFamily="34" charset="0"/>
                          <a:ea typeface="Verdana" pitchFamily="34" charset="0"/>
                          <a:cs typeface="Verdana" pitchFamily="34" charset="0"/>
                        </a:rPr>
                        <a:t> in Thüringen</a:t>
                      </a:r>
                      <a:endParaRPr lang="de-DE" sz="1800" i="0" dirty="0">
                        <a:latin typeface="Verdana" pitchFamily="34" charset="0"/>
                        <a:ea typeface="Verdana" pitchFamily="34" charset="0"/>
                        <a:cs typeface="Verdana" pitchFamily="34" charset="0"/>
                      </a:endParaRPr>
                    </a:p>
                  </a:txBody>
                  <a:tcPr>
                    <a:solidFill>
                      <a:schemeClr val="accent3">
                        <a:lumMod val="40000"/>
                        <a:lumOff val="60000"/>
                      </a:schemeClr>
                    </a:solidFill>
                  </a:tcPr>
                </a:tc>
                <a:tc>
                  <a:txBody>
                    <a:bodyPr/>
                    <a:lstStyle/>
                    <a:p>
                      <a:r>
                        <a:rPr lang="de-DE" sz="1800" i="0" baseline="0" dirty="0" smtClean="0">
                          <a:latin typeface="Verdana" pitchFamily="34" charset="0"/>
                          <a:ea typeface="Verdana" pitchFamily="34" charset="0"/>
                          <a:cs typeface="Verdana" pitchFamily="34" charset="0"/>
                        </a:rPr>
                        <a:t>Fortsetzung von </a:t>
                      </a:r>
                    </a:p>
                    <a:p>
                      <a:endParaRPr lang="de-DE" sz="1800" i="1" baseline="0" dirty="0" smtClean="0">
                        <a:latin typeface="Verdana" pitchFamily="34" charset="0"/>
                        <a:ea typeface="Verdana" pitchFamily="34" charset="0"/>
                        <a:cs typeface="Verdana" pitchFamily="34" charset="0"/>
                      </a:endParaRPr>
                    </a:p>
                    <a:p>
                      <a:r>
                        <a:rPr lang="de-DE" sz="1800" i="0" baseline="0" dirty="0" smtClean="0">
                          <a:latin typeface="Verdana" pitchFamily="34" charset="0"/>
                          <a:ea typeface="Verdana" pitchFamily="34" charset="0"/>
                          <a:cs typeface="Verdana" pitchFamily="34" charset="0"/>
                        </a:rPr>
                        <a:t>Wasserwirtschaft und Wasserrecht in Thüringen</a:t>
                      </a:r>
                      <a:endParaRPr lang="de-DE" sz="1800" i="0" dirty="0">
                        <a:latin typeface="Verdana" pitchFamily="34" charset="0"/>
                        <a:ea typeface="Verdana" pitchFamily="34" charset="0"/>
                        <a:cs typeface="Verdana" pitchFamily="34" charset="0"/>
                      </a:endParaRPr>
                    </a:p>
                  </a:txBody>
                  <a:tcPr>
                    <a:solidFill>
                      <a:schemeClr val="accent3">
                        <a:lumMod val="40000"/>
                        <a:lumOff val="60000"/>
                      </a:schemeClr>
                    </a:solidFill>
                  </a:tcPr>
                </a:tc>
              </a:tr>
            </a:tbl>
          </a:graphicData>
        </a:graphic>
      </p:graphicFrame>
    </p:spTree>
    <p:extLst>
      <p:ext uri="{BB962C8B-B14F-4D97-AF65-F5344CB8AC3E}">
        <p14:creationId xmlns:p14="http://schemas.microsoft.com/office/powerpoint/2010/main" val="14980611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512" y="0"/>
            <a:ext cx="8640960" cy="1628800"/>
          </a:xfrm>
        </p:spPr>
        <p:txBody>
          <a:bodyPr>
            <a:noAutofit/>
          </a:bodyPr>
          <a:lstStyle/>
          <a:p>
            <a:r>
              <a:rPr lang="de-DE" sz="1800" dirty="0">
                <a:solidFill>
                  <a:srgbClr val="4F81BD">
                    <a:lumMod val="75000"/>
                  </a:srgbClr>
                </a:solidFill>
                <a:latin typeface="Verdana" pitchFamily="34" charset="0"/>
                <a:ea typeface="Verdana" pitchFamily="34" charset="0"/>
                <a:cs typeface="Verdana" pitchFamily="34" charset="0"/>
              </a:rPr>
              <a:t>Neuer Sucheinstieg </a:t>
            </a:r>
            <a:r>
              <a:rPr lang="de-DE" sz="1800">
                <a:solidFill>
                  <a:srgbClr val="4F81BD">
                    <a:lumMod val="75000"/>
                  </a:srgbClr>
                </a:solidFill>
                <a:latin typeface="Verdana" pitchFamily="34" charset="0"/>
                <a:ea typeface="Verdana" pitchFamily="34" charset="0"/>
                <a:cs typeface="Verdana" pitchFamily="34" charset="0"/>
              </a:rPr>
              <a:t>mit </a:t>
            </a:r>
            <a:r>
              <a:rPr lang="de-DE" sz="1800" smtClean="0">
                <a:solidFill>
                  <a:srgbClr val="4F81BD">
                    <a:lumMod val="75000"/>
                  </a:srgbClr>
                </a:solidFill>
                <a:latin typeface="Verdana" pitchFamily="34" charset="0"/>
                <a:ea typeface="Verdana" pitchFamily="34" charset="0"/>
                <a:cs typeface="Verdana" pitchFamily="34" charset="0"/>
              </a:rPr>
              <a:t>dem </a:t>
            </a:r>
            <a:r>
              <a:rPr lang="de-DE" sz="1800" dirty="0">
                <a:solidFill>
                  <a:srgbClr val="4F81BD">
                    <a:lumMod val="75000"/>
                  </a:srgbClr>
                </a:solidFill>
                <a:latin typeface="Verdana" pitchFamily="34" charset="0"/>
                <a:ea typeface="Verdana" pitchFamily="34" charset="0"/>
                <a:cs typeface="Verdana" pitchFamily="34" charset="0"/>
              </a:rPr>
              <a:t>eines anderen Werkes </a:t>
            </a:r>
            <a:r>
              <a:rPr lang="de-DE" sz="1800" dirty="0" smtClean="0">
                <a:solidFill>
                  <a:srgbClr val="4F81BD">
                    <a:lumMod val="75000"/>
                  </a:srgbClr>
                </a:solidFill>
                <a:latin typeface="Verdana" pitchFamily="34" charset="0"/>
                <a:ea typeface="Verdana" pitchFamily="34" charset="0"/>
                <a:cs typeface="Verdana" pitchFamily="34" charset="0"/>
              </a:rPr>
              <a:t>identisch? b</a:t>
            </a:r>
            <a:r>
              <a:rPr lang="de-DE" sz="1800" dirty="0">
                <a:solidFill>
                  <a:srgbClr val="4F81BD">
                    <a:lumMod val="75000"/>
                  </a:srgbClr>
                </a:solidFill>
                <a:latin typeface="Verdana" pitchFamily="34" charset="0"/>
                <a:ea typeface="Verdana" pitchFamily="34" charset="0"/>
                <a:cs typeface="Verdana" pitchFamily="34" charset="0"/>
              </a:rPr>
              <a:t>) Haupttitel der Manifestation stimmt mit Werktitel überein </a:t>
            </a:r>
            <a:r>
              <a:rPr lang="de-DE" sz="1800" u="sng" dirty="0" smtClean="0">
                <a:solidFill>
                  <a:srgbClr val="4F81BD">
                    <a:lumMod val="75000"/>
                  </a:srgbClr>
                </a:solidFill>
                <a:latin typeface="Verdana" pitchFamily="34" charset="0"/>
                <a:ea typeface="Verdana" pitchFamily="34" charset="0"/>
                <a:cs typeface="Verdana" pitchFamily="34" charset="0"/>
              </a:rPr>
              <a:t>und</a:t>
            </a:r>
            <a:r>
              <a:rPr lang="de-DE" sz="1800" dirty="0" smtClean="0">
                <a:solidFill>
                  <a:srgbClr val="4F81BD">
                    <a:lumMod val="75000"/>
                  </a:srgbClr>
                </a:solidFill>
                <a:latin typeface="Verdana" pitchFamily="34" charset="0"/>
                <a:ea typeface="Verdana" pitchFamily="34" charset="0"/>
                <a:cs typeface="Verdana" pitchFamily="34" charset="0"/>
              </a:rPr>
              <a:t> ein </a:t>
            </a:r>
            <a:r>
              <a:rPr lang="de-DE" sz="1800" u="sng" dirty="0" smtClean="0">
                <a:solidFill>
                  <a:srgbClr val="4F81BD">
                    <a:lumMod val="75000"/>
                  </a:srgbClr>
                </a:solidFill>
                <a:latin typeface="Verdana" pitchFamily="34" charset="0"/>
                <a:ea typeface="Verdana" pitchFamily="34" charset="0"/>
                <a:cs typeface="Verdana" pitchFamily="34" charset="0"/>
              </a:rPr>
              <a:t>zusätzliches </a:t>
            </a:r>
            <a:r>
              <a:rPr lang="de-DE" sz="1800" u="sng" dirty="0">
                <a:solidFill>
                  <a:srgbClr val="4F81BD">
                    <a:lumMod val="75000"/>
                  </a:srgbClr>
                </a:solidFill>
                <a:latin typeface="Verdana" pitchFamily="34" charset="0"/>
                <a:ea typeface="Verdana" pitchFamily="34" charset="0"/>
                <a:cs typeface="Verdana" pitchFamily="34" charset="0"/>
              </a:rPr>
              <a:t>unterscheidendes </a:t>
            </a:r>
            <a:r>
              <a:rPr lang="de-DE" sz="1800" u="sng" dirty="0" smtClean="0">
                <a:solidFill>
                  <a:srgbClr val="4F81BD">
                    <a:lumMod val="75000"/>
                  </a:srgbClr>
                </a:solidFill>
                <a:latin typeface="Verdana" pitchFamily="34" charset="0"/>
                <a:ea typeface="Verdana" pitchFamily="34" charset="0"/>
                <a:cs typeface="Verdana" pitchFamily="34" charset="0"/>
              </a:rPr>
              <a:t>Merkmal ist notwendig</a:t>
            </a:r>
            <a:br>
              <a:rPr lang="de-DE" sz="1800" u="sng" dirty="0" smtClean="0">
                <a:solidFill>
                  <a:srgbClr val="4F81BD">
                    <a:lumMod val="75000"/>
                  </a:srgbClr>
                </a:solidFill>
                <a:latin typeface="Verdana" pitchFamily="34" charset="0"/>
                <a:ea typeface="Verdana" pitchFamily="34" charset="0"/>
                <a:cs typeface="Verdana" pitchFamily="34" charset="0"/>
              </a:rPr>
            </a:br>
            <a:r>
              <a:rPr lang="de-DE" sz="1800" u="sng" dirty="0">
                <a:solidFill>
                  <a:srgbClr val="4F81BD">
                    <a:lumMod val="75000"/>
                  </a:srgbClr>
                </a:solidFill>
                <a:latin typeface="Verdana" pitchFamily="34" charset="0"/>
                <a:ea typeface="Verdana" pitchFamily="34" charset="0"/>
                <a:cs typeface="Verdana" pitchFamily="34" charset="0"/>
              </a:rPr>
              <a:t/>
            </a:r>
            <a:br>
              <a:rPr lang="de-DE" sz="1800" u="sng" dirty="0">
                <a:solidFill>
                  <a:srgbClr val="4F81BD">
                    <a:lumMod val="75000"/>
                  </a:srgbClr>
                </a:solidFill>
                <a:latin typeface="Verdana" pitchFamily="34" charset="0"/>
                <a:ea typeface="Verdana" pitchFamily="34" charset="0"/>
                <a:cs typeface="Verdana" pitchFamily="34" charset="0"/>
              </a:rPr>
            </a:br>
            <a:endParaRPr lang="de-DE" sz="18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5B.16.02: Änderungen bei Sucheinstiegen, die Werke repräsentieren - Werke II | Stand: 04.01.2016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651763142"/>
              </p:ext>
            </p:extLst>
          </p:nvPr>
        </p:nvGraphicFramePr>
        <p:xfrm>
          <a:off x="107503" y="980727"/>
          <a:ext cx="9036498" cy="5867753"/>
        </p:xfrm>
        <a:graphic>
          <a:graphicData uri="http://schemas.openxmlformats.org/drawingml/2006/table">
            <a:tbl>
              <a:tblPr firstRow="1" bandRow="1">
                <a:tableStyleId>{5C22544A-7EE6-4342-B048-85BDC9FD1C3A}</a:tableStyleId>
              </a:tblPr>
              <a:tblGrid>
                <a:gridCol w="994845"/>
                <a:gridCol w="1267285"/>
                <a:gridCol w="2804244"/>
                <a:gridCol w="2013686"/>
                <a:gridCol w="1956438"/>
              </a:tblGrid>
              <a:tr h="505605">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RDA</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Element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Werk 1</a:t>
                      </a: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Werk 3</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Werk</a:t>
                      </a:r>
                      <a:r>
                        <a:rPr lang="de-DE" sz="1400" baseline="0" dirty="0" smtClean="0">
                          <a:latin typeface="Verdana" panose="020B0604030504040204" pitchFamily="34" charset="0"/>
                          <a:ea typeface="Verdana" panose="020B0604030504040204" pitchFamily="34" charset="0"/>
                          <a:cs typeface="Verdana" panose="020B0604030504040204" pitchFamily="34" charset="0"/>
                        </a:rPr>
                        <a:t> 2 (schon im Katalog)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565088">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6.2.2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Werk-titel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r>
                        <a:rPr lang="de-DE" sz="1600" dirty="0" smtClean="0">
                          <a:latin typeface="Verdana" pitchFamily="34" charset="0"/>
                          <a:ea typeface="Verdana" pitchFamily="34" charset="0"/>
                          <a:cs typeface="Verdana" pitchFamily="34" charset="0"/>
                        </a:rPr>
                        <a:t>-</a:t>
                      </a:r>
                      <a:endParaRPr lang="de-DE" sz="1600" dirty="0">
                        <a:latin typeface="Verdana" pitchFamily="34" charset="0"/>
                        <a:ea typeface="Verdana" pitchFamily="34" charset="0"/>
                        <a:cs typeface="Verdana"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itchFamily="34" charset="0"/>
                          <a:ea typeface="Verdana" pitchFamily="34" charset="0"/>
                          <a:cs typeface="Verdana" pitchFamily="34" charset="0"/>
                        </a:rPr>
                        <a:t>European </a:t>
                      </a:r>
                      <a:r>
                        <a:rPr lang="de-DE" sz="1600" dirty="0" err="1" smtClean="0">
                          <a:latin typeface="Verdana" pitchFamily="34" charset="0"/>
                          <a:ea typeface="Verdana" pitchFamily="34" charset="0"/>
                          <a:cs typeface="Verdana" pitchFamily="34" charset="0"/>
                        </a:rPr>
                        <a:t>journal</a:t>
                      </a:r>
                      <a:r>
                        <a:rPr lang="de-DE" sz="1600" dirty="0" smtClean="0">
                          <a:latin typeface="Verdana" pitchFamily="34" charset="0"/>
                          <a:ea typeface="Verdana" pitchFamily="34" charset="0"/>
                          <a:cs typeface="Verdana" pitchFamily="34" charset="0"/>
                        </a:rPr>
                        <a:t> </a:t>
                      </a:r>
                      <a:r>
                        <a:rPr lang="de-DE" sz="1600" dirty="0" err="1" smtClean="0">
                          <a:latin typeface="Verdana" pitchFamily="34" charset="0"/>
                          <a:ea typeface="Verdana" pitchFamily="34" charset="0"/>
                          <a:cs typeface="Verdana" pitchFamily="34" charset="0"/>
                        </a:rPr>
                        <a:t>of</a:t>
                      </a:r>
                      <a:r>
                        <a:rPr lang="de-DE" sz="1600" dirty="0" smtClean="0">
                          <a:latin typeface="Verdana" pitchFamily="34" charset="0"/>
                          <a:ea typeface="Verdana" pitchFamily="34" charset="0"/>
                          <a:cs typeface="Verdana" pitchFamily="34" charset="0"/>
                        </a:rPr>
                        <a:t> </a:t>
                      </a:r>
                      <a:r>
                        <a:rPr lang="de-DE" sz="1600" dirty="0" err="1" smtClean="0">
                          <a:latin typeface="Verdana" pitchFamily="34" charset="0"/>
                          <a:ea typeface="Verdana" pitchFamily="34" charset="0"/>
                          <a:cs typeface="Verdana" pitchFamily="34" charset="0"/>
                        </a:rPr>
                        <a:t>nuclear</a:t>
                      </a:r>
                      <a:r>
                        <a:rPr lang="de-DE" sz="1600" baseline="0" dirty="0" smtClean="0">
                          <a:latin typeface="Verdana" pitchFamily="34" charset="0"/>
                          <a:ea typeface="Verdana" pitchFamily="34" charset="0"/>
                          <a:cs typeface="Verdana" pitchFamily="34" charset="0"/>
                        </a:rPr>
                        <a:t> </a:t>
                      </a:r>
                      <a:r>
                        <a:rPr lang="de-DE" sz="1600" baseline="0" dirty="0" err="1" smtClean="0">
                          <a:latin typeface="Verdana" pitchFamily="34" charset="0"/>
                          <a:ea typeface="Verdana" pitchFamily="34" charset="0"/>
                          <a:cs typeface="Verdana" pitchFamily="34" charset="0"/>
                        </a:rPr>
                        <a:t>medicine</a:t>
                      </a:r>
                      <a:r>
                        <a:rPr lang="de-DE" sz="1600" baseline="0" dirty="0" smtClean="0">
                          <a:latin typeface="Verdana" pitchFamily="34" charset="0"/>
                          <a:ea typeface="Verdana" pitchFamily="34" charset="0"/>
                          <a:cs typeface="Verdana" pitchFamily="34" charset="0"/>
                        </a:rPr>
                        <a:t> </a:t>
                      </a:r>
                      <a:r>
                        <a:rPr lang="de-DE" sz="1600" baseline="0" dirty="0" err="1" smtClean="0">
                          <a:latin typeface="Verdana" pitchFamily="34" charset="0"/>
                          <a:ea typeface="Verdana" pitchFamily="34" charset="0"/>
                          <a:cs typeface="Verdana" pitchFamily="34" charset="0"/>
                        </a:rPr>
                        <a:t>and</a:t>
                      </a:r>
                      <a:r>
                        <a:rPr lang="de-DE" sz="1600" baseline="0" dirty="0" smtClean="0">
                          <a:latin typeface="Verdana" pitchFamily="34" charset="0"/>
                          <a:ea typeface="Verdana" pitchFamily="34" charset="0"/>
                          <a:cs typeface="Verdana" pitchFamily="34" charset="0"/>
                        </a:rPr>
                        <a:t> </a:t>
                      </a:r>
                      <a:r>
                        <a:rPr lang="de-DE" sz="1600" baseline="0" dirty="0" err="1" smtClean="0">
                          <a:latin typeface="Verdana" pitchFamily="34" charset="0"/>
                          <a:ea typeface="Verdana" pitchFamily="34" charset="0"/>
                          <a:cs typeface="Verdana" pitchFamily="34" charset="0"/>
                        </a:rPr>
                        <a:t>molecular</a:t>
                      </a:r>
                      <a:r>
                        <a:rPr lang="de-DE" sz="1600" baseline="0" dirty="0" smtClean="0">
                          <a:latin typeface="Verdana" pitchFamily="34" charset="0"/>
                          <a:ea typeface="Verdana" pitchFamily="34" charset="0"/>
                          <a:cs typeface="Verdana" pitchFamily="34" charset="0"/>
                        </a:rPr>
                        <a:t> </a:t>
                      </a:r>
                      <a:r>
                        <a:rPr lang="de-DE" sz="1600" baseline="0" dirty="0" err="1" smtClean="0">
                          <a:latin typeface="Verdana" pitchFamily="34" charset="0"/>
                          <a:ea typeface="Verdana" pitchFamily="34" charset="0"/>
                          <a:cs typeface="Verdana" pitchFamily="34" charset="0"/>
                        </a:rPr>
                        <a:t>imaging</a:t>
                      </a:r>
                      <a:r>
                        <a:rPr lang="de-DE" sz="1600" baseline="0" dirty="0" smtClean="0">
                          <a:latin typeface="Verdana" pitchFamily="34" charset="0"/>
                          <a:ea typeface="Verdana" pitchFamily="34" charset="0"/>
                          <a:cs typeface="Verdana" pitchFamily="34" charset="0"/>
                        </a:rPr>
                        <a:t> (Am-</a:t>
                      </a:r>
                      <a:r>
                        <a:rPr lang="de-DE" sz="1600" baseline="0" dirty="0" err="1" smtClean="0">
                          <a:latin typeface="Verdana" pitchFamily="34" charset="0"/>
                          <a:ea typeface="Verdana" pitchFamily="34" charset="0"/>
                          <a:cs typeface="Verdana" pitchFamily="34" charset="0"/>
                        </a:rPr>
                        <a:t>sterdam</a:t>
                      </a:r>
                      <a:r>
                        <a:rPr lang="de-DE" sz="1600" baseline="0" dirty="0" smtClean="0">
                          <a:latin typeface="Verdana" pitchFamily="34" charset="0"/>
                          <a:ea typeface="Verdana" pitchFamily="34" charset="0"/>
                          <a:cs typeface="Verdana" pitchFamily="34" charset="0"/>
                        </a:rPr>
                        <a:t>)</a:t>
                      </a:r>
                      <a:endParaRPr lang="de-DE" sz="1600" dirty="0">
                        <a:latin typeface="Verdana" pitchFamily="34" charset="0"/>
                        <a:ea typeface="Verdana" pitchFamily="34" charset="0"/>
                        <a:cs typeface="Verdana" pitchFamily="34" charset="0"/>
                      </a:endParaRPr>
                    </a:p>
                  </a:txBody>
                  <a:tcPr/>
                </a:tc>
                <a:tc rowSpan="2">
                  <a:txBody>
                    <a:bodyPr/>
                    <a:lstStyle/>
                    <a:p>
                      <a:endParaRPr lang="de-DE" sz="1600" dirty="0">
                        <a:latin typeface="Verdana" pitchFamily="34" charset="0"/>
                        <a:ea typeface="Verdana" pitchFamily="34" charset="0"/>
                        <a:cs typeface="Verdana" pitchFamily="34" charset="0"/>
                      </a:endParaRPr>
                    </a:p>
                  </a:txBody>
                  <a:tcPr/>
                </a:tc>
              </a:tr>
              <a:tr h="990953">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6.5</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0" dirty="0" smtClean="0">
                          <a:latin typeface="Verdana" panose="020B0604030504040204" pitchFamily="34" charset="0"/>
                          <a:ea typeface="Verdana" panose="020B0604030504040204" pitchFamily="34" charset="0"/>
                          <a:cs typeface="Verdana" panose="020B0604030504040204" pitchFamily="34" charset="0"/>
                        </a:rPr>
                        <a:t>Ur-sprungs-ort</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endParaRPr lang="de-DE"/>
                    </a:p>
                  </a:txBody>
                  <a:tcPr/>
                </a:tc>
                <a:tc vMerge="1">
                  <a:txBody>
                    <a:bodyPr/>
                    <a:lstStyle/>
                    <a:p>
                      <a:endParaRPr lang="de-DE"/>
                    </a:p>
                  </a:txBody>
                  <a:tcPr/>
                </a:tc>
                <a:tc vMerge="1">
                  <a:txBody>
                    <a:bodyPr/>
                    <a:lstStyle/>
                    <a:p>
                      <a:endParaRPr lang="de-DE"/>
                    </a:p>
                  </a:txBody>
                  <a:tcPr/>
                </a:tc>
              </a:tr>
              <a:tr h="1516814">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p>
                    <a:p>
                      <a:pPr algn="l"/>
                      <a:endParaRPr lang="de-DE" sz="1600" b="1" dirty="0" smtClean="0">
                        <a:latin typeface="Verdana" panose="020B0604030504040204" pitchFamily="34" charset="0"/>
                        <a:ea typeface="Verdana" panose="020B0604030504040204" pitchFamily="34" charset="0"/>
                        <a:cs typeface="Verdana" panose="020B0604030504040204" pitchFamily="34" charset="0"/>
                      </a:endParaRPr>
                    </a:p>
                    <a:p>
                      <a:pPr algn="l"/>
                      <a:endParaRPr lang="de-DE" sz="1600" b="1" dirty="0" smtClean="0">
                        <a:latin typeface="Verdana" panose="020B0604030504040204" pitchFamily="34" charset="0"/>
                        <a:ea typeface="Verdana" panose="020B0604030504040204" pitchFamily="34" charset="0"/>
                        <a:cs typeface="Verdana" panose="020B0604030504040204" pitchFamily="34" charset="0"/>
                      </a:endParaRPr>
                    </a:p>
                    <a:p>
                      <a:pPr algn="l"/>
                      <a:endParaRPr lang="de-DE" sz="1600" b="1" dirty="0" smtClean="0">
                        <a:latin typeface="Verdana" panose="020B0604030504040204" pitchFamily="34" charset="0"/>
                        <a:ea typeface="Verdana" panose="020B0604030504040204" pitchFamily="34" charset="0"/>
                        <a:cs typeface="Verdana" panose="020B0604030504040204" pitchFamily="34" charset="0"/>
                      </a:endParaRPr>
                    </a:p>
                    <a:p>
                      <a:pPr algn="l"/>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600" dirty="0" smtClean="0">
                          <a:latin typeface="Verdana" pitchFamily="34" charset="0"/>
                          <a:ea typeface="Verdana" pitchFamily="34" charset="0"/>
                          <a:cs typeface="Verdana" pitchFamily="34" charset="0"/>
                        </a:rPr>
                        <a:t>European </a:t>
                      </a:r>
                      <a:r>
                        <a:rPr lang="de-DE" sz="1600" dirty="0" err="1" smtClean="0">
                          <a:latin typeface="Verdana" pitchFamily="34" charset="0"/>
                          <a:ea typeface="Verdana" pitchFamily="34" charset="0"/>
                          <a:cs typeface="Verdana" pitchFamily="34" charset="0"/>
                        </a:rPr>
                        <a:t>journal</a:t>
                      </a:r>
                      <a:r>
                        <a:rPr lang="de-DE" sz="1600" baseline="0" dirty="0" smtClean="0">
                          <a:latin typeface="Verdana" pitchFamily="34" charset="0"/>
                          <a:ea typeface="Verdana" pitchFamily="34" charset="0"/>
                          <a:cs typeface="Verdana" pitchFamily="34" charset="0"/>
                        </a:rPr>
                        <a:t> </a:t>
                      </a:r>
                      <a:r>
                        <a:rPr lang="de-DE" sz="1600" baseline="0" dirty="0" err="1" smtClean="0">
                          <a:latin typeface="Verdana" pitchFamily="34" charset="0"/>
                          <a:ea typeface="Verdana" pitchFamily="34" charset="0"/>
                          <a:cs typeface="Verdana" pitchFamily="34" charset="0"/>
                        </a:rPr>
                        <a:t>of</a:t>
                      </a:r>
                      <a:r>
                        <a:rPr lang="de-DE" sz="1600" baseline="0" dirty="0" smtClean="0">
                          <a:latin typeface="Verdana" pitchFamily="34" charset="0"/>
                          <a:ea typeface="Verdana" pitchFamily="34" charset="0"/>
                          <a:cs typeface="Verdana" pitchFamily="34" charset="0"/>
                        </a:rPr>
                        <a:t> </a:t>
                      </a:r>
                      <a:r>
                        <a:rPr lang="de-DE" sz="1600" baseline="0" dirty="0" err="1" smtClean="0">
                          <a:latin typeface="Verdana" pitchFamily="34" charset="0"/>
                          <a:ea typeface="Verdana" pitchFamily="34" charset="0"/>
                          <a:cs typeface="Verdana" pitchFamily="34" charset="0"/>
                        </a:rPr>
                        <a:t>medicine</a:t>
                      </a:r>
                      <a:endParaRPr lang="de-DE" sz="1600" baseline="0" dirty="0" smtClean="0">
                        <a:latin typeface="Verdana" pitchFamily="34" charset="0"/>
                        <a:ea typeface="Verdana" pitchFamily="34" charset="0"/>
                        <a:cs typeface="Verdana" pitchFamily="34" charset="0"/>
                      </a:endParaRPr>
                    </a:p>
                    <a:p>
                      <a:endParaRPr lang="de-DE" sz="1600" baseline="0" dirty="0" smtClean="0">
                        <a:latin typeface="Verdana" pitchFamily="34" charset="0"/>
                        <a:ea typeface="Verdana" pitchFamily="34" charset="0"/>
                        <a:cs typeface="Verdana" pitchFamily="34" charset="0"/>
                      </a:endParaRPr>
                    </a:p>
                    <a:p>
                      <a:r>
                        <a:rPr lang="de-DE" sz="1600" baseline="0" dirty="0" smtClean="0">
                          <a:latin typeface="Verdana" pitchFamily="34" charset="0"/>
                          <a:ea typeface="Verdana" pitchFamily="34" charset="0"/>
                          <a:cs typeface="Verdana" pitchFamily="34" charset="0"/>
                        </a:rPr>
                        <a:t>2.3.2 = 6.2.2</a:t>
                      </a:r>
                      <a:endParaRPr lang="de-DE" sz="1600"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European </a:t>
                      </a:r>
                      <a:r>
                        <a:rPr lang="de-DE" sz="1600" dirty="0" err="1" smtClean="0">
                          <a:latin typeface="Verdana" pitchFamily="34" charset="0"/>
                          <a:ea typeface="Verdana" pitchFamily="34" charset="0"/>
                          <a:cs typeface="Verdana" pitchFamily="34" charset="0"/>
                        </a:rPr>
                        <a:t>journal</a:t>
                      </a:r>
                      <a:r>
                        <a:rPr lang="de-DE" sz="1600" dirty="0" smtClean="0">
                          <a:latin typeface="Verdana" pitchFamily="34" charset="0"/>
                          <a:ea typeface="Verdana" pitchFamily="34" charset="0"/>
                          <a:cs typeface="Verdana" pitchFamily="34" charset="0"/>
                        </a:rPr>
                        <a:t> </a:t>
                      </a:r>
                      <a:r>
                        <a:rPr lang="de-DE" sz="1600" dirty="0" err="1" smtClean="0">
                          <a:latin typeface="Verdana" pitchFamily="34" charset="0"/>
                          <a:ea typeface="Verdana" pitchFamily="34" charset="0"/>
                          <a:cs typeface="Verdana" pitchFamily="34" charset="0"/>
                        </a:rPr>
                        <a:t>of</a:t>
                      </a:r>
                      <a:r>
                        <a:rPr lang="de-DE" sz="1600" dirty="0" smtClean="0">
                          <a:latin typeface="Verdana" pitchFamily="34" charset="0"/>
                          <a:ea typeface="Verdana" pitchFamily="34" charset="0"/>
                          <a:cs typeface="Verdana" pitchFamily="34" charset="0"/>
                        </a:rPr>
                        <a:t> </a:t>
                      </a:r>
                      <a:r>
                        <a:rPr lang="de-DE" sz="1600" dirty="0" err="1" smtClean="0">
                          <a:latin typeface="Verdana" pitchFamily="34" charset="0"/>
                          <a:ea typeface="Verdana" pitchFamily="34" charset="0"/>
                          <a:cs typeface="Verdana" pitchFamily="34" charset="0"/>
                        </a:rPr>
                        <a:t>nuclear</a:t>
                      </a:r>
                      <a:r>
                        <a:rPr lang="de-DE" sz="1600" baseline="0" dirty="0" smtClean="0">
                          <a:latin typeface="Verdana" pitchFamily="34" charset="0"/>
                          <a:ea typeface="Verdana" pitchFamily="34" charset="0"/>
                          <a:cs typeface="Verdana" pitchFamily="34" charset="0"/>
                        </a:rPr>
                        <a:t> </a:t>
                      </a:r>
                      <a:r>
                        <a:rPr lang="de-DE" sz="1600" baseline="0" dirty="0" err="1" smtClean="0">
                          <a:latin typeface="Verdana" pitchFamily="34" charset="0"/>
                          <a:ea typeface="Verdana" pitchFamily="34" charset="0"/>
                          <a:cs typeface="Verdana" pitchFamily="34" charset="0"/>
                        </a:rPr>
                        <a:t>medicine</a:t>
                      </a:r>
                      <a:r>
                        <a:rPr lang="de-DE" sz="1600" baseline="0" dirty="0" smtClean="0">
                          <a:latin typeface="Verdana" pitchFamily="34" charset="0"/>
                          <a:ea typeface="Verdana" pitchFamily="34" charset="0"/>
                          <a:cs typeface="Verdana" pitchFamily="34" charset="0"/>
                        </a:rPr>
                        <a:t> </a:t>
                      </a:r>
                      <a:r>
                        <a:rPr lang="de-DE" sz="1600" baseline="0" dirty="0" err="1" smtClean="0">
                          <a:latin typeface="Verdana" pitchFamily="34" charset="0"/>
                          <a:ea typeface="Verdana" pitchFamily="34" charset="0"/>
                          <a:cs typeface="Verdana" pitchFamily="34" charset="0"/>
                        </a:rPr>
                        <a:t>and</a:t>
                      </a:r>
                      <a:r>
                        <a:rPr lang="de-DE" sz="1600" baseline="0" dirty="0" smtClean="0">
                          <a:latin typeface="Verdana" pitchFamily="34" charset="0"/>
                          <a:ea typeface="Verdana" pitchFamily="34" charset="0"/>
                          <a:cs typeface="Verdana" pitchFamily="34" charset="0"/>
                        </a:rPr>
                        <a:t> </a:t>
                      </a:r>
                      <a:r>
                        <a:rPr lang="de-DE" sz="1600" baseline="0" dirty="0" err="1" smtClean="0">
                          <a:latin typeface="Verdana" pitchFamily="34" charset="0"/>
                          <a:ea typeface="Verdana" pitchFamily="34" charset="0"/>
                          <a:cs typeface="Verdana" pitchFamily="34" charset="0"/>
                        </a:rPr>
                        <a:t>molecular</a:t>
                      </a:r>
                      <a:r>
                        <a:rPr lang="de-DE" sz="1600" baseline="0" dirty="0" smtClean="0">
                          <a:latin typeface="Verdana" pitchFamily="34" charset="0"/>
                          <a:ea typeface="Verdana" pitchFamily="34" charset="0"/>
                          <a:cs typeface="Verdana" pitchFamily="34" charset="0"/>
                        </a:rPr>
                        <a:t> </a:t>
                      </a:r>
                      <a:r>
                        <a:rPr lang="de-DE" sz="1600" baseline="0" dirty="0" err="1" smtClean="0">
                          <a:latin typeface="Verdana" pitchFamily="34" charset="0"/>
                          <a:ea typeface="Verdana" pitchFamily="34" charset="0"/>
                          <a:cs typeface="Verdana" pitchFamily="34" charset="0"/>
                        </a:rPr>
                        <a:t>imaging</a:t>
                      </a:r>
                      <a:endParaRPr lang="de-DE" sz="160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itchFamily="34" charset="0"/>
                          <a:ea typeface="Verdana" pitchFamily="34" charset="0"/>
                          <a:cs typeface="Verdana" pitchFamily="34" charset="0"/>
                        </a:rPr>
                        <a:t>European </a:t>
                      </a:r>
                      <a:r>
                        <a:rPr lang="de-DE" sz="1600" dirty="0" err="1" smtClean="0">
                          <a:latin typeface="Verdana" pitchFamily="34" charset="0"/>
                          <a:ea typeface="Verdana" pitchFamily="34" charset="0"/>
                          <a:cs typeface="Verdana" pitchFamily="34" charset="0"/>
                        </a:rPr>
                        <a:t>journal</a:t>
                      </a:r>
                      <a:r>
                        <a:rPr lang="de-DE" sz="1600" dirty="0" smtClean="0">
                          <a:latin typeface="Verdana" pitchFamily="34" charset="0"/>
                          <a:ea typeface="Verdana" pitchFamily="34" charset="0"/>
                          <a:cs typeface="Verdana" pitchFamily="34" charset="0"/>
                        </a:rPr>
                        <a:t> </a:t>
                      </a:r>
                      <a:r>
                        <a:rPr lang="de-DE" sz="1600" dirty="0" err="1" smtClean="0">
                          <a:latin typeface="Verdana" pitchFamily="34" charset="0"/>
                          <a:ea typeface="Verdana" pitchFamily="34" charset="0"/>
                          <a:cs typeface="Verdana" pitchFamily="34" charset="0"/>
                        </a:rPr>
                        <a:t>of</a:t>
                      </a:r>
                      <a:r>
                        <a:rPr lang="de-DE" sz="1600" dirty="0" smtClean="0">
                          <a:latin typeface="Verdana" pitchFamily="34" charset="0"/>
                          <a:ea typeface="Verdana" pitchFamily="34" charset="0"/>
                          <a:cs typeface="Verdana" pitchFamily="34" charset="0"/>
                        </a:rPr>
                        <a:t> </a:t>
                      </a:r>
                      <a:r>
                        <a:rPr lang="de-DE" sz="1600" dirty="0" err="1" smtClean="0">
                          <a:latin typeface="Verdana" pitchFamily="34" charset="0"/>
                          <a:ea typeface="Verdana" pitchFamily="34" charset="0"/>
                          <a:cs typeface="Verdana" pitchFamily="34" charset="0"/>
                        </a:rPr>
                        <a:t>nuclear</a:t>
                      </a:r>
                      <a:r>
                        <a:rPr lang="de-DE" sz="1600" baseline="0" dirty="0" smtClean="0">
                          <a:latin typeface="Verdana" pitchFamily="34" charset="0"/>
                          <a:ea typeface="Verdana" pitchFamily="34" charset="0"/>
                          <a:cs typeface="Verdana" pitchFamily="34" charset="0"/>
                        </a:rPr>
                        <a:t> </a:t>
                      </a:r>
                      <a:r>
                        <a:rPr lang="de-DE" sz="1600" baseline="0" dirty="0" err="1" smtClean="0">
                          <a:latin typeface="Verdana" pitchFamily="34" charset="0"/>
                          <a:ea typeface="Verdana" pitchFamily="34" charset="0"/>
                          <a:cs typeface="Verdana" pitchFamily="34" charset="0"/>
                        </a:rPr>
                        <a:t>medicine</a:t>
                      </a:r>
                      <a:r>
                        <a:rPr lang="de-DE" sz="1600" baseline="0" dirty="0" smtClean="0">
                          <a:latin typeface="Verdana" pitchFamily="34" charset="0"/>
                          <a:ea typeface="Verdana" pitchFamily="34" charset="0"/>
                          <a:cs typeface="Verdana" pitchFamily="34" charset="0"/>
                        </a:rPr>
                        <a:t> </a:t>
                      </a:r>
                      <a:r>
                        <a:rPr lang="de-DE" sz="1600" baseline="0" dirty="0" err="1" smtClean="0">
                          <a:latin typeface="Verdana" pitchFamily="34" charset="0"/>
                          <a:ea typeface="Verdana" pitchFamily="34" charset="0"/>
                          <a:cs typeface="Verdana" pitchFamily="34" charset="0"/>
                        </a:rPr>
                        <a:t>and</a:t>
                      </a:r>
                      <a:r>
                        <a:rPr lang="de-DE" sz="1600" baseline="0" dirty="0" smtClean="0">
                          <a:latin typeface="Verdana" pitchFamily="34" charset="0"/>
                          <a:ea typeface="Verdana" pitchFamily="34" charset="0"/>
                          <a:cs typeface="Verdana" pitchFamily="34" charset="0"/>
                        </a:rPr>
                        <a:t> </a:t>
                      </a:r>
                      <a:r>
                        <a:rPr lang="de-DE" sz="1600" baseline="0" dirty="0" err="1" smtClean="0">
                          <a:latin typeface="Verdana" pitchFamily="34" charset="0"/>
                          <a:ea typeface="Verdana" pitchFamily="34" charset="0"/>
                          <a:cs typeface="Verdana" pitchFamily="34" charset="0"/>
                        </a:rPr>
                        <a:t>molecular</a:t>
                      </a:r>
                      <a:r>
                        <a:rPr lang="de-DE" sz="1600" baseline="0" dirty="0" smtClean="0">
                          <a:latin typeface="Verdana" pitchFamily="34" charset="0"/>
                          <a:ea typeface="Verdana" pitchFamily="34" charset="0"/>
                          <a:cs typeface="Verdana" pitchFamily="34" charset="0"/>
                        </a:rPr>
                        <a:t> </a:t>
                      </a:r>
                      <a:r>
                        <a:rPr lang="de-DE" sz="1600" baseline="0" dirty="0" err="1" smtClean="0">
                          <a:latin typeface="Verdana" pitchFamily="34" charset="0"/>
                          <a:ea typeface="Verdana" pitchFamily="34" charset="0"/>
                          <a:cs typeface="Verdana" pitchFamily="34" charset="0"/>
                        </a:rPr>
                        <a:t>imaging</a:t>
                      </a:r>
                      <a:endParaRPr lang="de-DE" sz="1600" dirty="0" smtClean="0">
                        <a:latin typeface="Verdana" pitchFamily="34" charset="0"/>
                        <a:ea typeface="Verdana" pitchFamily="34" charset="0"/>
                        <a:cs typeface="Verdana" pitchFamily="34" charset="0"/>
                      </a:endParaRPr>
                    </a:p>
                    <a:p>
                      <a:r>
                        <a:rPr lang="de-DE" sz="1600" dirty="0" smtClean="0">
                          <a:latin typeface="Verdana" pitchFamily="34" charset="0"/>
                          <a:ea typeface="Verdana" pitchFamily="34" charset="0"/>
                          <a:cs typeface="Verdana" pitchFamily="34" charset="0"/>
                        </a:rPr>
                        <a:t>2.3.2 = 6.2.2</a:t>
                      </a:r>
                      <a:endParaRPr lang="de-DE" sz="1600" dirty="0">
                        <a:latin typeface="Verdana" pitchFamily="34" charset="0"/>
                        <a:ea typeface="Verdana" pitchFamily="34" charset="0"/>
                        <a:cs typeface="Verdana" pitchFamily="34" charset="0"/>
                      </a:endParaRPr>
                    </a:p>
                  </a:txBody>
                  <a:tcPr/>
                </a:tc>
              </a:tr>
              <a:tr h="327156">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2.6</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Zählung</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600" dirty="0" smtClean="0">
                          <a:latin typeface="Verdana" pitchFamily="34" charset="0"/>
                          <a:ea typeface="Verdana" pitchFamily="34" charset="0"/>
                          <a:cs typeface="Verdana" pitchFamily="34" charset="0"/>
                        </a:rPr>
                        <a:t>2013-2014</a:t>
                      </a:r>
                      <a:endParaRPr lang="de-DE" sz="1600"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2015-</a:t>
                      </a:r>
                      <a:endParaRPr lang="de-DE" sz="1600"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1989-</a:t>
                      </a:r>
                      <a:endParaRPr lang="de-DE" sz="1600" dirty="0">
                        <a:latin typeface="Verdana" pitchFamily="34" charset="0"/>
                        <a:ea typeface="Verdana" pitchFamily="34" charset="0"/>
                        <a:cs typeface="Verdana" pitchFamily="34" charset="0"/>
                      </a:endParaRPr>
                    </a:p>
                  </a:txBody>
                  <a:tcPr/>
                </a:tc>
              </a:tr>
              <a:tr h="565088">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2.8.2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E-Ort</a:t>
                      </a:r>
                    </a:p>
                    <a:p>
                      <a:pPr algn="l"/>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600" dirty="0" smtClean="0">
                          <a:latin typeface="Verdana" pitchFamily="34" charset="0"/>
                          <a:ea typeface="Verdana" pitchFamily="34" charset="0"/>
                          <a:cs typeface="Verdana" pitchFamily="34" charset="0"/>
                        </a:rPr>
                        <a:t>Amsterdam</a:t>
                      </a:r>
                      <a:endParaRPr lang="de-DE" sz="1600"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Amsterdam</a:t>
                      </a:r>
                      <a:endParaRPr lang="de-DE" sz="1600"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London</a:t>
                      </a:r>
                      <a:endParaRPr lang="de-DE" sz="1600" dirty="0">
                        <a:latin typeface="Verdana" pitchFamily="34" charset="0"/>
                        <a:ea typeface="Verdana" pitchFamily="34" charset="0"/>
                        <a:cs typeface="Verdana" pitchFamily="34" charset="0"/>
                      </a:endParaRPr>
                    </a:p>
                  </a:txBody>
                  <a:tcPr/>
                </a:tc>
              </a:tr>
              <a:tr h="1278882">
                <a:tc>
                  <a:txBody>
                    <a:bodyPr/>
                    <a:lstStyle/>
                    <a:p>
                      <a:r>
                        <a:rPr lang="de-DE" sz="1600" b="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Anh</a:t>
                      </a:r>
                      <a:r>
                        <a:rPr lang="de-DE" sz="16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J.2.6</a:t>
                      </a:r>
                      <a:endParaRPr lang="de-DE" sz="16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algn="l"/>
                      <a:r>
                        <a:rPr lang="de-DE" sz="1600" b="0" dirty="0" smtClean="0">
                          <a:latin typeface="Verdana" panose="020B0604030504040204" pitchFamily="34" charset="0"/>
                          <a:ea typeface="Verdana" panose="020B0604030504040204" pitchFamily="34" charset="0"/>
                          <a:cs typeface="Verdana" panose="020B0604030504040204" pitchFamily="34" charset="0"/>
                        </a:rPr>
                        <a:t>In</a:t>
                      </a:r>
                      <a:r>
                        <a:rPr lang="de-DE" sz="1600" b="0" baseline="0" dirty="0" smtClean="0">
                          <a:latin typeface="Verdana" panose="020B0604030504040204" pitchFamily="34" charset="0"/>
                          <a:ea typeface="Verdana" panose="020B0604030504040204" pitchFamily="34" charset="0"/>
                          <a:cs typeface="Verdana" panose="020B0604030504040204" pitchFamily="34" charset="0"/>
                        </a:rPr>
                        <a:t> </a:t>
                      </a:r>
                      <a:r>
                        <a:rPr lang="de-DE" sz="1600" b="0" baseline="0" dirty="0" err="1" smtClean="0">
                          <a:latin typeface="Verdana" panose="020B0604030504040204" pitchFamily="34" charset="0"/>
                          <a:ea typeface="Verdana" panose="020B0604030504040204" pitchFamily="34" charset="0"/>
                          <a:cs typeface="Verdana" panose="020B0604030504040204" pitchFamily="34" charset="0"/>
                        </a:rPr>
                        <a:t>Be</a:t>
                      </a:r>
                      <a:r>
                        <a:rPr lang="de-DE" sz="1600" b="0" baseline="0" dirty="0" smtClean="0">
                          <a:latin typeface="Verdana" panose="020B0604030504040204" pitchFamily="34" charset="0"/>
                          <a:ea typeface="Verdana" panose="020B0604030504040204" pitchFamily="34" charset="0"/>
                          <a:cs typeface="Verdana" panose="020B0604030504040204" pitchFamily="34" charset="0"/>
                        </a:rPr>
                        <a:t>-ziehung stehen-des Werk</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algn="l"/>
                      <a:r>
                        <a:rPr lang="de-DE" sz="1600" i="0" baseline="0" dirty="0" smtClean="0">
                          <a:latin typeface="Verdana" pitchFamily="34" charset="0"/>
                          <a:ea typeface="Verdana" pitchFamily="34" charset="0"/>
                          <a:cs typeface="Verdana" pitchFamily="34" charset="0"/>
                        </a:rPr>
                        <a:t>Fortgesetzt von European </a:t>
                      </a:r>
                      <a:r>
                        <a:rPr lang="de-DE" sz="1600" i="0" baseline="0" dirty="0" err="1" smtClean="0">
                          <a:latin typeface="Verdana" pitchFamily="34" charset="0"/>
                          <a:ea typeface="Verdana" pitchFamily="34" charset="0"/>
                          <a:cs typeface="Verdana" pitchFamily="34" charset="0"/>
                        </a:rPr>
                        <a:t>journal</a:t>
                      </a:r>
                      <a:r>
                        <a:rPr lang="de-DE" sz="1600" i="0" baseline="0" dirty="0" smtClean="0">
                          <a:latin typeface="Verdana" pitchFamily="34" charset="0"/>
                          <a:ea typeface="Verdana" pitchFamily="34" charset="0"/>
                          <a:cs typeface="Verdana" pitchFamily="34" charset="0"/>
                        </a:rPr>
                        <a:t> </a:t>
                      </a:r>
                      <a:r>
                        <a:rPr lang="de-DE" sz="1600" i="0" baseline="0" dirty="0" err="1" smtClean="0">
                          <a:latin typeface="Verdana" pitchFamily="34" charset="0"/>
                          <a:ea typeface="Verdana" pitchFamily="34" charset="0"/>
                          <a:cs typeface="Verdana" pitchFamily="34" charset="0"/>
                        </a:rPr>
                        <a:t>of</a:t>
                      </a:r>
                      <a:r>
                        <a:rPr lang="de-DE" sz="1600" i="0" baseline="0" dirty="0" smtClean="0">
                          <a:latin typeface="Verdana" pitchFamily="34" charset="0"/>
                          <a:ea typeface="Verdana" pitchFamily="34" charset="0"/>
                          <a:cs typeface="Verdana" pitchFamily="34" charset="0"/>
                        </a:rPr>
                        <a:t> </a:t>
                      </a:r>
                      <a:r>
                        <a:rPr lang="de-DE" sz="1600" i="0" baseline="0" dirty="0" err="1" smtClean="0">
                          <a:latin typeface="Verdana" pitchFamily="34" charset="0"/>
                          <a:ea typeface="Verdana" pitchFamily="34" charset="0"/>
                          <a:cs typeface="Verdana" pitchFamily="34" charset="0"/>
                        </a:rPr>
                        <a:t>nuclear</a:t>
                      </a:r>
                      <a:r>
                        <a:rPr lang="de-DE" sz="1600" i="0" baseline="0" dirty="0" smtClean="0">
                          <a:latin typeface="Verdana" pitchFamily="34" charset="0"/>
                          <a:ea typeface="Verdana" pitchFamily="34" charset="0"/>
                          <a:cs typeface="Verdana" pitchFamily="34" charset="0"/>
                        </a:rPr>
                        <a:t> </a:t>
                      </a:r>
                      <a:r>
                        <a:rPr lang="de-DE" sz="1600" i="0" baseline="0" dirty="0" err="1" smtClean="0">
                          <a:latin typeface="Verdana" pitchFamily="34" charset="0"/>
                          <a:ea typeface="Verdana" pitchFamily="34" charset="0"/>
                          <a:cs typeface="Verdana" pitchFamily="34" charset="0"/>
                        </a:rPr>
                        <a:t>medicine</a:t>
                      </a:r>
                      <a:r>
                        <a:rPr lang="de-DE" sz="1600" i="0" baseline="0" dirty="0" smtClean="0">
                          <a:latin typeface="Verdana" pitchFamily="34" charset="0"/>
                          <a:ea typeface="Verdana" pitchFamily="34" charset="0"/>
                          <a:cs typeface="Verdana" pitchFamily="34" charset="0"/>
                        </a:rPr>
                        <a:t> </a:t>
                      </a:r>
                      <a:r>
                        <a:rPr lang="de-DE" sz="1600" i="0" baseline="0" dirty="0" err="1" smtClean="0">
                          <a:latin typeface="Verdana" pitchFamily="34" charset="0"/>
                          <a:ea typeface="Verdana" pitchFamily="34" charset="0"/>
                          <a:cs typeface="Verdana" pitchFamily="34" charset="0"/>
                        </a:rPr>
                        <a:t>and</a:t>
                      </a:r>
                      <a:r>
                        <a:rPr lang="de-DE" sz="1600" i="0" baseline="0" dirty="0" smtClean="0">
                          <a:latin typeface="Verdana" pitchFamily="34" charset="0"/>
                          <a:ea typeface="Verdana" pitchFamily="34" charset="0"/>
                          <a:cs typeface="Verdana" pitchFamily="34" charset="0"/>
                        </a:rPr>
                        <a:t> </a:t>
                      </a:r>
                      <a:r>
                        <a:rPr lang="de-DE" sz="1600" i="0" baseline="0" dirty="0" err="1" smtClean="0">
                          <a:latin typeface="Verdana" pitchFamily="34" charset="0"/>
                          <a:ea typeface="Verdana" pitchFamily="34" charset="0"/>
                          <a:cs typeface="Verdana" pitchFamily="34" charset="0"/>
                        </a:rPr>
                        <a:t>molecular</a:t>
                      </a:r>
                      <a:r>
                        <a:rPr lang="de-DE" sz="1600" i="0" baseline="0" dirty="0" smtClean="0">
                          <a:latin typeface="Verdana" pitchFamily="34" charset="0"/>
                          <a:ea typeface="Verdana" pitchFamily="34" charset="0"/>
                          <a:cs typeface="Verdana" pitchFamily="34" charset="0"/>
                        </a:rPr>
                        <a:t> </a:t>
                      </a:r>
                      <a:r>
                        <a:rPr lang="de-DE" sz="1600" i="0" baseline="0" dirty="0" err="1" smtClean="0">
                          <a:latin typeface="Verdana" pitchFamily="34" charset="0"/>
                          <a:ea typeface="Verdana" pitchFamily="34" charset="0"/>
                          <a:cs typeface="Verdana" pitchFamily="34" charset="0"/>
                        </a:rPr>
                        <a:t>imaging</a:t>
                      </a:r>
                      <a:r>
                        <a:rPr lang="de-DE" sz="1600" i="0" baseline="0" dirty="0" smtClean="0">
                          <a:latin typeface="Verdana" pitchFamily="34" charset="0"/>
                          <a:ea typeface="Verdana" pitchFamily="34" charset="0"/>
                          <a:cs typeface="Verdana" pitchFamily="34" charset="0"/>
                        </a:rPr>
                        <a:t> (Amsterdam)</a:t>
                      </a:r>
                      <a:endParaRPr lang="de-DE" sz="1600" i="0" dirty="0">
                        <a:latin typeface="Verdana" pitchFamily="34" charset="0"/>
                        <a:ea typeface="Verdana" pitchFamily="34" charset="0"/>
                        <a:cs typeface="Verdana" pitchFamily="34" charset="0"/>
                      </a:endParaRPr>
                    </a:p>
                  </a:txBody>
                  <a:tcPr>
                    <a:solidFill>
                      <a:schemeClr val="accent3">
                        <a:lumMod val="40000"/>
                        <a:lumOff val="60000"/>
                      </a:schemeClr>
                    </a:solidFill>
                  </a:tcPr>
                </a:tc>
                <a:tc>
                  <a:txBody>
                    <a:bodyPr/>
                    <a:lstStyle/>
                    <a:p>
                      <a:r>
                        <a:rPr lang="de-DE" sz="1600" i="0" dirty="0" smtClean="0">
                          <a:latin typeface="Verdana" pitchFamily="34" charset="0"/>
                          <a:ea typeface="Verdana" pitchFamily="34" charset="0"/>
                          <a:cs typeface="Verdana" pitchFamily="34" charset="0"/>
                        </a:rPr>
                        <a:t>Fortsetzung</a:t>
                      </a:r>
                      <a:r>
                        <a:rPr lang="de-DE" sz="1600" i="0" baseline="0" dirty="0" smtClean="0">
                          <a:latin typeface="Verdana" pitchFamily="34" charset="0"/>
                          <a:ea typeface="Verdana" pitchFamily="34" charset="0"/>
                          <a:cs typeface="Verdana" pitchFamily="34" charset="0"/>
                        </a:rPr>
                        <a:t> von</a:t>
                      </a:r>
                    </a:p>
                    <a:p>
                      <a:r>
                        <a:rPr lang="de-DE" sz="1600" i="0" baseline="0" dirty="0" smtClean="0">
                          <a:latin typeface="Verdana" pitchFamily="34" charset="0"/>
                          <a:ea typeface="Verdana" pitchFamily="34" charset="0"/>
                          <a:cs typeface="Verdana" pitchFamily="34" charset="0"/>
                        </a:rPr>
                        <a:t>European </a:t>
                      </a:r>
                      <a:r>
                        <a:rPr lang="de-DE" sz="1600" i="0" baseline="0" dirty="0" err="1" smtClean="0">
                          <a:latin typeface="Verdana" pitchFamily="34" charset="0"/>
                          <a:ea typeface="Verdana" pitchFamily="34" charset="0"/>
                          <a:cs typeface="Verdana" pitchFamily="34" charset="0"/>
                        </a:rPr>
                        <a:t>journal</a:t>
                      </a:r>
                      <a:r>
                        <a:rPr lang="de-DE" sz="1600" i="0" baseline="0" dirty="0" smtClean="0">
                          <a:latin typeface="Verdana" pitchFamily="34" charset="0"/>
                          <a:ea typeface="Verdana" pitchFamily="34" charset="0"/>
                          <a:cs typeface="Verdana" pitchFamily="34" charset="0"/>
                        </a:rPr>
                        <a:t> </a:t>
                      </a:r>
                      <a:r>
                        <a:rPr lang="de-DE" sz="1600" i="0" baseline="0" dirty="0" err="1" smtClean="0">
                          <a:latin typeface="Verdana" pitchFamily="34" charset="0"/>
                          <a:ea typeface="Verdana" pitchFamily="34" charset="0"/>
                          <a:cs typeface="Verdana" pitchFamily="34" charset="0"/>
                        </a:rPr>
                        <a:t>of</a:t>
                      </a:r>
                      <a:r>
                        <a:rPr lang="de-DE" sz="1600" i="0" baseline="0" dirty="0" smtClean="0">
                          <a:latin typeface="Verdana" pitchFamily="34" charset="0"/>
                          <a:ea typeface="Verdana" pitchFamily="34" charset="0"/>
                          <a:cs typeface="Verdana" pitchFamily="34" charset="0"/>
                        </a:rPr>
                        <a:t> </a:t>
                      </a:r>
                      <a:r>
                        <a:rPr lang="de-DE" sz="1600" i="0" baseline="0" dirty="0" err="1" smtClean="0">
                          <a:latin typeface="Verdana" pitchFamily="34" charset="0"/>
                          <a:ea typeface="Verdana" pitchFamily="34" charset="0"/>
                          <a:cs typeface="Verdana" pitchFamily="34" charset="0"/>
                        </a:rPr>
                        <a:t>nuclear</a:t>
                      </a:r>
                      <a:r>
                        <a:rPr lang="de-DE" sz="1600" i="0" baseline="0" dirty="0" smtClean="0">
                          <a:latin typeface="Verdana" pitchFamily="34" charset="0"/>
                          <a:ea typeface="Verdana" pitchFamily="34" charset="0"/>
                          <a:cs typeface="Verdana" pitchFamily="34" charset="0"/>
                        </a:rPr>
                        <a:t> </a:t>
                      </a:r>
                      <a:r>
                        <a:rPr lang="de-DE" sz="1600" i="0" baseline="0" dirty="0" err="1" smtClean="0">
                          <a:latin typeface="Verdana" pitchFamily="34" charset="0"/>
                          <a:ea typeface="Verdana" pitchFamily="34" charset="0"/>
                          <a:cs typeface="Verdana" pitchFamily="34" charset="0"/>
                        </a:rPr>
                        <a:t>medicine</a:t>
                      </a:r>
                      <a:endParaRPr lang="de-DE" sz="1600" i="0" dirty="0">
                        <a:latin typeface="Verdana" pitchFamily="34" charset="0"/>
                        <a:ea typeface="Verdana" pitchFamily="34" charset="0"/>
                        <a:cs typeface="Verdana" pitchFamily="34" charset="0"/>
                      </a:endParaRPr>
                    </a:p>
                  </a:txBody>
                  <a:tcPr>
                    <a:solidFill>
                      <a:schemeClr val="accent3">
                        <a:lumMod val="40000"/>
                        <a:lumOff val="60000"/>
                      </a:schemeClr>
                    </a:solidFill>
                  </a:tcPr>
                </a:tc>
                <a:tc>
                  <a:txBody>
                    <a:bodyPr/>
                    <a:lstStyle/>
                    <a:p>
                      <a:endParaRPr lang="de-DE" sz="1600" i="1" dirty="0">
                        <a:latin typeface="Verdana" pitchFamily="34" charset="0"/>
                        <a:ea typeface="Verdana" pitchFamily="34" charset="0"/>
                        <a:cs typeface="Verdana" pitchFamily="34" charset="0"/>
                      </a:endParaRPr>
                    </a:p>
                  </a:txBody>
                  <a:tcPr>
                    <a:solidFill>
                      <a:schemeClr val="accent3">
                        <a:lumMod val="40000"/>
                        <a:lumOff val="60000"/>
                      </a:schemeClr>
                    </a:solidFill>
                  </a:tcPr>
                </a:tc>
              </a:tr>
            </a:tbl>
          </a:graphicData>
        </a:graphic>
      </p:graphicFrame>
    </p:spTree>
    <p:extLst>
      <p:ext uri="{BB962C8B-B14F-4D97-AF65-F5344CB8AC3E}">
        <p14:creationId xmlns:p14="http://schemas.microsoft.com/office/powerpoint/2010/main" val="41994710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512" y="116632"/>
            <a:ext cx="8640960" cy="1440160"/>
          </a:xfrm>
        </p:spPr>
        <p:txBody>
          <a:bodyPr>
            <a:noAutofit/>
          </a:bodyPr>
          <a:lstStyle/>
          <a:p>
            <a:r>
              <a:rPr lang="de-DE" dirty="0" smtClean="0">
                <a:solidFill>
                  <a:srgbClr val="4F81BD">
                    <a:lumMod val="75000"/>
                  </a:srgbClr>
                </a:solidFill>
                <a:latin typeface="Verdana" pitchFamily="34" charset="0"/>
                <a:ea typeface="Verdana" pitchFamily="34" charset="0"/>
                <a:cs typeface="Verdana" pitchFamily="34" charset="0"/>
              </a:rPr>
              <a:t>1.3 Wesentliche Änderung des Ausgabevermerks - </a:t>
            </a:r>
            <a:r>
              <a:rPr lang="de-DE" dirty="0">
                <a:solidFill>
                  <a:srgbClr val="4F81BD">
                    <a:lumMod val="75000"/>
                  </a:srgbClr>
                </a:solidFill>
                <a:latin typeface="Verdana" pitchFamily="34" charset="0"/>
                <a:ea typeface="Verdana" pitchFamily="34" charset="0"/>
                <a:cs typeface="Verdana" pitchFamily="34" charset="0"/>
              </a:rPr>
              <a:t>RDA 1.6.2.5 D-A-CH </a:t>
            </a:r>
            <a:br>
              <a:rPr lang="de-DE" dirty="0">
                <a:solidFill>
                  <a:srgbClr val="4F81BD">
                    <a:lumMod val="75000"/>
                  </a:srgbClr>
                </a:solidFill>
                <a:latin typeface="Verdana" pitchFamily="34" charset="0"/>
                <a:ea typeface="Verdana" pitchFamily="34" charset="0"/>
                <a:cs typeface="Verdana" pitchFamily="34" charset="0"/>
              </a:rPr>
            </a:br>
            <a:endParaRPr lang="de-DE" dirty="0">
              <a:solidFill>
                <a:srgbClr val="4F81BD">
                  <a:lumMod val="75000"/>
                </a:srgbClr>
              </a:solidFill>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179512" y="6376243"/>
            <a:ext cx="8352928" cy="365125"/>
          </a:xfrm>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5B.16.02: Änderungen bei Sucheinstiegen, die Werke repräsentieren - Werke II | Stand: 04.01.2016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749701405"/>
              </p:ext>
            </p:extLst>
          </p:nvPr>
        </p:nvGraphicFramePr>
        <p:xfrm>
          <a:off x="179512" y="1124745"/>
          <a:ext cx="8856984" cy="5092476"/>
        </p:xfrm>
        <a:graphic>
          <a:graphicData uri="http://schemas.openxmlformats.org/drawingml/2006/table">
            <a:tbl>
              <a:tblPr firstRow="1" bandRow="1">
                <a:tableStyleId>{5C22544A-7EE6-4342-B048-85BDC9FD1C3A}</a:tableStyleId>
              </a:tblPr>
              <a:tblGrid>
                <a:gridCol w="966216"/>
                <a:gridCol w="2335023"/>
                <a:gridCol w="2657095"/>
                <a:gridCol w="2898650"/>
              </a:tblGrid>
              <a:tr h="604430">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 – Werk 1</a:t>
                      </a: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 –</a:t>
                      </a:r>
                    </a:p>
                    <a:p>
                      <a:r>
                        <a:rPr lang="de-DE" sz="1800" dirty="0" smtClean="0">
                          <a:latin typeface="Verdana" panose="020B0604030504040204" pitchFamily="34" charset="0"/>
                          <a:ea typeface="Verdana" panose="020B0604030504040204" pitchFamily="34" charset="0"/>
                          <a:cs typeface="Verdana" panose="020B0604030504040204" pitchFamily="34" charset="0"/>
                        </a:rPr>
                        <a:t>Werk 2</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r>
              <a:tr h="345389">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Werktitel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r>
                        <a:rPr lang="de-DE" sz="1800" dirty="0" smtClean="0">
                          <a:latin typeface="Verdana" pitchFamily="34" charset="0"/>
                          <a:ea typeface="Verdana" pitchFamily="34" charset="0"/>
                          <a:cs typeface="Verdana" pitchFamily="34" charset="0"/>
                        </a:rPr>
                        <a:t>-</a:t>
                      </a:r>
                      <a:endParaRPr lang="de-DE" sz="1800" dirty="0">
                        <a:latin typeface="Verdana" pitchFamily="34" charset="0"/>
                        <a:ea typeface="Verdana" pitchFamily="34" charset="0"/>
                        <a:cs typeface="Verdana" pitchFamily="34" charset="0"/>
                      </a:endParaRPr>
                    </a:p>
                  </a:txBody>
                  <a:tcPr/>
                </a:tc>
                <a:tc rowSpan="2">
                  <a:txBody>
                    <a:bodyPr/>
                    <a:lstStyle/>
                    <a:p>
                      <a:r>
                        <a:rPr lang="de-DE" sz="1800" dirty="0" smtClean="0">
                          <a:latin typeface="Verdana" pitchFamily="34" charset="0"/>
                          <a:ea typeface="Verdana" pitchFamily="34" charset="0"/>
                          <a:cs typeface="Verdana" pitchFamily="34" charset="0"/>
                        </a:rPr>
                        <a:t>City </a:t>
                      </a:r>
                      <a:r>
                        <a:rPr lang="de-DE" sz="1800" dirty="0" err="1" smtClean="0">
                          <a:latin typeface="Verdana" pitchFamily="34" charset="0"/>
                          <a:ea typeface="Verdana" pitchFamily="34" charset="0"/>
                          <a:cs typeface="Verdana" pitchFamily="34" charset="0"/>
                        </a:rPr>
                        <a:t>dog</a:t>
                      </a:r>
                      <a:r>
                        <a:rPr lang="de-DE" sz="1800" baseline="0" dirty="0" smtClean="0">
                          <a:solidFill>
                            <a:srgbClr val="FF0000"/>
                          </a:solidFill>
                          <a:latin typeface="Verdana" pitchFamily="34" charset="0"/>
                          <a:ea typeface="Verdana" pitchFamily="34" charset="0"/>
                          <a:cs typeface="Verdana" pitchFamily="34" charset="0"/>
                        </a:rPr>
                        <a:t> </a:t>
                      </a:r>
                      <a:r>
                        <a:rPr lang="de-DE" sz="1800" baseline="0" dirty="0" smtClean="0">
                          <a:solidFill>
                            <a:schemeClr val="tx1"/>
                          </a:solidFill>
                          <a:latin typeface="Verdana" pitchFamily="34" charset="0"/>
                          <a:ea typeface="Verdana" pitchFamily="34" charset="0"/>
                          <a:cs typeface="Verdana" pitchFamily="34" charset="0"/>
                        </a:rPr>
                        <a:t>(</a:t>
                      </a:r>
                      <a:r>
                        <a:rPr lang="de-DE" sz="1800" dirty="0" smtClean="0">
                          <a:solidFill>
                            <a:schemeClr val="tx1"/>
                          </a:solidFill>
                          <a:latin typeface="Verdana" pitchFamily="34" charset="0"/>
                          <a:ea typeface="Verdana" pitchFamily="34" charset="0"/>
                          <a:cs typeface="Verdana" pitchFamily="34" charset="0"/>
                        </a:rPr>
                        <a:t>Ausgabe</a:t>
                      </a:r>
                      <a:r>
                        <a:rPr lang="de-DE" sz="1800" dirty="0" smtClean="0">
                          <a:solidFill>
                            <a:srgbClr val="FF0000"/>
                          </a:solidFill>
                          <a:latin typeface="Verdana" pitchFamily="34" charset="0"/>
                          <a:ea typeface="Verdana" pitchFamily="34" charset="0"/>
                          <a:cs typeface="Verdana" pitchFamily="34" charset="0"/>
                        </a:rPr>
                        <a:t> </a:t>
                      </a:r>
                      <a:r>
                        <a:rPr lang="de-DE" sz="1800" dirty="0" smtClean="0">
                          <a:solidFill>
                            <a:schemeClr val="dk1"/>
                          </a:solidFill>
                          <a:latin typeface="Verdana" pitchFamily="34" charset="0"/>
                          <a:ea typeface="Verdana" pitchFamily="34" charset="0"/>
                          <a:cs typeface="Verdana" pitchFamily="34" charset="0"/>
                        </a:rPr>
                        <a:t>Berlin</a:t>
                      </a:r>
                      <a:r>
                        <a:rPr lang="de-DE" sz="1800" baseline="0" dirty="0" smtClean="0">
                          <a:solidFill>
                            <a:schemeClr val="dk1"/>
                          </a:solidFill>
                          <a:latin typeface="Verdana" pitchFamily="34" charset="0"/>
                          <a:ea typeface="Verdana" pitchFamily="34" charset="0"/>
                          <a:cs typeface="Verdana" pitchFamily="34" charset="0"/>
                        </a:rPr>
                        <a:t> und Brandenburg)</a:t>
                      </a:r>
                      <a:endParaRPr lang="de-DE" sz="1800" dirty="0">
                        <a:latin typeface="Verdana" pitchFamily="34" charset="0"/>
                        <a:ea typeface="Verdana" pitchFamily="34" charset="0"/>
                        <a:cs typeface="Verdana" pitchFamily="34" charset="0"/>
                      </a:endParaRPr>
                    </a:p>
                  </a:txBody>
                  <a:tcPr/>
                </a:tc>
              </a:tr>
              <a:tr h="1122514">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6.6</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Sonstige </a:t>
                      </a:r>
                      <a:r>
                        <a:rPr lang="de-DE" sz="1800" b="1" dirty="0" smtClean="0">
                          <a:latin typeface="Verdana" panose="020B0604030504040204" pitchFamily="34" charset="0"/>
                          <a:ea typeface="Verdana" panose="020B0604030504040204" pitchFamily="34" charset="0"/>
                          <a:cs typeface="Verdana" panose="020B0604030504040204" pitchFamily="34" charset="0"/>
                        </a:rPr>
                        <a:t>unterscheidende </a:t>
                      </a:r>
                      <a:r>
                        <a:rPr lang="de-DE" sz="1800" b="1" dirty="0" smtClean="0">
                          <a:latin typeface="Verdana" panose="020B0604030504040204" pitchFamily="34" charset="0"/>
                          <a:ea typeface="Verdana" panose="020B0604030504040204" pitchFamily="34" charset="0"/>
                          <a:cs typeface="Verdana" panose="020B0604030504040204" pitchFamily="34" charset="0"/>
                        </a:rPr>
                        <a:t>Eigenschaften</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endParaRPr lang="de-DE"/>
                    </a:p>
                  </a:txBody>
                  <a:tcPr/>
                </a:tc>
                <a:tc vMerge="1">
                  <a:txBody>
                    <a:bodyPr/>
                    <a:lstStyle/>
                    <a:p>
                      <a:endParaRPr lang="de-DE"/>
                    </a:p>
                  </a:txBody>
                  <a:tcPr/>
                </a:tc>
              </a:tr>
              <a:tr h="546866">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City </a:t>
                      </a:r>
                      <a:r>
                        <a:rPr lang="de-DE" sz="1800" dirty="0" err="1" smtClean="0">
                          <a:latin typeface="Verdana" pitchFamily="34" charset="0"/>
                          <a:ea typeface="Verdana" pitchFamily="34" charset="0"/>
                          <a:cs typeface="Verdana" pitchFamily="34" charset="0"/>
                        </a:rPr>
                        <a:t>dog</a:t>
                      </a:r>
                      <a:endParaRPr lang="de-DE" sz="1800" dirty="0" smtClean="0">
                        <a:latin typeface="Verdana" pitchFamily="34" charset="0"/>
                        <a:ea typeface="Verdana" pitchFamily="34" charset="0"/>
                        <a:cs typeface="Verdana" pitchFamily="34" charset="0"/>
                      </a:endParaRPr>
                    </a:p>
                    <a:p>
                      <a:r>
                        <a:rPr lang="de-DE" sz="1400" dirty="0" smtClean="0">
                          <a:latin typeface="Verdana" pitchFamily="34" charset="0"/>
                          <a:ea typeface="Verdana" pitchFamily="34" charset="0"/>
                          <a:cs typeface="Verdana" pitchFamily="34" charset="0"/>
                        </a:rPr>
                        <a:t>hier: 2.3.2 = 6.2.2</a:t>
                      </a:r>
                      <a:endParaRPr lang="de-DE" sz="1400"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City</a:t>
                      </a:r>
                      <a:r>
                        <a:rPr lang="de-DE" sz="1800" baseline="0" dirty="0" smtClean="0">
                          <a:latin typeface="Verdana" pitchFamily="34" charset="0"/>
                          <a:ea typeface="Verdana" pitchFamily="34" charset="0"/>
                          <a:cs typeface="Verdana" pitchFamily="34" charset="0"/>
                        </a:rPr>
                        <a:t> </a:t>
                      </a:r>
                      <a:r>
                        <a:rPr lang="de-DE" sz="1800" baseline="0" dirty="0" err="1" smtClean="0">
                          <a:latin typeface="Verdana" pitchFamily="34" charset="0"/>
                          <a:ea typeface="Verdana" pitchFamily="34" charset="0"/>
                          <a:cs typeface="Verdana" pitchFamily="34" charset="0"/>
                        </a:rPr>
                        <a:t>dog</a:t>
                      </a:r>
                      <a:endParaRPr lang="de-DE" sz="1800" dirty="0">
                        <a:latin typeface="Verdana" pitchFamily="34" charset="0"/>
                        <a:ea typeface="Verdana" pitchFamily="34" charset="0"/>
                        <a:cs typeface="Verdana" pitchFamily="34" charset="0"/>
                      </a:endParaRPr>
                    </a:p>
                  </a:txBody>
                  <a:tcPr/>
                </a:tc>
              </a:tr>
              <a:tr h="604430">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2.5</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err="1" smtClean="0">
                          <a:latin typeface="Verdana" panose="020B0604030504040204" pitchFamily="34" charset="0"/>
                          <a:ea typeface="Verdana" panose="020B0604030504040204" pitchFamily="34" charset="0"/>
                          <a:cs typeface="Verdana" panose="020B0604030504040204" pitchFamily="34" charset="0"/>
                        </a:rPr>
                        <a:t>Ausgabever</a:t>
                      </a:r>
                      <a:r>
                        <a:rPr lang="de-DE" sz="1800" b="1" dirty="0" smtClean="0">
                          <a:latin typeface="Verdana" panose="020B0604030504040204" pitchFamily="34" charset="0"/>
                          <a:ea typeface="Verdana" panose="020B0604030504040204" pitchFamily="34" charset="0"/>
                          <a:cs typeface="Verdana" panose="020B0604030504040204" pitchFamily="34" charset="0"/>
                        </a:rPr>
                        <a:t>-merk</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Ausgabe Berlin</a:t>
                      </a:r>
                      <a:endParaRPr lang="de-DE" sz="1800"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Ausgabe Berlin und Brandenburg</a:t>
                      </a:r>
                      <a:endParaRPr lang="de-DE" sz="1800" dirty="0">
                        <a:latin typeface="Verdana" pitchFamily="34" charset="0"/>
                        <a:ea typeface="Verdana" pitchFamily="34" charset="0"/>
                        <a:cs typeface="Verdana" pitchFamily="34" charset="0"/>
                      </a:endParaRPr>
                    </a:p>
                  </a:txBody>
                  <a:tcPr/>
                </a:tc>
              </a:tr>
              <a:tr h="1744922">
                <a:tc>
                  <a:txBody>
                    <a:bodyPr/>
                    <a:lstStyle/>
                    <a:p>
                      <a:r>
                        <a:rPr lang="de-DE" sz="18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25.1</a:t>
                      </a:r>
                      <a:endParaRPr lang="de-DE" sz="18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algn="l"/>
                      <a:r>
                        <a:rPr lang="de-DE" sz="1800" b="0" dirty="0" smtClean="0">
                          <a:latin typeface="Verdana" panose="020B0604030504040204" pitchFamily="34" charset="0"/>
                          <a:ea typeface="Verdana" panose="020B0604030504040204" pitchFamily="34" charset="0"/>
                          <a:cs typeface="Verdana" panose="020B0604030504040204" pitchFamily="34" charset="0"/>
                        </a:rPr>
                        <a:t>In</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Beziehung stehendes Werk</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p>
                      <a:pPr algn="l"/>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algn="l"/>
                      <a:r>
                        <a:rPr lang="de-DE" sz="1800" i="0" dirty="0" smtClean="0">
                          <a:latin typeface="Verdana" pitchFamily="34" charset="0"/>
                          <a:ea typeface="Verdana" pitchFamily="34" charset="0"/>
                          <a:cs typeface="Verdana" pitchFamily="34" charset="0"/>
                        </a:rPr>
                        <a:t>Fortgesetzt von</a:t>
                      </a:r>
                    </a:p>
                    <a:p>
                      <a:pPr algn="l"/>
                      <a:r>
                        <a:rPr lang="de-DE" sz="1800" i="0" dirty="0" smtClean="0">
                          <a:latin typeface="Verdana" pitchFamily="34" charset="0"/>
                          <a:ea typeface="Verdana" pitchFamily="34" charset="0"/>
                          <a:cs typeface="Verdana" pitchFamily="34" charset="0"/>
                        </a:rPr>
                        <a:t>City </a:t>
                      </a:r>
                      <a:r>
                        <a:rPr lang="de-DE" sz="1800" i="0" dirty="0" err="1" smtClean="0">
                          <a:latin typeface="Verdana" pitchFamily="34" charset="0"/>
                          <a:ea typeface="Verdana" pitchFamily="34" charset="0"/>
                          <a:cs typeface="Verdana" pitchFamily="34" charset="0"/>
                        </a:rPr>
                        <a:t>dog</a:t>
                      </a:r>
                      <a:r>
                        <a:rPr lang="de-DE" sz="1800" i="0" dirty="0" smtClean="0">
                          <a:latin typeface="Verdana" pitchFamily="34" charset="0"/>
                          <a:ea typeface="Verdana" pitchFamily="34" charset="0"/>
                          <a:cs typeface="Verdana" pitchFamily="34" charset="0"/>
                        </a:rPr>
                        <a:t> (Ausgabe Berlin und Brandenburg)</a:t>
                      </a:r>
                      <a:endParaRPr lang="de-DE" sz="1800" i="0" dirty="0">
                        <a:latin typeface="Verdana" pitchFamily="34" charset="0"/>
                        <a:ea typeface="Verdana" pitchFamily="34" charset="0"/>
                        <a:cs typeface="Verdana" pitchFamily="34" charset="0"/>
                      </a:endParaRPr>
                    </a:p>
                  </a:txBody>
                  <a:tcPr>
                    <a:solidFill>
                      <a:schemeClr val="accent3">
                        <a:lumMod val="40000"/>
                        <a:lumOff val="60000"/>
                      </a:schemeClr>
                    </a:solidFill>
                  </a:tcPr>
                </a:tc>
                <a:tc>
                  <a:txBody>
                    <a:bodyPr/>
                    <a:lstStyle/>
                    <a:p>
                      <a:r>
                        <a:rPr lang="de-DE" sz="1800" i="0" baseline="0" dirty="0" smtClean="0">
                          <a:latin typeface="Verdana" pitchFamily="34" charset="0"/>
                          <a:ea typeface="Verdana" pitchFamily="34" charset="0"/>
                          <a:cs typeface="Verdana" pitchFamily="34" charset="0"/>
                        </a:rPr>
                        <a:t>Fortsetzung von </a:t>
                      </a:r>
                    </a:p>
                    <a:p>
                      <a:r>
                        <a:rPr lang="de-DE" sz="1800" i="0" baseline="0" dirty="0" smtClean="0">
                          <a:latin typeface="Verdana" pitchFamily="34" charset="0"/>
                          <a:ea typeface="Verdana" pitchFamily="34" charset="0"/>
                          <a:cs typeface="Verdana" pitchFamily="34" charset="0"/>
                        </a:rPr>
                        <a:t>City </a:t>
                      </a:r>
                      <a:r>
                        <a:rPr lang="de-DE" sz="1800" i="0" baseline="0" dirty="0" err="1" smtClean="0">
                          <a:latin typeface="Verdana" pitchFamily="34" charset="0"/>
                          <a:ea typeface="Verdana" pitchFamily="34" charset="0"/>
                          <a:cs typeface="Verdana" pitchFamily="34" charset="0"/>
                        </a:rPr>
                        <a:t>dog</a:t>
                      </a:r>
                      <a:endParaRPr lang="de-DE" sz="1800" i="0" dirty="0">
                        <a:latin typeface="Verdana" pitchFamily="34" charset="0"/>
                        <a:ea typeface="Verdana" pitchFamily="34" charset="0"/>
                        <a:cs typeface="Verdana" pitchFamily="34" charset="0"/>
                      </a:endParaRPr>
                    </a:p>
                  </a:txBody>
                  <a:tcPr>
                    <a:solidFill>
                      <a:schemeClr val="accent3">
                        <a:lumMod val="40000"/>
                        <a:lumOff val="60000"/>
                      </a:schemeClr>
                    </a:solidFill>
                  </a:tcPr>
                </a:tc>
              </a:tr>
            </a:tbl>
          </a:graphicData>
        </a:graphic>
      </p:graphicFrame>
    </p:spTree>
    <p:extLst>
      <p:ext uri="{BB962C8B-B14F-4D97-AF65-F5344CB8AC3E}">
        <p14:creationId xmlns:p14="http://schemas.microsoft.com/office/powerpoint/2010/main" val="40080140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1012974"/>
          </a:xfrm>
        </p:spPr>
        <p:txBody>
          <a:bodyPr>
            <a:noAutofit/>
          </a:bodyPr>
          <a:lstStyle/>
          <a:p>
            <a:r>
              <a:rPr lang="de-DE" dirty="0">
                <a:latin typeface="Verdana" pitchFamily="34" charset="0"/>
                <a:ea typeface="Verdana" pitchFamily="34" charset="0"/>
                <a:cs typeface="Verdana" pitchFamily="34" charset="0"/>
              </a:rPr>
              <a:t>2</a:t>
            </a:r>
            <a:r>
              <a:rPr lang="de-DE" dirty="0" smtClean="0">
                <a:latin typeface="Verdana" pitchFamily="34" charset="0"/>
                <a:ea typeface="Verdana" pitchFamily="34" charset="0"/>
                <a:cs typeface="Verdana" pitchFamily="34" charset="0"/>
              </a:rPr>
              <a:t>. Kein neues Werk </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1412776"/>
            <a:ext cx="8640960" cy="4896544"/>
          </a:xfrm>
        </p:spPr>
        <p:txBody>
          <a:bodyPr/>
          <a:lstStyle/>
          <a:p>
            <a:pPr lvl="0"/>
            <a:r>
              <a:rPr lang="de-DE" sz="2400" dirty="0" smtClean="0">
                <a:latin typeface="Verdana" panose="020B0604030504040204" pitchFamily="34" charset="0"/>
                <a:ea typeface="Verdana" panose="020B0604030504040204" pitchFamily="34" charset="0"/>
                <a:cs typeface="Verdana" panose="020B0604030504040204" pitchFamily="34" charset="0"/>
              </a:rPr>
              <a:t>es </a:t>
            </a:r>
            <a:r>
              <a:rPr lang="de-DE" sz="2400" dirty="0">
                <a:latin typeface="Verdana" panose="020B0604030504040204" pitchFamily="34" charset="0"/>
                <a:ea typeface="Verdana" panose="020B0604030504040204" pitchFamily="34" charset="0"/>
                <a:cs typeface="Verdana" panose="020B0604030504040204" pitchFamily="34" charset="0"/>
              </a:rPr>
              <a:t>entsteht </a:t>
            </a:r>
            <a:r>
              <a:rPr lang="de-DE" sz="2400" b="1" dirty="0">
                <a:latin typeface="Verdana" panose="020B0604030504040204" pitchFamily="34" charset="0"/>
                <a:ea typeface="Verdana" panose="020B0604030504040204" pitchFamily="34" charset="0"/>
                <a:cs typeface="Verdana" panose="020B0604030504040204" pitchFamily="34" charset="0"/>
              </a:rPr>
              <a:t>kein neues Werk</a:t>
            </a:r>
            <a:r>
              <a:rPr lang="de-DE" sz="2400" dirty="0">
                <a:latin typeface="Verdana" panose="020B0604030504040204" pitchFamily="34" charset="0"/>
                <a:ea typeface="Verdana" panose="020B0604030504040204" pitchFamily="34" charset="0"/>
                <a:cs typeface="Verdana" panose="020B0604030504040204" pitchFamily="34" charset="0"/>
              </a:rPr>
              <a:t> </a:t>
            </a: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lvl="0"/>
            <a:r>
              <a:rPr lang="de-DE" sz="2400" dirty="0" smtClean="0">
                <a:latin typeface="Verdana" panose="020B0604030504040204" pitchFamily="34" charset="0"/>
                <a:ea typeface="Verdana" panose="020B0604030504040204" pitchFamily="34" charset="0"/>
                <a:cs typeface="Verdana" panose="020B0604030504040204" pitchFamily="34" charset="0"/>
              </a:rPr>
              <a:t>die </a:t>
            </a:r>
            <a:r>
              <a:rPr lang="de-DE" sz="2400" dirty="0">
                <a:latin typeface="Verdana" panose="020B0604030504040204" pitchFamily="34" charset="0"/>
                <a:ea typeface="Verdana" panose="020B0604030504040204" pitchFamily="34" charset="0"/>
                <a:cs typeface="Verdana" panose="020B0604030504040204" pitchFamily="34" charset="0"/>
              </a:rPr>
              <a:t>unterscheidenden Merkmale werden in der vorhandenen Beschreibung </a:t>
            </a:r>
            <a:r>
              <a:rPr lang="de-DE" sz="2400" b="1" dirty="0">
                <a:latin typeface="Verdana" panose="020B0604030504040204" pitchFamily="34" charset="0"/>
                <a:ea typeface="Verdana" panose="020B0604030504040204" pitchFamily="34" charset="0"/>
                <a:cs typeface="Verdana" panose="020B0604030504040204" pitchFamily="34" charset="0"/>
              </a:rPr>
              <a:t>aktualisiert</a:t>
            </a:r>
            <a:r>
              <a:rPr lang="de-DE" sz="2400" dirty="0">
                <a:latin typeface="Verdana" panose="020B0604030504040204" pitchFamily="34" charset="0"/>
                <a:ea typeface="Verdana" panose="020B0604030504040204" pitchFamily="34" charset="0"/>
                <a:cs typeface="Verdana" panose="020B0604030504040204" pitchFamily="34" charset="0"/>
              </a:rPr>
              <a:t> (Latest-Prinzip</a:t>
            </a:r>
            <a:r>
              <a:rPr lang="de-DE" sz="2400" dirty="0" smtClean="0">
                <a:latin typeface="Verdana" panose="020B0604030504040204" pitchFamily="34" charset="0"/>
                <a:ea typeface="Verdana" panose="020B0604030504040204" pitchFamily="34" charset="0"/>
                <a:cs typeface="Verdana" panose="020B0604030504040204" pitchFamily="34" charset="0"/>
              </a:rPr>
              <a:t>)</a:t>
            </a:r>
          </a:p>
          <a:p>
            <a:pPr>
              <a:buFont typeface="Wingdings" panose="05000000000000000000" pitchFamily="2" charset="2"/>
              <a:buChar char="Ø"/>
            </a:pPr>
            <a:r>
              <a:rPr lang="de-DE" sz="2400" dirty="0">
                <a:latin typeface="Verdana" panose="020B0604030504040204" pitchFamily="34" charset="0"/>
                <a:ea typeface="Verdana" panose="020B0604030504040204" pitchFamily="34" charset="0"/>
                <a:cs typeface="Verdana" panose="020B0604030504040204" pitchFamily="34" charset="0"/>
              </a:rPr>
              <a:t>Änderung des normierten Sucheinstiegs für das Werk</a:t>
            </a:r>
          </a:p>
          <a:p>
            <a:pPr lvl="0"/>
            <a:r>
              <a:rPr lang="de-DE" sz="2400" dirty="0" smtClean="0">
                <a:latin typeface="Verdana" panose="020B0604030504040204" pitchFamily="34" charset="0"/>
                <a:ea typeface="Verdana" panose="020B0604030504040204" pitchFamily="34" charset="0"/>
                <a:cs typeface="Verdana" panose="020B0604030504040204" pitchFamily="34" charset="0"/>
              </a:rPr>
              <a:t>der </a:t>
            </a:r>
            <a:r>
              <a:rPr lang="de-DE" sz="2400" dirty="0">
                <a:latin typeface="Verdana" panose="020B0604030504040204" pitchFamily="34" charset="0"/>
                <a:ea typeface="Verdana" panose="020B0604030504040204" pitchFamily="34" charset="0"/>
                <a:cs typeface="Verdana" panose="020B0604030504040204" pitchFamily="34" charset="0"/>
              </a:rPr>
              <a:t>bisherige Werktitel wird </a:t>
            </a:r>
            <a:r>
              <a:rPr lang="de-DE" sz="2400" u="sng" dirty="0">
                <a:latin typeface="Verdana" panose="020B0604030504040204" pitchFamily="34" charset="0"/>
                <a:ea typeface="Verdana" panose="020B0604030504040204" pitchFamily="34" charset="0"/>
                <a:cs typeface="Verdana" panose="020B0604030504040204" pitchFamily="34" charset="0"/>
              </a:rPr>
              <a:t>nicht</a:t>
            </a:r>
            <a:r>
              <a:rPr lang="de-DE" sz="2400" dirty="0">
                <a:latin typeface="Verdana" panose="020B0604030504040204" pitchFamily="34" charset="0"/>
                <a:ea typeface="Verdana" panose="020B0604030504040204" pitchFamily="34" charset="0"/>
                <a:cs typeface="Verdana" panose="020B0604030504040204" pitchFamily="34" charset="0"/>
              </a:rPr>
              <a:t> als abweichender Werktitel verzeichnet, da in der zusammengesetzten Beschreibung kein MARC-Feld dafür existiert</a:t>
            </a:r>
          </a:p>
          <a:p>
            <a:pPr marL="0" indent="0">
              <a:buNone/>
            </a:pPr>
            <a:endParaRPr lang="de-DE" sz="24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179512" y="6376243"/>
            <a:ext cx="8280920" cy="365125"/>
          </a:xfrm>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5B.16.02: Änderungen bei Sucheinstiegen, die Werke repräsentieren - Werke II | Stand: 04.01.2016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dirty="0"/>
          </a:p>
        </p:txBody>
      </p:sp>
    </p:spTree>
    <p:extLst>
      <p:ext uri="{BB962C8B-B14F-4D97-AF65-F5344CB8AC3E}">
        <p14:creationId xmlns:p14="http://schemas.microsoft.com/office/powerpoint/2010/main" val="29843622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sz="3100" dirty="0" smtClean="0">
                <a:latin typeface="Verdana" panose="020B0604030504040204" pitchFamily="34" charset="0"/>
                <a:ea typeface="Verdana" panose="020B0604030504040204" pitchFamily="34" charset="0"/>
                <a:cs typeface="Verdana" panose="020B0604030504040204" pitchFamily="34" charset="0"/>
              </a:rPr>
              <a:t>2.1 </a:t>
            </a:r>
            <a:r>
              <a:rPr lang="de-DE" sz="3100" dirty="0">
                <a:solidFill>
                  <a:srgbClr val="4F81BD">
                    <a:lumMod val="75000"/>
                  </a:srgbClr>
                </a:solidFill>
                <a:latin typeface="Verdana" pitchFamily="34" charset="0"/>
                <a:ea typeface="Verdana" pitchFamily="34" charset="0"/>
                <a:cs typeface="Verdana" pitchFamily="34" charset="0"/>
              </a:rPr>
              <a:t>Änderungen bei Merkmalen</a:t>
            </a:r>
          </a:p>
        </p:txBody>
      </p:sp>
      <p:sp>
        <p:nvSpPr>
          <p:cNvPr id="3" name="Textplatzhalter 2"/>
          <p:cNvSpPr>
            <a:spLocks noGrp="1"/>
          </p:cNvSpPr>
          <p:nvPr>
            <p:ph type="body" sz="quarter" idx="13"/>
          </p:nvPr>
        </p:nvSpPr>
        <p:spPr/>
        <p:txBody>
          <a:bodyPr/>
          <a:lstStyle/>
          <a:p>
            <a:pPr marL="457200" lvl="0" indent="-457200">
              <a:buFont typeface="Arial" pitchFamily="34" charset="0"/>
              <a:buAutoNum type="alphaLcParenR"/>
            </a:pPr>
            <a:endParaRPr lang="de-DE" sz="2400"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pPr marL="457200" lvl="0" indent="-457200">
              <a:buFont typeface="Arial" pitchFamily="34" charset="0"/>
              <a:buAutoNum type="alphaLcParenR"/>
            </a:pPr>
            <a:r>
              <a:rPr lang="de-DE" sz="2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geringfügige </a:t>
            </a:r>
            <a:r>
              <a:rPr lang="de-DE" sz="2400" dirty="0">
                <a:solidFill>
                  <a:prstClr val="black"/>
                </a:solidFill>
                <a:latin typeface="Verdana" panose="020B0604030504040204" pitchFamily="34" charset="0"/>
                <a:ea typeface="Verdana" panose="020B0604030504040204" pitchFamily="34" charset="0"/>
                <a:cs typeface="Verdana" panose="020B0604030504040204" pitchFamily="34" charset="0"/>
              </a:rPr>
              <a:t>Änderungen bei Körperschaften</a:t>
            </a:r>
          </a:p>
          <a:p>
            <a:pPr marL="457200" lvl="0" indent="-457200">
              <a:buFont typeface="Arial" pitchFamily="34" charset="0"/>
              <a:buAutoNum type="alphaLcParenR"/>
            </a:pPr>
            <a:endParaRPr lang="de-DE" sz="2400"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pPr marL="457200" lvl="0" indent="-457200">
              <a:buFont typeface="Arial" pitchFamily="34" charset="0"/>
              <a:buAutoNum type="alphaLcParenR"/>
            </a:pPr>
            <a:r>
              <a:rPr lang="de-DE" sz="2400" dirty="0">
                <a:solidFill>
                  <a:prstClr val="black"/>
                </a:solidFill>
                <a:latin typeface="Verdana" panose="020B0604030504040204" pitchFamily="34" charset="0"/>
                <a:ea typeface="Verdana" panose="020B0604030504040204" pitchFamily="34" charset="0"/>
                <a:cs typeface="Verdana" panose="020B0604030504040204" pitchFamily="34" charset="0"/>
              </a:rPr>
              <a:t>Ort</a:t>
            </a:r>
          </a:p>
          <a:p>
            <a:pPr marL="457200" lvl="0" indent="-457200">
              <a:buFont typeface="Arial" pitchFamily="34" charset="0"/>
              <a:buAutoNum type="alphaLcParenR"/>
            </a:pPr>
            <a:endParaRPr lang="de-DE" sz="2400"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pPr marL="0" lvl="0" indent="0">
              <a:buNone/>
            </a:pPr>
            <a:r>
              <a:rPr lang="de-DE" sz="2400" dirty="0">
                <a:solidFill>
                  <a:prstClr val="black"/>
                </a:solidFill>
                <a:latin typeface="Verdana" panose="020B0604030504040204" pitchFamily="34" charset="0"/>
                <a:ea typeface="Verdana" panose="020B0604030504040204" pitchFamily="34" charset="0"/>
                <a:cs typeface="Verdana" panose="020B0604030504040204" pitchFamily="34" charset="0"/>
              </a:rPr>
              <a:t>c) </a:t>
            </a:r>
            <a:r>
              <a:rPr lang="de-DE" sz="2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geringfügige </a:t>
            </a:r>
            <a:r>
              <a:rPr lang="de-DE" sz="2400" dirty="0">
                <a:solidFill>
                  <a:prstClr val="black"/>
                </a:solidFill>
                <a:latin typeface="Verdana" panose="020B0604030504040204" pitchFamily="34" charset="0"/>
                <a:ea typeface="Verdana" panose="020B0604030504040204" pitchFamily="34" charset="0"/>
                <a:cs typeface="Verdana" panose="020B0604030504040204" pitchFamily="34" charset="0"/>
              </a:rPr>
              <a:t>Änderungen beim Ausgabevermerk</a:t>
            </a:r>
          </a:p>
        </p:txBody>
      </p:sp>
      <p:sp>
        <p:nvSpPr>
          <p:cNvPr id="4" name="Fußzeilenplatzhalter 3"/>
          <p:cNvSpPr>
            <a:spLocks noGrp="1"/>
          </p:cNvSpPr>
          <p:nvPr>
            <p:ph type="ftr" sz="quarter" idx="14"/>
          </p:nvPr>
        </p:nvSpPr>
        <p:spPr>
          <a:xfrm>
            <a:off x="107504" y="6376243"/>
            <a:ext cx="8352928" cy="365125"/>
          </a:xfrm>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5B.16.02: Änderungen bei Sucheinstiegen, die Werke repräsentieren - Werke II | Stand: 04.01.2016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dirty="0"/>
          </a:p>
        </p:txBody>
      </p:sp>
    </p:spTree>
    <p:extLst>
      <p:ext uri="{BB962C8B-B14F-4D97-AF65-F5344CB8AC3E}">
        <p14:creationId xmlns:p14="http://schemas.microsoft.com/office/powerpoint/2010/main" val="16875086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1012974"/>
          </a:xfrm>
        </p:spPr>
        <p:txBody>
          <a:bodyPr>
            <a:noAutofit/>
          </a:bodyPr>
          <a:lstStyle/>
          <a:p>
            <a:r>
              <a:rPr lang="de-DE" dirty="0" smtClean="0">
                <a:latin typeface="Verdana" pitchFamily="34" charset="0"/>
                <a:ea typeface="Verdana" pitchFamily="34" charset="0"/>
                <a:cs typeface="Verdana" pitchFamily="34" charset="0"/>
              </a:rPr>
              <a:t>2a) Der bevorzugte Name der Körperschaft ändert sich</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1412776"/>
            <a:ext cx="8640960" cy="4896544"/>
          </a:xfrm>
        </p:spPr>
        <p:txBody>
          <a:bodyPr/>
          <a:lstStyle/>
          <a:p>
            <a:pPr marL="0" indent="0">
              <a:buNone/>
            </a:pPr>
            <a:r>
              <a:rPr lang="de-DE" sz="2400" dirty="0"/>
              <a:t>• </a:t>
            </a:r>
            <a:r>
              <a:rPr lang="de-DE" sz="2400" dirty="0">
                <a:latin typeface="Verdana" panose="020B0604030504040204" pitchFamily="34" charset="0"/>
                <a:ea typeface="Verdana" panose="020B0604030504040204" pitchFamily="34" charset="0"/>
                <a:cs typeface="Verdana" panose="020B0604030504040204" pitchFamily="34" charset="0"/>
              </a:rPr>
              <a:t>es entsteht kein neues Werk </a:t>
            </a: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400" dirty="0">
                <a:latin typeface="Verdana" panose="020B0604030504040204" pitchFamily="34" charset="0"/>
                <a:ea typeface="Verdana" panose="020B0604030504040204" pitchFamily="34" charset="0"/>
                <a:cs typeface="Verdana" panose="020B0604030504040204" pitchFamily="34" charset="0"/>
              </a:rPr>
              <a:t/>
            </a:r>
            <a:br>
              <a:rPr lang="de-DE" sz="2400" dirty="0">
                <a:latin typeface="Verdana" panose="020B0604030504040204" pitchFamily="34" charset="0"/>
                <a:ea typeface="Verdana" panose="020B0604030504040204" pitchFamily="34" charset="0"/>
                <a:cs typeface="Verdana" panose="020B0604030504040204" pitchFamily="34" charset="0"/>
              </a:rPr>
            </a:br>
            <a:r>
              <a:rPr lang="de-DE" sz="2400" dirty="0">
                <a:latin typeface="Verdana" panose="020B0604030504040204" pitchFamily="34" charset="0"/>
                <a:ea typeface="Verdana" panose="020B0604030504040204" pitchFamily="34" charset="0"/>
                <a:cs typeface="Verdana" panose="020B0604030504040204" pitchFamily="34" charset="0"/>
              </a:rPr>
              <a:t>• die unterscheidenden Merkmale werden in der vorhandenen Beschreibung aktualisiert (Latest-Prinzip) </a:t>
            </a: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a:buFont typeface="Wingdings" panose="05000000000000000000" pitchFamily="2" charset="2"/>
              <a:buChar char="Ø"/>
            </a:pPr>
            <a:r>
              <a:rPr lang="de-DE" sz="2400" dirty="0">
                <a:latin typeface="Verdana" panose="020B0604030504040204" pitchFamily="34" charset="0"/>
                <a:ea typeface="Verdana" panose="020B0604030504040204" pitchFamily="34" charset="0"/>
                <a:cs typeface="Verdana" panose="020B0604030504040204" pitchFamily="34" charset="0"/>
              </a:rPr>
              <a:t>Änderung des normierten Sucheinstiegs für das Werk</a:t>
            </a:r>
          </a:p>
          <a:p>
            <a:pPr marL="0" indent="0">
              <a:buNone/>
            </a:pPr>
            <a:r>
              <a:rPr lang="de-DE" sz="2400" dirty="0">
                <a:latin typeface="Verdana" panose="020B0604030504040204" pitchFamily="34" charset="0"/>
                <a:ea typeface="Verdana" panose="020B0604030504040204" pitchFamily="34" charset="0"/>
                <a:cs typeface="Verdana" panose="020B0604030504040204" pitchFamily="34" charset="0"/>
              </a:rPr>
              <a:t/>
            </a:r>
            <a:br>
              <a:rPr lang="de-DE" sz="2400" dirty="0">
                <a:latin typeface="Verdana" panose="020B0604030504040204" pitchFamily="34" charset="0"/>
                <a:ea typeface="Verdana" panose="020B0604030504040204" pitchFamily="34" charset="0"/>
                <a:cs typeface="Verdana" panose="020B0604030504040204" pitchFamily="34" charset="0"/>
              </a:rPr>
            </a:br>
            <a:endParaRPr lang="de-DE" dirty="0" smtClean="0"/>
          </a:p>
        </p:txBody>
      </p:sp>
      <p:sp>
        <p:nvSpPr>
          <p:cNvPr id="4" name="Fußzeilenplatzhalter 3"/>
          <p:cNvSpPr>
            <a:spLocks noGrp="1"/>
          </p:cNvSpPr>
          <p:nvPr>
            <p:ph type="ftr" sz="quarter" idx="14"/>
          </p:nvPr>
        </p:nvSpPr>
        <p:spPr>
          <a:xfrm>
            <a:off x="179512" y="6376243"/>
            <a:ext cx="8352928" cy="365125"/>
          </a:xfrm>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5B.16.02: Änderungen bei Sucheinstiegen, die Werke repräsentieren - Werke II | Stand: 04.01.2016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dirty="0"/>
          </a:p>
        </p:txBody>
      </p:sp>
    </p:spTree>
    <p:extLst>
      <p:ext uri="{BB962C8B-B14F-4D97-AF65-F5344CB8AC3E}">
        <p14:creationId xmlns:p14="http://schemas.microsoft.com/office/powerpoint/2010/main" val="12008039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512" y="188640"/>
            <a:ext cx="8640960" cy="432048"/>
          </a:xfrm>
        </p:spPr>
        <p:txBody>
          <a:bodyPr>
            <a:noAutofit/>
          </a:bodyPr>
          <a:lstStyle/>
          <a:p>
            <a:r>
              <a:rPr lang="de-DE" dirty="0">
                <a:solidFill>
                  <a:srgbClr val="4F81BD">
                    <a:lumMod val="75000"/>
                  </a:srgbClr>
                </a:solidFill>
                <a:latin typeface="Verdana" pitchFamily="34" charset="0"/>
                <a:ea typeface="Verdana" pitchFamily="34" charset="0"/>
                <a:cs typeface="Verdana" pitchFamily="34" charset="0"/>
              </a:rPr>
              <a:t>Beispiel: </a:t>
            </a:r>
            <a:r>
              <a:rPr lang="de-DE" dirty="0" smtClean="0">
                <a:solidFill>
                  <a:srgbClr val="4F81BD">
                    <a:lumMod val="75000"/>
                  </a:srgbClr>
                </a:solidFill>
                <a:latin typeface="Verdana" pitchFamily="34" charset="0"/>
                <a:ea typeface="Verdana" pitchFamily="34" charset="0"/>
                <a:cs typeface="Verdana" pitchFamily="34" charset="0"/>
              </a:rPr>
              <a:t>Körperschaft</a:t>
            </a:r>
            <a:endParaRPr lang="de-DE" sz="2000"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a:buNone/>
            </a:pPr>
            <a:r>
              <a:rPr lang="de-DE" sz="2400" dirty="0" smtClean="0">
                <a:latin typeface="Verdana" pitchFamily="34" charset="0"/>
                <a:ea typeface="Verdana" pitchFamily="34" charset="0"/>
                <a:cs typeface="Verdana" pitchFamily="34" charset="0"/>
              </a:rPr>
              <a:t> </a:t>
            </a:r>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179512" y="6376243"/>
            <a:ext cx="8280920" cy="365125"/>
          </a:xfrm>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5B.16.02: Änderungen bei Sucheinstiegen, die Werke repräsentieren - Werke II | Stand: 04.01.2016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428638714"/>
              </p:ext>
            </p:extLst>
          </p:nvPr>
        </p:nvGraphicFramePr>
        <p:xfrm>
          <a:off x="107502" y="826079"/>
          <a:ext cx="9036498" cy="4095750"/>
        </p:xfrm>
        <a:graphic>
          <a:graphicData uri="http://schemas.openxmlformats.org/drawingml/2006/table">
            <a:tbl>
              <a:tblPr firstRow="1" bandRow="1">
                <a:tableStyleId>{5C22544A-7EE6-4342-B048-85BDC9FD1C3A}</a:tableStyleId>
              </a:tblPr>
              <a:tblGrid>
                <a:gridCol w="968196"/>
                <a:gridCol w="2097758"/>
                <a:gridCol w="3065955"/>
                <a:gridCol w="2904589"/>
              </a:tblGrid>
              <a:tr h="351019">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 b</a:t>
                      </a:r>
                      <a:r>
                        <a:rPr lang="de-DE" baseline="0" dirty="0" smtClean="0">
                          <a:latin typeface="Verdana" panose="020B0604030504040204" pitchFamily="34" charset="0"/>
                          <a:ea typeface="Verdana" panose="020B0604030504040204" pitchFamily="34" charset="0"/>
                          <a:cs typeface="Verdana" panose="020B0604030504040204" pitchFamily="34" charset="0"/>
                        </a:rPr>
                        <a:t>isher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 neu</a:t>
                      </a:r>
                    </a:p>
                  </a:txBody>
                  <a:tcPr/>
                </a:tc>
              </a:tr>
              <a:tr h="364953">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6.2.2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Werktitel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r>
                        <a:rPr lang="de-DE" sz="1600" dirty="0" smtClean="0">
                          <a:latin typeface="Verdana" pitchFamily="34" charset="0"/>
                          <a:ea typeface="Verdana" pitchFamily="34" charset="0"/>
                          <a:cs typeface="Verdana" pitchFamily="34" charset="0"/>
                        </a:rPr>
                        <a:t>Report (</a:t>
                      </a:r>
                      <a:r>
                        <a:rPr lang="en-US" sz="1600" dirty="0" smtClean="0">
                          <a:solidFill>
                            <a:srgbClr val="000000"/>
                          </a:solidFill>
                          <a:effectLst/>
                          <a:latin typeface="Verdana"/>
                          <a:ea typeface="Times New Roman"/>
                          <a:cs typeface="Arial"/>
                        </a:rPr>
                        <a:t>Society for Human</a:t>
                      </a:r>
                      <a:r>
                        <a:rPr lang="en-US" sz="1600" baseline="0" dirty="0" smtClean="0">
                          <a:solidFill>
                            <a:srgbClr val="000000"/>
                          </a:solidFill>
                          <a:effectLst/>
                          <a:latin typeface="Verdana"/>
                          <a:ea typeface="Times New Roman"/>
                          <a:cs typeface="Arial"/>
                        </a:rPr>
                        <a:t> Resource (New York, NY))</a:t>
                      </a:r>
                      <a:endParaRPr lang="de-DE" sz="1600" dirty="0">
                        <a:latin typeface="Verdana" pitchFamily="34" charset="0"/>
                        <a:ea typeface="Verdana" pitchFamily="34" charset="0"/>
                        <a:cs typeface="Verdana" pitchFamily="34" charset="0"/>
                      </a:endParaRPr>
                    </a:p>
                  </a:txBody>
                  <a:tcPr/>
                </a:tc>
                <a:tc rowSpan="2">
                  <a:txBody>
                    <a:bodyPr/>
                    <a:lstStyle/>
                    <a:p>
                      <a:r>
                        <a:rPr lang="de-DE" sz="1600" dirty="0" smtClean="0">
                          <a:latin typeface="Verdana" pitchFamily="34" charset="0"/>
                          <a:ea typeface="Verdana" pitchFamily="34" charset="0"/>
                          <a:cs typeface="Verdana" pitchFamily="34" charset="0"/>
                        </a:rPr>
                        <a:t>Report (</a:t>
                      </a:r>
                      <a:r>
                        <a:rPr lang="en-US" sz="1600" dirty="0" smtClean="0">
                          <a:solidFill>
                            <a:srgbClr val="000000"/>
                          </a:solidFill>
                          <a:effectLst/>
                          <a:latin typeface="Verdana"/>
                          <a:ea typeface="Verdana" pitchFamily="34" charset="0"/>
                          <a:cs typeface="Arial"/>
                        </a:rPr>
                        <a:t>Society</a:t>
                      </a:r>
                      <a:r>
                        <a:rPr lang="en-US" sz="1600" baseline="0" dirty="0" smtClean="0">
                          <a:solidFill>
                            <a:srgbClr val="000000"/>
                          </a:solidFill>
                          <a:effectLst/>
                          <a:latin typeface="Verdana"/>
                          <a:ea typeface="Verdana" pitchFamily="34" charset="0"/>
                          <a:cs typeface="Arial"/>
                        </a:rPr>
                        <a:t> for Human Resource (Los Angeles, Calif.))</a:t>
                      </a:r>
                      <a:endParaRPr lang="de-DE" sz="1600" dirty="0">
                        <a:latin typeface="Verdana" pitchFamily="34" charset="0"/>
                        <a:ea typeface="Verdana" pitchFamily="34" charset="0"/>
                        <a:cs typeface="Verdana" pitchFamily="34" charset="0"/>
                      </a:endParaRPr>
                    </a:p>
                  </a:txBody>
                  <a:tcPr/>
                </a:tc>
              </a:tr>
              <a:tr h="1008112">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6.6</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solidFill>
                            <a:srgbClr val="000000"/>
                          </a:solidFill>
                          <a:effectLst/>
                          <a:latin typeface="Verdana"/>
                          <a:ea typeface="Times New Roman"/>
                          <a:cs typeface="Times New Roman"/>
                        </a:rPr>
                        <a:t>Sonstige </a:t>
                      </a:r>
                      <a:r>
                        <a:rPr lang="de-DE" sz="1600" b="1" dirty="0" smtClean="0">
                          <a:solidFill>
                            <a:srgbClr val="000000"/>
                          </a:solidFill>
                          <a:effectLst/>
                          <a:latin typeface="Verdana"/>
                          <a:ea typeface="Times New Roman"/>
                          <a:cs typeface="Times New Roman"/>
                        </a:rPr>
                        <a:t>unterscheidende Eigenschaft </a:t>
                      </a:r>
                      <a:r>
                        <a:rPr lang="de-DE" sz="1600" b="1" dirty="0" smtClean="0">
                          <a:solidFill>
                            <a:srgbClr val="000000"/>
                          </a:solidFill>
                          <a:effectLst/>
                          <a:latin typeface="Verdana"/>
                          <a:ea typeface="Times New Roman"/>
                          <a:cs typeface="Times New Roman"/>
                        </a:rPr>
                        <a:t>des Werks</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a:p>
                  </a:txBody>
                  <a:tcPr/>
                </a:tc>
                <a:tc vMerge="1">
                  <a:txBody>
                    <a:bodyPr/>
                    <a:lstStyle/>
                    <a:p>
                      <a:endParaRPr lang="de-DE"/>
                    </a:p>
                  </a:txBody>
                  <a:tcPr/>
                </a:tc>
              </a:tr>
              <a:tr h="849600">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19.3</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Sonstige Körperschaft</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600" b="0" dirty="0" smtClean="0">
                        <a:latin typeface="Verdana" panose="020B0604030504040204" pitchFamily="34" charset="0"/>
                        <a:ea typeface="Verdana" panose="020B0604030504040204" pitchFamily="34" charset="0"/>
                        <a:cs typeface="Verdana" panose="020B0604030504040204" pitchFamily="34" charset="0"/>
                      </a:endParaRPr>
                    </a:p>
                    <a:p>
                      <a:pPr algn="l"/>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600" dirty="0" smtClean="0">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600" i="0" dirty="0" smtClean="0">
                          <a:solidFill>
                            <a:srgbClr val="000000"/>
                          </a:solidFill>
                          <a:effectLst/>
                          <a:latin typeface="Verdana"/>
                          <a:ea typeface="Times New Roman"/>
                          <a:cs typeface="Arial"/>
                        </a:rPr>
                        <a:t>Society for Human Resource (New York, NY)</a:t>
                      </a:r>
                      <a:endParaRPr lang="de-DE" sz="1600" i="0" dirty="0">
                        <a:latin typeface="Verdana" pitchFamily="34" charset="0"/>
                        <a:ea typeface="Verdana" pitchFamily="34" charset="0"/>
                        <a:cs typeface="Verdana"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i="0" dirty="0" smtClean="0">
                          <a:solidFill>
                            <a:srgbClr val="000000"/>
                          </a:solidFill>
                          <a:effectLst/>
                          <a:latin typeface="Verdana"/>
                          <a:ea typeface="Times New Roman"/>
                          <a:cs typeface="Arial"/>
                        </a:rPr>
                        <a:t>Society for Human Resource (Los Angeles, Calif.)</a:t>
                      </a:r>
                      <a:endParaRPr lang="de-DE" sz="1600" i="0" dirty="0">
                        <a:latin typeface="Verdana" pitchFamily="34" charset="0"/>
                        <a:ea typeface="Verdana" pitchFamily="34" charset="0"/>
                        <a:cs typeface="Verdana" pitchFamily="34" charset="0"/>
                      </a:endParaRPr>
                    </a:p>
                  </a:txBody>
                  <a:tcPr/>
                </a:tc>
              </a:tr>
              <a:tr h="419432">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r>
                        <a:rPr lang="de-DE" sz="1600" dirty="0" smtClean="0">
                          <a:latin typeface="Verdana" pitchFamily="34" charset="0"/>
                          <a:ea typeface="Verdana" pitchFamily="34" charset="0"/>
                          <a:cs typeface="Verdana" pitchFamily="34" charset="0"/>
                        </a:rPr>
                        <a:t>Report / Society </a:t>
                      </a:r>
                      <a:r>
                        <a:rPr lang="de-DE" sz="1600" dirty="0" err="1" smtClean="0">
                          <a:latin typeface="Verdana" pitchFamily="34" charset="0"/>
                          <a:ea typeface="Verdana" pitchFamily="34" charset="0"/>
                          <a:cs typeface="Verdana" pitchFamily="34" charset="0"/>
                        </a:rPr>
                        <a:t>for</a:t>
                      </a:r>
                      <a:r>
                        <a:rPr lang="de-DE" sz="1600" baseline="0" dirty="0" smtClean="0">
                          <a:latin typeface="Verdana" pitchFamily="34" charset="0"/>
                          <a:ea typeface="Verdana" pitchFamily="34" charset="0"/>
                          <a:cs typeface="Verdana" pitchFamily="34" charset="0"/>
                        </a:rPr>
                        <a:t> Human </a:t>
                      </a:r>
                      <a:r>
                        <a:rPr lang="de-DE" sz="1600" baseline="0" dirty="0" err="1" smtClean="0">
                          <a:latin typeface="Verdana" pitchFamily="34" charset="0"/>
                          <a:ea typeface="Verdana" pitchFamily="34" charset="0"/>
                          <a:cs typeface="Verdana" pitchFamily="34" charset="0"/>
                        </a:rPr>
                        <a:t>Resource</a:t>
                      </a:r>
                      <a:r>
                        <a:rPr lang="de-DE" sz="1600" baseline="0" dirty="0" smtClean="0">
                          <a:latin typeface="Verdana" pitchFamily="34" charset="0"/>
                          <a:ea typeface="Verdana" pitchFamily="34" charset="0"/>
                          <a:cs typeface="Verdana" pitchFamily="34" charset="0"/>
                        </a:rPr>
                        <a:t> New York, NY</a:t>
                      </a:r>
                      <a:endParaRPr lang="de-DE" sz="1600" dirty="0">
                        <a:latin typeface="Verdana" pitchFamily="34" charset="0"/>
                        <a:ea typeface="Verdana" pitchFamily="34" charset="0"/>
                        <a:cs typeface="Verdana" pitchFamily="34" charset="0"/>
                      </a:endParaRPr>
                    </a:p>
                  </a:txBody>
                  <a:tcPr/>
                </a:tc>
                <a:tc rowSpan="2">
                  <a:txBody>
                    <a:bodyPr/>
                    <a:lstStyle/>
                    <a:p>
                      <a:r>
                        <a:rPr lang="en-US" sz="1600" dirty="0" smtClean="0">
                          <a:solidFill>
                            <a:srgbClr val="000000"/>
                          </a:solidFill>
                          <a:effectLst/>
                          <a:latin typeface="Verdana"/>
                          <a:ea typeface="Times New Roman"/>
                          <a:cs typeface="Arial"/>
                        </a:rPr>
                        <a:t>Report / Society for Human Resource Los Angeles, California</a:t>
                      </a:r>
                      <a:endParaRPr lang="de-DE" sz="1600" dirty="0">
                        <a:latin typeface="Verdana" pitchFamily="34" charset="0"/>
                        <a:ea typeface="Verdana" pitchFamily="34" charset="0"/>
                        <a:cs typeface="Verdana" pitchFamily="34" charset="0"/>
                      </a:endParaRPr>
                    </a:p>
                  </a:txBody>
                  <a:tcPr/>
                </a:tc>
              </a:tr>
              <a:tr h="812005">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2.4.2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err="1"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endParaRPr lang="de-DE"/>
                    </a:p>
                  </a:txBody>
                  <a:tcPr/>
                </a:tc>
                <a:tc vMerge="1">
                  <a:txBody>
                    <a:bodyPr/>
                    <a:lstStyle/>
                    <a:p>
                      <a:endParaRPr lang="de-DE"/>
                    </a:p>
                  </a:txBody>
                  <a:tcPr/>
                </a:tc>
              </a:tr>
            </a:tbl>
          </a:graphicData>
        </a:graphic>
      </p:graphicFrame>
    </p:spTree>
    <p:extLst>
      <p:ext uri="{BB962C8B-B14F-4D97-AF65-F5344CB8AC3E}">
        <p14:creationId xmlns:p14="http://schemas.microsoft.com/office/powerpoint/2010/main" val="59437717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1012974"/>
          </a:xfrm>
        </p:spPr>
        <p:txBody>
          <a:bodyPr>
            <a:noAutofit/>
          </a:bodyPr>
          <a:lstStyle/>
          <a:p>
            <a:r>
              <a:rPr lang="de-DE" dirty="0" smtClean="0">
                <a:latin typeface="Verdana" pitchFamily="34" charset="0"/>
                <a:ea typeface="Verdana" pitchFamily="34" charset="0"/>
                <a:cs typeface="Verdana" pitchFamily="34" charset="0"/>
              </a:rPr>
              <a:t>2b. Der Erscheinungsort ändert sich</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1412776"/>
            <a:ext cx="8640960" cy="4608512"/>
          </a:xfrm>
        </p:spPr>
        <p:txBody>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Ressource wird an einem neuen Erscheinungsort veröffentlicht</a:t>
            </a:r>
          </a:p>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oder</a:t>
            </a:r>
          </a:p>
          <a:p>
            <a:r>
              <a:rPr lang="de-DE" sz="2400" dirty="0" smtClean="0">
                <a:latin typeface="Verdana" panose="020B0604030504040204" pitchFamily="34" charset="0"/>
                <a:ea typeface="Verdana" panose="020B0604030504040204" pitchFamily="34" charset="0"/>
                <a:cs typeface="Verdana" panose="020B0604030504040204" pitchFamily="34" charset="0"/>
              </a:rPr>
              <a:t>Erscheinungsort ändert seinen Namen</a:t>
            </a:r>
          </a:p>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a:buFont typeface="Wingdings" panose="05000000000000000000" pitchFamily="2" charset="2"/>
              <a:buChar char="Ø"/>
            </a:pPr>
            <a:r>
              <a:rPr lang="de-DE" sz="2400" dirty="0">
                <a:latin typeface="Verdana" panose="020B0604030504040204" pitchFamily="34" charset="0"/>
                <a:ea typeface="Verdana" panose="020B0604030504040204" pitchFamily="34" charset="0"/>
                <a:cs typeface="Verdana" panose="020B0604030504040204" pitchFamily="34" charset="0"/>
              </a:rPr>
              <a:t>Name des Merkmals für das Werk wird aktualisiert </a:t>
            </a:r>
          </a:p>
          <a:p>
            <a:pPr>
              <a:buFont typeface="Wingdings" panose="05000000000000000000" pitchFamily="2" charset="2"/>
              <a:buChar char="Ø"/>
            </a:pPr>
            <a:endParaRPr lang="de-DE" sz="24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dirty="0" smtClean="0"/>
          </a:p>
          <a:p>
            <a:pPr marL="0" indent="0">
              <a:buNone/>
            </a:pPr>
            <a:endParaRPr lang="de-DE" dirty="0" smtClean="0"/>
          </a:p>
          <a:p>
            <a:pPr marL="0" indent="0">
              <a:buNone/>
            </a:pPr>
            <a:endParaRPr lang="de-DE" dirty="0" smtClean="0"/>
          </a:p>
        </p:txBody>
      </p:sp>
      <p:sp>
        <p:nvSpPr>
          <p:cNvPr id="4" name="Fußzeilenplatzhalter 3"/>
          <p:cNvSpPr>
            <a:spLocks noGrp="1"/>
          </p:cNvSpPr>
          <p:nvPr>
            <p:ph type="ftr" sz="quarter" idx="14"/>
          </p:nvPr>
        </p:nvSpPr>
        <p:spPr>
          <a:xfrm>
            <a:off x="179512" y="6376243"/>
            <a:ext cx="8280920" cy="365125"/>
          </a:xfrm>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5B.16.02: Änderungen bei Sucheinstiegen, die Werke repräsentieren - Werke II | Stand: 04.01.2016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dirty="0"/>
          </a:p>
        </p:txBody>
      </p:sp>
    </p:spTree>
    <p:extLst>
      <p:ext uri="{BB962C8B-B14F-4D97-AF65-F5344CB8AC3E}">
        <p14:creationId xmlns:p14="http://schemas.microsoft.com/office/powerpoint/2010/main" val="9251487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16632"/>
            <a:ext cx="8640960" cy="648072"/>
          </a:xfrm>
        </p:spPr>
        <p:txBody>
          <a:bodyPr>
            <a:noAutofit/>
          </a:bodyPr>
          <a:lstStyle/>
          <a:p>
            <a:r>
              <a:rPr lang="de-DE" dirty="0">
                <a:solidFill>
                  <a:srgbClr val="4F81BD">
                    <a:lumMod val="75000"/>
                  </a:srgbClr>
                </a:solidFill>
                <a:latin typeface="Verdana" pitchFamily="34" charset="0"/>
                <a:ea typeface="Verdana" pitchFamily="34" charset="0"/>
                <a:cs typeface="Verdana" pitchFamily="34" charset="0"/>
              </a:rPr>
              <a:t>Beispiel: </a:t>
            </a:r>
            <a:r>
              <a:rPr lang="de-DE" dirty="0" smtClean="0">
                <a:solidFill>
                  <a:srgbClr val="4F81BD">
                    <a:lumMod val="75000"/>
                  </a:srgbClr>
                </a:solidFill>
                <a:latin typeface="Verdana" pitchFamily="34" charset="0"/>
                <a:ea typeface="Verdana" pitchFamily="34" charset="0"/>
                <a:cs typeface="Verdana" pitchFamily="34" charset="0"/>
              </a:rPr>
              <a:t>Erscheinungsort</a:t>
            </a:r>
            <a:endParaRPr lang="de-DE" sz="2000"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a:buNone/>
            </a:pPr>
            <a:r>
              <a:rPr lang="de-DE" sz="2400" dirty="0" smtClean="0">
                <a:latin typeface="Verdana" pitchFamily="34" charset="0"/>
                <a:ea typeface="Verdana" pitchFamily="34" charset="0"/>
                <a:cs typeface="Verdana" pitchFamily="34" charset="0"/>
              </a:rPr>
              <a:t> </a:t>
            </a:r>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107504" y="6376243"/>
            <a:ext cx="8352928" cy="365125"/>
          </a:xfrm>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5B.16.02: Änderungen bei Sucheinstiegen, die Werke repräsentieren - Werke II | Stand: 04.01.2016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228061154"/>
              </p:ext>
            </p:extLst>
          </p:nvPr>
        </p:nvGraphicFramePr>
        <p:xfrm>
          <a:off x="179512" y="1052736"/>
          <a:ext cx="8568952" cy="4032448"/>
        </p:xfrm>
        <a:graphic>
          <a:graphicData uri="http://schemas.openxmlformats.org/drawingml/2006/table">
            <a:tbl>
              <a:tblPr firstRow="1" bandRow="1">
                <a:tableStyleId>{5C22544A-7EE6-4342-B048-85BDC9FD1C3A}</a:tableStyleId>
              </a:tblPr>
              <a:tblGrid>
                <a:gridCol w="1012694"/>
                <a:gridCol w="2181188"/>
                <a:gridCol w="2648585"/>
                <a:gridCol w="2726485"/>
              </a:tblGrid>
              <a:tr h="847479">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 </a:t>
                      </a:r>
                      <a:r>
                        <a:rPr lang="de-DE" sz="1800" baseline="0" dirty="0" smtClean="0">
                          <a:latin typeface="Verdana" panose="020B0604030504040204" pitchFamily="34" charset="0"/>
                          <a:ea typeface="Verdana" panose="020B0604030504040204" pitchFamily="34" charset="0"/>
                          <a:cs typeface="Verdana" panose="020B0604030504040204" pitchFamily="34" charset="0"/>
                        </a:rPr>
                        <a:t>bisher</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 neu</a:t>
                      </a:r>
                    </a:p>
                  </a:txBody>
                  <a:tcPr/>
                </a:tc>
              </a:tr>
              <a:tr h="52067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anose="020B0604030504040204" pitchFamily="34" charset="0"/>
                          <a:ea typeface="Verdana" panose="020B0604030504040204" pitchFamily="34" charset="0"/>
                          <a:cs typeface="Verdana" panose="020B0604030504040204" pitchFamily="34" charset="0"/>
                        </a:rPr>
                        <a:t>Werktitel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Umweltbericht (Braunschweig)</a:t>
                      </a:r>
                    </a:p>
                    <a:p>
                      <a:endParaRPr lang="de-DE" sz="1800" dirty="0">
                        <a:latin typeface="Verdana" pitchFamily="34" charset="0"/>
                        <a:ea typeface="Verdana" pitchFamily="34" charset="0"/>
                        <a:cs typeface="Verdana"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Umweltbericht (Hannover)</a:t>
                      </a:r>
                      <a:endParaRPr lang="de-DE" sz="1800" i="0" dirty="0">
                        <a:latin typeface="Verdana" pitchFamily="34" charset="0"/>
                        <a:ea typeface="Verdana" pitchFamily="34" charset="0"/>
                        <a:cs typeface="Verdana" pitchFamily="34" charset="0"/>
                      </a:endParaRPr>
                    </a:p>
                  </a:txBody>
                  <a:tcPr/>
                </a:tc>
              </a:tr>
              <a:tr h="7200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anose="020B0604030504040204" pitchFamily="34" charset="0"/>
                          <a:ea typeface="Verdana" panose="020B0604030504040204" pitchFamily="34" charset="0"/>
                          <a:cs typeface="Verdana" panose="020B0604030504040204" pitchFamily="34" charset="0"/>
                        </a:rPr>
                        <a:t>6.5</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Ursprungsort</a:t>
                      </a:r>
                      <a:r>
                        <a:rPr lang="de-DE" sz="1800" b="1" baseline="0" dirty="0" smtClean="0">
                          <a:latin typeface="Verdana" panose="020B0604030504040204" pitchFamily="34" charset="0"/>
                          <a:ea typeface="Verdana" panose="020B0604030504040204" pitchFamily="34" charset="0"/>
                          <a:cs typeface="Verdana" panose="020B0604030504040204" pitchFamily="34" charset="0"/>
                        </a:rPr>
                        <a:t>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a:p>
                  </a:txBody>
                  <a:tcPr/>
                </a:tc>
                <a:tc vMerge="1">
                  <a:txBody>
                    <a:bodyPr/>
                    <a:lstStyle/>
                    <a:p>
                      <a:endParaRPr lang="de-DE"/>
                    </a:p>
                  </a:txBody>
                  <a:tcPr/>
                </a:tc>
              </a:tr>
              <a:tr h="504056">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itchFamily="34" charset="0"/>
                          <a:ea typeface="Verdana" pitchFamily="34" charset="0"/>
                          <a:cs typeface="Verdana" pitchFamily="34" charset="0"/>
                        </a:rPr>
                        <a:t>Umweltbericht</a:t>
                      </a:r>
                      <a:endParaRPr lang="de-DE" sz="1800"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Umweltbericht</a:t>
                      </a:r>
                      <a:endParaRPr lang="de-DE" sz="1800" dirty="0">
                        <a:latin typeface="Verdana" pitchFamily="34" charset="0"/>
                        <a:ea typeface="Verdana" pitchFamily="34" charset="0"/>
                        <a:cs typeface="Verdana" pitchFamily="34" charset="0"/>
                      </a:endParaRPr>
                    </a:p>
                  </a:txBody>
                  <a:tcPr/>
                </a:tc>
              </a:tr>
              <a:tr h="7200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anose="020B0604030504040204" pitchFamily="34" charset="0"/>
                          <a:ea typeface="Verdana" panose="020B0604030504040204" pitchFamily="34" charset="0"/>
                          <a:cs typeface="Verdana" panose="020B0604030504040204" pitchFamily="34" charset="0"/>
                        </a:rPr>
                        <a:t>2.8.2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Braunschweig</a:t>
                      </a:r>
                      <a:endParaRPr lang="de-DE" sz="180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Hannover</a:t>
                      </a:r>
                      <a:endParaRPr lang="de-DE" sz="1800" dirty="0">
                        <a:latin typeface="Verdana" pitchFamily="34" charset="0"/>
                        <a:ea typeface="Verdana" pitchFamily="34" charset="0"/>
                        <a:cs typeface="Verdana" pitchFamily="34" charset="0"/>
                      </a:endParaRPr>
                    </a:p>
                  </a:txBody>
                  <a:tcPr/>
                </a:tc>
              </a:tr>
              <a:tr h="7200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anose="020B0604030504040204" pitchFamily="34" charset="0"/>
                          <a:ea typeface="Verdana" panose="020B0604030504040204" pitchFamily="34" charset="0"/>
                          <a:cs typeface="Verdana" panose="020B0604030504040204" pitchFamily="34" charset="0"/>
                        </a:rPr>
                        <a:t>2.8.2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80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Braunschweig</a:t>
                      </a:r>
                      <a:endParaRPr lang="de-DE" sz="1800" dirty="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78638939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1012974"/>
          </a:xfrm>
        </p:spPr>
        <p:txBody>
          <a:bodyPr>
            <a:noAutofit/>
          </a:bodyPr>
          <a:lstStyle/>
          <a:p>
            <a:r>
              <a:rPr lang="de-DE" dirty="0" smtClean="0">
                <a:latin typeface="Verdana" pitchFamily="34" charset="0"/>
                <a:ea typeface="Verdana" pitchFamily="34" charset="0"/>
                <a:cs typeface="Verdana" pitchFamily="34" charset="0"/>
              </a:rPr>
              <a:t>2c. Der Ausgabevermerk ändert sich</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1412776"/>
            <a:ext cx="8640960" cy="4896544"/>
          </a:xfrm>
        </p:spPr>
        <p:txBody>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die Änderung führt nicht zu einer neuen Beschreibung</a:t>
            </a:r>
          </a:p>
          <a:p>
            <a:pPr marL="0" indent="0">
              <a:buNone/>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a:buFont typeface="Wingdings" panose="05000000000000000000" pitchFamily="2" charset="2"/>
              <a:buChar char="Ø"/>
            </a:pPr>
            <a:r>
              <a:rPr lang="de-DE" sz="2400" dirty="0" smtClean="0">
                <a:latin typeface="Verdana" panose="020B0604030504040204" pitchFamily="34" charset="0"/>
                <a:ea typeface="Verdana" panose="020B0604030504040204" pitchFamily="34" charset="0"/>
                <a:cs typeface="Verdana" panose="020B0604030504040204" pitchFamily="34" charset="0"/>
              </a:rPr>
              <a:t>Name des Merkmals für das Werk wird aktualisiert </a:t>
            </a:r>
          </a:p>
          <a:p>
            <a:pPr marL="0" indent="0">
              <a:buNone/>
            </a:pPr>
            <a:endParaRPr lang="de-DE" dirty="0" smtClean="0"/>
          </a:p>
          <a:p>
            <a:pPr marL="0" indent="0">
              <a:buNone/>
            </a:pPr>
            <a:endParaRPr lang="de-DE" dirty="0" smtClean="0"/>
          </a:p>
          <a:p>
            <a:pPr marL="0" indent="0">
              <a:buNone/>
            </a:pPr>
            <a:endParaRPr lang="de-DE" dirty="0" smtClean="0"/>
          </a:p>
        </p:txBody>
      </p:sp>
      <p:sp>
        <p:nvSpPr>
          <p:cNvPr id="4" name="Fußzeilenplatzhalter 3"/>
          <p:cNvSpPr>
            <a:spLocks noGrp="1"/>
          </p:cNvSpPr>
          <p:nvPr>
            <p:ph type="ftr" sz="quarter" idx="14"/>
          </p:nvPr>
        </p:nvSpPr>
        <p:spPr>
          <a:xfrm>
            <a:off x="107504" y="6376243"/>
            <a:ext cx="8352928" cy="365125"/>
          </a:xfrm>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5B.16.02: Änderungen bei Sucheinstiegen, die Werke repräsentieren - Werke II | Stand: 04.01.2016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dirty="0"/>
          </a:p>
        </p:txBody>
      </p:sp>
    </p:spTree>
    <p:extLst>
      <p:ext uri="{BB962C8B-B14F-4D97-AF65-F5344CB8AC3E}">
        <p14:creationId xmlns:p14="http://schemas.microsoft.com/office/powerpoint/2010/main" val="14498974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normAutofit fontScale="90000"/>
          </a:bodyPr>
          <a:lstStyle/>
          <a:p>
            <a:pPr algn="ctr"/>
            <a:r>
              <a:rPr lang="de-DE" sz="2800" dirty="0" smtClean="0">
                <a:latin typeface="Verdana" pitchFamily="34" charset="0"/>
                <a:ea typeface="Verdana" pitchFamily="34" charset="0"/>
                <a:cs typeface="Verdana" pitchFamily="34" charset="0"/>
              </a:rPr>
              <a:t/>
            </a:r>
            <a:br>
              <a:rPr lang="de-DE" sz="2800" dirty="0" smtClean="0">
                <a:latin typeface="Verdana" pitchFamily="34" charset="0"/>
                <a:ea typeface="Verdana" pitchFamily="34" charset="0"/>
                <a:cs typeface="Verdana" pitchFamily="34" charset="0"/>
              </a:rPr>
            </a:br>
            <a:r>
              <a:rPr lang="de-DE" sz="2800" dirty="0" smtClean="0">
                <a:latin typeface="Verdana" pitchFamily="34" charset="0"/>
                <a:ea typeface="Verdana" pitchFamily="34" charset="0"/>
                <a:cs typeface="Verdana" pitchFamily="34" charset="0"/>
              </a:rPr>
              <a:t>Änderungen bei Sucheinstiegen, die das Werk repräsentieren </a:t>
            </a:r>
            <a:br>
              <a:rPr lang="de-DE" sz="2800"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Werke II</a:t>
            </a:r>
            <a:r>
              <a:rPr lang="de-DE" sz="2800" dirty="0" smtClean="0">
                <a:latin typeface="Verdana" pitchFamily="34" charset="0"/>
                <a:ea typeface="Verdana" pitchFamily="34" charset="0"/>
                <a:cs typeface="Verdana" pitchFamily="34" charset="0"/>
              </a:rPr>
              <a:t/>
            </a:r>
            <a:br>
              <a:rPr lang="de-DE" sz="2800" dirty="0" smtClean="0">
                <a:latin typeface="Verdana" pitchFamily="34" charset="0"/>
                <a:ea typeface="Verdana" pitchFamily="34" charset="0"/>
                <a:cs typeface="Verdana" pitchFamily="34" charset="0"/>
              </a:rPr>
            </a:br>
            <a:endParaRPr lang="de-DE" sz="2800" dirty="0">
              <a:latin typeface="Verdana" pitchFamily="34" charset="0"/>
              <a:ea typeface="Verdana" pitchFamily="34" charset="0"/>
              <a:cs typeface="Verdana" pitchFamily="34" charset="0"/>
            </a:endParaRPr>
          </a:p>
        </p:txBody>
      </p:sp>
      <p:sp>
        <p:nvSpPr>
          <p:cNvPr id="9" name="Fußzeilenplatzhalter 8"/>
          <p:cNvSpPr>
            <a:spLocks noGrp="1"/>
          </p:cNvSpPr>
          <p:nvPr>
            <p:ph type="ftr" sz="quarter" idx="14"/>
          </p:nvPr>
        </p:nvSpPr>
        <p:spPr>
          <a:xfrm>
            <a:off x="179512" y="6376243"/>
            <a:ext cx="8352928" cy="365125"/>
          </a:xfrm>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a:t>
            </a:r>
            <a:r>
              <a:rPr lang="de-DE" sz="800" dirty="0" smtClean="0">
                <a:latin typeface="Verdana" panose="020B0604030504040204" pitchFamily="34" charset="0"/>
                <a:ea typeface="Verdana" panose="020B0604030504040204" pitchFamily="34" charset="0"/>
                <a:cs typeface="Verdana" panose="020B0604030504040204" pitchFamily="34" charset="0"/>
              </a:rPr>
              <a:t>5B.16.02: </a:t>
            </a:r>
            <a:r>
              <a:rPr lang="de-DE" sz="800" dirty="0" smtClean="0">
                <a:latin typeface="Verdana" panose="020B0604030504040204" pitchFamily="34" charset="0"/>
                <a:ea typeface="Verdana" panose="020B0604030504040204" pitchFamily="34" charset="0"/>
                <a:cs typeface="Verdana" panose="020B0604030504040204" pitchFamily="34" charset="0"/>
              </a:rPr>
              <a:t>Änderungen bei Sucheinstiegen, die Werke repräsentieren - Werke II | Stand: 04.01.2016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 B</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16632"/>
            <a:ext cx="8640960" cy="576064"/>
          </a:xfrm>
        </p:spPr>
        <p:txBody>
          <a:bodyPr>
            <a:noAutofit/>
          </a:bodyPr>
          <a:lstStyle/>
          <a:p>
            <a:r>
              <a:rPr lang="de-DE" dirty="0">
                <a:solidFill>
                  <a:srgbClr val="4F81BD">
                    <a:lumMod val="75000"/>
                  </a:srgbClr>
                </a:solidFill>
                <a:latin typeface="Verdana" pitchFamily="34" charset="0"/>
                <a:ea typeface="Verdana" pitchFamily="34" charset="0"/>
                <a:cs typeface="Verdana" pitchFamily="34" charset="0"/>
              </a:rPr>
              <a:t>Beispiel: </a:t>
            </a:r>
            <a:r>
              <a:rPr lang="de-DE" dirty="0" smtClean="0">
                <a:solidFill>
                  <a:srgbClr val="4F81BD">
                    <a:lumMod val="75000"/>
                  </a:srgbClr>
                </a:solidFill>
                <a:latin typeface="Verdana" pitchFamily="34" charset="0"/>
                <a:ea typeface="Verdana" pitchFamily="34" charset="0"/>
                <a:cs typeface="Verdana" pitchFamily="34" charset="0"/>
              </a:rPr>
              <a:t>Ausgabevermerk</a:t>
            </a:r>
            <a:endParaRPr lang="de-DE" sz="20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107504" y="6376243"/>
            <a:ext cx="8352928" cy="365125"/>
          </a:xfrm>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5B.16.02: Änderungen bei Sucheinstiegen, die Werke repräsentieren - Werke II | Stand: 04.01.2016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887183565"/>
              </p:ext>
            </p:extLst>
          </p:nvPr>
        </p:nvGraphicFramePr>
        <p:xfrm>
          <a:off x="107504" y="980728"/>
          <a:ext cx="8424937" cy="3744416"/>
        </p:xfrm>
        <a:graphic>
          <a:graphicData uri="http://schemas.openxmlformats.org/drawingml/2006/table">
            <a:tbl>
              <a:tblPr firstRow="1" bandRow="1">
                <a:tableStyleId>{5C22544A-7EE6-4342-B048-85BDC9FD1C3A}</a:tableStyleId>
              </a:tblPr>
              <a:tblGrid>
                <a:gridCol w="902672"/>
                <a:gridCol w="2331902"/>
                <a:gridCol w="2557570"/>
                <a:gridCol w="2632793"/>
              </a:tblGrid>
              <a:tr h="360040">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 </a:t>
                      </a:r>
                      <a:r>
                        <a:rPr lang="de-DE" sz="1800" baseline="0" dirty="0" smtClean="0">
                          <a:latin typeface="Verdana" panose="020B0604030504040204" pitchFamily="34" charset="0"/>
                          <a:ea typeface="Verdana" panose="020B0604030504040204" pitchFamily="34" charset="0"/>
                          <a:cs typeface="Verdana" panose="020B0604030504040204" pitchFamily="34" charset="0"/>
                        </a:rPr>
                        <a:t>bisher</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 neu</a:t>
                      </a:r>
                    </a:p>
                  </a:txBody>
                  <a:tcPr/>
                </a:tc>
              </a:tr>
              <a:tr h="498336">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Werktitel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Deutsche Finanzwirtschaft (Ausgabe Kredit)</a:t>
                      </a:r>
                      <a:endParaRPr lang="de-DE" sz="1800" dirty="0">
                        <a:latin typeface="Verdana" pitchFamily="34" charset="0"/>
                        <a:ea typeface="Verdana" pitchFamily="34" charset="0"/>
                        <a:cs typeface="Verdana"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Deutsche Finanzwirtschaft (Ausgabe Kredit</a:t>
                      </a:r>
                      <a:r>
                        <a:rPr lang="de-DE" sz="1800" b="1" dirty="0" smtClean="0">
                          <a:latin typeface="Verdana" pitchFamily="34" charset="0"/>
                          <a:ea typeface="Verdana" pitchFamily="34" charset="0"/>
                          <a:cs typeface="Verdana" pitchFamily="34" charset="0"/>
                        </a:rPr>
                        <a:t>e</a:t>
                      </a:r>
                      <a:r>
                        <a:rPr lang="de-DE" sz="1800" b="0" dirty="0" smtClean="0">
                          <a:latin typeface="Verdana" pitchFamily="34" charset="0"/>
                          <a:ea typeface="Verdana" pitchFamily="34" charset="0"/>
                          <a:cs typeface="Verdana" pitchFamily="34" charset="0"/>
                        </a:rPr>
                        <a:t>)</a:t>
                      </a:r>
                      <a:endParaRPr lang="de-DE" sz="1800" b="0" i="0" dirty="0">
                        <a:latin typeface="Verdana" pitchFamily="34" charset="0"/>
                        <a:ea typeface="Verdana" pitchFamily="34" charset="0"/>
                        <a:cs typeface="Verdana" pitchFamily="34" charset="0"/>
                      </a:endParaRPr>
                    </a:p>
                  </a:txBody>
                  <a:tcPr/>
                </a:tc>
              </a:tr>
              <a:tr h="1368152">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6.6</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solidFill>
                            <a:srgbClr val="000000"/>
                          </a:solidFill>
                          <a:effectLst/>
                          <a:latin typeface="Verdana"/>
                          <a:ea typeface="Times New Roman"/>
                          <a:cs typeface="Times New Roman"/>
                        </a:rPr>
                        <a:t>Sonstige unterscheiden-de Eigenschaft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a:p>
                  </a:txBody>
                  <a:tcPr/>
                </a:tc>
                <a:tc vMerge="1">
                  <a:txBody>
                    <a:bodyPr/>
                    <a:lstStyle/>
                    <a:p>
                      <a:endParaRPr lang="de-DE"/>
                    </a:p>
                  </a:txBody>
                  <a:tcPr/>
                </a:tc>
              </a:tr>
              <a:tr h="720080">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itchFamily="34" charset="0"/>
                          <a:ea typeface="Verdana" pitchFamily="34" charset="0"/>
                          <a:cs typeface="Verdana" pitchFamily="34" charset="0"/>
                        </a:rPr>
                        <a:t>Deutsche Finanzwirtschaft</a:t>
                      </a:r>
                      <a:endParaRPr lang="de-DE" sz="1800"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Deutsche</a:t>
                      </a:r>
                      <a:r>
                        <a:rPr lang="de-DE" sz="1800" baseline="0" dirty="0" smtClean="0">
                          <a:latin typeface="Verdana" pitchFamily="34" charset="0"/>
                          <a:ea typeface="Verdana" pitchFamily="34" charset="0"/>
                          <a:cs typeface="Verdana" pitchFamily="34" charset="0"/>
                        </a:rPr>
                        <a:t> Finanzwirtschaft</a:t>
                      </a:r>
                      <a:endParaRPr lang="de-DE" sz="1800" dirty="0">
                        <a:latin typeface="Verdana" pitchFamily="34" charset="0"/>
                        <a:ea typeface="Verdana" pitchFamily="34" charset="0"/>
                        <a:cs typeface="Verdana" pitchFamily="34" charset="0"/>
                      </a:endParaRPr>
                    </a:p>
                  </a:txBody>
                  <a:tcPr/>
                </a:tc>
              </a:tr>
              <a:tr h="792088">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2.5</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Ausgabe-vermerk</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itchFamily="34" charset="0"/>
                          <a:ea typeface="Verdana" pitchFamily="34" charset="0"/>
                          <a:cs typeface="Verdana" pitchFamily="34" charset="0"/>
                        </a:rPr>
                        <a:t>Ausgabe Kredit</a:t>
                      </a:r>
                      <a:endParaRPr lang="de-DE" sz="1800"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Ausgabe</a:t>
                      </a:r>
                      <a:r>
                        <a:rPr lang="de-DE" sz="1800" baseline="0" dirty="0" smtClean="0">
                          <a:latin typeface="Verdana" pitchFamily="34" charset="0"/>
                          <a:ea typeface="Verdana" pitchFamily="34" charset="0"/>
                          <a:cs typeface="Verdana" pitchFamily="34" charset="0"/>
                        </a:rPr>
                        <a:t> Kredit</a:t>
                      </a:r>
                      <a:r>
                        <a:rPr lang="de-DE" sz="1800" b="1" baseline="0" dirty="0" smtClean="0">
                          <a:latin typeface="Verdana" pitchFamily="34" charset="0"/>
                          <a:ea typeface="Verdana" pitchFamily="34" charset="0"/>
                          <a:cs typeface="Verdana" pitchFamily="34" charset="0"/>
                        </a:rPr>
                        <a:t>e</a:t>
                      </a:r>
                      <a:endParaRPr lang="de-DE" sz="1800" b="1" dirty="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343647149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260648"/>
            <a:ext cx="8640960" cy="936104"/>
          </a:xfrm>
        </p:spPr>
        <p:txBody>
          <a:bodyPr>
            <a:noAutofit/>
          </a:bodyPr>
          <a:lstStyle/>
          <a:p>
            <a:r>
              <a:rPr lang="de-DE" dirty="0">
                <a:latin typeface="Verdana" pitchFamily="34" charset="0"/>
                <a:ea typeface="Verdana" pitchFamily="34" charset="0"/>
                <a:cs typeface="Verdana" pitchFamily="34" charset="0"/>
              </a:rPr>
              <a:t>2.2 Geringfügige Änderungen des Werktitels – RDA 6.2.2.2 D-A-CH </a:t>
            </a:r>
          </a:p>
        </p:txBody>
      </p:sp>
      <p:sp>
        <p:nvSpPr>
          <p:cNvPr id="3" name="Textplatzhalter 2"/>
          <p:cNvSpPr>
            <a:spLocks noGrp="1"/>
          </p:cNvSpPr>
          <p:nvPr>
            <p:ph type="body" sz="quarter" idx="13"/>
          </p:nvPr>
        </p:nvSpPr>
        <p:spPr>
          <a:xfrm>
            <a:off x="251520" y="1484784"/>
            <a:ext cx="8640960" cy="3744416"/>
          </a:xfrm>
        </p:spPr>
        <p:txBody>
          <a:bodyPr/>
          <a:lstStyle/>
          <a:p>
            <a:pPr lvl="0"/>
            <a:r>
              <a:rPr lang="de-DE" sz="2400" dirty="0" smtClean="0">
                <a:latin typeface="Verdana" panose="020B0604030504040204" pitchFamily="34" charset="0"/>
                <a:ea typeface="Verdana" panose="020B0604030504040204" pitchFamily="34" charset="0"/>
                <a:cs typeface="Verdana" panose="020B0604030504040204" pitchFamily="34" charset="0"/>
              </a:rPr>
              <a:t>es </a:t>
            </a:r>
            <a:r>
              <a:rPr lang="de-DE" sz="2400" dirty="0">
                <a:latin typeface="Verdana" panose="020B0604030504040204" pitchFamily="34" charset="0"/>
                <a:ea typeface="Verdana" panose="020B0604030504040204" pitchFamily="34" charset="0"/>
                <a:cs typeface="Verdana" panose="020B0604030504040204" pitchFamily="34" charset="0"/>
              </a:rPr>
              <a:t>entsteht </a:t>
            </a:r>
            <a:r>
              <a:rPr lang="de-DE" sz="2400" b="1" dirty="0">
                <a:latin typeface="Verdana" panose="020B0604030504040204" pitchFamily="34" charset="0"/>
                <a:ea typeface="Verdana" panose="020B0604030504040204" pitchFamily="34" charset="0"/>
                <a:cs typeface="Verdana" panose="020B0604030504040204" pitchFamily="34" charset="0"/>
              </a:rPr>
              <a:t>kein neues Werk</a:t>
            </a:r>
            <a:r>
              <a:rPr lang="de-DE" sz="2400" dirty="0">
                <a:latin typeface="Verdana" panose="020B0604030504040204" pitchFamily="34" charset="0"/>
                <a:ea typeface="Verdana" panose="020B0604030504040204" pitchFamily="34" charset="0"/>
                <a:cs typeface="Verdana" panose="020B0604030504040204" pitchFamily="34" charset="0"/>
              </a:rPr>
              <a:t> </a:t>
            </a: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lvl="0"/>
            <a:r>
              <a:rPr lang="de-DE" sz="2400" dirty="0" smtClean="0">
                <a:latin typeface="Verdana" panose="020B0604030504040204" pitchFamily="34" charset="0"/>
                <a:ea typeface="Verdana" panose="020B0604030504040204" pitchFamily="34" charset="0"/>
                <a:cs typeface="Verdana" panose="020B0604030504040204" pitchFamily="34" charset="0"/>
              </a:rPr>
              <a:t>der Werktitel wird </a:t>
            </a:r>
            <a:r>
              <a:rPr lang="de-DE" sz="2400" b="1" dirty="0" smtClean="0">
                <a:latin typeface="Verdana" panose="020B0604030504040204" pitchFamily="34" charset="0"/>
                <a:ea typeface="Verdana" panose="020B0604030504040204" pitchFamily="34" charset="0"/>
                <a:cs typeface="Verdana" panose="020B0604030504040204" pitchFamily="34" charset="0"/>
              </a:rPr>
              <a:t>aktualisiert</a:t>
            </a:r>
            <a:r>
              <a:rPr lang="de-DE" sz="2400" dirty="0" smtClean="0">
                <a:latin typeface="Verdana" panose="020B0604030504040204" pitchFamily="34" charset="0"/>
                <a:ea typeface="Verdana" panose="020B0604030504040204" pitchFamily="34" charset="0"/>
                <a:cs typeface="Verdana" panose="020B0604030504040204" pitchFamily="34" charset="0"/>
              </a:rPr>
              <a:t> </a:t>
            </a:r>
            <a:r>
              <a:rPr lang="de-DE" sz="2400" dirty="0">
                <a:latin typeface="Verdana" panose="020B0604030504040204" pitchFamily="34" charset="0"/>
                <a:ea typeface="Verdana" panose="020B0604030504040204" pitchFamily="34" charset="0"/>
                <a:cs typeface="Verdana" panose="020B0604030504040204" pitchFamily="34" charset="0"/>
              </a:rPr>
              <a:t>(Latest-Prinzip</a:t>
            </a:r>
            <a:r>
              <a:rPr lang="de-DE" sz="2400" dirty="0" smtClean="0">
                <a:latin typeface="Verdana" panose="020B0604030504040204" pitchFamily="34" charset="0"/>
                <a:ea typeface="Verdana" panose="020B0604030504040204" pitchFamily="34" charset="0"/>
                <a:cs typeface="Verdana" panose="020B0604030504040204" pitchFamily="34" charset="0"/>
              </a:rPr>
              <a:t>)</a:t>
            </a:r>
          </a:p>
          <a:p>
            <a:pPr>
              <a:buFont typeface="Wingdings" panose="05000000000000000000" pitchFamily="2" charset="2"/>
              <a:buChar char="Ø"/>
            </a:pPr>
            <a:r>
              <a:rPr lang="de-DE" sz="2400" dirty="0">
                <a:latin typeface="Verdana" panose="020B0604030504040204" pitchFamily="34" charset="0"/>
                <a:ea typeface="Verdana" panose="020B0604030504040204" pitchFamily="34" charset="0"/>
                <a:cs typeface="Verdana" panose="020B0604030504040204" pitchFamily="34" charset="0"/>
              </a:rPr>
              <a:t>Änderung des normierten Sucheinstiegs für das Werk</a:t>
            </a:r>
          </a:p>
          <a:p>
            <a:pPr marL="0" indent="0">
              <a:buNone/>
            </a:pPr>
            <a:endParaRPr lang="de-DE" sz="2400" dirty="0"/>
          </a:p>
          <a:p>
            <a:pPr marL="0" indent="0">
              <a:buNone/>
            </a:pPr>
            <a:endParaRPr lang="de-DE" dirty="0"/>
          </a:p>
        </p:txBody>
      </p:sp>
      <p:sp>
        <p:nvSpPr>
          <p:cNvPr id="4" name="Fußzeilenplatzhalter 3"/>
          <p:cNvSpPr>
            <a:spLocks noGrp="1"/>
          </p:cNvSpPr>
          <p:nvPr>
            <p:ph type="ftr" sz="quarter" idx="14"/>
          </p:nvPr>
        </p:nvSpPr>
        <p:spPr>
          <a:xfrm>
            <a:off x="107504" y="6376243"/>
            <a:ext cx="8352928" cy="365125"/>
          </a:xfrm>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5B.16.02: Änderungen bei Sucheinstiegen, die Werke repräsentieren - Werke II | Stand: 04.01.2016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dirty="0"/>
          </a:p>
        </p:txBody>
      </p:sp>
    </p:spTree>
    <p:extLst>
      <p:ext uri="{BB962C8B-B14F-4D97-AF65-F5344CB8AC3E}">
        <p14:creationId xmlns:p14="http://schemas.microsoft.com/office/powerpoint/2010/main" val="17239148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512" y="116632"/>
            <a:ext cx="8640960" cy="1440160"/>
          </a:xfrm>
        </p:spPr>
        <p:txBody>
          <a:bodyPr>
            <a:noAutofit/>
          </a:bodyPr>
          <a:lstStyle/>
          <a:p>
            <a:r>
              <a:rPr lang="de-DE" dirty="0" smtClean="0">
                <a:solidFill>
                  <a:srgbClr val="4F81BD">
                    <a:lumMod val="75000"/>
                  </a:srgbClr>
                </a:solidFill>
                <a:latin typeface="Verdana" pitchFamily="34" charset="0"/>
                <a:ea typeface="Verdana" pitchFamily="34" charset="0"/>
                <a:cs typeface="Verdana" pitchFamily="34" charset="0"/>
              </a:rPr>
              <a:t>2.2 Geringfügige Änderung des Werktitels</a:t>
            </a:r>
            <a:endParaRPr lang="de-DE" sz="20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179512" y="6376243"/>
            <a:ext cx="8352928" cy="365125"/>
          </a:xfrm>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5B.16.02: Änderungen bei Sucheinstiegen, die Werke repräsentieren - Werke II | Stand: 04.01.2016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769311779"/>
              </p:ext>
            </p:extLst>
          </p:nvPr>
        </p:nvGraphicFramePr>
        <p:xfrm>
          <a:off x="179512" y="1700808"/>
          <a:ext cx="8352927" cy="2728312"/>
        </p:xfrm>
        <a:graphic>
          <a:graphicData uri="http://schemas.openxmlformats.org/drawingml/2006/table">
            <a:tbl>
              <a:tblPr firstRow="1" bandRow="1">
                <a:tableStyleId>{5C22544A-7EE6-4342-B048-85BDC9FD1C3A}</a:tableStyleId>
              </a:tblPr>
              <a:tblGrid>
                <a:gridCol w="911228"/>
                <a:gridCol w="2202135"/>
                <a:gridCol w="2505878"/>
                <a:gridCol w="2733686"/>
              </a:tblGrid>
              <a:tr h="649758">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 – bisher</a:t>
                      </a: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 –</a:t>
                      </a:r>
                    </a:p>
                    <a:p>
                      <a:r>
                        <a:rPr lang="de-DE" sz="1800" dirty="0" smtClean="0">
                          <a:latin typeface="Verdana" panose="020B0604030504040204" pitchFamily="34" charset="0"/>
                          <a:ea typeface="Verdana" panose="020B0604030504040204" pitchFamily="34" charset="0"/>
                          <a:cs typeface="Verdana" panose="020B0604030504040204" pitchFamily="34" charset="0"/>
                        </a:rPr>
                        <a:t>neu</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r>
              <a:tr h="358354">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Werktitel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r>
                        <a:rPr lang="de-DE" sz="1800" dirty="0" smtClean="0">
                          <a:latin typeface="Verdana" pitchFamily="34" charset="0"/>
                          <a:ea typeface="Verdana" pitchFamily="34" charset="0"/>
                          <a:cs typeface="Verdana" pitchFamily="34" charset="0"/>
                        </a:rPr>
                        <a:t>Haus</a:t>
                      </a:r>
                      <a:r>
                        <a:rPr lang="de-DE" sz="1800" baseline="0" dirty="0" smtClean="0">
                          <a:latin typeface="Verdana" pitchFamily="34" charset="0"/>
                          <a:ea typeface="Verdana" pitchFamily="34" charset="0"/>
                          <a:cs typeface="Verdana" pitchFamily="34" charset="0"/>
                        </a:rPr>
                        <a:t> und Hof (Göttingen)</a:t>
                      </a:r>
                      <a:endParaRPr lang="de-DE" sz="1800" dirty="0">
                        <a:latin typeface="Verdana" pitchFamily="34" charset="0"/>
                        <a:ea typeface="Verdana" pitchFamily="34" charset="0"/>
                        <a:cs typeface="Verdana"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Haus</a:t>
                      </a:r>
                      <a:r>
                        <a:rPr lang="de-DE" sz="1800" baseline="0" dirty="0" smtClean="0">
                          <a:latin typeface="Verdana" pitchFamily="34" charset="0"/>
                          <a:ea typeface="Verdana" pitchFamily="34" charset="0"/>
                          <a:cs typeface="Verdana" pitchFamily="34" charset="0"/>
                        </a:rPr>
                        <a:t> &amp; Hof (Göttingen)</a:t>
                      </a:r>
                      <a:endParaRPr lang="de-DE" sz="1800" dirty="0" smtClean="0">
                        <a:latin typeface="Verdana" pitchFamily="34" charset="0"/>
                        <a:ea typeface="Verdana" pitchFamily="34" charset="0"/>
                        <a:cs typeface="Verdana" pitchFamily="34" charset="0"/>
                      </a:endParaRPr>
                    </a:p>
                    <a:p>
                      <a:endParaRPr lang="de-DE" sz="1800" dirty="0">
                        <a:latin typeface="Verdana" pitchFamily="34" charset="0"/>
                        <a:ea typeface="Verdana" pitchFamily="34" charset="0"/>
                        <a:cs typeface="Verdana" pitchFamily="34" charset="0"/>
                      </a:endParaRPr>
                    </a:p>
                  </a:txBody>
                  <a:tcPr/>
                </a:tc>
              </a:tr>
              <a:tr h="640666">
                <a:tc>
                  <a:txBody>
                    <a:bodyPr/>
                    <a:lstStyle/>
                    <a:p>
                      <a:r>
                        <a:rPr lang="de-DE" sz="1800" b="0" dirty="0" smtClean="0">
                          <a:latin typeface="Verdana" panose="020B0604030504040204" pitchFamily="34" charset="0"/>
                          <a:ea typeface="Verdana" panose="020B0604030504040204" pitchFamily="34" charset="0"/>
                          <a:cs typeface="Verdana" panose="020B0604030504040204" pitchFamily="34" charset="0"/>
                        </a:rPr>
                        <a:t>6.5</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0" dirty="0" smtClean="0">
                          <a:latin typeface="Verdana" panose="020B0604030504040204" pitchFamily="34" charset="0"/>
                          <a:ea typeface="Verdana" panose="020B0604030504040204" pitchFamily="34" charset="0"/>
                          <a:cs typeface="Verdana" panose="020B0604030504040204" pitchFamily="34" charset="0"/>
                        </a:rPr>
                        <a:t>Ursprungsort des Werks</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endParaRPr lang="de-DE"/>
                    </a:p>
                  </a:txBody>
                  <a:tcPr/>
                </a:tc>
                <a:tc vMerge="1">
                  <a:txBody>
                    <a:bodyPr/>
                    <a:lstStyle/>
                    <a:p>
                      <a:endParaRPr lang="de-DE"/>
                    </a:p>
                  </a:txBody>
                  <a:tcPr/>
                </a:tc>
              </a:tr>
              <a:tr h="432048">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Haus</a:t>
                      </a:r>
                      <a:r>
                        <a:rPr lang="de-DE" sz="1800" baseline="0" dirty="0" smtClean="0">
                          <a:latin typeface="Verdana" pitchFamily="34" charset="0"/>
                          <a:ea typeface="Verdana" pitchFamily="34" charset="0"/>
                          <a:cs typeface="Verdana" pitchFamily="34" charset="0"/>
                        </a:rPr>
                        <a:t> und Hof</a:t>
                      </a:r>
                      <a:endParaRPr lang="de-DE" sz="1800"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Haus &amp; Hof</a:t>
                      </a:r>
                      <a:endParaRPr lang="de-DE" sz="1800" dirty="0">
                        <a:latin typeface="Verdana" pitchFamily="34" charset="0"/>
                        <a:ea typeface="Verdana" pitchFamily="34" charset="0"/>
                        <a:cs typeface="Verdana" pitchFamily="34" charset="0"/>
                      </a:endParaRPr>
                    </a:p>
                  </a:txBody>
                  <a:tcPr/>
                </a:tc>
              </a:tr>
              <a:tr h="579120">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2.8.2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Göttingen</a:t>
                      </a:r>
                      <a:endParaRPr lang="de-DE" sz="1800"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Göttingen</a:t>
                      </a:r>
                      <a:endParaRPr lang="de-DE" sz="1800" dirty="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10957091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1012974"/>
          </a:xfrm>
        </p:spPr>
        <p:txBody>
          <a:bodyPr>
            <a:noAutofit/>
          </a:bodyPr>
          <a:lstStyle/>
          <a:p>
            <a:r>
              <a:rPr lang="de-DE" dirty="0">
                <a:latin typeface="Verdana" pitchFamily="34" charset="0"/>
                <a:ea typeface="Verdana" pitchFamily="34" charset="0"/>
                <a:cs typeface="Verdana" pitchFamily="34" charset="0"/>
              </a:rPr>
              <a:t>Änderungen bei Sucheinstiegen, die das Werk repräsentieren</a:t>
            </a:r>
          </a:p>
        </p:txBody>
      </p:sp>
      <p:sp>
        <p:nvSpPr>
          <p:cNvPr id="3" name="Textplatzhalter 2"/>
          <p:cNvSpPr>
            <a:spLocks noGrp="1"/>
          </p:cNvSpPr>
          <p:nvPr>
            <p:ph type="body" sz="quarter" idx="13"/>
          </p:nvPr>
        </p:nvSpPr>
        <p:spPr>
          <a:xfrm>
            <a:off x="251520" y="1412776"/>
            <a:ext cx="8640960" cy="4896544"/>
          </a:xfrm>
        </p:spPr>
        <p:txBody>
          <a:bodyPr/>
          <a:lstStyle/>
          <a:p>
            <a:pPr marL="0" indent="0">
              <a:buNone/>
            </a:pPr>
            <a:endParaRPr lang="de-DE" dirty="0"/>
          </a:p>
          <a:p>
            <a:endParaRPr lang="de-DE" dirty="0" smtClean="0"/>
          </a:p>
          <a:p>
            <a:pPr marL="514350" indent="-514350">
              <a:buAutoNum type="arabicPeriod"/>
            </a:pPr>
            <a:r>
              <a:rPr lang="de-DE" sz="2400" dirty="0" smtClean="0">
                <a:latin typeface="Verdana" panose="020B0604030504040204" pitchFamily="34" charset="0"/>
                <a:ea typeface="Verdana" panose="020B0604030504040204" pitchFamily="34" charset="0"/>
                <a:cs typeface="Verdana" panose="020B0604030504040204" pitchFamily="34" charset="0"/>
              </a:rPr>
              <a:t>Neuer Sucheinstieg</a:t>
            </a:r>
          </a:p>
          <a:p>
            <a:pPr marL="514350" indent="-514350">
              <a:buAutoNum type="arabicPeriod"/>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514350" indent="-514350">
              <a:buAutoNum type="arabicPeriod"/>
            </a:pPr>
            <a:r>
              <a:rPr lang="de-DE" sz="2400" dirty="0" smtClean="0">
                <a:latin typeface="Verdana" panose="020B0604030504040204" pitchFamily="34" charset="0"/>
                <a:ea typeface="Verdana" panose="020B0604030504040204" pitchFamily="34" charset="0"/>
                <a:cs typeface="Verdana" panose="020B0604030504040204" pitchFamily="34" charset="0"/>
              </a:rPr>
              <a:t>Kein neuer Sucheinstieg = Aktualisierung der Angaben</a:t>
            </a:r>
          </a:p>
          <a:p>
            <a:pPr marL="0" indent="0">
              <a:buNone/>
            </a:pPr>
            <a:endParaRPr lang="de-DE" dirty="0" smtClean="0"/>
          </a:p>
        </p:txBody>
      </p:sp>
      <p:sp>
        <p:nvSpPr>
          <p:cNvPr id="4" name="Fußzeilenplatzhalter 3"/>
          <p:cNvSpPr>
            <a:spLocks noGrp="1"/>
          </p:cNvSpPr>
          <p:nvPr>
            <p:ph type="ftr" sz="quarter" idx="14"/>
          </p:nvPr>
        </p:nvSpPr>
        <p:spPr>
          <a:xfrm>
            <a:off x="107504" y="6376243"/>
            <a:ext cx="8424936" cy="365125"/>
          </a:xfrm>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5B.16.02: Änderungen bei Sucheinstiegen, die Werke repräsentieren - Werke II | Stand: 04.01.2016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dirty="0"/>
          </a:p>
        </p:txBody>
      </p:sp>
    </p:spTree>
    <p:extLst>
      <p:ext uri="{BB962C8B-B14F-4D97-AF65-F5344CB8AC3E}">
        <p14:creationId xmlns:p14="http://schemas.microsoft.com/office/powerpoint/2010/main" val="5323630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1012974"/>
          </a:xfrm>
        </p:spPr>
        <p:txBody>
          <a:bodyPr>
            <a:noAutofit/>
          </a:bodyPr>
          <a:lstStyle/>
          <a:p>
            <a:r>
              <a:rPr lang="de-DE" dirty="0" smtClean="0">
                <a:latin typeface="Verdana" pitchFamily="34" charset="0"/>
                <a:ea typeface="Verdana" pitchFamily="34" charset="0"/>
                <a:cs typeface="Verdana" pitchFamily="34" charset="0"/>
              </a:rPr>
              <a:t>1. Neuer Sucheinstieg		-1-</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1412776"/>
            <a:ext cx="8640960" cy="4896544"/>
          </a:xfrm>
        </p:spPr>
        <p:txBody>
          <a:bodyPr/>
          <a:lstStyle/>
          <a:p>
            <a:pPr marL="0" indent="0">
              <a:buNone/>
            </a:pPr>
            <a:endParaRPr lang="de-DE" dirty="0"/>
          </a:p>
          <a:p>
            <a:endParaRPr lang="de-DE" dirty="0" smtClean="0"/>
          </a:p>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1.1 Änderung der Verantwortlichkeit</a:t>
            </a:r>
          </a:p>
          <a:p>
            <a:pPr marL="0" indent="0">
              <a:buNone/>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a:buFont typeface="Wingdings" panose="05000000000000000000" pitchFamily="2" charset="2"/>
              <a:buChar char="Ø"/>
            </a:pPr>
            <a:r>
              <a:rPr lang="de-DE" sz="2400" dirty="0" smtClean="0">
                <a:latin typeface="Verdana" panose="020B0604030504040204" pitchFamily="34" charset="0"/>
                <a:ea typeface="Verdana" panose="020B0604030504040204" pitchFamily="34" charset="0"/>
                <a:cs typeface="Verdana" panose="020B0604030504040204" pitchFamily="34" charset="0"/>
              </a:rPr>
              <a:t>führt zu einem neuen Werk mit einem anderen Sucheinstieg (RDA 6.1.3.2.1 D-A-CH)</a:t>
            </a:r>
          </a:p>
        </p:txBody>
      </p:sp>
      <p:sp>
        <p:nvSpPr>
          <p:cNvPr id="4" name="Fußzeilenplatzhalter 3"/>
          <p:cNvSpPr>
            <a:spLocks noGrp="1"/>
          </p:cNvSpPr>
          <p:nvPr>
            <p:ph type="ftr" sz="quarter" idx="14"/>
          </p:nvPr>
        </p:nvSpPr>
        <p:spPr>
          <a:xfrm>
            <a:off x="179512" y="6376243"/>
            <a:ext cx="8352928" cy="365125"/>
          </a:xfrm>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5B.16.02: Änderungen bei Sucheinstiegen, die Werke repräsentieren - Werke II | Stand: 04.01.2016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4</a:t>
            </a:fld>
            <a:endParaRPr lang="de-DE" dirty="0"/>
          </a:p>
        </p:txBody>
      </p:sp>
    </p:spTree>
    <p:extLst>
      <p:ext uri="{BB962C8B-B14F-4D97-AF65-F5344CB8AC3E}">
        <p14:creationId xmlns:p14="http://schemas.microsoft.com/office/powerpoint/2010/main" val="1617560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512" y="188640"/>
            <a:ext cx="8352928" cy="1080120"/>
          </a:xfrm>
        </p:spPr>
        <p:txBody>
          <a:bodyPr>
            <a:noAutofit/>
          </a:bodyPr>
          <a:lstStyle/>
          <a:p>
            <a:r>
              <a:rPr lang="de-DE" dirty="0" smtClean="0">
                <a:latin typeface="Verdana" pitchFamily="34" charset="0"/>
                <a:ea typeface="Verdana" pitchFamily="34" charset="0"/>
                <a:cs typeface="Verdana" pitchFamily="34" charset="0"/>
              </a:rPr>
              <a:t>Alte Beschreibung für das Werk – </a:t>
            </a:r>
            <a:r>
              <a:rPr lang="de-DE" sz="2400" dirty="0" smtClean="0">
                <a:latin typeface="Verdana" pitchFamily="34" charset="0"/>
                <a:ea typeface="Verdana" pitchFamily="34" charset="0"/>
                <a:cs typeface="Verdana" pitchFamily="34" charset="0"/>
              </a:rPr>
              <a:t>Beispiel einer sonstigen Körperschaft</a:t>
            </a:r>
            <a:endParaRPr lang="de-DE" sz="24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107504" y="6376243"/>
            <a:ext cx="8424936" cy="365125"/>
          </a:xfrm>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5B.16.02: Änderungen bei Sucheinstiegen, die Werke repräsentieren - Werke II | Stand: 04.01.2016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562358077"/>
              </p:ext>
            </p:extLst>
          </p:nvPr>
        </p:nvGraphicFramePr>
        <p:xfrm>
          <a:off x="179512" y="1268763"/>
          <a:ext cx="8640959" cy="3576099"/>
        </p:xfrm>
        <a:graphic>
          <a:graphicData uri="http://schemas.openxmlformats.org/drawingml/2006/table">
            <a:tbl>
              <a:tblPr firstRow="1" bandRow="1">
                <a:tableStyleId>{5C22544A-7EE6-4342-B048-85BDC9FD1C3A}</a:tableStyleId>
              </a:tblPr>
              <a:tblGrid>
                <a:gridCol w="1316323"/>
                <a:gridCol w="2992353"/>
                <a:gridCol w="4332283"/>
              </a:tblGrid>
              <a:tr h="379302">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aseline="0" dirty="0" smtClean="0">
                          <a:latin typeface="Verdana" panose="020B0604030504040204" pitchFamily="34" charset="0"/>
                          <a:ea typeface="Verdana" panose="020B0604030504040204" pitchFamily="34" charset="0"/>
                          <a:cs typeface="Verdana" panose="020B0604030504040204" pitchFamily="34" charset="0"/>
                        </a:rPr>
                        <a:t>Erfassung – Werk 1</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r>
              <a:tr h="372356">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Werktitel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r>
                        <a:rPr lang="de-DE" sz="1800" dirty="0" smtClean="0">
                          <a:latin typeface="Verdana" pitchFamily="34" charset="0"/>
                          <a:ea typeface="Verdana" pitchFamily="34" charset="0"/>
                          <a:cs typeface="Verdana" pitchFamily="34" charset="0"/>
                        </a:rPr>
                        <a:t>Rapport (</a:t>
                      </a:r>
                      <a:r>
                        <a:rPr lang="de-DE" sz="1800" dirty="0" err="1" smtClean="0">
                          <a:latin typeface="Verdana" pitchFamily="34" charset="0"/>
                          <a:ea typeface="Verdana" pitchFamily="34" charset="0"/>
                          <a:cs typeface="Verdana" pitchFamily="34" charset="0"/>
                        </a:rPr>
                        <a:t>Laboratoire</a:t>
                      </a:r>
                      <a:r>
                        <a:rPr lang="de-DE" sz="1800" baseline="0" dirty="0" smtClean="0">
                          <a:latin typeface="Verdana" pitchFamily="34" charset="0"/>
                          <a:ea typeface="Verdana" pitchFamily="34" charset="0"/>
                          <a:cs typeface="Verdana" pitchFamily="34" charset="0"/>
                        </a:rPr>
                        <a:t> Louis Néel Grenoble)</a:t>
                      </a:r>
                      <a:endParaRPr lang="de-DE" sz="1800" dirty="0">
                        <a:latin typeface="Verdana" pitchFamily="34" charset="0"/>
                        <a:ea typeface="Verdana" pitchFamily="34" charset="0"/>
                        <a:cs typeface="Verdana" pitchFamily="34" charset="0"/>
                      </a:endParaRPr>
                    </a:p>
                  </a:txBody>
                  <a:tcPr>
                    <a:noFill/>
                  </a:tcPr>
                </a:tc>
              </a:tr>
              <a:tr h="1200203">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6.6</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de-DE" sz="1800" b="1" dirty="0" smtClean="0">
                          <a:solidFill>
                            <a:srgbClr val="000000"/>
                          </a:solidFill>
                          <a:effectLst/>
                          <a:latin typeface="Verdana"/>
                          <a:ea typeface="Times New Roman"/>
                          <a:cs typeface="Times New Roman"/>
                        </a:rPr>
                        <a:t>Sonstige unter-scheidende Eigen-</a:t>
                      </a:r>
                      <a:r>
                        <a:rPr lang="de-DE" sz="1800" b="1" dirty="0" err="1" smtClean="0">
                          <a:solidFill>
                            <a:srgbClr val="000000"/>
                          </a:solidFill>
                          <a:effectLst/>
                          <a:latin typeface="Verdana"/>
                          <a:ea typeface="Times New Roman"/>
                          <a:cs typeface="Times New Roman"/>
                        </a:rPr>
                        <a:t>schaft</a:t>
                      </a:r>
                      <a:r>
                        <a:rPr lang="de-DE" sz="1800" b="1" dirty="0" smtClean="0">
                          <a:solidFill>
                            <a:srgbClr val="000000"/>
                          </a:solidFill>
                          <a:effectLst/>
                          <a:latin typeface="Verdana"/>
                          <a:ea typeface="Times New Roman"/>
                          <a:cs typeface="Times New Roman"/>
                        </a:rPr>
                        <a:t> des Werks</a:t>
                      </a:r>
                      <a:endParaRPr lang="de-DE" sz="1800" dirty="0" smtClean="0">
                        <a:effectLst/>
                        <a:latin typeface="Verdana"/>
                        <a:ea typeface="Calibri"/>
                        <a:cs typeface="Times New Roman"/>
                      </a:endParaRPr>
                    </a:p>
                  </a:txBody>
                  <a:tcPr marL="89535" marR="89535" marT="0" marB="0" anchor="ctr"/>
                </a:tc>
                <a:tc vMerge="1">
                  <a:txBody>
                    <a:bodyPr/>
                    <a:lstStyle/>
                    <a:p>
                      <a:endParaRPr lang="de-DE"/>
                    </a:p>
                  </a:txBody>
                  <a:tcPr/>
                </a:tc>
              </a:tr>
              <a:tr h="372356">
                <a:tc>
                  <a:txBody>
                    <a:bodyPr/>
                    <a:lstStyle/>
                    <a:p>
                      <a:r>
                        <a:rPr lang="de-DE" sz="1800" b="0" dirty="0" smtClean="0">
                          <a:latin typeface="Verdana" panose="020B0604030504040204" pitchFamily="34" charset="0"/>
                          <a:ea typeface="Verdana" panose="020B0604030504040204" pitchFamily="34" charset="0"/>
                          <a:cs typeface="Verdana" panose="020B0604030504040204" pitchFamily="34" charset="0"/>
                        </a:rPr>
                        <a:t>19.3</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0" dirty="0" smtClean="0">
                          <a:latin typeface="Verdana" panose="020B0604030504040204" pitchFamily="34" charset="0"/>
                          <a:ea typeface="Verdana" panose="020B0604030504040204" pitchFamily="34" charset="0"/>
                          <a:cs typeface="Verdana" panose="020B0604030504040204" pitchFamily="34" charset="0"/>
                        </a:rPr>
                        <a:t>Sonstige</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Körperschaft</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i="0" dirty="0" err="1" smtClean="0">
                          <a:latin typeface="Verdana" pitchFamily="34" charset="0"/>
                          <a:ea typeface="Verdana" pitchFamily="34" charset="0"/>
                          <a:cs typeface="Verdana" pitchFamily="34" charset="0"/>
                        </a:rPr>
                        <a:t>Laboratoire</a:t>
                      </a:r>
                      <a:r>
                        <a:rPr lang="de-DE" sz="1800" i="0" dirty="0" smtClean="0">
                          <a:latin typeface="Verdana" pitchFamily="34" charset="0"/>
                          <a:ea typeface="Verdana" pitchFamily="34" charset="0"/>
                          <a:cs typeface="Verdana" pitchFamily="34" charset="0"/>
                        </a:rPr>
                        <a:t> Louis Néel </a:t>
                      </a:r>
                      <a:r>
                        <a:rPr lang="de-DE" sz="1800" i="0" kern="1200" dirty="0" smtClean="0">
                          <a:solidFill>
                            <a:schemeClr val="dk1"/>
                          </a:solidFill>
                          <a:latin typeface="Verdana" pitchFamily="34" charset="0"/>
                          <a:ea typeface="Verdana" pitchFamily="34" charset="0"/>
                          <a:cs typeface="Verdana" pitchFamily="34" charset="0"/>
                        </a:rPr>
                        <a:t>Grenoble</a:t>
                      </a:r>
                      <a:endParaRPr lang="de-DE" sz="1800" i="0" kern="1200" dirty="0">
                        <a:solidFill>
                          <a:schemeClr val="dk1"/>
                        </a:solidFill>
                        <a:latin typeface="Verdana" pitchFamily="34" charset="0"/>
                        <a:ea typeface="Verdana" pitchFamily="34" charset="0"/>
                        <a:cs typeface="Verdana" pitchFamily="34" charset="0"/>
                      </a:endParaRPr>
                    </a:p>
                  </a:txBody>
                  <a:tcPr/>
                </a:tc>
              </a:tr>
              <a:tr h="394685">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r>
                        <a:rPr lang="de-DE" sz="1800" dirty="0" smtClean="0">
                          <a:latin typeface="Verdana" pitchFamily="34" charset="0"/>
                          <a:ea typeface="Verdana" pitchFamily="34" charset="0"/>
                          <a:cs typeface="Verdana" pitchFamily="34" charset="0"/>
                        </a:rPr>
                        <a:t>Rapport</a:t>
                      </a:r>
                      <a:r>
                        <a:rPr lang="de-DE" sz="1800" baseline="0" dirty="0" smtClean="0">
                          <a:latin typeface="Verdana" pitchFamily="34" charset="0"/>
                          <a:ea typeface="Verdana" pitchFamily="34" charset="0"/>
                          <a:cs typeface="Verdana" pitchFamily="34" charset="0"/>
                        </a:rPr>
                        <a:t> / </a:t>
                      </a:r>
                      <a:r>
                        <a:rPr lang="de-DE" sz="1800" baseline="0" dirty="0" err="1" smtClean="0">
                          <a:latin typeface="Verdana" pitchFamily="34" charset="0"/>
                          <a:ea typeface="Verdana" pitchFamily="34" charset="0"/>
                          <a:cs typeface="Verdana" pitchFamily="34" charset="0"/>
                        </a:rPr>
                        <a:t>Laboratoire</a:t>
                      </a:r>
                      <a:r>
                        <a:rPr lang="de-DE" sz="1800" baseline="0" dirty="0" smtClean="0">
                          <a:latin typeface="Verdana" pitchFamily="34" charset="0"/>
                          <a:ea typeface="Verdana" pitchFamily="34" charset="0"/>
                          <a:cs typeface="Verdana" pitchFamily="34" charset="0"/>
                        </a:rPr>
                        <a:t> Louis </a:t>
                      </a:r>
                      <a:r>
                        <a:rPr lang="de-DE" sz="1800" baseline="0" dirty="0" err="1" smtClean="0">
                          <a:latin typeface="Verdana" pitchFamily="34" charset="0"/>
                          <a:ea typeface="Verdana" pitchFamily="34" charset="0"/>
                          <a:cs typeface="Verdana" pitchFamily="34" charset="0"/>
                        </a:rPr>
                        <a:t>Néel</a:t>
                      </a:r>
                      <a:r>
                        <a:rPr lang="de-DE" sz="1800" baseline="0" dirty="0" smtClean="0">
                          <a:latin typeface="Verdana" pitchFamily="34" charset="0"/>
                          <a:ea typeface="Verdana" pitchFamily="34" charset="0"/>
                          <a:cs typeface="Verdana" pitchFamily="34" charset="0"/>
                        </a:rPr>
                        <a:t> Grenoble</a:t>
                      </a:r>
                      <a:endParaRPr lang="de-DE" sz="1800" dirty="0">
                        <a:latin typeface="Verdana" pitchFamily="34" charset="0"/>
                        <a:ea typeface="Verdana" pitchFamily="34" charset="0"/>
                        <a:cs typeface="Verdana" pitchFamily="34" charset="0"/>
                      </a:endParaRPr>
                    </a:p>
                  </a:txBody>
                  <a:tcPr/>
                </a:tc>
              </a:tr>
              <a:tr h="781302">
                <a:tc>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2.4.2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50000"/>
                        </a:lnSpc>
                        <a:spcAft>
                          <a:spcPts val="600"/>
                        </a:spcAft>
                      </a:pPr>
                      <a:r>
                        <a:rPr lang="de-DE" sz="18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Verantwortlichkeits-angabe</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vMerge="1">
                  <a:txBody>
                    <a:bodyPr/>
                    <a:lstStyle/>
                    <a:p>
                      <a:endParaRPr lang="de-DE"/>
                    </a:p>
                  </a:txBody>
                  <a:tcPr/>
                </a:tc>
              </a:tr>
            </a:tbl>
          </a:graphicData>
        </a:graphic>
      </p:graphicFrame>
    </p:spTree>
    <p:extLst>
      <p:ext uri="{BB962C8B-B14F-4D97-AF65-F5344CB8AC3E}">
        <p14:creationId xmlns:p14="http://schemas.microsoft.com/office/powerpoint/2010/main" val="13956175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568952" cy="1080120"/>
          </a:xfrm>
        </p:spPr>
        <p:txBody>
          <a:bodyPr>
            <a:noAutofit/>
          </a:bodyPr>
          <a:lstStyle/>
          <a:p>
            <a:r>
              <a:rPr lang="de-DE" dirty="0" smtClean="0">
                <a:latin typeface="Verdana" pitchFamily="34" charset="0"/>
                <a:ea typeface="Verdana" pitchFamily="34" charset="0"/>
                <a:cs typeface="Verdana" pitchFamily="34" charset="0"/>
              </a:rPr>
              <a:t>Neue Beschreibung für das Werk – </a:t>
            </a:r>
            <a:r>
              <a:rPr lang="de-DE" sz="2400" dirty="0" smtClean="0">
                <a:latin typeface="Verdana" pitchFamily="34" charset="0"/>
                <a:ea typeface="Verdana" pitchFamily="34" charset="0"/>
                <a:cs typeface="Verdana" pitchFamily="34" charset="0"/>
              </a:rPr>
              <a:t>normierter Sucheinstieg für die sonstige Körperschaft hat sich geändert</a:t>
            </a:r>
            <a:endParaRPr lang="de-DE" sz="2400"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395536" y="836712"/>
            <a:ext cx="8640960" cy="4248472"/>
          </a:xfrm>
        </p:spPr>
        <p:txBody>
          <a:bodyPr wrap="square"/>
          <a:lstStyle/>
          <a:p>
            <a:pPr>
              <a:buNone/>
            </a:pPr>
            <a:r>
              <a:rPr lang="de-DE" sz="2400" dirty="0" smtClean="0">
                <a:latin typeface="Verdana" pitchFamily="34" charset="0"/>
                <a:ea typeface="Verdana" pitchFamily="34" charset="0"/>
                <a:cs typeface="Verdana" pitchFamily="34" charset="0"/>
              </a:rPr>
              <a:t> </a:t>
            </a:r>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107504" y="6376243"/>
            <a:ext cx="8280920" cy="365125"/>
          </a:xfrm>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5B.16.02: Änderungen bei Sucheinstiegen, die Werke repräsentieren - Werke II | Stand: 04.01.2016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815054408"/>
              </p:ext>
            </p:extLst>
          </p:nvPr>
        </p:nvGraphicFramePr>
        <p:xfrm>
          <a:off x="323528" y="1628800"/>
          <a:ext cx="7413514" cy="3866728"/>
        </p:xfrm>
        <a:graphic>
          <a:graphicData uri="http://schemas.openxmlformats.org/drawingml/2006/table">
            <a:tbl>
              <a:tblPr firstRow="1" bandRow="1">
                <a:tableStyleId>{5C22544A-7EE6-4342-B048-85BDC9FD1C3A}</a:tableStyleId>
              </a:tblPr>
              <a:tblGrid>
                <a:gridCol w="1076810"/>
                <a:gridCol w="2619820"/>
                <a:gridCol w="3716884"/>
              </a:tblGrid>
              <a:tr h="432048">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aseline="0" dirty="0" smtClean="0">
                          <a:latin typeface="Verdana" panose="020B0604030504040204" pitchFamily="34" charset="0"/>
                          <a:ea typeface="Verdana" panose="020B0604030504040204" pitchFamily="34" charset="0"/>
                          <a:cs typeface="Verdana" panose="020B0604030504040204" pitchFamily="34" charset="0"/>
                        </a:rPr>
                        <a:t>Erfassung – Werk 2</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r>
              <a:tr h="365760">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Werktitel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r>
                        <a:rPr lang="de-DE" sz="1800" dirty="0" smtClean="0">
                          <a:latin typeface="Verdana" pitchFamily="34" charset="0"/>
                          <a:ea typeface="Verdana" pitchFamily="34" charset="0"/>
                          <a:cs typeface="Verdana" pitchFamily="34" charset="0"/>
                        </a:rPr>
                        <a:t>Rapport (Institut</a:t>
                      </a:r>
                      <a:r>
                        <a:rPr lang="de-DE" sz="1800" baseline="0" dirty="0" smtClean="0">
                          <a:latin typeface="Verdana" pitchFamily="34" charset="0"/>
                          <a:ea typeface="Verdana" pitchFamily="34" charset="0"/>
                          <a:cs typeface="Verdana" pitchFamily="34" charset="0"/>
                        </a:rPr>
                        <a:t> Néel)</a:t>
                      </a:r>
                      <a:endParaRPr lang="de-DE" sz="1800" dirty="0">
                        <a:latin typeface="Verdana" pitchFamily="34" charset="0"/>
                        <a:ea typeface="Verdana" pitchFamily="34" charset="0"/>
                        <a:cs typeface="Verdana" pitchFamily="34" charset="0"/>
                      </a:endParaRPr>
                    </a:p>
                  </a:txBody>
                  <a:tcPr/>
                </a:tc>
              </a:tr>
              <a:tr h="858376">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6.6</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algn="l" defTabSz="914400" rtl="0" eaLnBrk="1" latinLnBrk="0" hangingPunct="1">
                        <a:lnSpc>
                          <a:spcPct val="100000"/>
                        </a:lnSpc>
                        <a:spcAft>
                          <a:spcPts val="0"/>
                        </a:spcAft>
                      </a:pPr>
                      <a:r>
                        <a:rPr lang="de-DE" sz="1800" b="1" kern="1200" dirty="0">
                          <a:solidFill>
                            <a:schemeClr val="dk1"/>
                          </a:solidFill>
                          <a:latin typeface="Verdana" panose="020B0604030504040204" pitchFamily="34" charset="0"/>
                          <a:ea typeface="Verdana" panose="020B0604030504040204" pitchFamily="34" charset="0"/>
                          <a:cs typeface="Verdana" panose="020B0604030504040204" pitchFamily="34" charset="0"/>
                        </a:rPr>
                        <a:t>Sonstige </a:t>
                      </a:r>
                      <a:r>
                        <a:rPr lang="de-DE" sz="1800" b="1"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unter-</a:t>
                      </a:r>
                      <a:br>
                        <a:rPr lang="de-DE" sz="1800" b="1"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br>
                      <a:r>
                        <a:rPr lang="de-DE" sz="1800" b="1"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scheidende Eigen-</a:t>
                      </a:r>
                      <a:r>
                        <a:rPr lang="de-DE" sz="1800" b="1"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schaft</a:t>
                      </a:r>
                      <a:r>
                        <a:rPr lang="de-DE" sz="1800" b="1"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a:t>
                      </a:r>
                      <a:r>
                        <a:rPr lang="de-DE" sz="1800" b="1" kern="1200" dirty="0">
                          <a:solidFill>
                            <a:schemeClr val="dk1"/>
                          </a:solidFill>
                          <a:latin typeface="Verdana" panose="020B0604030504040204" pitchFamily="34" charset="0"/>
                          <a:ea typeface="Verdana" panose="020B0604030504040204" pitchFamily="34" charset="0"/>
                          <a:cs typeface="Verdana" panose="020B0604030504040204" pitchFamily="34" charset="0"/>
                        </a:rPr>
                        <a:t>des Werks</a:t>
                      </a:r>
                    </a:p>
                  </a:txBody>
                  <a:tcPr marL="89535" marR="89535" marT="0" marB="0" anchor="ctr"/>
                </a:tc>
                <a:tc vMerge="1">
                  <a:txBody>
                    <a:bodyPr/>
                    <a:lstStyle/>
                    <a:p>
                      <a:endParaRPr lang="de-DE"/>
                    </a:p>
                  </a:txBody>
                  <a:tcPr/>
                </a:tc>
              </a:tr>
              <a:tr h="868680">
                <a:tc>
                  <a:txBody>
                    <a:bodyPr/>
                    <a:lstStyle/>
                    <a:p>
                      <a:r>
                        <a:rPr lang="de-DE" sz="1800" b="0" dirty="0" smtClean="0">
                          <a:latin typeface="Verdana" panose="020B0604030504040204" pitchFamily="34" charset="0"/>
                          <a:ea typeface="Verdana" panose="020B0604030504040204" pitchFamily="34" charset="0"/>
                          <a:cs typeface="Verdana" panose="020B0604030504040204" pitchFamily="34" charset="0"/>
                        </a:rPr>
                        <a:t>19.3</a:t>
                      </a:r>
                      <a:endParaRPr lang="de-DE" sz="1800" b="0" dirty="0">
                        <a:latin typeface="Verdana" panose="020B0604030504040204" pitchFamily="34" charset="0"/>
                        <a:ea typeface="Verdana" panose="020B0604030504040204" pitchFamily="34" charset="0"/>
                        <a:cs typeface="Verdana" panose="020B0604030504040204" pitchFamily="34" charset="0"/>
                      </a:endParaRPr>
                    </a:p>
                    <a:p>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0" dirty="0" smtClean="0">
                          <a:latin typeface="Verdana" panose="020B0604030504040204" pitchFamily="34" charset="0"/>
                          <a:ea typeface="Verdana" panose="020B0604030504040204" pitchFamily="34" charset="0"/>
                          <a:cs typeface="Verdana" panose="020B0604030504040204" pitchFamily="34" charset="0"/>
                        </a:rPr>
                        <a:t>Sonstige</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Körperschaft</a:t>
                      </a:r>
                    </a:p>
                    <a:p>
                      <a:pPr algn="l"/>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i="0" dirty="0" smtClean="0">
                          <a:latin typeface="Verdana" pitchFamily="34" charset="0"/>
                          <a:ea typeface="Verdana" pitchFamily="34" charset="0"/>
                          <a:cs typeface="Verdana" pitchFamily="34" charset="0"/>
                        </a:rPr>
                        <a:t>Institut Néel</a:t>
                      </a:r>
                      <a:endParaRPr lang="de-DE" sz="1800" i="0" kern="1200" dirty="0" smtClean="0">
                        <a:solidFill>
                          <a:schemeClr val="dk1"/>
                        </a:solidFill>
                        <a:latin typeface="Verdana" pitchFamily="34" charset="0"/>
                        <a:ea typeface="Verdana" pitchFamily="34" charset="0"/>
                        <a:cs typeface="Verdana" pitchFamily="34" charset="0"/>
                      </a:endParaRPr>
                    </a:p>
                    <a:p>
                      <a:endParaRPr lang="de-DE" sz="1800" dirty="0">
                        <a:latin typeface="Verdana" pitchFamily="34" charset="0"/>
                        <a:ea typeface="Verdana" pitchFamily="34" charset="0"/>
                        <a:cs typeface="Verdana" pitchFamily="34" charset="0"/>
                      </a:endParaRPr>
                    </a:p>
                  </a:txBody>
                  <a:tcPr/>
                </a:tc>
              </a:tr>
              <a:tr h="564624">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r>
                        <a:rPr lang="de-DE" sz="1800" dirty="0" smtClean="0">
                          <a:latin typeface="Verdana" pitchFamily="34" charset="0"/>
                          <a:ea typeface="Verdana" pitchFamily="34" charset="0"/>
                          <a:cs typeface="Verdana" pitchFamily="34" charset="0"/>
                        </a:rPr>
                        <a:t>Rapport</a:t>
                      </a:r>
                      <a:r>
                        <a:rPr lang="de-DE" sz="1800" baseline="0" dirty="0" smtClean="0">
                          <a:latin typeface="Verdana" pitchFamily="34" charset="0"/>
                          <a:ea typeface="Verdana" pitchFamily="34" charset="0"/>
                          <a:cs typeface="Verdana" pitchFamily="34" charset="0"/>
                        </a:rPr>
                        <a:t> / Institut </a:t>
                      </a:r>
                      <a:r>
                        <a:rPr lang="de-DE" sz="1800" baseline="0" dirty="0" err="1" smtClean="0">
                          <a:latin typeface="Verdana" pitchFamily="34" charset="0"/>
                          <a:ea typeface="Verdana" pitchFamily="34" charset="0"/>
                          <a:cs typeface="Verdana" pitchFamily="34" charset="0"/>
                        </a:rPr>
                        <a:t>Néel</a:t>
                      </a:r>
                      <a:endParaRPr lang="de-DE" sz="1800" dirty="0">
                        <a:latin typeface="Verdana" pitchFamily="34" charset="0"/>
                        <a:ea typeface="Verdana" pitchFamily="34" charset="0"/>
                        <a:cs typeface="Verdana" pitchFamily="34" charset="0"/>
                      </a:endParaRPr>
                    </a:p>
                  </a:txBody>
                  <a:tcPr/>
                </a:tc>
              </a:tr>
              <a:tr h="731520">
                <a:tc>
                  <a:txBody>
                    <a:bodyPr/>
                    <a:lstStyle/>
                    <a:p>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2.4.2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spcAft>
                          <a:spcPts val="600"/>
                        </a:spcAft>
                      </a:pP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Verantwortlich-</a:t>
                      </a:r>
                      <a:r>
                        <a:rPr lang="de-DE" sz="1800" b="1"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keitsangabe</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vMerge="1">
                  <a:txBody>
                    <a:bodyPr/>
                    <a:lstStyle/>
                    <a:p>
                      <a:endParaRPr lang="de-DE"/>
                    </a:p>
                  </a:txBody>
                  <a:tcPr/>
                </a:tc>
              </a:tr>
            </a:tbl>
          </a:graphicData>
        </a:graphic>
      </p:graphicFrame>
    </p:spTree>
    <p:extLst>
      <p:ext uri="{BB962C8B-B14F-4D97-AF65-F5344CB8AC3E}">
        <p14:creationId xmlns:p14="http://schemas.microsoft.com/office/powerpoint/2010/main" val="35060463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512" y="116632"/>
            <a:ext cx="8640960" cy="1440160"/>
          </a:xfrm>
        </p:spPr>
        <p:txBody>
          <a:bodyPr>
            <a:noAutofit/>
          </a:bodyPr>
          <a:lstStyle/>
          <a:p>
            <a:r>
              <a:rPr lang="de-DE" sz="2200" dirty="0">
                <a:solidFill>
                  <a:srgbClr val="4F81BD">
                    <a:lumMod val="75000"/>
                  </a:srgbClr>
                </a:solidFill>
                <a:latin typeface="Verdana" pitchFamily="34" charset="0"/>
                <a:ea typeface="Verdana" pitchFamily="34" charset="0"/>
                <a:cs typeface="Verdana" pitchFamily="34" charset="0"/>
              </a:rPr>
              <a:t>Neuer Sucheinstieg mit </a:t>
            </a:r>
            <a:r>
              <a:rPr lang="de-DE" sz="2200" dirty="0" smtClean="0">
                <a:solidFill>
                  <a:srgbClr val="4F81BD">
                    <a:lumMod val="75000"/>
                  </a:srgbClr>
                </a:solidFill>
                <a:latin typeface="Verdana" pitchFamily="34" charset="0"/>
                <a:ea typeface="Verdana" pitchFamily="34" charset="0"/>
                <a:cs typeface="Verdana" pitchFamily="34" charset="0"/>
              </a:rPr>
              <a:t>dem </a:t>
            </a:r>
            <a:r>
              <a:rPr lang="de-DE" sz="2200" dirty="0">
                <a:solidFill>
                  <a:srgbClr val="4F81BD">
                    <a:lumMod val="75000"/>
                  </a:srgbClr>
                </a:solidFill>
                <a:latin typeface="Verdana" pitchFamily="34" charset="0"/>
                <a:ea typeface="Verdana" pitchFamily="34" charset="0"/>
                <a:cs typeface="Verdana" pitchFamily="34" charset="0"/>
              </a:rPr>
              <a:t>eines anderen Werkes identisch?</a:t>
            </a:r>
            <a:br>
              <a:rPr lang="de-DE" sz="2200" dirty="0">
                <a:solidFill>
                  <a:srgbClr val="4F81BD">
                    <a:lumMod val="75000"/>
                  </a:srgbClr>
                </a:solidFill>
                <a:latin typeface="Verdana" pitchFamily="34" charset="0"/>
                <a:ea typeface="Verdana" pitchFamily="34" charset="0"/>
                <a:cs typeface="Verdana" pitchFamily="34" charset="0"/>
              </a:rPr>
            </a:br>
            <a:r>
              <a:rPr lang="de-DE" sz="2000" dirty="0">
                <a:solidFill>
                  <a:srgbClr val="4F81BD">
                    <a:lumMod val="75000"/>
                  </a:srgbClr>
                </a:solidFill>
                <a:latin typeface="Verdana" pitchFamily="34" charset="0"/>
                <a:ea typeface="Verdana" pitchFamily="34" charset="0"/>
                <a:cs typeface="Verdana" pitchFamily="34" charset="0"/>
              </a:rPr>
              <a:t>a) Haupttitel der Manifestation stimmt mit Werktitel </a:t>
            </a:r>
            <a:r>
              <a:rPr lang="de-DE" sz="2000" dirty="0" smtClean="0">
                <a:solidFill>
                  <a:srgbClr val="4F81BD">
                    <a:lumMod val="75000"/>
                  </a:srgbClr>
                </a:solidFill>
                <a:latin typeface="Verdana" pitchFamily="34" charset="0"/>
                <a:ea typeface="Verdana" pitchFamily="34" charset="0"/>
                <a:cs typeface="Verdana" pitchFamily="34" charset="0"/>
              </a:rPr>
              <a:t>überein – und </a:t>
            </a:r>
            <a:r>
              <a:rPr lang="de-DE" sz="2000" u="sng" dirty="0" smtClean="0">
                <a:solidFill>
                  <a:srgbClr val="4F81BD">
                    <a:lumMod val="75000"/>
                  </a:srgbClr>
                </a:solidFill>
                <a:latin typeface="Verdana" pitchFamily="34" charset="0"/>
                <a:ea typeface="Verdana" pitchFamily="34" charset="0"/>
                <a:cs typeface="Verdana" pitchFamily="34" charset="0"/>
              </a:rPr>
              <a:t>kein</a:t>
            </a:r>
            <a:r>
              <a:rPr lang="de-DE" sz="2000" dirty="0" smtClean="0">
                <a:solidFill>
                  <a:srgbClr val="4F81BD">
                    <a:lumMod val="75000"/>
                  </a:srgbClr>
                </a:solidFill>
                <a:latin typeface="Verdana" pitchFamily="34" charset="0"/>
                <a:ea typeface="Verdana" pitchFamily="34" charset="0"/>
                <a:cs typeface="Verdana" pitchFamily="34" charset="0"/>
              </a:rPr>
              <a:t> unterscheidendes Merkmal notwendig</a:t>
            </a:r>
            <a:r>
              <a:rPr lang="de-DE" sz="2000" dirty="0">
                <a:solidFill>
                  <a:srgbClr val="4F81BD">
                    <a:lumMod val="75000"/>
                  </a:srgbClr>
                </a:solidFill>
                <a:latin typeface="Verdana" pitchFamily="34" charset="0"/>
                <a:ea typeface="Verdana" pitchFamily="34" charset="0"/>
                <a:cs typeface="Verdana" pitchFamily="34" charset="0"/>
              </a:rPr>
              <a:t/>
            </a:r>
            <a:br>
              <a:rPr lang="de-DE" sz="2000" dirty="0">
                <a:solidFill>
                  <a:srgbClr val="4F81BD">
                    <a:lumMod val="75000"/>
                  </a:srgbClr>
                </a:solidFill>
                <a:latin typeface="Verdana" pitchFamily="34" charset="0"/>
                <a:ea typeface="Verdana" pitchFamily="34" charset="0"/>
                <a:cs typeface="Verdana" pitchFamily="34" charset="0"/>
              </a:rPr>
            </a:br>
            <a:r>
              <a:rPr lang="de-DE" sz="2000" dirty="0">
                <a:solidFill>
                  <a:srgbClr val="4F81BD">
                    <a:lumMod val="75000"/>
                  </a:srgbClr>
                </a:solidFill>
                <a:latin typeface="Verdana" pitchFamily="34" charset="0"/>
                <a:ea typeface="Verdana" pitchFamily="34" charset="0"/>
                <a:cs typeface="Verdana" pitchFamily="34" charset="0"/>
              </a:rPr>
              <a:t>	</a:t>
            </a:r>
            <a:r>
              <a:rPr lang="de-DE" sz="2000" dirty="0">
                <a:solidFill>
                  <a:srgbClr val="4F81BD">
                    <a:lumMod val="75000"/>
                  </a:srgbClr>
                </a:solidFill>
                <a:latin typeface="Verdana" pitchFamily="34" charset="0"/>
                <a:ea typeface="Verdana" pitchFamily="34" charset="0"/>
                <a:cs typeface="Verdana" pitchFamily="34" charset="0"/>
                <a:sym typeface="Wingdings" panose="05000000000000000000" pitchFamily="2" charset="2"/>
              </a:rPr>
              <a:t></a:t>
            </a:r>
            <a:r>
              <a:rPr lang="de-DE" sz="2000" dirty="0">
                <a:solidFill>
                  <a:srgbClr val="4F81BD">
                    <a:lumMod val="75000"/>
                  </a:srgbClr>
                </a:solidFill>
                <a:latin typeface="Verdana" pitchFamily="34" charset="0"/>
                <a:ea typeface="Verdana" pitchFamily="34" charset="0"/>
                <a:cs typeface="Verdana" pitchFamily="34" charset="0"/>
              </a:rPr>
              <a:t> keine Erfassung des </a:t>
            </a:r>
            <a:r>
              <a:rPr lang="de-DE" sz="2000" dirty="0" smtClean="0">
                <a:solidFill>
                  <a:srgbClr val="4F81BD">
                    <a:lumMod val="75000"/>
                  </a:srgbClr>
                </a:solidFill>
                <a:latin typeface="Verdana" pitchFamily="34" charset="0"/>
                <a:ea typeface="Verdana" pitchFamily="34" charset="0"/>
                <a:cs typeface="Verdana" pitchFamily="34" charset="0"/>
              </a:rPr>
              <a:t>Werktitels</a:t>
            </a:r>
            <a:endParaRPr lang="de-DE" sz="20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107504" y="6376243"/>
            <a:ext cx="8352928" cy="365125"/>
          </a:xfrm>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5B.16.02: Änderungen bei Sucheinstiegen, die Werke repräsentieren - Werke II | Stand: 04.01.2016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849848153"/>
              </p:ext>
            </p:extLst>
          </p:nvPr>
        </p:nvGraphicFramePr>
        <p:xfrm>
          <a:off x="107504" y="1628800"/>
          <a:ext cx="8568953" cy="3857560"/>
        </p:xfrm>
        <a:graphic>
          <a:graphicData uri="http://schemas.openxmlformats.org/drawingml/2006/table">
            <a:tbl>
              <a:tblPr firstRow="1" bandRow="1">
                <a:tableStyleId>{5C22544A-7EE6-4342-B048-85BDC9FD1C3A}</a:tableStyleId>
              </a:tblPr>
              <a:tblGrid>
                <a:gridCol w="1071119"/>
                <a:gridCol w="1530170"/>
                <a:gridCol w="2983832"/>
                <a:gridCol w="2983832"/>
              </a:tblGrid>
              <a:tr h="3600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 – Werk 1</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r>
                        <a:rPr lang="de-DE" baseline="0" dirty="0" smtClean="0">
                          <a:latin typeface="Verdana" panose="020B0604030504040204" pitchFamily="34" charset="0"/>
                          <a:ea typeface="Verdana" panose="020B0604030504040204" pitchFamily="34" charset="0"/>
                          <a:cs typeface="Verdana" panose="020B0604030504040204" pitchFamily="34" charset="0"/>
                        </a:rPr>
                        <a:t> – Werk 2</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0344">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19.2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i="0" dirty="0" smtClean="0">
                          <a:latin typeface="Verdana" pitchFamily="34" charset="0"/>
                          <a:ea typeface="Verdana" pitchFamily="34" charset="0"/>
                          <a:cs typeface="Verdana" pitchFamily="34" charset="0"/>
                        </a:rPr>
                        <a:t>Bayerische</a:t>
                      </a:r>
                      <a:r>
                        <a:rPr lang="de-DE" sz="1600" i="0" baseline="0" dirty="0" smtClean="0">
                          <a:latin typeface="Verdana" pitchFamily="34" charset="0"/>
                          <a:ea typeface="Verdana" pitchFamily="34" charset="0"/>
                          <a:cs typeface="Verdana" pitchFamily="34" charset="0"/>
                        </a:rPr>
                        <a:t> Landesgewerbeanstalt</a:t>
                      </a:r>
                      <a:endParaRPr lang="de-DE" sz="1600" i="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i="0" dirty="0" smtClean="0">
                          <a:latin typeface="Verdana" pitchFamily="34" charset="0"/>
                          <a:ea typeface="Verdana" pitchFamily="34" charset="0"/>
                          <a:cs typeface="Verdana" pitchFamily="34" charset="0"/>
                        </a:rPr>
                        <a:t>Bayerische</a:t>
                      </a:r>
                      <a:r>
                        <a:rPr lang="de-DE" sz="1600" i="0" baseline="0" dirty="0" smtClean="0">
                          <a:latin typeface="Verdana" pitchFamily="34" charset="0"/>
                          <a:ea typeface="Verdana" pitchFamily="34" charset="0"/>
                          <a:cs typeface="Verdana" pitchFamily="34" charset="0"/>
                        </a:rPr>
                        <a:t>s Gewerbemuseum</a:t>
                      </a:r>
                      <a:endParaRPr kumimoji="0" lang="de-DE" sz="1600" b="0" i="0" u="none" strike="noStrike" kern="1200" cap="none" spc="0" normalizeH="0" baseline="0" noProof="0" dirty="0">
                        <a:ln>
                          <a:noFill/>
                        </a:ln>
                        <a:solidFill>
                          <a:prstClr val="black"/>
                        </a:solidFill>
                        <a:effectLst/>
                        <a:uLnTx/>
                        <a:uFillTx/>
                        <a:latin typeface="Verdana" pitchFamily="34" charset="0"/>
                        <a:ea typeface="Verdana" pitchFamily="34" charset="0"/>
                        <a:cs typeface="Verdana" pitchFamily="34" charset="0"/>
                      </a:endParaRPr>
                    </a:p>
                  </a:txBody>
                  <a:tcPr/>
                </a:tc>
              </a:tr>
              <a:tr h="579120">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2.3.2</a:t>
                      </a:r>
                    </a:p>
                    <a:p>
                      <a:r>
                        <a:rPr lang="de-DE" sz="1600" b="1" dirty="0" smtClean="0">
                          <a:latin typeface="Verdana" panose="020B0604030504040204" pitchFamily="34" charset="0"/>
                          <a:ea typeface="Verdana" panose="020B0604030504040204" pitchFamily="34" charset="0"/>
                          <a:cs typeface="Verdana" panose="020B0604030504040204" pitchFamily="34" charset="0"/>
                        </a:rPr>
                        <a:t>=</a:t>
                      </a:r>
                    </a:p>
                    <a:p>
                      <a:r>
                        <a:rPr lang="de-DE" sz="1600" b="1" dirty="0" smtClean="0">
                          <a:latin typeface="Verdana" panose="020B0604030504040204" pitchFamily="34" charset="0"/>
                          <a:ea typeface="Verdana" panose="020B0604030504040204" pitchFamily="34" charset="0"/>
                          <a:cs typeface="Verdana" panose="020B0604030504040204" pitchFamily="34" charset="0"/>
                        </a:rPr>
                        <a:t>6.2.2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p>
                    <a:p>
                      <a:pPr algn="l"/>
                      <a:r>
                        <a:rPr lang="de-DE" sz="1600" b="1" baseline="0" dirty="0" smtClean="0">
                          <a:latin typeface="Verdana" panose="020B0604030504040204" pitchFamily="34" charset="0"/>
                          <a:ea typeface="Verdana" panose="020B0604030504040204" pitchFamily="34" charset="0"/>
                          <a:cs typeface="Verdana" panose="020B0604030504040204" pitchFamily="34" charset="0"/>
                        </a:rPr>
                        <a:t> =</a:t>
                      </a:r>
                      <a:endParaRPr lang="de-DE" sz="1600" b="1" dirty="0" smtClean="0">
                        <a:latin typeface="Verdana" panose="020B0604030504040204" pitchFamily="34" charset="0"/>
                        <a:ea typeface="Verdana" panose="020B0604030504040204" pitchFamily="34" charset="0"/>
                        <a:cs typeface="Verdana" panose="020B0604030504040204" pitchFamily="34" charset="0"/>
                      </a:endParaRPr>
                    </a:p>
                    <a:p>
                      <a:pPr algn="l"/>
                      <a:r>
                        <a:rPr lang="de-DE" sz="1600" b="1" dirty="0" smtClean="0">
                          <a:latin typeface="Verdana" panose="020B0604030504040204" pitchFamily="34" charset="0"/>
                          <a:ea typeface="Verdana" panose="020B0604030504040204" pitchFamily="34" charset="0"/>
                          <a:cs typeface="Verdana" panose="020B0604030504040204" pitchFamily="34" charset="0"/>
                        </a:rPr>
                        <a:t>Werktitel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itchFamily="34" charset="0"/>
                          <a:ea typeface="Verdana" pitchFamily="34" charset="0"/>
                          <a:cs typeface="Verdana" pitchFamily="34" charset="0"/>
                        </a:rPr>
                        <a:t>Jahresbericht der</a:t>
                      </a:r>
                      <a:r>
                        <a:rPr lang="de-DE" sz="1600" baseline="0" dirty="0" smtClean="0">
                          <a:latin typeface="Verdana" pitchFamily="34" charset="0"/>
                          <a:ea typeface="Verdana" pitchFamily="34" charset="0"/>
                          <a:cs typeface="Verdana" pitchFamily="34" charset="0"/>
                        </a:rPr>
                        <a:t> Bayerischen Landesgewerbeanstalt</a:t>
                      </a:r>
                      <a:endParaRPr lang="de-DE" sz="1600"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Jahresbericht des</a:t>
                      </a:r>
                      <a:r>
                        <a:rPr lang="de-DE" sz="1600" baseline="0" dirty="0" smtClean="0">
                          <a:latin typeface="Verdana" pitchFamily="34" charset="0"/>
                          <a:ea typeface="Verdana" pitchFamily="34" charset="0"/>
                          <a:cs typeface="Verdana" pitchFamily="34" charset="0"/>
                        </a:rPr>
                        <a:t> Bayerischen Gewerbemuseums</a:t>
                      </a:r>
                      <a:endParaRPr lang="de-DE" sz="1600" dirty="0">
                        <a:latin typeface="Verdana" pitchFamily="34" charset="0"/>
                        <a:ea typeface="Verdana" pitchFamily="34" charset="0"/>
                        <a:cs typeface="Verdana" pitchFamily="34" charset="0"/>
                      </a:endParaRPr>
                    </a:p>
                  </a:txBody>
                  <a:tcPr/>
                </a:tc>
              </a:tr>
              <a:tr h="2089720">
                <a:tc>
                  <a:txBody>
                    <a:bodyPr/>
                    <a:lstStyle/>
                    <a:p>
                      <a:r>
                        <a:rPr lang="de-DE" sz="16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24.5</a:t>
                      </a:r>
                      <a:endParaRPr lang="de-DE" sz="16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anose="020B0604030504040204" pitchFamily="34" charset="0"/>
                          <a:ea typeface="Verdana" panose="020B0604030504040204" pitchFamily="34" charset="0"/>
                          <a:cs typeface="Verdana" panose="020B0604030504040204" pitchFamily="34" charset="0"/>
                        </a:rPr>
                        <a:t>Beziehungs-</a:t>
                      </a:r>
                      <a:r>
                        <a:rPr lang="de-DE" sz="1600" dirty="0" err="1" smtClean="0">
                          <a:latin typeface="Verdana" panose="020B0604030504040204" pitchFamily="34" charset="0"/>
                          <a:ea typeface="Verdana" panose="020B0604030504040204" pitchFamily="34" charset="0"/>
                          <a:cs typeface="Verdana" panose="020B0604030504040204" pitchFamily="34" charset="0"/>
                        </a:rPr>
                        <a:t>kennzeich</a:t>
                      </a:r>
                      <a:r>
                        <a:rPr lang="de-DE" sz="1600" dirty="0" smtClean="0">
                          <a:latin typeface="Verdana" panose="020B0604030504040204" pitchFamily="34" charset="0"/>
                          <a:ea typeface="Verdana" panose="020B0604030504040204" pitchFamily="34" charset="0"/>
                          <a:cs typeface="Verdana" panose="020B0604030504040204" pitchFamily="34" charset="0"/>
                        </a:rPr>
                        <a:t>-</a:t>
                      </a:r>
                      <a:r>
                        <a:rPr lang="de-DE" sz="1600" dirty="0" err="1" smtClean="0">
                          <a:latin typeface="Verdana" panose="020B0604030504040204" pitchFamily="34" charset="0"/>
                          <a:ea typeface="Verdana" panose="020B0604030504040204" pitchFamily="34" charset="0"/>
                          <a:cs typeface="Verdana" panose="020B0604030504040204" pitchFamily="34" charset="0"/>
                        </a:rPr>
                        <a:t>nung</a:t>
                      </a:r>
                      <a:endParaRPr lang="de-DE" sz="1600" b="0" dirty="0" smtClean="0">
                        <a:latin typeface="Verdana" panose="020B0604030504040204" pitchFamily="34" charset="0"/>
                        <a:ea typeface="Verdana" panose="020B0604030504040204" pitchFamily="34" charset="0"/>
                        <a:cs typeface="Verdana" panose="020B0604030504040204" pitchFamily="34" charset="0"/>
                      </a:endParaRPr>
                    </a:p>
                    <a:p>
                      <a:pPr algn="l"/>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i="0" dirty="0" smtClean="0">
                          <a:latin typeface="Verdana" pitchFamily="34" charset="0"/>
                          <a:ea typeface="Verdana" pitchFamily="34" charset="0"/>
                          <a:cs typeface="Verdana" pitchFamily="34" charset="0"/>
                        </a:rPr>
                        <a:t>Fortgesetzt von </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600" i="0" dirty="0" smtClean="0">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600" i="0" dirty="0" smtClean="0">
                          <a:latin typeface="Verdana" pitchFamily="34" charset="0"/>
                          <a:ea typeface="Verdana" pitchFamily="34" charset="0"/>
                          <a:cs typeface="Verdana" pitchFamily="34" charset="0"/>
                        </a:rPr>
                        <a:t>Bayerische</a:t>
                      </a:r>
                      <a:r>
                        <a:rPr lang="de-DE" sz="1600" i="0" baseline="0" dirty="0" smtClean="0">
                          <a:latin typeface="Verdana" pitchFamily="34" charset="0"/>
                          <a:ea typeface="Verdana" pitchFamily="34" charset="0"/>
                          <a:cs typeface="Verdana" pitchFamily="34" charset="0"/>
                        </a:rPr>
                        <a:t>s Gewerbemuseum</a:t>
                      </a:r>
                      <a:r>
                        <a:rPr lang="de-DE" sz="1600" i="0" dirty="0" smtClean="0">
                          <a:latin typeface="Verdana" pitchFamily="34" charset="0"/>
                          <a:ea typeface="Verdana" pitchFamily="34" charset="0"/>
                          <a:cs typeface="Verdana" pitchFamily="34" charset="0"/>
                        </a:rPr>
                        <a:t>:</a:t>
                      </a:r>
                      <a:r>
                        <a:rPr lang="de-DE" sz="1600" i="0" baseline="0" dirty="0" smtClean="0">
                          <a:latin typeface="Verdana" pitchFamily="34" charset="0"/>
                          <a:ea typeface="Verdana" pitchFamily="34" charset="0"/>
                          <a:cs typeface="Verdana" pitchFamily="34" charset="0"/>
                        </a:rPr>
                        <a:t> </a:t>
                      </a:r>
                      <a:r>
                        <a:rPr lang="de-DE" sz="1600" i="0" dirty="0" smtClean="0">
                          <a:latin typeface="Verdana" pitchFamily="34" charset="0"/>
                          <a:ea typeface="Verdana" pitchFamily="34" charset="0"/>
                          <a:cs typeface="Verdana" pitchFamily="34" charset="0"/>
                        </a:rPr>
                        <a:t>Jahresbericht des</a:t>
                      </a:r>
                      <a:r>
                        <a:rPr lang="de-DE" sz="1600" i="0" baseline="0" dirty="0" smtClean="0">
                          <a:latin typeface="Verdana" pitchFamily="34" charset="0"/>
                          <a:ea typeface="Verdana" pitchFamily="34" charset="0"/>
                          <a:cs typeface="Verdana" pitchFamily="34" charset="0"/>
                        </a:rPr>
                        <a:t> Bayerischen Gewerbemuseums</a:t>
                      </a:r>
                      <a:endParaRPr lang="de-DE" sz="1600" i="0" dirty="0">
                        <a:latin typeface="Verdana" pitchFamily="34" charset="0"/>
                        <a:ea typeface="Verdana" pitchFamily="34" charset="0"/>
                        <a:cs typeface="Verdana" pitchFamily="34" charset="0"/>
                      </a:endParaRPr>
                    </a:p>
                  </a:txBody>
                  <a:tcPr>
                    <a:solidFill>
                      <a:schemeClr val="accent3">
                        <a:lumMod val="40000"/>
                        <a:lumOff val="60000"/>
                      </a:schemeClr>
                    </a:solidFill>
                  </a:tcPr>
                </a:tc>
                <a:tc>
                  <a:txBody>
                    <a:bodyPr/>
                    <a:lstStyle/>
                    <a:p>
                      <a:r>
                        <a:rPr lang="de-DE" sz="1600" i="0" baseline="0" dirty="0" smtClean="0">
                          <a:latin typeface="Verdana" pitchFamily="34" charset="0"/>
                          <a:ea typeface="Verdana" pitchFamily="34" charset="0"/>
                          <a:cs typeface="Verdana" pitchFamily="34" charset="0"/>
                        </a:rPr>
                        <a:t>Fortsetzung von</a:t>
                      </a:r>
                    </a:p>
                    <a:p>
                      <a:endParaRPr lang="de-DE" sz="1600" i="0" baseline="0" dirty="0" smtClean="0">
                        <a:latin typeface="Verdana" pitchFamily="34" charset="0"/>
                        <a:ea typeface="Verdana" pitchFamily="34" charset="0"/>
                        <a:cs typeface="Verdana" pitchFamily="34" charset="0"/>
                      </a:endParaRPr>
                    </a:p>
                    <a:p>
                      <a:r>
                        <a:rPr lang="de-DE" sz="1600" i="0" baseline="0" dirty="0" smtClean="0">
                          <a:latin typeface="Verdana" pitchFamily="34" charset="0"/>
                          <a:ea typeface="Verdana" pitchFamily="34" charset="0"/>
                          <a:cs typeface="Verdana" pitchFamily="34" charset="0"/>
                        </a:rPr>
                        <a:t>Bayerische Landesgewerbeanstalt: Jahresbericht der Bayerischen Landesgewerbeanstalt</a:t>
                      </a:r>
                      <a:endParaRPr lang="de-DE" sz="1600" i="0" dirty="0">
                        <a:latin typeface="Verdana" pitchFamily="34" charset="0"/>
                        <a:ea typeface="Verdana" pitchFamily="34" charset="0"/>
                        <a:cs typeface="Verdana" pitchFamily="34" charset="0"/>
                      </a:endParaRPr>
                    </a:p>
                  </a:txBody>
                  <a:tcPr>
                    <a:solidFill>
                      <a:schemeClr val="accent3">
                        <a:lumMod val="40000"/>
                        <a:lumOff val="60000"/>
                      </a:schemeClr>
                    </a:solidFill>
                  </a:tcPr>
                </a:tc>
              </a:tr>
            </a:tbl>
          </a:graphicData>
        </a:graphic>
      </p:graphicFrame>
    </p:spTree>
    <p:extLst>
      <p:ext uri="{BB962C8B-B14F-4D97-AF65-F5344CB8AC3E}">
        <p14:creationId xmlns:p14="http://schemas.microsoft.com/office/powerpoint/2010/main" val="2125266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512" y="260648"/>
            <a:ext cx="8640960" cy="1368152"/>
          </a:xfrm>
        </p:spPr>
        <p:txBody>
          <a:bodyPr>
            <a:noAutofit/>
          </a:bodyPr>
          <a:lstStyle/>
          <a:p>
            <a:r>
              <a:rPr lang="de-DE" dirty="0">
                <a:solidFill>
                  <a:srgbClr val="4F81BD">
                    <a:lumMod val="75000"/>
                  </a:srgbClr>
                </a:solidFill>
                <a:latin typeface="Verdana" pitchFamily="34" charset="0"/>
                <a:ea typeface="Verdana" pitchFamily="34" charset="0"/>
                <a:cs typeface="Verdana" pitchFamily="34" charset="0"/>
              </a:rPr>
              <a:t>Neuer Sucheinstieg mit </a:t>
            </a:r>
            <a:r>
              <a:rPr lang="de-DE" dirty="0" smtClean="0">
                <a:solidFill>
                  <a:srgbClr val="4F81BD">
                    <a:lumMod val="75000"/>
                  </a:srgbClr>
                </a:solidFill>
                <a:latin typeface="Verdana" pitchFamily="34" charset="0"/>
                <a:ea typeface="Verdana" pitchFamily="34" charset="0"/>
                <a:cs typeface="Verdana" pitchFamily="34" charset="0"/>
              </a:rPr>
              <a:t>dem </a:t>
            </a:r>
            <a:r>
              <a:rPr lang="de-DE" dirty="0">
                <a:solidFill>
                  <a:srgbClr val="4F81BD">
                    <a:lumMod val="75000"/>
                  </a:srgbClr>
                </a:solidFill>
                <a:latin typeface="Verdana" pitchFamily="34" charset="0"/>
                <a:ea typeface="Verdana" pitchFamily="34" charset="0"/>
                <a:cs typeface="Verdana" pitchFamily="34" charset="0"/>
              </a:rPr>
              <a:t>eines anderen Werkes identisch?</a:t>
            </a:r>
            <a:br>
              <a:rPr lang="de-DE" dirty="0">
                <a:solidFill>
                  <a:srgbClr val="4F81BD">
                    <a:lumMod val="75000"/>
                  </a:srgbClr>
                </a:solidFill>
                <a:latin typeface="Verdana" pitchFamily="34" charset="0"/>
                <a:ea typeface="Verdana" pitchFamily="34" charset="0"/>
                <a:cs typeface="Verdana" pitchFamily="34" charset="0"/>
              </a:rPr>
            </a:br>
            <a:r>
              <a:rPr lang="de-DE" sz="2000" dirty="0">
                <a:solidFill>
                  <a:srgbClr val="4F81BD">
                    <a:lumMod val="75000"/>
                  </a:srgbClr>
                </a:solidFill>
                <a:latin typeface="Verdana" pitchFamily="34" charset="0"/>
                <a:ea typeface="Verdana" pitchFamily="34" charset="0"/>
                <a:cs typeface="Verdana" pitchFamily="34" charset="0"/>
              </a:rPr>
              <a:t>b) Haupttitel der Manifestation stimmt mit Werktitel überein </a:t>
            </a:r>
            <a:r>
              <a:rPr lang="de-DE" sz="2000" u="sng" dirty="0" smtClean="0">
                <a:solidFill>
                  <a:srgbClr val="4F81BD">
                    <a:lumMod val="75000"/>
                  </a:srgbClr>
                </a:solidFill>
                <a:latin typeface="Verdana" pitchFamily="34" charset="0"/>
                <a:ea typeface="Verdana" pitchFamily="34" charset="0"/>
                <a:cs typeface="Verdana" pitchFamily="34" charset="0"/>
              </a:rPr>
              <a:t>und ein  </a:t>
            </a:r>
            <a:r>
              <a:rPr lang="de-DE" sz="2000" u="sng" dirty="0">
                <a:solidFill>
                  <a:srgbClr val="4F81BD">
                    <a:lumMod val="75000"/>
                  </a:srgbClr>
                </a:solidFill>
                <a:latin typeface="Verdana" pitchFamily="34" charset="0"/>
                <a:ea typeface="Verdana" pitchFamily="34" charset="0"/>
                <a:cs typeface="Verdana" pitchFamily="34" charset="0"/>
              </a:rPr>
              <a:t>zusätzliches unterscheidendes </a:t>
            </a:r>
            <a:r>
              <a:rPr lang="de-DE" sz="2000" u="sng" dirty="0" smtClean="0">
                <a:solidFill>
                  <a:srgbClr val="4F81BD">
                    <a:lumMod val="75000"/>
                  </a:srgbClr>
                </a:solidFill>
                <a:latin typeface="Verdana" pitchFamily="34" charset="0"/>
                <a:ea typeface="Verdana" pitchFamily="34" charset="0"/>
                <a:cs typeface="Verdana" pitchFamily="34" charset="0"/>
              </a:rPr>
              <a:t>Merkmal ist notwendig</a:t>
            </a:r>
            <a:endParaRPr lang="de-DE" sz="2000"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a:buNone/>
            </a:pPr>
            <a:r>
              <a:rPr lang="de-DE" sz="2400" dirty="0" smtClean="0">
                <a:latin typeface="Verdana" pitchFamily="34" charset="0"/>
                <a:ea typeface="Verdana" pitchFamily="34" charset="0"/>
                <a:cs typeface="Verdana" pitchFamily="34" charset="0"/>
              </a:rPr>
              <a:t> </a:t>
            </a:r>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a:p>
            <a:r>
              <a:rPr lang="de-DE" sz="2400" dirty="0" smtClean="0">
                <a:latin typeface="Verdana" pitchFamily="34" charset="0"/>
                <a:ea typeface="Verdana" pitchFamily="34" charset="0"/>
                <a:cs typeface="Verdana" pitchFamily="34" charset="0"/>
              </a:rPr>
              <a:t>s. Folien 5 + 6</a:t>
            </a:r>
          </a:p>
          <a:p>
            <a:endParaRPr lang="de-DE" sz="2400" dirty="0">
              <a:latin typeface="Verdana" pitchFamily="34" charset="0"/>
              <a:ea typeface="Verdana" pitchFamily="34" charset="0"/>
              <a:cs typeface="Verdana" pitchFamily="34" charset="0"/>
            </a:endParaRPr>
          </a:p>
          <a:p>
            <a:pPr marL="0" indent="0">
              <a:buNone/>
            </a:pPr>
            <a:r>
              <a:rPr lang="de-DE" sz="2400" dirty="0" smtClean="0">
                <a:latin typeface="Verdana" pitchFamily="34" charset="0"/>
                <a:ea typeface="Verdana" pitchFamily="34" charset="0"/>
                <a:cs typeface="Verdana" pitchFamily="34" charset="0"/>
              </a:rPr>
              <a:t>Rapport (</a:t>
            </a:r>
            <a:r>
              <a:rPr lang="de-DE" sz="2400" dirty="0" err="1" smtClean="0">
                <a:latin typeface="Verdana" pitchFamily="34" charset="0"/>
                <a:ea typeface="Verdana" pitchFamily="34" charset="0"/>
                <a:cs typeface="Verdana" pitchFamily="34" charset="0"/>
              </a:rPr>
              <a:t>Laboratoire</a:t>
            </a:r>
            <a:r>
              <a:rPr lang="de-DE" sz="2400" dirty="0" smtClean="0">
                <a:latin typeface="Verdana" pitchFamily="34" charset="0"/>
                <a:ea typeface="Verdana" pitchFamily="34" charset="0"/>
                <a:cs typeface="Verdana" pitchFamily="34" charset="0"/>
              </a:rPr>
              <a:t> Louis Néel Grenoble)</a:t>
            </a:r>
          </a:p>
          <a:p>
            <a:pPr marL="0" indent="0">
              <a:buNone/>
            </a:pPr>
            <a:r>
              <a:rPr lang="de-DE" sz="2400" dirty="0" smtClean="0">
                <a:latin typeface="Verdana" pitchFamily="34" charset="0"/>
                <a:ea typeface="Verdana" pitchFamily="34" charset="0"/>
                <a:cs typeface="Verdana" pitchFamily="34" charset="0"/>
              </a:rPr>
              <a:t>=&gt;</a:t>
            </a:r>
          </a:p>
          <a:p>
            <a:pPr marL="0" indent="0">
              <a:buNone/>
            </a:pPr>
            <a:r>
              <a:rPr lang="de-DE" sz="2400" dirty="0" smtClean="0">
                <a:latin typeface="Verdana" pitchFamily="34" charset="0"/>
                <a:ea typeface="Verdana" pitchFamily="34" charset="0"/>
                <a:cs typeface="Verdana" pitchFamily="34" charset="0"/>
              </a:rPr>
              <a:t>Rapport (Institut Néel)</a:t>
            </a:r>
          </a:p>
        </p:txBody>
      </p:sp>
      <p:sp>
        <p:nvSpPr>
          <p:cNvPr id="4" name="Fußzeilenplatzhalter 3"/>
          <p:cNvSpPr>
            <a:spLocks noGrp="1"/>
          </p:cNvSpPr>
          <p:nvPr>
            <p:ph type="ftr" sz="quarter" idx="14"/>
          </p:nvPr>
        </p:nvSpPr>
        <p:spPr>
          <a:xfrm>
            <a:off x="107504" y="6376243"/>
            <a:ext cx="8424936" cy="365125"/>
          </a:xfrm>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5B.16.02: Änderungen bei Sucheinstiegen, die Werke repräsentieren - Werke II | Stand: 04.01.2016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spTree>
    <p:extLst>
      <p:ext uri="{BB962C8B-B14F-4D97-AF65-F5344CB8AC3E}">
        <p14:creationId xmlns:p14="http://schemas.microsoft.com/office/powerpoint/2010/main" val="10500367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1012974"/>
          </a:xfrm>
        </p:spPr>
        <p:txBody>
          <a:bodyPr>
            <a:noAutofit/>
          </a:bodyPr>
          <a:lstStyle/>
          <a:p>
            <a:r>
              <a:rPr lang="de-DE" dirty="0">
                <a:solidFill>
                  <a:srgbClr val="4F81BD">
                    <a:lumMod val="75000"/>
                  </a:srgbClr>
                </a:solidFill>
                <a:latin typeface="Verdana" pitchFamily="34" charset="0"/>
                <a:ea typeface="Verdana" pitchFamily="34" charset="0"/>
                <a:cs typeface="Verdana" pitchFamily="34" charset="0"/>
              </a:rPr>
              <a:t>1. Neuer Sucheinstieg		-2-</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1412776"/>
            <a:ext cx="8640960" cy="4896544"/>
          </a:xfrm>
        </p:spPr>
        <p:txBody>
          <a:bodyPr/>
          <a:lstStyle/>
          <a:p>
            <a:pPr marL="0" lvl="0" indent="0">
              <a:buNone/>
            </a:pPr>
            <a:endParaRPr lang="de-DE" sz="2400" dirty="0" smtClean="0">
              <a:solidFill>
                <a:prstClr val="black"/>
              </a:solidFill>
              <a:latin typeface="Verdana" pitchFamily="34" charset="0"/>
              <a:ea typeface="Verdana" pitchFamily="34" charset="0"/>
              <a:cs typeface="Verdana" pitchFamily="34" charset="0"/>
            </a:endParaRPr>
          </a:p>
          <a:p>
            <a:pPr marL="0" lvl="0" indent="0">
              <a:buNone/>
            </a:pPr>
            <a:endParaRPr lang="de-DE" sz="2400" dirty="0">
              <a:solidFill>
                <a:prstClr val="black"/>
              </a:solidFill>
              <a:latin typeface="Verdana" pitchFamily="34" charset="0"/>
              <a:ea typeface="Verdana" pitchFamily="34" charset="0"/>
              <a:cs typeface="Verdana" pitchFamily="34" charset="0"/>
            </a:endParaRPr>
          </a:p>
          <a:p>
            <a:pPr marL="0" lvl="0" indent="0">
              <a:buNone/>
            </a:pPr>
            <a:r>
              <a:rPr lang="de-DE" sz="2400" dirty="0" smtClean="0">
                <a:solidFill>
                  <a:prstClr val="black"/>
                </a:solidFill>
                <a:latin typeface="Verdana" pitchFamily="34" charset="0"/>
                <a:ea typeface="Verdana" pitchFamily="34" charset="0"/>
                <a:cs typeface="Verdana" pitchFamily="34" charset="0"/>
              </a:rPr>
              <a:t>1.2 </a:t>
            </a:r>
            <a:r>
              <a:rPr lang="de-DE" sz="2400" dirty="0">
                <a:solidFill>
                  <a:prstClr val="black"/>
                </a:solidFill>
                <a:latin typeface="Verdana" pitchFamily="34" charset="0"/>
                <a:ea typeface="Verdana" pitchFamily="34" charset="0"/>
                <a:cs typeface="Verdana" pitchFamily="34" charset="0"/>
              </a:rPr>
              <a:t>Wesentliche Änderung des </a:t>
            </a:r>
            <a:r>
              <a:rPr lang="de-DE" sz="2400" dirty="0" smtClean="0">
                <a:solidFill>
                  <a:prstClr val="black"/>
                </a:solidFill>
                <a:latin typeface="Verdana" pitchFamily="34" charset="0"/>
                <a:ea typeface="Verdana" pitchFamily="34" charset="0"/>
                <a:cs typeface="Verdana" pitchFamily="34" charset="0"/>
              </a:rPr>
              <a:t>bevorzugten Titels des Werks</a:t>
            </a:r>
            <a:endParaRPr lang="de-DE" sz="2400" dirty="0">
              <a:solidFill>
                <a:prstClr val="black"/>
              </a:solidFill>
              <a:latin typeface="Verdana" pitchFamily="34" charset="0"/>
              <a:ea typeface="Verdana" pitchFamily="34" charset="0"/>
              <a:cs typeface="Verdana" pitchFamily="34" charset="0"/>
            </a:endParaRPr>
          </a:p>
          <a:p>
            <a:pPr marL="0" lvl="0" indent="0">
              <a:buNone/>
            </a:pPr>
            <a:endParaRPr lang="de-DE" sz="2400" dirty="0">
              <a:solidFill>
                <a:prstClr val="black"/>
              </a:solidFill>
              <a:latin typeface="Verdana" pitchFamily="34" charset="0"/>
              <a:ea typeface="Verdana" pitchFamily="34" charset="0"/>
              <a:cs typeface="Verdana" pitchFamily="34" charset="0"/>
            </a:endParaRPr>
          </a:p>
          <a:p>
            <a:pPr lvl="0">
              <a:buFont typeface="Wingdings" panose="05000000000000000000" pitchFamily="2" charset="2"/>
              <a:buChar char="Ø"/>
            </a:pPr>
            <a:r>
              <a:rPr lang="de-DE" sz="2400" dirty="0">
                <a:solidFill>
                  <a:prstClr val="black"/>
                </a:solidFill>
                <a:latin typeface="Verdana" pitchFamily="34" charset="0"/>
                <a:ea typeface="Verdana" pitchFamily="34" charset="0"/>
                <a:cs typeface="Verdana" pitchFamily="34" charset="0"/>
              </a:rPr>
              <a:t>führt zu einem neuen Werk mit einem anderen Sucheinstieg (RDA 6.1.3.2.2 D-A-CH)</a:t>
            </a:r>
          </a:p>
          <a:p>
            <a:pPr marL="0" indent="0">
              <a:buNone/>
            </a:pPr>
            <a:endParaRPr lang="de-DE" dirty="0" smtClean="0"/>
          </a:p>
          <a:p>
            <a:pPr marL="0" indent="0">
              <a:buNone/>
            </a:pPr>
            <a:endParaRPr lang="de-DE" dirty="0" smtClean="0"/>
          </a:p>
          <a:p>
            <a:pPr marL="0" indent="0">
              <a:buNone/>
            </a:pPr>
            <a:endParaRPr lang="de-DE" dirty="0" smtClean="0"/>
          </a:p>
        </p:txBody>
      </p:sp>
      <p:sp>
        <p:nvSpPr>
          <p:cNvPr id="4" name="Fußzeilenplatzhalter 3"/>
          <p:cNvSpPr>
            <a:spLocks noGrp="1"/>
          </p:cNvSpPr>
          <p:nvPr>
            <p:ph type="ftr" sz="quarter" idx="14"/>
          </p:nvPr>
        </p:nvSpPr>
        <p:spPr>
          <a:xfrm>
            <a:off x="251520" y="6376243"/>
            <a:ext cx="8208912" cy="365125"/>
          </a:xfrm>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5B.16.02: Änderungen bei Sucheinstiegen, die Werke repräsentieren - Werke II | Stand: 04.01.2016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dirty="0"/>
          </a:p>
        </p:txBody>
      </p:sp>
    </p:spTree>
    <p:extLst>
      <p:ext uri="{BB962C8B-B14F-4D97-AF65-F5344CB8AC3E}">
        <p14:creationId xmlns:p14="http://schemas.microsoft.com/office/powerpoint/2010/main" val="3206620508"/>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2072</Words>
  <Application>Microsoft Office PowerPoint</Application>
  <PresentationFormat>Bildschirmpräsentation (4:3)</PresentationFormat>
  <Paragraphs>382</Paragraphs>
  <Slides>22</Slides>
  <Notes>20</Notes>
  <HiddenSlides>0</HiddenSlides>
  <MMClips>0</MMClips>
  <ScaleCrop>false</ScaleCrop>
  <HeadingPairs>
    <vt:vector size="4" baseType="variant">
      <vt:variant>
        <vt:lpstr>Design</vt:lpstr>
      </vt:variant>
      <vt:variant>
        <vt:i4>1</vt:i4>
      </vt:variant>
      <vt:variant>
        <vt:lpstr>Folientitel</vt:lpstr>
      </vt:variant>
      <vt:variant>
        <vt:i4>22</vt:i4>
      </vt:variant>
    </vt:vector>
  </HeadingPairs>
  <TitlesOfParts>
    <vt:vector size="23" baseType="lpstr">
      <vt:lpstr>Larissa-Design</vt:lpstr>
      <vt:lpstr>Schulungsunterlagen der AG RDA</vt:lpstr>
      <vt:lpstr> Änderungen bei Sucheinstiegen, die das Werk repräsentieren  Werke II </vt:lpstr>
      <vt:lpstr>Änderungen bei Sucheinstiegen, die das Werk repräsentieren</vt:lpstr>
      <vt:lpstr>1. Neuer Sucheinstieg  -1-</vt:lpstr>
      <vt:lpstr>Alte Beschreibung für das Werk – Beispiel einer sonstigen Körperschaft</vt:lpstr>
      <vt:lpstr>Neue Beschreibung für das Werk – normierter Sucheinstieg für die sonstige Körperschaft hat sich geändert</vt:lpstr>
      <vt:lpstr>Neuer Sucheinstieg mit dem eines anderen Werkes identisch? a) Haupttitel der Manifestation stimmt mit Werktitel überein – und kein unterscheidendes Merkmal notwendig   keine Erfassung des Werktitels</vt:lpstr>
      <vt:lpstr>Neuer Sucheinstieg mit dem eines anderen Werkes identisch? b) Haupttitel der Manifestation stimmt mit Werktitel überein und ein  zusätzliches unterscheidendes Merkmal ist notwendig</vt:lpstr>
      <vt:lpstr>1. Neuer Sucheinstieg  -2-</vt:lpstr>
      <vt:lpstr>Neuer Sucheinstieg mit der eines anderen Werkes identisch?  a) Haupttitel der Manifestation stimmt mit Werktitel überein – und kein unterscheidendes Merkmal ist notwendig   keine Erfassung des Werktitels</vt:lpstr>
      <vt:lpstr>Neuer Sucheinstieg mit dem eines anderen Werkes identisch? b) Haupttitel der Manifestation stimmt mit Werktitel überein und ein zusätzliches unterscheidendes Merkmal ist notwendig  </vt:lpstr>
      <vt:lpstr>1.3 Wesentliche Änderung des Ausgabevermerks - RDA 1.6.2.5 D-A-CH  </vt:lpstr>
      <vt:lpstr>2. Kein neues Werk </vt:lpstr>
      <vt:lpstr>2.1 Änderungen bei Merkmalen</vt:lpstr>
      <vt:lpstr>2a) Der bevorzugte Name der Körperschaft ändert sich</vt:lpstr>
      <vt:lpstr>Beispiel: Körperschaft</vt:lpstr>
      <vt:lpstr>2b. Der Erscheinungsort ändert sich</vt:lpstr>
      <vt:lpstr>Beispiel: Erscheinungsort</vt:lpstr>
      <vt:lpstr>2c. Der Ausgabevermerk ändert sich</vt:lpstr>
      <vt:lpstr>Beispiel: Ausgabevermerk</vt:lpstr>
      <vt:lpstr>2.2 Geringfügige Änderungen des Werktitels – RDA 6.2.2.2 D-A-CH </vt:lpstr>
      <vt:lpstr>2.2 Geringfügige Änderung des Werktitels</vt:lpstr>
    </vt:vector>
  </TitlesOfParts>
  <Company>Deutsche Nationalbibliothek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Ingeborg Töpler</dc:creator>
  <cp:lastModifiedBy>Goerlich</cp:lastModifiedBy>
  <cp:revision>634</cp:revision>
  <cp:lastPrinted>2015-05-05T14:09:34Z</cp:lastPrinted>
  <dcterms:created xsi:type="dcterms:W3CDTF">2014-02-18T07:01:40Z</dcterms:created>
  <dcterms:modified xsi:type="dcterms:W3CDTF">2016-03-15T07:07:11Z</dcterms:modified>
</cp:coreProperties>
</file>