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42"/>
  </p:notesMasterIdLst>
  <p:handoutMasterIdLst>
    <p:handoutMasterId r:id="rId43"/>
  </p:handoutMasterIdLst>
  <p:sldIdLst>
    <p:sldId id="361" r:id="rId2"/>
    <p:sldId id="259" r:id="rId3"/>
    <p:sldId id="287" r:id="rId4"/>
    <p:sldId id="315" r:id="rId5"/>
    <p:sldId id="316" r:id="rId6"/>
    <p:sldId id="317" r:id="rId7"/>
    <p:sldId id="318" r:id="rId8"/>
    <p:sldId id="339" r:id="rId9"/>
    <p:sldId id="345" r:id="rId10"/>
    <p:sldId id="343" r:id="rId11"/>
    <p:sldId id="346" r:id="rId12"/>
    <p:sldId id="360" r:id="rId13"/>
    <p:sldId id="348" r:id="rId14"/>
    <p:sldId id="347" r:id="rId15"/>
    <p:sldId id="349" r:id="rId16"/>
    <p:sldId id="350" r:id="rId17"/>
    <p:sldId id="344" r:id="rId18"/>
    <p:sldId id="351" r:id="rId19"/>
    <p:sldId id="334" r:id="rId20"/>
    <p:sldId id="352" r:id="rId21"/>
    <p:sldId id="353" r:id="rId22"/>
    <p:sldId id="354" r:id="rId23"/>
    <p:sldId id="342" r:id="rId24"/>
    <p:sldId id="335" r:id="rId25"/>
    <p:sldId id="324" r:id="rId26"/>
    <p:sldId id="325" r:id="rId27"/>
    <p:sldId id="356" r:id="rId28"/>
    <p:sldId id="355" r:id="rId29"/>
    <p:sldId id="326" r:id="rId30"/>
    <p:sldId id="328" r:id="rId31"/>
    <p:sldId id="332" r:id="rId32"/>
    <p:sldId id="329" r:id="rId33"/>
    <p:sldId id="333" r:id="rId34"/>
    <p:sldId id="330" r:id="rId35"/>
    <p:sldId id="340" r:id="rId36"/>
    <p:sldId id="358" r:id="rId37"/>
    <p:sldId id="357" r:id="rId38"/>
    <p:sldId id="331" r:id="rId39"/>
    <p:sldId id="359" r:id="rId40"/>
    <p:sldId id="341" r:id="rId41"/>
  </p:sldIdLst>
  <p:sldSz cx="9144000" cy="6858000" type="screen4x3"/>
  <p:notesSz cx="6669088"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45" autoAdjust="0"/>
    <p:restoredTop sz="91026" autoAdjust="0"/>
  </p:normalViewPr>
  <p:slideViewPr>
    <p:cSldViewPr>
      <p:cViewPr>
        <p:scale>
          <a:sx n="100" d="100"/>
          <a:sy n="100" d="100"/>
        </p:scale>
        <p:origin x="-1398" y="-14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2" d="100"/>
          <a:sy n="52" d="100"/>
        </p:scale>
        <p:origin x="-2668" y="-72"/>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889938"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777607" y="1"/>
            <a:ext cx="2889938"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23.03.2016</a:t>
            </a:fld>
            <a:endParaRPr lang="de-DE"/>
          </a:p>
        </p:txBody>
      </p:sp>
      <p:sp>
        <p:nvSpPr>
          <p:cNvPr id="4" name="Fußzeilenplatzhalter 3"/>
          <p:cNvSpPr>
            <a:spLocks noGrp="1"/>
          </p:cNvSpPr>
          <p:nvPr>
            <p:ph type="ftr" sz="quarter" idx="2"/>
          </p:nvPr>
        </p:nvSpPr>
        <p:spPr>
          <a:xfrm>
            <a:off x="0" y="9430092"/>
            <a:ext cx="2889938"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777607" y="9430092"/>
            <a:ext cx="2889938"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889938"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777607" y="1"/>
            <a:ext cx="2889938"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23.03.2016</a:t>
            </a:fld>
            <a:endParaRPr lang="de-DE"/>
          </a:p>
        </p:txBody>
      </p:sp>
      <p:sp>
        <p:nvSpPr>
          <p:cNvPr id="4" name="Folienbildplatzhalt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66909" y="4715907"/>
            <a:ext cx="533527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2"/>
            <a:ext cx="2889938"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777607" y="9430092"/>
            <a:ext cx="2889938"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Hinweis: bei Beschreibungen von Unterreihen oder Beschreibungen</a:t>
            </a:r>
            <a:r>
              <a:rPr lang="de-DE" baseline="0" dirty="0" smtClean="0"/>
              <a:t> mit </a:t>
            </a:r>
            <a:r>
              <a:rPr lang="de-DE" dirty="0" smtClean="0"/>
              <a:t>Ausgabebezeichnungen werden keine Beziehungen untereinander hergestellt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3637800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5B.15: Zeitungen | PICA DNB/ZDB | Stand: 29.02.2016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5B.15: Zeitungen | PICA DNB/ZDB | Stand: 29.02.2016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5B.15: Zeitungen | PICA DNB/ZDB | Stand: 29.02.2016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5B.15: Zeitungen | PICA DNB/ZDB | Stand: 29.02.2016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5B.15: Zeitungen | PICA DNB/ZDB | Stand: 29.02.2016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5B.15: Zeitungen | PICA DNB/ZDB | Stand: 29.02.2016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5B.15: Zeitungen | PICA DNB/ZDB | Stand: 29.02.2016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r>
              <a:rPr lang="de-DE" smtClean="0"/>
              <a:t>AG RDA Schulungsunterlagen – Modul 5B.15: Zeitungen | PICA DNB/ZDB | Stand: 29.02.2016 | CC BY-NC-SA</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r>
              <a:rPr lang="de-DE" smtClean="0"/>
              <a:t>AG RDA Schulungsunterlagen – Modul 5B.15: Zeitungen | PICA DNB/ZDB | Stand: 29.02.2016 | CC BY-NC-SA</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r>
              <a:rPr lang="de-DE" smtClean="0"/>
              <a:t>AG RDA Schulungsunterlagen – Modul 5B.15: Zeitungen | PICA DNB/ZDB | Stand: 29.02.2016 | CC BY-NC-SA</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5B.15: Zeitungen | PICA DNB/ZDB | Stand: 29.02.2016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5B.15: Zeitungen | PICA DNB/ZDB | Stand: 29.02.2016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5B.15: Zeitungen | PICA DNB/ZDB | Stand: 29.02.2016 | CC BY-NC-SA</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hyperlink" Target="http://www.zeitschriftendatenbank.de/fileadmin/user_upload/ZDB/dokumente/rda/modul5/Umgang-mit-ZDB-RAK-Daten-20160112.pdf" TargetMode="External"/><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8027199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792088"/>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3.b </a:t>
            </a:r>
            <a:r>
              <a:rPr lang="de-DE" sz="2800" dirty="0" smtClean="0">
                <a:solidFill>
                  <a:schemeClr val="tx2"/>
                </a:solidFill>
                <a:latin typeface="Verdana" pitchFamily="34" charset="0"/>
                <a:ea typeface="Verdana" pitchFamily="34" charset="0"/>
                <a:cs typeface="Verdana" pitchFamily="34" charset="0"/>
              </a:rPr>
              <a:t>Erscheinungsdatum          -1-</a:t>
            </a:r>
          </a:p>
        </p:txBody>
      </p:sp>
      <p:sp>
        <p:nvSpPr>
          <p:cNvPr id="4" name="Fußzeilenplatzhalter 3"/>
          <p:cNvSpPr>
            <a:spLocks noGrp="1"/>
          </p:cNvSpPr>
          <p:nvPr>
            <p:ph type="ftr" sz="quarter" idx="14"/>
          </p:nvPr>
        </p:nvSpPr>
        <p:spPr>
          <a:xfrm>
            <a:off x="467544" y="6376243"/>
            <a:ext cx="7632848" cy="481757"/>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3782241825"/>
              </p:ext>
            </p:extLst>
          </p:nvPr>
        </p:nvGraphicFramePr>
        <p:xfrm>
          <a:off x="251520" y="5157192"/>
          <a:ext cx="8640959" cy="1371600"/>
        </p:xfrm>
        <a:graphic>
          <a:graphicData uri="http://schemas.openxmlformats.org/drawingml/2006/table">
            <a:tbl>
              <a:tblPr firstRow="1" bandRow="1">
                <a:tableStyleId>{5C22544A-7EE6-4342-B048-85BDC9FD1C3A}</a:tableStyleId>
              </a:tblPr>
              <a:tblGrid>
                <a:gridCol w="968383"/>
                <a:gridCol w="975833"/>
                <a:gridCol w="2160240"/>
                <a:gridCol w="4536503"/>
              </a:tblGrid>
              <a:tr h="13705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39849">
                <a:tc>
                  <a:txBody>
                    <a:bodyPr/>
                    <a:lstStyle/>
                    <a:p>
                      <a:r>
                        <a:rPr lang="de-DE" b="1" dirty="0" smtClean="0">
                          <a:solidFill>
                            <a:schemeClr val="dk1"/>
                          </a:solidFill>
                          <a:latin typeface="Verdana" panose="020B0604030504040204" pitchFamily="34" charset="0"/>
                          <a:ea typeface="Verdana" panose="020B0604030504040204" pitchFamily="34" charset="0"/>
                          <a:cs typeface="Verdana" panose="020B0604030504040204" pitchFamily="34" charset="0"/>
                        </a:rPr>
                        <a:t>1100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a:t>
                      </a:r>
                    </a:p>
                    <a:p>
                      <a:r>
                        <a:rPr lang="de-DE" b="1" dirty="0" err="1" smtClean="0">
                          <a:latin typeface="Verdana" panose="020B0604030504040204" pitchFamily="34" charset="0"/>
                          <a:ea typeface="Verdana" panose="020B0604030504040204" pitchFamily="34" charset="0"/>
                          <a:cs typeface="Verdana" panose="020B0604030504040204" pitchFamily="34" charset="0"/>
                        </a:rPr>
                        <a:t>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2014</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$n</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[2014]-</a:t>
                      </a:r>
                    </a:p>
                  </a:txBody>
                  <a:tcPr/>
                </a:tc>
              </a:tr>
              <a:tr h="13705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4025</a:t>
                      </a:r>
                      <a:endParaRPr lang="de-DE"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70. Jg., Nr. 127 (3. Juni 2014)-</a:t>
                      </a:r>
                    </a:p>
                  </a:txBody>
                  <a:tcPr/>
                </a:tc>
              </a:tr>
            </a:tbl>
          </a:graphicData>
        </a:graphic>
      </p:graphicFrame>
      <p:sp>
        <p:nvSpPr>
          <p:cNvPr id="9" name="Textfeld 8"/>
          <p:cNvSpPr txBox="1"/>
          <p:nvPr/>
        </p:nvSpPr>
        <p:spPr>
          <a:xfrm>
            <a:off x="395536" y="1340768"/>
            <a:ext cx="8352928" cy="3693319"/>
          </a:xfrm>
          <a:prstGeom prst="rect">
            <a:avLst/>
          </a:prstGeom>
          <a:noFill/>
        </p:spPr>
        <p:txBody>
          <a:bodyPr wrap="square" rtlCol="0">
            <a:spAutoFit/>
          </a:bodyPr>
          <a:lstStyle/>
          <a:p>
            <a:r>
              <a:rPr lang="de-DE" dirty="0">
                <a:solidFill>
                  <a:srgbClr val="C00000"/>
                </a:solidFill>
                <a:latin typeface="Verdana" panose="020B0604030504040204" pitchFamily="34" charset="0"/>
                <a:ea typeface="Verdana" panose="020B0604030504040204" pitchFamily="34" charset="0"/>
                <a:cs typeface="Verdana" panose="020B0604030504040204" pitchFamily="34" charset="0"/>
              </a:rPr>
              <a:t>Besonderheit</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dirty="0">
                <a:latin typeface="Verdana" panose="020B0604030504040204" pitchFamily="34" charset="0"/>
                <a:ea typeface="Verdana" panose="020B0604030504040204" pitchFamily="34" charset="0"/>
                <a:cs typeface="Verdana" panose="020B0604030504040204" pitchFamily="34" charset="0"/>
              </a:rPr>
              <a:t>i. d. R. Kopftitel-Seiten</a:t>
            </a:r>
          </a:p>
          <a:p>
            <a:r>
              <a:rPr lang="de-DE" dirty="0">
                <a:latin typeface="Verdana" panose="020B0604030504040204" pitchFamily="34" charset="0"/>
                <a:ea typeface="Verdana" panose="020B0604030504040204" pitchFamily="34" charset="0"/>
                <a:cs typeface="Verdana" panose="020B0604030504040204" pitchFamily="34" charset="0"/>
              </a:rPr>
              <a:t>Normalerweise ist eine Leiste vorhanden, in der ein </a:t>
            </a:r>
            <a:r>
              <a:rPr lang="de-DE" dirty="0" smtClean="0">
                <a:latin typeface="Verdana" panose="020B0604030504040204" pitchFamily="34" charset="0"/>
                <a:ea typeface="Verdana" panose="020B0604030504040204" pitchFamily="34" charset="0"/>
                <a:cs typeface="Verdana" panose="020B0604030504040204" pitchFamily="34" charset="0"/>
              </a:rPr>
              <a:t>Erscheinungsort,  </a:t>
            </a:r>
            <a:r>
              <a:rPr lang="de-DE" dirty="0">
                <a:latin typeface="Verdana" panose="020B0604030504040204" pitchFamily="34" charset="0"/>
                <a:ea typeface="Verdana" panose="020B0604030504040204" pitchFamily="34" charset="0"/>
                <a:cs typeface="Verdana" panose="020B0604030504040204" pitchFamily="34" charset="0"/>
              </a:rPr>
              <a:t>eine </a:t>
            </a:r>
            <a:r>
              <a:rPr lang="de-DE" dirty="0" smtClean="0">
                <a:latin typeface="Verdana" panose="020B0604030504040204" pitchFamily="34" charset="0"/>
                <a:ea typeface="Verdana" panose="020B0604030504040204" pitchFamily="34" charset="0"/>
                <a:cs typeface="Verdana" panose="020B0604030504040204" pitchFamily="34" charset="0"/>
              </a:rPr>
              <a:t>Zählung </a:t>
            </a:r>
            <a:r>
              <a:rPr lang="de-DE" dirty="0">
                <a:latin typeface="Verdana" panose="020B0604030504040204" pitchFamily="34" charset="0"/>
                <a:ea typeface="Verdana" panose="020B0604030504040204" pitchFamily="34" charset="0"/>
                <a:cs typeface="Verdana" panose="020B0604030504040204" pitchFamily="34" charset="0"/>
              </a:rPr>
              <a:t>und ein Datum aufgeführt sein können. </a:t>
            </a:r>
          </a:p>
          <a:p>
            <a:r>
              <a:rPr lang="de-DE" dirty="0">
                <a:latin typeface="Verdana" panose="020B0604030504040204" pitchFamily="34" charset="0"/>
                <a:ea typeface="Verdana" panose="020B0604030504040204" pitchFamily="34" charset="0"/>
                <a:cs typeface="Verdana" panose="020B0604030504040204" pitchFamily="34" charset="0"/>
              </a:rPr>
              <a:t>Die Angaben können sich innerhalb der Leiste verschieben. </a:t>
            </a:r>
          </a:p>
          <a:p>
            <a:r>
              <a:rPr lang="de-DE" dirty="0">
                <a:latin typeface="Verdana" panose="020B0604030504040204" pitchFamily="34" charset="0"/>
                <a:ea typeface="Verdana" panose="020B0604030504040204" pitchFamily="34" charset="0"/>
                <a:cs typeface="Verdana" panose="020B0604030504040204" pitchFamily="34" charset="0"/>
              </a:rPr>
              <a:t>Eine saubere Trennung zwischen den Elementen Veröffentlichungsangabe, </a:t>
            </a:r>
          </a:p>
          <a:p>
            <a:r>
              <a:rPr lang="de-DE" dirty="0">
                <a:latin typeface="Verdana" panose="020B0604030504040204" pitchFamily="34" charset="0"/>
                <a:ea typeface="Verdana" panose="020B0604030504040204" pitchFamily="34" charset="0"/>
                <a:cs typeface="Verdana" panose="020B0604030504040204" pitchFamily="34" charset="0"/>
              </a:rPr>
              <a:t>Zählung und Erscheinungsdatum ist i. d. R. nicht möglich. </a:t>
            </a:r>
          </a:p>
          <a:p>
            <a:r>
              <a:rPr lang="de-DE" dirty="0">
                <a:latin typeface="Verdana" panose="020B0604030504040204" pitchFamily="34" charset="0"/>
                <a:ea typeface="Verdana" panose="020B0604030504040204" pitchFamily="34" charset="0"/>
                <a:cs typeface="Verdana" panose="020B0604030504040204" pitchFamily="34" charset="0"/>
              </a:rPr>
              <a:t>Für Zeitungen wird empfohlen, ein Datum als </a:t>
            </a:r>
            <a:r>
              <a:rPr lang="de-DE" dirty="0" smtClean="0">
                <a:latin typeface="Verdana" panose="020B0604030504040204" pitchFamily="34" charset="0"/>
                <a:ea typeface="Verdana" panose="020B0604030504040204" pitchFamily="34" charset="0"/>
                <a:cs typeface="Verdana" panose="020B0604030504040204" pitchFamily="34" charset="0"/>
              </a:rPr>
              <a:t>chronologische Bezeichnung zu behandeln.</a:t>
            </a:r>
            <a:r>
              <a:rPr lang="de-DE" dirty="0"/>
              <a:t> </a:t>
            </a:r>
            <a:endParaRPr lang="de-DE" dirty="0" smtClean="0"/>
          </a:p>
          <a:p>
            <a:endParaRPr lang="de-DE" dirty="0"/>
          </a:p>
          <a:p>
            <a:r>
              <a:rPr lang="de-DE" b="1" i="1" dirty="0" smtClean="0">
                <a:latin typeface="Verdana" panose="020B0604030504040204" pitchFamily="34" charset="0"/>
                <a:ea typeface="Verdana" panose="020B0604030504040204" pitchFamily="34" charset="0"/>
                <a:cs typeface="Verdana" panose="020B0604030504040204" pitchFamily="34" charset="0"/>
              </a:rPr>
              <a:t>Somit </a:t>
            </a:r>
            <a:r>
              <a:rPr lang="de-DE" b="1" i="1" dirty="0">
                <a:latin typeface="Verdana" panose="020B0604030504040204" pitchFamily="34" charset="0"/>
                <a:ea typeface="Verdana" panose="020B0604030504040204" pitchFamily="34" charset="0"/>
                <a:cs typeface="Verdana" panose="020B0604030504040204" pitchFamily="34" charset="0"/>
              </a:rPr>
              <a:t>weist eine Zeitung i. d. R. kein Erscheinungsdatum auf, und die chronologische Bezeichnung aus dem Element Zählung wird als ermitteltes Erscheinungsjahr im Feld 1100 $n erfasst. </a:t>
            </a:r>
          </a:p>
        </p:txBody>
      </p:sp>
    </p:spTree>
    <p:extLst>
      <p:ext uri="{BB962C8B-B14F-4D97-AF65-F5344CB8AC3E}">
        <p14:creationId xmlns:p14="http://schemas.microsoft.com/office/powerpoint/2010/main" val="12016095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792088"/>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3.b Erscheinungsdatum        -2-</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67900115"/>
              </p:ext>
            </p:extLst>
          </p:nvPr>
        </p:nvGraphicFramePr>
        <p:xfrm>
          <a:off x="251520" y="2420888"/>
          <a:ext cx="8640959" cy="1005840"/>
        </p:xfrm>
        <a:graphic>
          <a:graphicData uri="http://schemas.openxmlformats.org/drawingml/2006/table">
            <a:tbl>
              <a:tblPr firstRow="1" bandRow="1">
                <a:tableStyleId>{5C22544A-7EE6-4342-B048-85BDC9FD1C3A}</a:tableStyleId>
              </a:tblPr>
              <a:tblGrid>
                <a:gridCol w="968383"/>
                <a:gridCol w="975833"/>
                <a:gridCol w="2232248"/>
                <a:gridCol w="4464495"/>
              </a:tblGrid>
              <a:tr h="28803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solidFill>
                            <a:schemeClr val="dk1"/>
                          </a:solidFill>
                          <a:latin typeface="Verdana" panose="020B0604030504040204" pitchFamily="34" charset="0"/>
                          <a:ea typeface="Verdana" panose="020B0604030504040204" pitchFamily="34" charset="0"/>
                          <a:cs typeface="Verdana" panose="020B0604030504040204" pitchFamily="34" charset="0"/>
                        </a:rPr>
                        <a:t>1100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a:t>
                      </a:r>
                    </a:p>
                    <a:p>
                      <a:r>
                        <a:rPr lang="de-DE" b="1" dirty="0" err="1" smtClean="0">
                          <a:latin typeface="Verdana" panose="020B0604030504040204" pitchFamily="34" charset="0"/>
                          <a:ea typeface="Verdana" panose="020B0604030504040204" pitchFamily="34" charset="0"/>
                          <a:cs typeface="Verdana" panose="020B0604030504040204" pitchFamily="34" charset="0"/>
                        </a:rPr>
                        <a:t>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2009</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$b</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2013</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$n</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[2009-2013]</a:t>
                      </a:r>
                    </a:p>
                  </a:txBody>
                  <a:tcP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908574390"/>
              </p:ext>
            </p:extLst>
          </p:nvPr>
        </p:nvGraphicFramePr>
        <p:xfrm>
          <a:off x="68855" y="4581128"/>
          <a:ext cx="8712967" cy="1371600"/>
        </p:xfrm>
        <a:graphic>
          <a:graphicData uri="http://schemas.openxmlformats.org/drawingml/2006/table">
            <a:tbl>
              <a:tblPr firstRow="1" bandRow="1">
                <a:tableStyleId>{5C22544A-7EE6-4342-B048-85BDC9FD1C3A}</a:tableStyleId>
              </a:tblPr>
              <a:tblGrid>
                <a:gridCol w="1040391"/>
                <a:gridCol w="1137397"/>
                <a:gridCol w="2070684"/>
                <a:gridCol w="4464495"/>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r>
                        <a:rPr lang="de-DE" b="1" dirty="0" smtClean="0">
                          <a:solidFill>
                            <a:schemeClr val="dk1"/>
                          </a:solidFill>
                          <a:latin typeface="Verdana" panose="020B0604030504040204" pitchFamily="34" charset="0"/>
                          <a:ea typeface="Verdana" panose="020B0604030504040204" pitchFamily="34" charset="0"/>
                          <a:cs typeface="Verdana" panose="020B0604030504040204" pitchFamily="34" charset="0"/>
                        </a:rPr>
                        <a:t>1100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a:t>
                      </a:r>
                    </a:p>
                    <a:p>
                      <a:r>
                        <a:rPr lang="de-DE" b="1" dirty="0" err="1" smtClean="0">
                          <a:latin typeface="Verdana" panose="020B0604030504040204" pitchFamily="34" charset="0"/>
                          <a:ea typeface="Verdana" panose="020B0604030504040204" pitchFamily="34" charset="0"/>
                          <a:cs typeface="Verdana" panose="020B0604030504040204" pitchFamily="34" charset="0"/>
                        </a:rPr>
                        <a:t>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mtClean="0">
                          <a:solidFill>
                            <a:schemeClr val="tx1"/>
                          </a:solidFill>
                          <a:latin typeface="Verdana" panose="020B0604030504040204" pitchFamily="34" charset="0"/>
                          <a:ea typeface="Verdana" panose="020B0604030504040204" pitchFamily="34" charset="0"/>
                          <a:cs typeface="Verdana" panose="020B0604030504040204" pitchFamily="34" charset="0"/>
                        </a:rPr>
                        <a:t>2014</a:t>
                      </a:r>
                      <a:r>
                        <a:rPr lang="de-DE" b="1" smtClean="0">
                          <a:solidFill>
                            <a:schemeClr val="tx1"/>
                          </a:solidFill>
                          <a:latin typeface="Verdana" panose="020B0604030504040204" pitchFamily="34" charset="0"/>
                          <a:ea typeface="Verdana" panose="020B0604030504040204" pitchFamily="34" charset="0"/>
                          <a:cs typeface="Verdana" panose="020B0604030504040204" pitchFamily="34" charset="0"/>
                        </a:rPr>
                        <a:t>$n</a:t>
                      </a:r>
                      <a:r>
                        <a:rPr lang="de-DE" b="0" smtClean="0">
                          <a:solidFill>
                            <a:schemeClr val="tx1"/>
                          </a:solidFill>
                          <a:latin typeface="Verdana" panose="020B0604030504040204" pitchFamily="34" charset="0"/>
                          <a:ea typeface="Verdana" panose="020B0604030504040204" pitchFamily="34" charset="0"/>
                          <a:cs typeface="Verdana" panose="020B0604030504040204" pitchFamily="34" charset="0"/>
                        </a:rPr>
                        <a:t>[2014</a:t>
                      </a:r>
                      <a:r>
                        <a:rPr lang="de-DE" b="0" dirty="0" smtClean="0">
                          <a:solidFill>
                            <a:srgbClr val="7030A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a:t>
                      </a:r>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4025</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70.</a:t>
                      </a:r>
                      <a:r>
                        <a:rPr lang="de-DE" b="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Jg., Nr. 127 (3. Juni 2014) [?]-</a:t>
                      </a:r>
                      <a:endPar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6" name="Textfeld 5"/>
          <p:cNvSpPr txBox="1"/>
          <p:nvPr/>
        </p:nvSpPr>
        <p:spPr>
          <a:xfrm>
            <a:off x="251520" y="1628800"/>
            <a:ext cx="8712968" cy="707886"/>
          </a:xfrm>
          <a:prstGeom prst="rect">
            <a:avLst/>
          </a:prstGeom>
          <a:noFill/>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Sowohl Anfangs- als auch Enddatum der ersten/letzten Ausgabe sind ermittelt: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p:nvSpPr>
        <p:spPr>
          <a:xfrm>
            <a:off x="179512" y="3789040"/>
            <a:ext cx="8784976" cy="923330"/>
          </a:xfrm>
          <a:prstGeom prst="rect">
            <a:avLst/>
          </a:prstGeom>
          <a:noFill/>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Anfangsdatum der ersten Ausgabe ist nicht </a:t>
            </a:r>
            <a:r>
              <a:rPr lang="de-DE" dirty="0">
                <a:latin typeface="Verdana" panose="020B0604030504040204" pitchFamily="34" charset="0"/>
                <a:ea typeface="Verdana" panose="020B0604030504040204" pitchFamily="34" charset="0"/>
                <a:cs typeface="Verdana" panose="020B0604030504040204" pitchFamily="34" charset="0"/>
              </a:rPr>
              <a:t>ermittelbar. </a:t>
            </a:r>
          </a:p>
          <a:p>
            <a:r>
              <a:rPr lang="de-DE" dirty="0">
                <a:latin typeface="Verdana" panose="020B0604030504040204" pitchFamily="34" charset="0"/>
                <a:ea typeface="Verdana" panose="020B0604030504040204" pitchFamily="34" charset="0"/>
                <a:cs typeface="Verdana" panose="020B0604030504040204" pitchFamily="34" charset="0"/>
              </a:rPr>
              <a:t>Das vorliegende Datum wird als wahrscheinliches Datum erfasst </a:t>
            </a:r>
            <a:r>
              <a:rPr lang="de-DE"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Tree>
    <p:extLst>
      <p:ext uri="{BB962C8B-B14F-4D97-AF65-F5344CB8AC3E}">
        <p14:creationId xmlns:p14="http://schemas.microsoft.com/office/powerpoint/2010/main" val="18408365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792088"/>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3.b Erscheinungsdatum        -3-</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10" name="Tabelle 9"/>
          <p:cNvGraphicFramePr>
            <a:graphicFrameLocks noGrp="1"/>
          </p:cNvGraphicFramePr>
          <p:nvPr>
            <p:extLst>
              <p:ext uri="{D42A27DB-BD31-4B8C-83A1-F6EECF244321}">
                <p14:modId xmlns:p14="http://schemas.microsoft.com/office/powerpoint/2010/main" val="1391201989"/>
              </p:ext>
            </p:extLst>
          </p:nvPr>
        </p:nvGraphicFramePr>
        <p:xfrm>
          <a:off x="179512" y="3140968"/>
          <a:ext cx="8712967" cy="1216144"/>
        </p:xfrm>
        <a:graphic>
          <a:graphicData uri="http://schemas.openxmlformats.org/drawingml/2006/table">
            <a:tbl>
              <a:tblPr firstRow="1" bandRow="1">
                <a:tableStyleId>{5C22544A-7EE6-4342-B048-85BDC9FD1C3A}</a:tableStyleId>
              </a:tblPr>
              <a:tblGrid>
                <a:gridCol w="1040391"/>
                <a:gridCol w="1137397"/>
                <a:gridCol w="2070684"/>
                <a:gridCol w="4464495"/>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r>
                        <a:rPr lang="de-DE" b="1" dirty="0" smtClean="0">
                          <a:solidFill>
                            <a:schemeClr val="dk1"/>
                          </a:solidFill>
                          <a:latin typeface="Verdana" panose="020B0604030504040204" pitchFamily="34" charset="0"/>
                          <a:ea typeface="Verdana" panose="020B0604030504040204" pitchFamily="34" charset="0"/>
                          <a:cs typeface="Verdana" panose="020B0604030504040204" pitchFamily="34" charset="0"/>
                        </a:rPr>
                        <a:t>1100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a:t>
                      </a:r>
                    </a:p>
                    <a:p>
                      <a:r>
                        <a:rPr lang="de-DE" b="1" dirty="0" err="1" smtClean="0">
                          <a:latin typeface="Verdana" panose="020B0604030504040204" pitchFamily="34" charset="0"/>
                          <a:ea typeface="Verdana" panose="020B0604030504040204" pitchFamily="34" charset="0"/>
                          <a:cs typeface="Verdana" panose="020B0604030504040204" pitchFamily="34" charset="0"/>
                        </a:rPr>
                        <a:t>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2015</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$n</a:t>
                      </a:r>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28. Oktober 2015-</a:t>
                      </a:r>
                    </a:p>
                  </a:txBody>
                  <a:tcPr/>
                </a:tc>
              </a:tr>
            </a:tbl>
          </a:graphicData>
        </a:graphic>
      </p:graphicFrame>
      <p:sp>
        <p:nvSpPr>
          <p:cNvPr id="8" name="Textfeld 7"/>
          <p:cNvSpPr txBox="1"/>
          <p:nvPr/>
        </p:nvSpPr>
        <p:spPr>
          <a:xfrm>
            <a:off x="179512" y="1700808"/>
            <a:ext cx="8712968" cy="1200329"/>
          </a:xfrm>
          <a:prstGeom prst="rect">
            <a:avLst/>
          </a:prstGeom>
          <a:noFill/>
        </p:spPr>
        <p:txBody>
          <a:bodyPr wrap="square" rtlCol="0">
            <a:spAutoFit/>
          </a:bodyPr>
          <a:lstStyle/>
          <a:p>
            <a:r>
              <a:rPr lang="de-DE" dirty="0">
                <a:latin typeface="Verdana" panose="020B0604030504040204" pitchFamily="34" charset="0"/>
                <a:ea typeface="Verdana" panose="020B0604030504040204" pitchFamily="34" charset="0"/>
                <a:cs typeface="Verdana" panose="020B0604030504040204" pitchFamily="34" charset="0"/>
              </a:rPr>
              <a:t>Ist in der Ressource (neben den Angaben zur Zählung auf der Kopftitel-Seite) ein Datum </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smtClean="0">
                <a:latin typeface="Verdana" panose="020B0604030504040204" pitchFamily="34" charset="0"/>
                <a:ea typeface="Verdana" panose="020B0604030504040204" pitchFamily="34" charset="0"/>
                <a:cs typeface="Verdana" panose="020B0604030504040204" pitchFamily="34" charset="0"/>
              </a:rPr>
              <a:t>ohne Zählung)</a:t>
            </a:r>
          </a:p>
          <a:p>
            <a:r>
              <a:rPr lang="de-DE" smtClean="0">
                <a:latin typeface="Verdana" panose="020B0604030504040204" pitchFamily="34" charset="0"/>
                <a:ea typeface="Verdana" panose="020B0604030504040204" pitchFamily="34" charset="0"/>
                <a:cs typeface="Verdana" panose="020B0604030504040204" pitchFamily="34" charset="0"/>
              </a:rPr>
              <a:t>auf </a:t>
            </a:r>
            <a:r>
              <a:rPr lang="de-DE" dirty="0">
                <a:latin typeface="Verdana" panose="020B0604030504040204" pitchFamily="34" charset="0"/>
                <a:ea typeface="Verdana" panose="020B0604030504040204" pitchFamily="34" charset="0"/>
                <a:cs typeface="Verdana" panose="020B0604030504040204" pitchFamily="34" charset="0"/>
              </a:rPr>
              <a:t>jeder weiteren Seite genannt, gilt das Tagesdatum als Erscheinungsdatum: </a:t>
            </a:r>
          </a:p>
        </p:txBody>
      </p:sp>
    </p:spTree>
    <p:extLst>
      <p:ext uri="{BB962C8B-B14F-4D97-AF65-F5344CB8AC3E}">
        <p14:creationId xmlns:p14="http://schemas.microsoft.com/office/powerpoint/2010/main" val="13814961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792088"/>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3.c Verlagsangaben              -1-</a:t>
            </a:r>
          </a:p>
        </p:txBody>
      </p:sp>
      <p:sp>
        <p:nvSpPr>
          <p:cNvPr id="4" name="Fußzeilenplatzhalter 3"/>
          <p:cNvSpPr>
            <a:spLocks noGrp="1"/>
          </p:cNvSpPr>
          <p:nvPr>
            <p:ph type="ftr" sz="quarter" idx="14"/>
          </p:nvPr>
        </p:nvSpPr>
        <p:spPr>
          <a:xfrm>
            <a:off x="467544" y="6376243"/>
            <a:ext cx="7632848" cy="653157"/>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6" name="Textfeld 5"/>
          <p:cNvSpPr txBox="1"/>
          <p:nvPr/>
        </p:nvSpPr>
        <p:spPr>
          <a:xfrm>
            <a:off x="179512" y="1628800"/>
            <a:ext cx="8784976" cy="3754874"/>
          </a:xfrm>
          <a:prstGeom prst="rect">
            <a:avLst/>
          </a:prstGeom>
          <a:noFill/>
        </p:spPr>
        <p:txBody>
          <a:bodyPr wrap="square" rtlCol="0">
            <a:spAutoFit/>
          </a:bodyPr>
          <a:lstStyle/>
          <a:p>
            <a:r>
              <a:rPr lang="de-DE" sz="2000" b="1" u="sng" dirty="0" smtClean="0">
                <a:solidFill>
                  <a:schemeClr val="tx2"/>
                </a:solidFill>
                <a:latin typeface="Verdana" panose="020B0604030504040204" pitchFamily="34" charset="0"/>
                <a:ea typeface="Verdana" panose="020B0604030504040204" pitchFamily="34" charset="0"/>
                <a:cs typeface="Verdana" panose="020B0604030504040204" pitchFamily="34" charset="0"/>
              </a:rPr>
              <a:t>Kommerzielle Verlage</a:t>
            </a:r>
          </a:p>
          <a:p>
            <a:endParaRPr lang="de-DE" sz="20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Titelseite und/oder Impressum</a:t>
            </a:r>
          </a:p>
          <a:p>
            <a:pPr marL="342900" indent="-34290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Copyright-Vermerk</a:t>
            </a:r>
          </a:p>
          <a:p>
            <a:pPr marL="342900" indent="-342900">
              <a:buFont typeface="Wingdings"/>
              <a:buChar char="à"/>
            </a:pPr>
            <a:endParaRPr lang="de-DE"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342900" indent="-34290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Mehrere Quellen: Angabe auf der Titelseite ist maßgeblich</a:t>
            </a:r>
          </a:p>
          <a:p>
            <a:pPr marL="342900" indent="-342900">
              <a:buFont typeface="Wingdings"/>
              <a:buChar char="à"/>
            </a:pPr>
            <a:endParaRPr lang="de-DE"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342900" indent="-34290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Grundsätzlich kann der Verlagsname der </a:t>
            </a:r>
            <a:r>
              <a:rPr lang="de-DE" u="sng"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gesamten Ressource </a:t>
            </a: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entnommen werden</a:t>
            </a:r>
          </a:p>
          <a:p>
            <a:pPr marL="342900" indent="-342900">
              <a:buFont typeface="Wingdings"/>
              <a:buChar char="à"/>
            </a:pPr>
            <a:endParaRPr lang="de-DE"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342900" indent="-34290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Kommerzielle Zeitungsverlage können auch namensgleich zum Haupttitel der </a:t>
            </a:r>
            <a:r>
              <a:rPr lang="de-DE"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Z</a:t>
            </a: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eitung sein; sie weisen i. d. R. zusätzlich eine juristische Wendung auf</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1520318130"/>
              </p:ext>
            </p:extLst>
          </p:nvPr>
        </p:nvGraphicFramePr>
        <p:xfrm>
          <a:off x="179510" y="5589240"/>
          <a:ext cx="8640961" cy="1010920"/>
        </p:xfrm>
        <a:graphic>
          <a:graphicData uri="http://schemas.openxmlformats.org/drawingml/2006/table">
            <a:tbl>
              <a:tblPr firstRow="1" bandRow="1">
                <a:tableStyleId>{5C22544A-7EE6-4342-B048-85BDC9FD1C3A}</a:tableStyleId>
              </a:tblPr>
              <a:tblGrid>
                <a:gridCol w="823246"/>
                <a:gridCol w="692713"/>
                <a:gridCol w="2122341"/>
                <a:gridCol w="5002661"/>
              </a:tblGrid>
              <a:tr h="370840">
                <a:tc>
                  <a:txBody>
                    <a:bodyPr/>
                    <a:lstStyle/>
                    <a:p>
                      <a:r>
                        <a:rPr lang="de-DE" dirty="0" smtClean="0"/>
                        <a:t>PICA</a:t>
                      </a:r>
                      <a:endParaRPr lang="de-DE" dirty="0"/>
                    </a:p>
                  </a:txBody>
                  <a:tcPr/>
                </a:tc>
                <a:tc>
                  <a:txBody>
                    <a:bodyPr/>
                    <a:lstStyle/>
                    <a:p>
                      <a:r>
                        <a:rPr lang="de-DE" dirty="0" smtClean="0"/>
                        <a:t>RDA</a:t>
                      </a:r>
                      <a:endParaRPr lang="de-DE" dirty="0"/>
                    </a:p>
                  </a:txBody>
                  <a:tcPr/>
                </a:tc>
                <a:tc>
                  <a:txBody>
                    <a:bodyPr/>
                    <a:lstStyle/>
                    <a:p>
                      <a:r>
                        <a:rPr lang="de-DE" dirty="0" smtClean="0"/>
                        <a:t>Element</a:t>
                      </a:r>
                      <a:endParaRPr lang="de-DE" dirty="0"/>
                    </a:p>
                  </a:txBody>
                  <a:tcPr/>
                </a:tc>
                <a:tc>
                  <a:txBody>
                    <a:bodyPr/>
                    <a:lstStyle/>
                    <a:p>
                      <a:r>
                        <a:rPr lang="de-DE" dirty="0" smtClean="0"/>
                        <a:t>Erfassung</a:t>
                      </a:r>
                      <a:endParaRPr lang="de-DE" dirty="0"/>
                    </a:p>
                  </a:txBody>
                  <a:tcPr/>
                </a:tc>
              </a:tr>
              <a:tr h="370840">
                <a:tc>
                  <a:txBody>
                    <a:bodyPr/>
                    <a:lstStyle/>
                    <a:p>
                      <a:r>
                        <a:rPr lang="de-DE" b="1" dirty="0" smtClean="0"/>
                        <a:t>4030</a:t>
                      </a:r>
                      <a:endParaRPr lang="de-DE" b="1" dirty="0"/>
                    </a:p>
                  </a:txBody>
                  <a:tcPr/>
                </a:tc>
                <a:tc>
                  <a:txBody>
                    <a:bodyPr/>
                    <a:lstStyle/>
                    <a:p>
                      <a:r>
                        <a:rPr lang="de-DE" b="1" dirty="0" smtClean="0"/>
                        <a:t>2.8</a:t>
                      </a:r>
                      <a:endParaRPr lang="de-DE" b="1" dirty="0"/>
                    </a:p>
                  </a:txBody>
                  <a:tcPr/>
                </a:tc>
                <a:tc>
                  <a:txBody>
                    <a:bodyPr/>
                    <a:lstStyle/>
                    <a:p>
                      <a:r>
                        <a:rPr lang="de-DE" b="1" dirty="0" smtClean="0"/>
                        <a:t>Veröffentlichungs-angabe</a:t>
                      </a:r>
                      <a:endParaRPr lang="de-DE" b="1" dirty="0"/>
                    </a:p>
                  </a:txBody>
                  <a:tcPr/>
                </a:tc>
                <a:tc>
                  <a:txBody>
                    <a:bodyPr/>
                    <a:lstStyle/>
                    <a:p>
                      <a:r>
                        <a:rPr lang="de-DE" dirty="0" smtClean="0"/>
                        <a:t>Der neue Konditor, Zeitschriftenverlagsgesellschaft</a:t>
                      </a:r>
                      <a:r>
                        <a:rPr lang="de-DE" baseline="0" dirty="0" smtClean="0"/>
                        <a:t> </a:t>
                      </a:r>
                      <a:r>
                        <a:rPr lang="de-DE" baseline="0" dirty="0" err="1" smtClean="0"/>
                        <a:t>m.b.H</a:t>
                      </a:r>
                      <a:endParaRPr lang="de-DE" dirty="0"/>
                    </a:p>
                  </a:txBody>
                  <a:tcPr/>
                </a:tc>
              </a:tr>
            </a:tbl>
          </a:graphicData>
        </a:graphic>
      </p:graphicFrame>
    </p:spTree>
    <p:extLst>
      <p:ext uri="{BB962C8B-B14F-4D97-AF65-F5344CB8AC3E}">
        <p14:creationId xmlns:p14="http://schemas.microsoft.com/office/powerpoint/2010/main" val="20447074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792088"/>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3.c Verlagsangaben             -2-</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10" name="Tabelle 9"/>
          <p:cNvGraphicFramePr>
            <a:graphicFrameLocks noGrp="1"/>
          </p:cNvGraphicFramePr>
          <p:nvPr>
            <p:extLst>
              <p:ext uri="{D42A27DB-BD31-4B8C-83A1-F6EECF244321}">
                <p14:modId xmlns:p14="http://schemas.microsoft.com/office/powerpoint/2010/main" val="3188596067"/>
              </p:ext>
            </p:extLst>
          </p:nvPr>
        </p:nvGraphicFramePr>
        <p:xfrm>
          <a:off x="179512" y="5301208"/>
          <a:ext cx="8712967" cy="944880"/>
        </p:xfrm>
        <a:graphic>
          <a:graphicData uri="http://schemas.openxmlformats.org/drawingml/2006/table">
            <a:tbl>
              <a:tblPr firstRow="1" bandRow="1">
                <a:tableStyleId>{5C22544A-7EE6-4342-B048-85BDC9FD1C3A}</a:tableStyleId>
              </a:tblPr>
              <a:tblGrid>
                <a:gridCol w="864096"/>
                <a:gridCol w="864096"/>
                <a:gridCol w="2736304"/>
                <a:gridCol w="4248471"/>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r>
                        <a:rPr lang="de-DE" sz="1600" b="1" dirty="0" smtClean="0">
                          <a:solidFill>
                            <a:schemeClr val="dk1"/>
                          </a:solidFill>
                          <a:latin typeface="Verdana" panose="020B0604030504040204" pitchFamily="34" charset="0"/>
                          <a:ea typeface="Verdana" panose="020B0604030504040204" pitchFamily="34" charset="0"/>
                          <a:cs typeface="Verdana" panose="020B0604030504040204" pitchFamily="34" charset="0"/>
                        </a:rPr>
                        <a:t>4030</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Veröffentlichungs-angabe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Neunkirchen : Kaufmännisches Berufsbildungszentrum Neunkirchen</a:t>
                      </a:r>
                    </a:p>
                  </a:txBody>
                  <a:tcPr/>
                </a:tc>
              </a:tr>
            </a:tbl>
          </a:graphicData>
        </a:graphic>
      </p:graphicFrame>
      <p:sp>
        <p:nvSpPr>
          <p:cNvPr id="6" name="Textfeld 5"/>
          <p:cNvSpPr txBox="1"/>
          <p:nvPr/>
        </p:nvSpPr>
        <p:spPr>
          <a:xfrm>
            <a:off x="179512" y="1412776"/>
            <a:ext cx="8856984" cy="3970318"/>
          </a:xfrm>
          <a:prstGeom prst="rect">
            <a:avLst/>
          </a:prstGeom>
          <a:noFill/>
        </p:spPr>
        <p:txBody>
          <a:bodyPr wrap="square" rtlCol="0">
            <a:spAutoFit/>
          </a:bodyPr>
          <a:lstStyle/>
          <a:p>
            <a:r>
              <a:rPr lang="de-DE" b="1" u="sng" dirty="0" smtClean="0">
                <a:solidFill>
                  <a:srgbClr val="00B050"/>
                </a:solidFill>
                <a:latin typeface="Verdana" panose="020B0604030504040204" pitchFamily="34" charset="0"/>
                <a:ea typeface="Verdana" panose="020B0604030504040204" pitchFamily="34" charset="0"/>
                <a:cs typeface="Verdana" panose="020B0604030504040204" pitchFamily="34" charset="0"/>
              </a:rPr>
              <a:t>Kein kommerzieller Verlag in der Ressource:</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1) Körperschaft steht auf der </a:t>
            </a:r>
            <a:r>
              <a:rPr lang="de-DE" u="sng" dirty="0" smtClean="0">
                <a:latin typeface="Verdana" panose="020B0604030504040204" pitchFamily="34" charset="0"/>
                <a:ea typeface="Verdana" panose="020B0604030504040204" pitchFamily="34" charset="0"/>
                <a:cs typeface="Verdana" panose="020B0604030504040204" pitchFamily="34" charset="0"/>
              </a:rPr>
              <a:t>Titelseite in Verantwortlichkeitsposition und zusätzlich im Impressum oder im Copyright-Vermerk</a:t>
            </a:r>
          </a:p>
          <a:p>
            <a:pPr marL="342900" indent="-34290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rPr>
              <a:t>Die Körperschaft aus dem Impressum kann als Verlagsname interpretiert werden</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 </a:t>
            </a:r>
          </a:p>
          <a:p>
            <a:r>
              <a:rPr lang="de-DE" dirty="0" smtClean="0">
                <a:latin typeface="Verdana" panose="020B0604030504040204" pitchFamily="34" charset="0"/>
                <a:ea typeface="Verdana" panose="020B0604030504040204" pitchFamily="34" charset="0"/>
                <a:cs typeface="Verdana" panose="020B0604030504040204" pitchFamily="34" charset="0"/>
              </a:rPr>
              <a:t>2) Körperschaft </a:t>
            </a:r>
            <a:r>
              <a:rPr lang="de-DE" dirty="0">
                <a:latin typeface="Verdana" panose="020B0604030504040204" pitchFamily="34" charset="0"/>
                <a:ea typeface="Verdana" panose="020B0604030504040204" pitchFamily="34" charset="0"/>
                <a:cs typeface="Verdana" panose="020B0604030504040204" pitchFamily="34" charset="0"/>
              </a:rPr>
              <a:t>steht </a:t>
            </a:r>
            <a:r>
              <a:rPr lang="de-DE" dirty="0" smtClean="0">
                <a:latin typeface="Verdana" panose="020B0604030504040204" pitchFamily="34" charset="0"/>
                <a:ea typeface="Verdana" panose="020B0604030504040204" pitchFamily="34" charset="0"/>
                <a:cs typeface="Verdana" panose="020B0604030504040204" pitchFamily="34" charset="0"/>
              </a:rPr>
              <a:t>nur </a:t>
            </a:r>
            <a:r>
              <a:rPr lang="de-DE" u="sng" dirty="0" smtClean="0">
                <a:latin typeface="Verdana" panose="020B0604030504040204" pitchFamily="34" charset="0"/>
                <a:ea typeface="Verdana" panose="020B0604030504040204" pitchFamily="34" charset="0"/>
                <a:cs typeface="Verdana" panose="020B0604030504040204" pitchFamily="34" charset="0"/>
              </a:rPr>
              <a:t>im </a:t>
            </a:r>
            <a:r>
              <a:rPr lang="de-DE" u="sng" dirty="0">
                <a:latin typeface="Verdana" panose="020B0604030504040204" pitchFamily="34" charset="0"/>
                <a:ea typeface="Verdana" panose="020B0604030504040204" pitchFamily="34" charset="0"/>
                <a:cs typeface="Verdana" panose="020B0604030504040204" pitchFamily="34" charset="0"/>
              </a:rPr>
              <a:t>Impressum oder im Copyright-Vermerk</a:t>
            </a:r>
          </a:p>
          <a:p>
            <a:pPr marL="342900" indent="-342900">
              <a:buFont typeface="Wingdings"/>
              <a:buChar char="à"/>
            </a:pPr>
            <a:r>
              <a:rPr lang="de-DE" dirty="0">
                <a:latin typeface="Verdana" panose="020B0604030504040204" pitchFamily="34" charset="0"/>
                <a:ea typeface="Verdana" panose="020B0604030504040204" pitchFamily="34" charset="0"/>
                <a:cs typeface="Verdana" panose="020B0604030504040204" pitchFamily="34" charset="0"/>
              </a:rPr>
              <a:t>Die Körperschaft kann als Verlagsname interpretiert werden</a:t>
            </a: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253325967"/>
              </p:ext>
            </p:extLst>
          </p:nvPr>
        </p:nvGraphicFramePr>
        <p:xfrm>
          <a:off x="179513" y="3212976"/>
          <a:ext cx="8712968" cy="944880"/>
        </p:xfrm>
        <a:graphic>
          <a:graphicData uri="http://schemas.openxmlformats.org/drawingml/2006/table">
            <a:tbl>
              <a:tblPr firstRow="1" bandRow="1">
                <a:tableStyleId>{5C22544A-7EE6-4342-B048-85BDC9FD1C3A}</a:tableStyleId>
              </a:tblPr>
              <a:tblGrid>
                <a:gridCol w="1080119"/>
                <a:gridCol w="792088"/>
                <a:gridCol w="2520280"/>
                <a:gridCol w="4320481"/>
              </a:tblGrid>
              <a:tr h="3600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solidFill>
                            <a:schemeClr val="dk1"/>
                          </a:solidFill>
                          <a:latin typeface="Verdana" panose="020B0604030504040204" pitchFamily="34" charset="0"/>
                          <a:ea typeface="Verdana" panose="020B0604030504040204" pitchFamily="34" charset="0"/>
                          <a:cs typeface="Verdana" panose="020B0604030504040204" pitchFamily="34" charset="0"/>
                        </a:rPr>
                        <a:t>4030</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Veröffentlichungs-angabe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Hamburg : Hamburgische Investitions- und Förderbank</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7994753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792088"/>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3.c Verlagsangaben             -3-</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6" name="Textfeld 5"/>
          <p:cNvSpPr txBox="1"/>
          <p:nvPr/>
        </p:nvSpPr>
        <p:spPr>
          <a:xfrm>
            <a:off x="179512" y="1412776"/>
            <a:ext cx="8856984" cy="4247317"/>
          </a:xfrm>
          <a:prstGeom prst="rect">
            <a:avLst/>
          </a:prstGeom>
          <a:noFill/>
        </p:spPr>
        <p:txBody>
          <a:bodyPr wrap="square" rtlCol="0">
            <a:spAutoFit/>
          </a:bodyPr>
          <a:lstStyle/>
          <a:p>
            <a:r>
              <a:rPr lang="de-DE" b="1" u="sng" dirty="0" smtClean="0">
                <a:solidFill>
                  <a:srgbClr val="00B050"/>
                </a:solidFill>
                <a:latin typeface="Verdana" panose="020B0604030504040204" pitchFamily="34" charset="0"/>
                <a:ea typeface="Verdana" panose="020B0604030504040204" pitchFamily="34" charset="0"/>
                <a:cs typeface="Verdana" panose="020B0604030504040204" pitchFamily="34" charset="0"/>
              </a:rPr>
              <a:t>Kein kommerzieller Verlag in der Ressource:</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a:latin typeface="Verdana" panose="020B0604030504040204" pitchFamily="34" charset="0"/>
                <a:ea typeface="Verdana" panose="020B0604030504040204" pitchFamily="34" charset="0"/>
                <a:cs typeface="Verdana" panose="020B0604030504040204" pitchFamily="34" charset="0"/>
              </a:rPr>
              <a:t>3</a:t>
            </a:r>
            <a:r>
              <a:rPr lang="de-DE" dirty="0" smtClean="0">
                <a:latin typeface="Verdana" panose="020B0604030504040204" pitchFamily="34" charset="0"/>
                <a:ea typeface="Verdana" panose="020B0604030504040204" pitchFamily="34" charset="0"/>
                <a:cs typeface="Verdana" panose="020B0604030504040204" pitchFamily="34" charset="0"/>
              </a:rPr>
              <a:t>) Körperschaft steht auf der </a:t>
            </a:r>
            <a:r>
              <a:rPr lang="de-DE" u="sng" dirty="0" smtClean="0">
                <a:latin typeface="Verdana" panose="020B0604030504040204" pitchFamily="34" charset="0"/>
                <a:ea typeface="Verdana" panose="020B0604030504040204" pitchFamily="34" charset="0"/>
                <a:cs typeface="Verdana" panose="020B0604030504040204" pitchFamily="34" charset="0"/>
              </a:rPr>
              <a:t>Titelseite und NICHT nochmals in Verlagsposition, im Impressum oder im Copyright-Vermerk</a:t>
            </a:r>
          </a:p>
          <a:p>
            <a:pPr marL="342900" indent="-34290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rPr>
              <a:t>Die Körperschaft kann als ermittelter Verlagsname interpretiert werden</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a:latin typeface="Verdana" panose="020B0604030504040204" pitchFamily="34" charset="0"/>
                <a:ea typeface="Verdana" panose="020B0604030504040204" pitchFamily="34" charset="0"/>
                <a:cs typeface="Verdana" panose="020B0604030504040204" pitchFamily="34" charset="0"/>
              </a:rPr>
              <a:t>4</a:t>
            </a:r>
            <a:r>
              <a:rPr lang="de-DE" dirty="0" smtClean="0">
                <a:latin typeface="Verdana" panose="020B0604030504040204" pitchFamily="34" charset="0"/>
                <a:ea typeface="Verdana" panose="020B0604030504040204" pitchFamily="34" charset="0"/>
                <a:cs typeface="Verdana" panose="020B0604030504040204" pitchFamily="34" charset="0"/>
              </a:rPr>
              <a:t>) Hierarchiestufen einer Körperschaft können weggelassen werden, wenn sie nicht notwendig sind, um den Verlag zu identifizieren!</a:t>
            </a:r>
          </a:p>
          <a:p>
            <a:pPr marL="285750" indent="-28575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Ermessen des Katalogisierenden</a:t>
            </a:r>
          </a:p>
          <a:p>
            <a:pPr marL="285750" indent="-28575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Auslassungen werden nicht durch „…“ gekennzeichnet</a:t>
            </a:r>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443284863"/>
              </p:ext>
            </p:extLst>
          </p:nvPr>
        </p:nvGraphicFramePr>
        <p:xfrm>
          <a:off x="179513" y="2924944"/>
          <a:ext cx="8712968" cy="944880"/>
        </p:xfrm>
        <a:graphic>
          <a:graphicData uri="http://schemas.openxmlformats.org/drawingml/2006/table">
            <a:tbl>
              <a:tblPr firstRow="1" bandRow="1">
                <a:tableStyleId>{5C22544A-7EE6-4342-B048-85BDC9FD1C3A}</a:tableStyleId>
              </a:tblPr>
              <a:tblGrid>
                <a:gridCol w="864095"/>
                <a:gridCol w="720080"/>
                <a:gridCol w="2520280"/>
                <a:gridCol w="4608513"/>
              </a:tblGrid>
              <a:tr h="3600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solidFill>
                            <a:schemeClr val="dk1"/>
                          </a:solidFill>
                          <a:latin typeface="Verdana" panose="020B0604030504040204" pitchFamily="34" charset="0"/>
                          <a:ea typeface="Verdana" panose="020B0604030504040204" pitchFamily="34" charset="0"/>
                          <a:cs typeface="Verdana" panose="020B0604030504040204" pitchFamily="34" charset="0"/>
                        </a:rPr>
                        <a:t>4030</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Veröffentlichungs-angabe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[Neunkirchen] : [Kaufmännisches Berufsbildungszentrum Neunkirchen]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1344531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792088"/>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3.d Herstellungsangabe</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6" name="Textfeld 5"/>
          <p:cNvSpPr txBox="1"/>
          <p:nvPr/>
        </p:nvSpPr>
        <p:spPr>
          <a:xfrm>
            <a:off x="179512" y="1412776"/>
            <a:ext cx="8856984" cy="1754326"/>
          </a:xfrm>
          <a:prstGeom prst="rect">
            <a:avLst/>
          </a:prstGeom>
          <a:noFill/>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Veröffentlichungsangabe ist nicht aufgeführt und nicht ermittelbar</a:t>
            </a:r>
          </a:p>
          <a:p>
            <a:pPr marL="285750" indent="-28575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rPr>
              <a:t>4030 wird mit diesen Informationen belegt</a:t>
            </a:r>
          </a:p>
          <a:p>
            <a:pPr marL="285750" indent="-285750">
              <a:buFont typeface="Wingdings"/>
              <a:buChar char="à"/>
            </a:pPr>
            <a:endParaRPr lang="de-DE" u="sng" dirty="0">
              <a:latin typeface="Verdana" panose="020B0604030504040204" pitchFamily="34" charset="0"/>
              <a:ea typeface="Verdana" panose="020B0604030504040204" pitchFamily="34" charset="0"/>
              <a:cs typeface="Verdana" panose="020B0604030504040204" pitchFamily="34" charset="0"/>
            </a:endParaRPr>
          </a:p>
          <a:p>
            <a:pPr marL="285750" indent="-285750">
              <a:buFont typeface="Wingdings"/>
              <a:buChar char="à"/>
            </a:pPr>
            <a:r>
              <a:rPr lang="de-DE" dirty="0" smtClean="0">
                <a:latin typeface="Verdana" panose="020B0604030504040204" pitchFamily="34" charset="0"/>
                <a:ea typeface="Verdana" panose="020B0604030504040204" pitchFamily="34" charset="0"/>
                <a:cs typeface="Verdana" panose="020B0604030504040204" pitchFamily="34" charset="0"/>
              </a:rPr>
              <a:t>Herstellungsangabe kann fakultativ erfasst werden</a:t>
            </a: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872476252"/>
              </p:ext>
            </p:extLst>
          </p:nvPr>
        </p:nvGraphicFramePr>
        <p:xfrm>
          <a:off x="179512" y="3429000"/>
          <a:ext cx="8712968" cy="1315720"/>
        </p:xfrm>
        <a:graphic>
          <a:graphicData uri="http://schemas.openxmlformats.org/drawingml/2006/table">
            <a:tbl>
              <a:tblPr firstRow="1" bandRow="1">
                <a:tableStyleId>{5C22544A-7EE6-4342-B048-85BDC9FD1C3A}</a:tableStyleId>
              </a:tblPr>
              <a:tblGrid>
                <a:gridCol w="864095"/>
                <a:gridCol w="720080"/>
                <a:gridCol w="2520280"/>
                <a:gridCol w="4608513"/>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solidFill>
                            <a:schemeClr val="dk1"/>
                          </a:solidFill>
                          <a:latin typeface="Verdana" panose="020B0604030504040204" pitchFamily="34" charset="0"/>
                          <a:ea typeface="Verdana" panose="020B0604030504040204" pitchFamily="34" charset="0"/>
                          <a:cs typeface="Verdana" panose="020B0604030504040204" pitchFamily="34" charset="0"/>
                        </a:rPr>
                        <a:t>4030</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Veröffentlichungs-angabe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[Erscheinungsort nicht ermittelbar</a:t>
                      </a:r>
                      <a:r>
                        <a:rPr lang="de-DE" sz="1600" baseline="0" dirty="0" smtClean="0">
                          <a:latin typeface="Verdana" panose="020B0604030504040204" pitchFamily="34" charset="0"/>
                          <a:ea typeface="Verdana" panose="020B0604030504040204" pitchFamily="34" charset="0"/>
                          <a:cs typeface="Verdana" panose="020B0604030504040204" pitchFamily="34" charset="0"/>
                        </a:rPr>
                        <a:t> : Verlag nicht ermittelbar]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4045</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2.10</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Herstellungsangabe</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Augsburg : Müller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5054374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1368152"/>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3.e Unterreihen                   -1-</a:t>
            </a:r>
          </a:p>
          <a:p>
            <a:r>
              <a:rPr lang="de-DE" sz="2400" dirty="0" smtClean="0">
                <a:latin typeface="Verdana" pitchFamily="34" charset="0"/>
                <a:ea typeface="Verdana" pitchFamily="34" charset="0"/>
                <a:cs typeface="Verdana" pitchFamily="34" charset="0"/>
              </a:rPr>
              <a:t>Titelfassungen, die z. B. Orte oder Regionen aufweisen</a:t>
            </a: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519741660"/>
              </p:ext>
            </p:extLst>
          </p:nvPr>
        </p:nvGraphicFramePr>
        <p:xfrm>
          <a:off x="251520" y="2348880"/>
          <a:ext cx="8640959" cy="1468454"/>
        </p:xfrm>
        <a:graphic>
          <a:graphicData uri="http://schemas.openxmlformats.org/drawingml/2006/table">
            <a:tbl>
              <a:tblPr firstRow="1" bandRow="1">
                <a:tableStyleId>{5C22544A-7EE6-4342-B048-85BDC9FD1C3A}</a:tableStyleId>
              </a:tblPr>
              <a:tblGrid>
                <a:gridCol w="968383"/>
                <a:gridCol w="1137397"/>
                <a:gridCol w="2718756"/>
                <a:gridCol w="3816423"/>
              </a:tblGrid>
              <a:tr h="4395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Elbe-Wochenblatt</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4005</a:t>
                      </a:r>
                      <a:endParaRPr lang="de-DE"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Unterreihe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Harburg</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063141659"/>
              </p:ext>
            </p:extLst>
          </p:nvPr>
        </p:nvGraphicFramePr>
        <p:xfrm>
          <a:off x="323528" y="4653136"/>
          <a:ext cx="8640959" cy="1245972"/>
        </p:xfrm>
        <a:graphic>
          <a:graphicData uri="http://schemas.openxmlformats.org/drawingml/2006/table">
            <a:tbl>
              <a:tblPr firstRow="1" bandRow="1">
                <a:tableStyleId>{5C22544A-7EE6-4342-B048-85BDC9FD1C3A}</a:tableStyleId>
              </a:tblPr>
              <a:tblGrid>
                <a:gridCol w="968383"/>
                <a:gridCol w="1137397"/>
                <a:gridCol w="2574740"/>
                <a:gridCol w="3960439"/>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Elbe-Wochenblatt</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4005</a:t>
                      </a:r>
                      <a:endParaRPr lang="de-DE"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mtClean="0">
                          <a:latin typeface="Verdana" panose="020B0604030504040204" pitchFamily="34" charset="0"/>
                          <a:ea typeface="Verdana" panose="020B0604030504040204" pitchFamily="34" charset="0"/>
                          <a:cs typeface="Verdana" panose="020B0604030504040204" pitchFamily="34" charset="0"/>
                        </a:rPr>
                        <a:t>Unterreihe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Altona</a:t>
                      </a:r>
                    </a:p>
                  </a:txBody>
                  <a:tcPr/>
                </a:tc>
              </a:tr>
            </a:tbl>
          </a:graphicData>
        </a:graphic>
      </p:graphicFrame>
    </p:spTree>
    <p:extLst>
      <p:ext uri="{BB962C8B-B14F-4D97-AF65-F5344CB8AC3E}">
        <p14:creationId xmlns:p14="http://schemas.microsoft.com/office/powerpoint/2010/main" val="12016095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1080120"/>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3.e Unterreihen                   -2-</a:t>
            </a:r>
          </a:p>
          <a:p>
            <a:pPr marL="0" indent="0">
              <a:buNone/>
            </a:pPr>
            <a:r>
              <a:rPr lang="de-DE" sz="2400" dirty="0" smtClean="0">
                <a:latin typeface="Verdana" pitchFamily="34" charset="0"/>
                <a:ea typeface="Verdana" pitchFamily="34" charset="0"/>
                <a:cs typeface="Verdana" pitchFamily="34" charset="0"/>
              </a:rPr>
              <a:t>Ausnahme (RDA 2.3.1.7.2)</a:t>
            </a: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graphicFrame>
        <p:nvGraphicFramePr>
          <p:cNvPr id="10" name="Tabelle 9"/>
          <p:cNvGraphicFramePr>
            <a:graphicFrameLocks noGrp="1"/>
          </p:cNvGraphicFramePr>
          <p:nvPr>
            <p:extLst>
              <p:ext uri="{D42A27DB-BD31-4B8C-83A1-F6EECF244321}">
                <p14:modId xmlns:p14="http://schemas.microsoft.com/office/powerpoint/2010/main" val="1503844932"/>
              </p:ext>
            </p:extLst>
          </p:nvPr>
        </p:nvGraphicFramePr>
        <p:xfrm>
          <a:off x="323528" y="4250882"/>
          <a:ext cx="8640959" cy="1463040"/>
        </p:xfrm>
        <a:graphic>
          <a:graphicData uri="http://schemas.openxmlformats.org/drawingml/2006/table">
            <a:tbl>
              <a:tblPr firstRow="1" bandRow="1">
                <a:tableStyleId>{5C22544A-7EE6-4342-B048-85BDC9FD1C3A}</a:tableStyleId>
              </a:tblPr>
              <a:tblGrid>
                <a:gridCol w="968383"/>
                <a:gridCol w="1137397"/>
                <a:gridCol w="1926668"/>
                <a:gridCol w="4608511"/>
              </a:tblGrid>
              <a:tr h="25312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5312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Moritz</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Sonderausgabe</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27051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4005</a:t>
                      </a:r>
                      <a:endParaRPr lang="de-DE"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Unterreihe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Region</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Stuttgart</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35603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4005</a:t>
                      </a:r>
                      <a:endParaRPr lang="de-DE"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2.3.1.7</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Unterreihe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Hochzeits</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Trends</a:t>
                      </a:r>
                    </a:p>
                  </a:txBody>
                  <a:tcPr/>
                </a:tc>
              </a:tr>
            </a:tbl>
          </a:graphicData>
        </a:graphic>
      </p:graphicFrame>
      <p:sp>
        <p:nvSpPr>
          <p:cNvPr id="6" name="Textfeld 5"/>
          <p:cNvSpPr txBox="1"/>
          <p:nvPr/>
        </p:nvSpPr>
        <p:spPr>
          <a:xfrm>
            <a:off x="251520" y="1844824"/>
            <a:ext cx="8568952" cy="2308324"/>
          </a:xfrm>
          <a:prstGeom prst="rect">
            <a:avLst/>
          </a:prstGeom>
          <a:noFill/>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Erfassung als Unterreihe, wenn </a:t>
            </a:r>
          </a:p>
          <a:p>
            <a:pPr marL="342900" indent="-342900">
              <a:buFont typeface="Wingdings"/>
              <a:buChar char="à"/>
            </a:pPr>
            <a:r>
              <a:rPr lang="de-DE" sz="2000" dirty="0" smtClean="0">
                <a:latin typeface="Verdana" panose="020B0604030504040204" pitchFamily="34" charset="0"/>
                <a:ea typeface="Verdana" panose="020B0604030504040204" pitchFamily="34" charset="0"/>
                <a:cs typeface="Verdana" panose="020B0604030504040204" pitchFamily="34" charset="0"/>
              </a:rPr>
              <a:t>der gemeinsame Titel und der Unterreihentitel zusammen auf der Titelseite stehen</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000" dirty="0" smtClean="0">
                <a:latin typeface="Verdana" panose="020B0604030504040204" pitchFamily="34" charset="0"/>
                <a:ea typeface="Verdana" panose="020B0604030504040204" pitchFamily="34" charset="0"/>
                <a:cs typeface="Verdana" panose="020B0604030504040204" pitchFamily="34" charset="0"/>
              </a:rPr>
              <a:t>Unabhängig davon, ob eine eigene Beschreibung für den gemeinsamen Titel vorhanden ist oder ob eine eigene Zählung für den gemeinsamen Titel vorliegt</a:t>
            </a:r>
            <a:r>
              <a:rPr lang="de-DE" sz="2400" dirty="0" smtClean="0">
                <a:solidFill>
                  <a:srgbClr val="00B05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a:t>
            </a:r>
            <a:endParaRPr lang="de-DE" sz="2400" dirty="0">
              <a:solidFill>
                <a:srgbClr val="00B05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329089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3.f Ausgabevermerk            -1-</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179512" y="692696"/>
            <a:ext cx="8640960" cy="1008112"/>
          </a:xfrm>
        </p:spPr>
        <p:txBody>
          <a:bodyPr wrap="square"/>
          <a:lstStyle/>
          <a:p>
            <a:r>
              <a:rPr lang="de-DE" sz="2400" dirty="0" smtClean="0">
                <a:latin typeface="Verdana" pitchFamily="34" charset="0"/>
                <a:ea typeface="Verdana" pitchFamily="34" charset="0"/>
                <a:cs typeface="Verdana" pitchFamily="34" charset="0"/>
              </a:rPr>
              <a:t>Titelfassungen, die formal das Wort „Ausgabe“ enthalten </a:t>
            </a:r>
            <a:r>
              <a:rPr lang="de-DE" sz="2400" dirty="0" smtClean="0">
                <a:latin typeface="Verdana" pitchFamily="34" charset="0"/>
                <a:ea typeface="Verdana" pitchFamily="34" charset="0"/>
                <a:cs typeface="Verdana" pitchFamily="34" charset="0"/>
                <a:sym typeface="Wingdings" pitchFamily="2" charset="2"/>
              </a:rPr>
              <a:t> Erfassung als Ausgabevermerk</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931204202"/>
              </p:ext>
            </p:extLst>
          </p:nvPr>
        </p:nvGraphicFramePr>
        <p:xfrm>
          <a:off x="323528" y="1916832"/>
          <a:ext cx="8640959" cy="2108534"/>
        </p:xfrm>
        <a:graphic>
          <a:graphicData uri="http://schemas.openxmlformats.org/drawingml/2006/table">
            <a:tbl>
              <a:tblPr firstRow="1" bandRow="1">
                <a:tableStyleId>{5C22544A-7EE6-4342-B048-85BDC9FD1C3A}</a:tableStyleId>
              </a:tblPr>
              <a:tblGrid>
                <a:gridCol w="968383"/>
                <a:gridCol w="1137397"/>
                <a:gridCol w="2430724"/>
                <a:gridCol w="4104455"/>
              </a:tblGrid>
              <a:tr h="4395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Werk 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5816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Werktitel</a:t>
                      </a:r>
                      <a:r>
                        <a:rPr lang="de-DE" b="1" baseline="0" dirty="0" smtClean="0">
                          <a:latin typeface="Verdana" panose="020B0604030504040204" pitchFamily="34" charset="0"/>
                          <a:ea typeface="Verdana" panose="020B0604030504040204" pitchFamily="34" charset="0"/>
                          <a:cs typeface="Verdana" panose="020B0604030504040204" pitchFamily="34" charset="0"/>
                        </a:rPr>
                        <a:t> + Merkmal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Wochenspiegel$gAusgabe</a:t>
                      </a:r>
                      <a:r>
                        <a:rPr lang="de-DE" dirty="0" smtClean="0">
                          <a:latin typeface="Verdana" panose="020B0604030504040204" pitchFamily="34" charset="0"/>
                          <a:ea typeface="Verdana" panose="020B0604030504040204" pitchFamily="34" charset="0"/>
                          <a:cs typeface="Verdana" panose="020B0604030504040204" pitchFamily="34" charset="0"/>
                        </a:rPr>
                        <a:t> Freiberg</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Wochenspiegel</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4020</a:t>
                      </a:r>
                      <a:endParaRPr lang="de-DE"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Ausgabevermerk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Ausgabe Freiberg</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106171661"/>
              </p:ext>
            </p:extLst>
          </p:nvPr>
        </p:nvGraphicFramePr>
        <p:xfrm>
          <a:off x="323528" y="4221088"/>
          <a:ext cx="8640959" cy="2108534"/>
        </p:xfrm>
        <a:graphic>
          <a:graphicData uri="http://schemas.openxmlformats.org/drawingml/2006/table">
            <a:tbl>
              <a:tblPr firstRow="1" bandRow="1">
                <a:tableStyleId>{5C22544A-7EE6-4342-B048-85BDC9FD1C3A}</a:tableStyleId>
              </a:tblPr>
              <a:tblGrid>
                <a:gridCol w="968383"/>
                <a:gridCol w="1137397"/>
                <a:gridCol w="2430724"/>
                <a:gridCol w="4104455"/>
              </a:tblGrid>
              <a:tr h="4395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Werk 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5816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3210</a:t>
                      </a:r>
                      <a:endParaRPr lang="de-DE"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Werktitel</a:t>
                      </a:r>
                      <a:r>
                        <a:rPr lang="de-DE" b="1" baseline="0" dirty="0" smtClean="0">
                          <a:latin typeface="Verdana" panose="020B0604030504040204" pitchFamily="34" charset="0"/>
                          <a:ea typeface="Verdana" panose="020B0604030504040204" pitchFamily="34" charset="0"/>
                          <a:cs typeface="Verdana" panose="020B0604030504040204" pitchFamily="34" charset="0"/>
                        </a:rPr>
                        <a:t> + Merkmal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Wochenspiegel$gAusgabe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Flöha</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Wochenspiegel</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4020</a:t>
                      </a:r>
                      <a:endParaRPr lang="de-DE"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Ausgabevermerk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Ausgabe </a:t>
                      </a:r>
                      <a:r>
                        <a:rPr lang="de-DE" dirty="0" err="1" smtClean="0">
                          <a:latin typeface="Verdana" panose="020B0604030504040204" pitchFamily="34" charset="0"/>
                          <a:ea typeface="Verdana" panose="020B0604030504040204" pitchFamily="34" charset="0"/>
                          <a:cs typeface="Verdana" panose="020B0604030504040204" pitchFamily="34" charset="0"/>
                        </a:rPr>
                        <a:t>Flöha</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102895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276872"/>
            <a:ext cx="8229600" cy="1431032"/>
          </a:xfrm>
        </p:spPr>
        <p:txBody>
          <a:bodyPr>
            <a:normAutofit/>
          </a:bodyPr>
          <a:lstStyle/>
          <a:p>
            <a:pPr algn="ctr"/>
            <a:r>
              <a:rPr lang="de-DE" sz="2800" dirty="0" smtClean="0">
                <a:latin typeface="Verdana" pitchFamily="34" charset="0"/>
                <a:ea typeface="Verdana" pitchFamily="34" charset="0"/>
                <a:cs typeface="Verdana" pitchFamily="34" charset="0"/>
              </a:rPr>
              <a:t>Zeitungen</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a:t>
            </a:r>
            <a:r>
              <a:rPr lang="de-DE" sz="800" dirty="0" smtClean="0">
                <a:latin typeface="Verdana" panose="020B0604030504040204" pitchFamily="34" charset="0"/>
                <a:ea typeface="Verdana" panose="020B0604030504040204" pitchFamily="34" charset="0"/>
                <a:cs typeface="Verdana" panose="020B0604030504040204" pitchFamily="34" charset="0"/>
              </a:rPr>
              <a:t>5B.15: </a:t>
            </a:r>
            <a:r>
              <a:rPr lang="de-DE" sz="800" dirty="0" smtClean="0">
                <a:latin typeface="Verdana" panose="020B0604030504040204" pitchFamily="34" charset="0"/>
                <a:ea typeface="Verdana" panose="020B0604030504040204" pitchFamily="34" charset="0"/>
                <a:cs typeface="Verdana" panose="020B0604030504040204" pitchFamily="34" charset="0"/>
              </a:rPr>
              <a:t>Zeitungen | </a:t>
            </a:r>
            <a:r>
              <a:rPr lang="de-DE" sz="800" dirty="0" smtClean="0">
                <a:latin typeface="Verdana" panose="020B0604030504040204" pitchFamily="34" charset="0"/>
                <a:ea typeface="Verdana" panose="020B0604030504040204" pitchFamily="34" charset="0"/>
                <a:cs typeface="Verdana" panose="020B0604030504040204" pitchFamily="34" charset="0"/>
              </a:rPr>
              <a:t>PICA DNB/ZDB | Stand</a:t>
            </a:r>
            <a:r>
              <a:rPr lang="de-DE" sz="800" dirty="0" smtClean="0">
                <a:latin typeface="Verdana" panose="020B0604030504040204" pitchFamily="34" charset="0"/>
                <a:ea typeface="Verdana" panose="020B0604030504040204" pitchFamily="34" charset="0"/>
                <a:cs typeface="Verdana" panose="020B0604030504040204" pitchFamily="34" charset="0"/>
              </a:rPr>
              <a:t>: </a:t>
            </a:r>
            <a:r>
              <a:rPr lang="de-DE" sz="800" dirty="0" smtClean="0">
                <a:latin typeface="Verdana" panose="020B0604030504040204" pitchFamily="34" charset="0"/>
                <a:ea typeface="Verdana" panose="020B0604030504040204" pitchFamily="34" charset="0"/>
                <a:cs typeface="Verdana" panose="020B0604030504040204" pitchFamily="34" charset="0"/>
              </a:rPr>
              <a:t>29.02.2016 | </a:t>
            </a:r>
            <a:r>
              <a:rPr lang="de-DE" sz="800" dirty="0" smtClean="0">
                <a:latin typeface="Verdana" panose="020B0604030504040204" pitchFamily="34" charset="0"/>
                <a:ea typeface="Verdana" panose="020B0604030504040204" pitchFamily="34" charset="0"/>
                <a:cs typeface="Verdana" panose="020B0604030504040204" pitchFamily="34" charset="0"/>
              </a:rPr>
              <a:t>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 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3.f Ausgabevermerk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179512" y="692696"/>
            <a:ext cx="8640960" cy="1008112"/>
          </a:xfrm>
        </p:spPr>
        <p:txBody>
          <a:bodyPr wrap="square"/>
          <a:lstStyle/>
          <a:p>
            <a:r>
              <a:rPr lang="de-DE" sz="2400" dirty="0" smtClean="0">
                <a:latin typeface="Verdana" pitchFamily="34" charset="0"/>
                <a:ea typeface="Verdana" pitchFamily="34" charset="0"/>
                <a:cs typeface="Verdana" pitchFamily="34" charset="0"/>
              </a:rPr>
              <a:t>Änderungen beim </a:t>
            </a:r>
            <a:r>
              <a:rPr lang="de-DE" sz="2400" dirty="0" smtClean="0">
                <a:latin typeface="Verdana" pitchFamily="34" charset="0"/>
                <a:ea typeface="Verdana" pitchFamily="34" charset="0"/>
                <a:cs typeface="Verdana" pitchFamily="34" charset="0"/>
                <a:sym typeface="Wingdings" pitchFamily="2" charset="2"/>
              </a:rPr>
              <a:t>Ausgabevermerk</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4007829329"/>
              </p:ext>
            </p:extLst>
          </p:nvPr>
        </p:nvGraphicFramePr>
        <p:xfrm>
          <a:off x="251520" y="1700808"/>
          <a:ext cx="8640959" cy="1394664"/>
        </p:xfrm>
        <a:graphic>
          <a:graphicData uri="http://schemas.openxmlformats.org/drawingml/2006/table">
            <a:tbl>
              <a:tblPr firstRow="1" bandRow="1">
                <a:tableStyleId>{5C22544A-7EE6-4342-B048-85BDC9FD1C3A}</a:tableStyleId>
              </a:tblPr>
              <a:tblGrid>
                <a:gridCol w="968383"/>
                <a:gridCol w="1137397"/>
                <a:gridCol w="2430724"/>
                <a:gridCol w="4104455"/>
              </a:tblGrid>
              <a:tr h="15151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Golf,</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das Clubmagazin</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4020</a:t>
                      </a:r>
                      <a:endParaRPr lang="de-DE"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Ausgabevermerk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Ausgabe Süd</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817561464"/>
              </p:ext>
            </p:extLst>
          </p:nvPr>
        </p:nvGraphicFramePr>
        <p:xfrm>
          <a:off x="323528" y="3861048"/>
          <a:ext cx="8640959" cy="2034744"/>
        </p:xfrm>
        <a:graphic>
          <a:graphicData uri="http://schemas.openxmlformats.org/drawingml/2006/table">
            <a:tbl>
              <a:tblPr firstRow="1" bandRow="1">
                <a:tableStyleId>{5C22544A-7EE6-4342-B048-85BDC9FD1C3A}</a:tableStyleId>
              </a:tblPr>
              <a:tblGrid>
                <a:gridCol w="968383"/>
                <a:gridCol w="1137397"/>
                <a:gridCol w="2430724"/>
                <a:gridCol w="4104455"/>
              </a:tblGrid>
              <a:tr h="14401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a:t>
                      </a:r>
                      <a:r>
                        <a:rPr lang="de-DE" dirty="0" smtClean="0">
                          <a:solidFill>
                            <a:srgbClr val="C0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korrigiert</a:t>
                      </a:r>
                      <a:endParaRPr lang="de-DE" dirty="0">
                        <a:solidFill>
                          <a:srgbClr val="C0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Golf,</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das Clubmagazin</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4020</a:t>
                      </a:r>
                      <a:endParaRPr lang="de-DE"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Ausgabevermerk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[Ausgabe] Süd</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4201</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2.17.4</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Anmerkung zum Ausgabevermerk</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Früher mit dem begleitenden Wort Ausgabe</a:t>
                      </a:r>
                    </a:p>
                  </a:txBody>
                  <a:tcPr/>
                </a:tc>
              </a:tr>
            </a:tbl>
          </a:graphicData>
        </a:graphic>
      </p:graphicFrame>
    </p:spTree>
    <p:extLst>
      <p:ext uri="{BB962C8B-B14F-4D97-AF65-F5344CB8AC3E}">
        <p14:creationId xmlns:p14="http://schemas.microsoft.com/office/powerpoint/2010/main" val="855845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3.f Ausgabevermerk            -3-</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179512" y="692696"/>
            <a:ext cx="8640960" cy="1008112"/>
          </a:xfrm>
        </p:spPr>
        <p:txBody>
          <a:bodyPr wrap="square"/>
          <a:lstStyle/>
          <a:p>
            <a:r>
              <a:rPr lang="de-DE" sz="2400" dirty="0" smtClean="0">
                <a:latin typeface="Verdana" pitchFamily="34" charset="0"/>
                <a:ea typeface="Verdana" pitchFamily="34" charset="0"/>
                <a:cs typeface="Verdana" pitchFamily="34" charset="0"/>
              </a:rPr>
              <a:t>Änderungen beim </a:t>
            </a:r>
            <a:r>
              <a:rPr lang="de-DE" sz="2400" dirty="0" smtClean="0">
                <a:latin typeface="Verdana" pitchFamily="34" charset="0"/>
                <a:ea typeface="Verdana" pitchFamily="34" charset="0"/>
                <a:cs typeface="Verdana" pitchFamily="34" charset="0"/>
                <a:sym typeface="Wingdings" pitchFamily="2" charset="2"/>
              </a:rPr>
              <a:t>Ausgabevermerk</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869072805"/>
              </p:ext>
            </p:extLst>
          </p:nvPr>
        </p:nvGraphicFramePr>
        <p:xfrm>
          <a:off x="251520" y="1484784"/>
          <a:ext cx="8640959" cy="2309064"/>
        </p:xfrm>
        <a:graphic>
          <a:graphicData uri="http://schemas.openxmlformats.org/drawingml/2006/table">
            <a:tbl>
              <a:tblPr firstRow="1" bandRow="1">
                <a:tableStyleId>{5C22544A-7EE6-4342-B048-85BDC9FD1C3A}</a:tableStyleId>
              </a:tblPr>
              <a:tblGrid>
                <a:gridCol w="968383"/>
                <a:gridCol w="1137397"/>
                <a:gridCol w="2430724"/>
                <a:gridCol w="4104455"/>
              </a:tblGrid>
              <a:tr h="14973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Wochenspiegel</a:t>
                      </a:r>
                    </a:p>
                  </a:txBody>
                  <a:tcPr/>
                </a:tc>
              </a:tr>
              <a:tr h="514452">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4020</a:t>
                      </a:r>
                      <a:endParaRPr lang="de-DE" sz="16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Ausgabevermerk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Ausgabe</a:t>
                      </a:r>
                      <a:r>
                        <a:rPr lang="de-DE" baseline="0" dirty="0" smtClean="0">
                          <a:latin typeface="Verdana" panose="020B0604030504040204" pitchFamily="34" charset="0"/>
                          <a:ea typeface="Verdana" panose="020B0604030504040204" pitchFamily="34" charset="0"/>
                          <a:cs typeface="Verdana" panose="020B0604030504040204" pitchFamily="34" charset="0"/>
                        </a:rPr>
                        <a:t> Freiberg</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sz="16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4244</a:t>
                      </a:r>
                      <a:endParaRPr lang="de-DE" sz="16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25.1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Beziehung zu einem anderen Werk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f#Fortsetzung</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von!IDN!</a:t>
                      </a:r>
                      <a:r>
                        <a:rPr lang="de-DE"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Wochenspiegel</a:t>
                      </a:r>
                      <a:r>
                        <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 Ausgabe Freiberg und Chemnitz</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2261432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3.f Ausgabevermerk             -4-</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179512" y="692696"/>
            <a:ext cx="8640960" cy="1008112"/>
          </a:xfrm>
        </p:spPr>
        <p:txBody>
          <a:bodyPr wrap="square"/>
          <a:lstStyle/>
          <a:p>
            <a:r>
              <a:rPr lang="de-DE" sz="2400" dirty="0" smtClean="0">
                <a:latin typeface="Verdana" pitchFamily="34" charset="0"/>
                <a:ea typeface="Verdana" pitchFamily="34" charset="0"/>
                <a:cs typeface="Verdana" pitchFamily="34" charset="0"/>
              </a:rPr>
              <a:t>Änderungen beim </a:t>
            </a:r>
            <a:r>
              <a:rPr lang="de-DE" sz="2400" dirty="0" smtClean="0">
                <a:latin typeface="Verdana" pitchFamily="34" charset="0"/>
                <a:ea typeface="Verdana" pitchFamily="34" charset="0"/>
                <a:cs typeface="Verdana" pitchFamily="34" charset="0"/>
                <a:sym typeface="Wingdings" pitchFamily="2" charset="2"/>
              </a:rPr>
              <a:t>Ausgabevermerk</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106371548"/>
              </p:ext>
            </p:extLst>
          </p:nvPr>
        </p:nvGraphicFramePr>
        <p:xfrm>
          <a:off x="215516" y="1196752"/>
          <a:ext cx="8640959" cy="4172052"/>
        </p:xfrm>
        <a:graphic>
          <a:graphicData uri="http://schemas.openxmlformats.org/drawingml/2006/table">
            <a:tbl>
              <a:tblPr firstRow="1" bandRow="1">
                <a:tableStyleId>{5C22544A-7EE6-4342-B048-85BDC9FD1C3A}</a:tableStyleId>
              </a:tblPr>
              <a:tblGrid>
                <a:gridCol w="968383"/>
                <a:gridCol w="1137397"/>
                <a:gridCol w="2430724"/>
                <a:gridCol w="4104455"/>
              </a:tblGrid>
              <a:tr h="14973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a:t>
                      </a:r>
                      <a:r>
                        <a:rPr lang="de-DE" dirty="0" smtClean="0">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1</a:t>
                      </a:r>
                      <a:endParaRPr lang="de-DE" dirty="0">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Elbe-Wochenblatt</a:t>
                      </a:r>
                    </a:p>
                  </a:txBody>
                  <a:tcPr/>
                </a:tc>
              </a:tr>
              <a:tr h="34860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4005</a:t>
                      </a:r>
                      <a:endParaRPr lang="de-DE" sz="16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Unterreihe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Eimsbüttel</a:t>
                      </a:r>
                    </a:p>
                  </a:txBody>
                  <a:tcPr/>
                </a:tc>
              </a:tr>
              <a:tr h="514452">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4244 </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25.1</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Beziehung zu einem Werk</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s#</a:t>
                      </a:r>
                      <a:r>
                        <a:rPr lang="de-DE" sz="1800" kern="1200" dirty="0" err="1" smtClean="0">
                          <a:solidFill>
                            <a:schemeClr val="dk1"/>
                          </a:solidFill>
                          <a:effectLst/>
                          <a:latin typeface="+mn-lt"/>
                          <a:ea typeface="+mn-ea"/>
                          <a:cs typeface="+mn-cs"/>
                        </a:rPr>
                        <a:t>Fortgesetzt</a:t>
                      </a:r>
                      <a:r>
                        <a:rPr lang="de-DE" sz="1800" kern="1200" dirty="0" smtClean="0">
                          <a:solidFill>
                            <a:schemeClr val="dk1"/>
                          </a:solidFill>
                          <a:effectLst/>
                          <a:latin typeface="+mn-lt"/>
                          <a:ea typeface="+mn-ea"/>
                          <a:cs typeface="+mn-cs"/>
                        </a:rPr>
                        <a:t> </a:t>
                      </a:r>
                      <a:r>
                        <a:rPr lang="de-DE" sz="1800" kern="1200" dirty="0" err="1" smtClean="0">
                          <a:solidFill>
                            <a:schemeClr val="dk1"/>
                          </a:solidFill>
                          <a:effectLst/>
                          <a:latin typeface="+mn-lt"/>
                          <a:ea typeface="+mn-ea"/>
                          <a:cs typeface="+mn-cs"/>
                        </a:rPr>
                        <a:t>von!IDN</a:t>
                      </a:r>
                      <a:r>
                        <a:rPr lang="de-DE" sz="1800" kern="1200" dirty="0" smtClean="0">
                          <a:solidFill>
                            <a:schemeClr val="dk1"/>
                          </a:solidFill>
                          <a:effectLst/>
                          <a:latin typeface="+mn-lt"/>
                          <a:ea typeface="+mn-ea"/>
                          <a:cs typeface="+mn-cs"/>
                        </a:rPr>
                        <a:t>!</a:t>
                      </a:r>
                      <a:br>
                        <a:rPr lang="de-DE" sz="1800" kern="1200" dirty="0" smtClean="0">
                          <a:solidFill>
                            <a:schemeClr val="dk1"/>
                          </a:solidFill>
                          <a:effectLst/>
                          <a:latin typeface="+mn-lt"/>
                          <a:ea typeface="+mn-ea"/>
                          <a:cs typeface="+mn-cs"/>
                        </a:rPr>
                      </a:br>
                      <a:r>
                        <a:rPr lang="de-DE" sz="1800" i="1" kern="1200" dirty="0" smtClean="0">
                          <a:solidFill>
                            <a:schemeClr val="dk1"/>
                          </a:solidFill>
                          <a:effectLst/>
                          <a:latin typeface="+mn-lt"/>
                          <a:ea typeface="+mn-ea"/>
                          <a:cs typeface="+mn-cs"/>
                        </a:rPr>
                        <a:t>Elbe-Wochenblatt. Ausgabe Eimsbüttel</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i="1" kern="1200" dirty="0" smtClean="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PICA</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tx2">
                        <a:lumMod val="60000"/>
                        <a:lumOff val="40000"/>
                      </a:schemeClr>
                    </a:solidFill>
                  </a:tcPr>
                </a:tc>
                <a:tc>
                  <a:txBody>
                    <a:bodyPr/>
                    <a:lstStyle/>
                    <a:p>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RDA</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tx2">
                        <a:lumMod val="60000"/>
                        <a:lumOff val="40000"/>
                      </a:schemeClr>
                    </a:solidFill>
                  </a:tcPr>
                </a:tc>
                <a:tc>
                  <a:txBody>
                    <a:bodyPr/>
                    <a:lstStyle/>
                    <a:p>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Element</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tx2">
                        <a:lumMod val="60000"/>
                        <a:lumOff val="40000"/>
                      </a:schemeClr>
                    </a:solidFill>
                  </a:tcPr>
                </a:tc>
                <a:tc>
                  <a:txBody>
                    <a:bodyPr/>
                    <a:lstStyle/>
                    <a:p>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Erfassung  </a:t>
                      </a:r>
                      <a:r>
                        <a:rPr lang="de-DE" b="1" dirty="0" smtClean="0">
                          <a:solidFill>
                            <a:srgbClr val="C0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2</a:t>
                      </a:r>
                      <a:endParaRPr lang="de-DE" b="1" dirty="0">
                        <a:solidFill>
                          <a:srgbClr val="C0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a:txBody>
                  <a:tcPr>
                    <a:solidFill>
                      <a:schemeClr val="tx2">
                        <a:lumMod val="60000"/>
                        <a:lumOff val="40000"/>
                      </a:schemeClr>
                    </a:solidFill>
                  </a:tcPr>
                </a:tc>
              </a:tr>
              <a:tr h="340476">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4000</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Elbe-Wochenblatt</a:t>
                      </a:r>
                    </a:p>
                  </a:txBody>
                  <a:tcPr/>
                </a:tc>
              </a:tr>
              <a:tr h="334756">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4005</a:t>
                      </a:r>
                      <a:endParaRPr lang="de-DE" sz="16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Unterreihe</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Ausgabe Eimsbüttel</a:t>
                      </a:r>
                    </a:p>
                  </a:txBody>
                  <a:tcPr/>
                </a:tc>
              </a:tr>
              <a:tr h="514452">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4244 </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25.1</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Beziehung zu einem Werk</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f#</a:t>
                      </a:r>
                      <a:r>
                        <a:rPr lang="de-DE" sz="1800" kern="1200" dirty="0" err="1" smtClean="0">
                          <a:solidFill>
                            <a:schemeClr val="dk1"/>
                          </a:solidFill>
                          <a:effectLst/>
                          <a:latin typeface="+mn-lt"/>
                          <a:ea typeface="+mn-ea"/>
                          <a:cs typeface="+mn-cs"/>
                        </a:rPr>
                        <a:t>Fortsetzung</a:t>
                      </a:r>
                      <a:r>
                        <a:rPr lang="de-DE" sz="1800" kern="1200" dirty="0" smtClean="0">
                          <a:solidFill>
                            <a:schemeClr val="dk1"/>
                          </a:solidFill>
                          <a:effectLst/>
                          <a:latin typeface="+mn-lt"/>
                          <a:ea typeface="+mn-ea"/>
                          <a:cs typeface="+mn-cs"/>
                        </a:rPr>
                        <a:t> </a:t>
                      </a:r>
                      <a:r>
                        <a:rPr lang="de-DE" sz="1800" kern="1200" dirty="0" err="1" smtClean="0">
                          <a:solidFill>
                            <a:schemeClr val="dk1"/>
                          </a:solidFill>
                          <a:effectLst/>
                          <a:latin typeface="+mn-lt"/>
                          <a:ea typeface="+mn-ea"/>
                          <a:cs typeface="+mn-cs"/>
                        </a:rPr>
                        <a:t>von!IDN</a:t>
                      </a:r>
                      <a:r>
                        <a:rPr lang="de-DE" sz="1800" kern="1200" dirty="0" smtClean="0">
                          <a:solidFill>
                            <a:schemeClr val="dk1"/>
                          </a:solidFill>
                          <a:effectLst/>
                          <a:latin typeface="+mn-lt"/>
                          <a:ea typeface="+mn-ea"/>
                          <a:cs typeface="+mn-cs"/>
                        </a:rPr>
                        <a:t>!</a:t>
                      </a:r>
                      <a:br>
                        <a:rPr lang="de-DE" sz="1800" kern="1200" dirty="0" smtClean="0">
                          <a:solidFill>
                            <a:schemeClr val="dk1"/>
                          </a:solidFill>
                          <a:effectLst/>
                          <a:latin typeface="+mn-lt"/>
                          <a:ea typeface="+mn-ea"/>
                          <a:cs typeface="+mn-cs"/>
                        </a:rPr>
                      </a:br>
                      <a:r>
                        <a:rPr lang="de-DE" sz="1800" i="1" kern="1200" dirty="0" smtClean="0">
                          <a:solidFill>
                            <a:schemeClr val="dk1"/>
                          </a:solidFill>
                          <a:effectLst/>
                          <a:latin typeface="+mn-lt"/>
                          <a:ea typeface="+mn-ea"/>
                          <a:cs typeface="+mn-cs"/>
                        </a:rPr>
                        <a:t>Elbe-Wochenblatt</a:t>
                      </a:r>
                      <a:r>
                        <a:rPr lang="de-DE" sz="1800" i="1" kern="1200" smtClean="0">
                          <a:solidFill>
                            <a:schemeClr val="dk1"/>
                          </a:solidFill>
                          <a:effectLst/>
                          <a:latin typeface="+mn-lt"/>
                          <a:ea typeface="+mn-ea"/>
                          <a:cs typeface="+mn-cs"/>
                        </a:rPr>
                        <a:t>. Eimsbüttel</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6" name="Textfeld 5"/>
          <p:cNvSpPr txBox="1"/>
          <p:nvPr/>
        </p:nvSpPr>
        <p:spPr>
          <a:xfrm>
            <a:off x="21247" y="5517232"/>
            <a:ext cx="8856984" cy="1077218"/>
          </a:xfrm>
          <a:prstGeom prst="rect">
            <a:avLst/>
          </a:prstGeom>
          <a:noFill/>
        </p:spPr>
        <p:txBody>
          <a:bodyPr wrap="square" rtlCol="0">
            <a:spAutoFit/>
          </a:bodyPr>
          <a:lstStyle/>
          <a:p>
            <a:r>
              <a:rPr lang="de-DE" sz="1600" u="sng" dirty="0" smtClean="0">
                <a:latin typeface="Verdana" panose="020B0604030504040204" pitchFamily="34" charset="0"/>
                <a:ea typeface="Verdana" panose="020B0604030504040204" pitchFamily="34" charset="0"/>
                <a:cs typeface="Verdana" panose="020B0604030504040204" pitchFamily="34" charset="0"/>
              </a:rPr>
              <a:t>Faustregel: </a:t>
            </a:r>
            <a:r>
              <a:rPr lang="de-DE" sz="1600" dirty="0" smtClean="0">
                <a:latin typeface="Verdana" panose="020B0604030504040204" pitchFamily="34" charset="0"/>
                <a:ea typeface="Verdana" panose="020B0604030504040204" pitchFamily="34" charset="0"/>
                <a:cs typeface="Verdana" panose="020B0604030504040204" pitchFamily="34" charset="0"/>
              </a:rPr>
              <a:t>einmal Unterreihe, immer Unterreihe</a:t>
            </a:r>
            <a:r>
              <a:rPr lang="de-DE" sz="1600" b="1" dirty="0" smtClean="0">
                <a:solidFill>
                  <a:srgbClr val="C0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a:t>
            </a:r>
          </a:p>
          <a:p>
            <a:endParaRPr lang="de-DE" sz="1600" dirty="0">
              <a:latin typeface="Verdana" panose="020B0604030504040204" pitchFamily="34" charset="0"/>
              <a:ea typeface="Verdana" panose="020B0604030504040204" pitchFamily="34" charset="0"/>
              <a:cs typeface="Verdana" panose="020B0604030504040204" pitchFamily="34" charset="0"/>
            </a:endParaRPr>
          </a:p>
          <a:p>
            <a:r>
              <a:rPr lang="de-DE" sz="1600" u="sng" dirty="0" smtClean="0">
                <a:latin typeface="Verdana" panose="020B0604030504040204" pitchFamily="34" charset="0"/>
                <a:ea typeface="Verdana" panose="020B0604030504040204" pitchFamily="34" charset="0"/>
                <a:cs typeface="Verdana" panose="020B0604030504040204" pitchFamily="34" charset="0"/>
              </a:rPr>
              <a:t>Achtung: </a:t>
            </a:r>
            <a:r>
              <a:rPr lang="de-DE" sz="1600" dirty="0" smtClean="0">
                <a:latin typeface="Verdana" panose="020B0604030504040204" pitchFamily="34" charset="0"/>
                <a:ea typeface="Verdana" panose="020B0604030504040204" pitchFamily="34" charset="0"/>
                <a:cs typeface="Verdana" panose="020B0604030504040204" pitchFamily="34" charset="0"/>
              </a:rPr>
              <a:t>Neue Beschreibung, da hier die „normalen“ Regeln für wesentliche Änderungen greifen</a:t>
            </a:r>
            <a:r>
              <a:rPr lang="de-DE" sz="1600" b="1" dirty="0" smtClean="0">
                <a:solidFill>
                  <a:srgbClr val="C00000"/>
                </a:solidFill>
                <a:latin typeface="Verdana" panose="020B0604030504040204" pitchFamily="34" charset="0"/>
                <a:ea typeface="Verdana" panose="020B0604030504040204" pitchFamily="34" charset="0"/>
                <a:cs typeface="Verdana" panose="020B0604030504040204" pitchFamily="34" charset="0"/>
              </a:rPr>
              <a:t>!</a:t>
            </a:r>
            <a:endParaRPr lang="de-DE" sz="1600" b="1" dirty="0">
              <a:solidFill>
                <a:srgbClr val="C0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26980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3.g Erscheinungsfrequenz</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692696"/>
            <a:ext cx="8640960" cy="504056"/>
          </a:xfrm>
        </p:spPr>
        <p:txBody>
          <a:bodyPr wrap="square"/>
          <a:lstStyle/>
          <a:p>
            <a:r>
              <a:rPr lang="de-DE" sz="2400" dirty="0" smtClean="0">
                <a:latin typeface="Verdana" pitchFamily="34" charset="0"/>
                <a:ea typeface="Verdana" pitchFamily="34" charset="0"/>
                <a:cs typeface="Verdana" pitchFamily="34" charset="0"/>
              </a:rPr>
              <a:t>Erfassung der Frequenz im Feld 1800</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66212150"/>
              </p:ext>
            </p:extLst>
          </p:nvPr>
        </p:nvGraphicFramePr>
        <p:xfrm>
          <a:off x="251520" y="1196752"/>
          <a:ext cx="8424936" cy="850007"/>
        </p:xfrm>
        <a:graphic>
          <a:graphicData uri="http://schemas.openxmlformats.org/drawingml/2006/table">
            <a:tbl>
              <a:tblPr firstRow="1" bandRow="1">
                <a:tableStyleId>{5C22544A-7EE6-4342-B048-85BDC9FD1C3A}</a:tableStyleId>
              </a:tblPr>
              <a:tblGrid>
                <a:gridCol w="1008112"/>
                <a:gridCol w="1152128"/>
                <a:gridCol w="3789698"/>
                <a:gridCol w="2474998"/>
              </a:tblGrid>
              <a:tr h="30784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4247">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1800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2.14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Erscheinungsfrequenz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t>
                      </a:r>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730407877"/>
              </p:ext>
            </p:extLst>
          </p:nvPr>
        </p:nvGraphicFramePr>
        <p:xfrm>
          <a:off x="323528" y="2852936"/>
          <a:ext cx="8424937" cy="1371600"/>
        </p:xfrm>
        <a:graphic>
          <a:graphicData uri="http://schemas.openxmlformats.org/drawingml/2006/table">
            <a:tbl>
              <a:tblPr firstRow="1" bandRow="1">
                <a:tableStyleId>{5C22544A-7EE6-4342-B048-85BDC9FD1C3A}</a:tableStyleId>
              </a:tblPr>
              <a:tblGrid>
                <a:gridCol w="936104"/>
                <a:gridCol w="1152128"/>
                <a:gridCol w="2808312"/>
                <a:gridCol w="3528393"/>
              </a:tblGrid>
              <a:tr h="3600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1709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1800</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2.14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Erscheinungsfrequenz</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d;t</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r>
              <a:tr h="589951">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2.17.12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Anmerkung zur Erscheinungsfrequenz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Erscheint täglich, bis 2014 dreimal wöchentlich </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154026957"/>
              </p:ext>
            </p:extLst>
          </p:nvPr>
        </p:nvGraphicFramePr>
        <p:xfrm>
          <a:off x="323528" y="5013176"/>
          <a:ext cx="8568951" cy="1072128"/>
        </p:xfrm>
        <a:graphic>
          <a:graphicData uri="http://schemas.openxmlformats.org/drawingml/2006/table">
            <a:tbl>
              <a:tblPr firstRow="1" bandRow="1">
                <a:tableStyleId>{5C22544A-7EE6-4342-B048-85BDC9FD1C3A}</a:tableStyleId>
              </a:tblPr>
              <a:tblGrid>
                <a:gridCol w="936104"/>
                <a:gridCol w="1224136"/>
                <a:gridCol w="2808312"/>
                <a:gridCol w="3600399"/>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9668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2.17.12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Anmerkung zur Erscheinungsfrequenz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Erscheint </a:t>
                      </a:r>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sechmal</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wöchentlich</a:t>
                      </a:r>
                    </a:p>
                  </a:txBody>
                  <a:tcPr/>
                </a:tc>
              </a:tr>
            </a:tbl>
          </a:graphicData>
        </a:graphic>
      </p:graphicFrame>
      <p:sp>
        <p:nvSpPr>
          <p:cNvPr id="9" name="Textfeld 8"/>
          <p:cNvSpPr txBox="1"/>
          <p:nvPr/>
        </p:nvSpPr>
        <p:spPr>
          <a:xfrm>
            <a:off x="323528" y="2348880"/>
            <a:ext cx="8352928" cy="461665"/>
          </a:xfrm>
          <a:prstGeom prst="rect">
            <a:avLst/>
          </a:prstGeom>
          <a:noFill/>
        </p:spPr>
        <p:txBody>
          <a:bodyPr wrap="square" rtlCol="0">
            <a:spAutoFit/>
          </a:bodyPr>
          <a:lstStyle/>
          <a:p>
            <a:pPr>
              <a:buFont typeface="Arial" pitchFamily="34" charset="0"/>
              <a:buChar char="•"/>
            </a:pPr>
            <a:r>
              <a:rPr lang="de-DE" sz="2400" dirty="0" smtClean="0">
                <a:latin typeface="Verdana" pitchFamily="34" charset="0"/>
                <a:ea typeface="Verdana" pitchFamily="34" charset="0"/>
                <a:cs typeface="Verdana" pitchFamily="34" charset="0"/>
              </a:rPr>
              <a:t> </a:t>
            </a:r>
            <a:r>
              <a:rPr lang="de-DE" sz="2000" dirty="0" smtClean="0">
                <a:latin typeface="Verdana" pitchFamily="34" charset="0"/>
                <a:ea typeface="Verdana" pitchFamily="34" charset="0"/>
                <a:cs typeface="Verdana" pitchFamily="34" charset="0"/>
              </a:rPr>
              <a:t>Änderung der Frequenz</a:t>
            </a:r>
            <a:endParaRPr lang="de-DE" dirty="0"/>
          </a:p>
        </p:txBody>
      </p:sp>
      <p:sp>
        <p:nvSpPr>
          <p:cNvPr id="10" name="Textfeld 9"/>
          <p:cNvSpPr txBox="1"/>
          <p:nvPr/>
        </p:nvSpPr>
        <p:spPr>
          <a:xfrm>
            <a:off x="467544" y="4509120"/>
            <a:ext cx="8208912" cy="400110"/>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itchFamily="34" charset="0"/>
                <a:ea typeface="Verdana" pitchFamily="34" charset="0"/>
                <a:cs typeface="Verdana" pitchFamily="34" charset="0"/>
              </a:rPr>
              <a:t>Frequenz </a:t>
            </a:r>
            <a:r>
              <a:rPr lang="de-DE" sz="2000" dirty="0">
                <a:latin typeface="Verdana" pitchFamily="34" charset="0"/>
                <a:ea typeface="Verdana" pitchFamily="34" charset="0"/>
                <a:cs typeface="Verdana" pitchFamily="34" charset="0"/>
              </a:rPr>
              <a:t>ist nicht durch Codes in </a:t>
            </a:r>
            <a:r>
              <a:rPr lang="de-DE" sz="2000" dirty="0" smtClean="0">
                <a:latin typeface="Verdana" pitchFamily="34" charset="0"/>
                <a:ea typeface="Verdana" pitchFamily="34" charset="0"/>
                <a:cs typeface="Verdana" pitchFamily="34" charset="0"/>
              </a:rPr>
              <a:t>2.14 abgedeckt</a:t>
            </a:r>
            <a:endParaRPr lang="de-DE" sz="2000" dirty="0"/>
          </a:p>
        </p:txBody>
      </p:sp>
    </p:spTree>
    <p:extLst>
      <p:ext uri="{BB962C8B-B14F-4D97-AF65-F5344CB8AC3E}">
        <p14:creationId xmlns:p14="http://schemas.microsoft.com/office/powerpoint/2010/main" val="23561640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3.h </a:t>
            </a:r>
            <a:r>
              <a:rPr lang="de-DE" dirty="0">
                <a:latin typeface="Verdana" pitchFamily="34" charset="0"/>
                <a:ea typeface="Verdana" pitchFamily="34" charset="0"/>
                <a:cs typeface="Verdana" pitchFamily="34" charset="0"/>
              </a:rPr>
              <a:t>B</a:t>
            </a:r>
            <a:r>
              <a:rPr lang="de-DE" dirty="0" smtClean="0">
                <a:latin typeface="Verdana" pitchFamily="34" charset="0"/>
                <a:ea typeface="Verdana" pitchFamily="34" charset="0"/>
                <a:cs typeface="Verdana" pitchFamily="34" charset="0"/>
              </a:rPr>
              <a:t>egründer, Herausgeber und Redakteure</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1944216"/>
          </a:xfrm>
        </p:spPr>
        <p:txBody>
          <a:bodyPr wrap="square"/>
          <a:lstStyle/>
          <a:p>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Angabe in der Verantwortlichkeitsangabe – wenn als wichtig erachtet (2.4.1.4 D-A-CH)</a:t>
            </a:r>
          </a:p>
          <a:p>
            <a:r>
              <a:rPr lang="de-DE" sz="2400" dirty="0" smtClean="0">
                <a:latin typeface="Verdana" pitchFamily="34" charset="0"/>
                <a:ea typeface="Verdana" pitchFamily="34" charset="0"/>
                <a:cs typeface="Verdana" pitchFamily="34" charset="0"/>
              </a:rPr>
              <a:t>Beziehungskennzeichnung: Anhang I</a:t>
            </a:r>
          </a:p>
          <a:p>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62026778"/>
              </p:ext>
            </p:extLst>
          </p:nvPr>
        </p:nvGraphicFramePr>
        <p:xfrm>
          <a:off x="323528" y="2996953"/>
          <a:ext cx="8568952" cy="2642591"/>
        </p:xfrm>
        <a:graphic>
          <a:graphicData uri="http://schemas.openxmlformats.org/drawingml/2006/table">
            <a:tbl>
              <a:tblPr firstRow="1" bandRow="1">
                <a:tableStyleId>{5C22544A-7EE6-4342-B048-85BDC9FD1C3A}</a:tableStyleId>
              </a:tblPr>
              <a:tblGrid>
                <a:gridCol w="864096"/>
                <a:gridCol w="1152128"/>
                <a:gridCol w="2232248"/>
                <a:gridCol w="4320480"/>
              </a:tblGrid>
              <a:tr h="43204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56291">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3010</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20.2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Mitwirkender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a:t>
                      </a:r>
                      <a:r>
                        <a:rPr lang="de-DE" i="0" dirty="0" err="1" smtClean="0">
                          <a:latin typeface="Verdana" panose="020B0604030504040204" pitchFamily="34" charset="0"/>
                          <a:ea typeface="Verdana" panose="020B0604030504040204" pitchFamily="34" charset="0"/>
                          <a:cs typeface="Verdana" panose="020B0604030504040204" pitchFamily="34" charset="0"/>
                        </a:rPr>
                        <a:t>IDN!</a:t>
                      </a:r>
                      <a:r>
                        <a:rPr lang="de-DE" i="1" dirty="0" err="1" smtClean="0">
                          <a:latin typeface="Verdana" panose="020B0604030504040204" pitchFamily="34" charset="0"/>
                          <a:ea typeface="Verdana" panose="020B0604030504040204" pitchFamily="34" charset="0"/>
                          <a:cs typeface="Verdana" panose="020B0604030504040204" pitchFamily="34" charset="0"/>
                        </a:rPr>
                        <a:t>Stettenheim</a:t>
                      </a:r>
                      <a:r>
                        <a:rPr lang="de-DE" i="1" dirty="0" smtClean="0">
                          <a:latin typeface="Verdana" panose="020B0604030504040204" pitchFamily="34" charset="0"/>
                          <a:ea typeface="Verdana" panose="020B0604030504040204" pitchFamily="34" charset="0"/>
                          <a:cs typeface="Verdana" panose="020B0604030504040204" pitchFamily="34" charset="0"/>
                        </a:rPr>
                        <a:t>,</a:t>
                      </a:r>
                      <a:r>
                        <a:rPr lang="de-DE" i="1" baseline="0" dirty="0" smtClean="0">
                          <a:latin typeface="Verdana" panose="020B0604030504040204" pitchFamily="34" charset="0"/>
                          <a:ea typeface="Verdana" panose="020B0604030504040204" pitchFamily="34" charset="0"/>
                          <a:cs typeface="Verdana" panose="020B0604030504040204" pitchFamily="34" charset="0"/>
                        </a:rPr>
                        <a:t> </a:t>
                      </a:r>
                      <a:r>
                        <a:rPr lang="de-DE" i="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Julius$BHerausgeber$4edt</a:t>
                      </a:r>
                      <a:endPar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656064">
                <a:tc rowSpan="2">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Wespen </a:t>
                      </a:r>
                      <a:r>
                        <a:rPr lang="de-DE" smtClean="0">
                          <a:latin typeface="Verdana" panose="020B0604030504040204" pitchFamily="34" charset="0"/>
                          <a:ea typeface="Verdana" panose="020B0604030504040204" pitchFamily="34" charset="0"/>
                          <a:cs typeface="Verdana" panose="020B0604030504040204" pitchFamily="34" charset="0"/>
                        </a:rPr>
                        <a:t>/ verantwortlicher </a:t>
                      </a:r>
                      <a:r>
                        <a:rPr lang="de-DE" dirty="0" smtClean="0">
                          <a:latin typeface="Verdana" panose="020B0604030504040204" pitchFamily="34" charset="0"/>
                          <a:ea typeface="Verdana" panose="020B0604030504040204" pitchFamily="34" charset="0"/>
                          <a:cs typeface="Verdana" panose="020B0604030504040204" pitchFamily="34" charset="0"/>
                        </a:rPr>
                        <a:t>Redakteur</a:t>
                      </a:r>
                      <a:r>
                        <a:rPr lang="de-DE" smtClean="0">
                          <a:latin typeface="Verdana" panose="020B0604030504040204" pitchFamily="34" charset="0"/>
                          <a:ea typeface="Verdana" panose="020B0604030504040204" pitchFamily="34" charset="0"/>
                          <a:cs typeface="Verdana" panose="020B0604030504040204" pitchFamily="34" charset="0"/>
                        </a:rPr>
                        <a:t>:</a:t>
                      </a:r>
                      <a:r>
                        <a:rPr lang="de-DE" baseline="0" smtClean="0">
                          <a:latin typeface="Verdana" panose="020B0604030504040204" pitchFamily="34" charset="0"/>
                          <a:ea typeface="Verdana" panose="020B0604030504040204" pitchFamily="34" charset="0"/>
                          <a:cs typeface="Verdana" panose="020B0604030504040204" pitchFamily="34" charset="0"/>
                        </a:rPr>
                        <a:t> Julius </a:t>
                      </a:r>
                      <a:r>
                        <a:rPr lang="de-DE" baseline="0" dirty="0" err="1" smtClean="0">
                          <a:latin typeface="Verdana" panose="020B0604030504040204" pitchFamily="34" charset="0"/>
                          <a:ea typeface="Verdana" panose="020B0604030504040204" pitchFamily="34" charset="0"/>
                          <a:cs typeface="Verdana" panose="020B0604030504040204" pitchFamily="34" charset="0"/>
                        </a:rPr>
                        <a:t>Stettenheim</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795861">
                <a:tc vMerge="1">
                  <a:txBody>
                    <a:bodyPr/>
                    <a:lstStyle/>
                    <a:p>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2.4.1.4</a:t>
                      </a:r>
                    </a:p>
                  </a:txBody>
                  <a:tcPr>
                    <a:solidFill>
                      <a:schemeClr val="accent1">
                        <a:lumMod val="20000"/>
                        <a:lumOff val="8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Erfassen von Verantwortlichkeitsangaben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42949582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3.i Beziehungen			-1-</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5112568"/>
          </a:xfrm>
        </p:spPr>
        <p:txBody>
          <a:bodyPr wrap="square"/>
          <a:lstStyle/>
          <a:p>
            <a:r>
              <a:rPr lang="de-DE" sz="2400" u="sng" dirty="0" smtClean="0">
                <a:latin typeface="Verdana" pitchFamily="34" charset="0"/>
                <a:ea typeface="Verdana" pitchFamily="34" charset="0"/>
                <a:cs typeface="Verdana" pitchFamily="34" charset="0"/>
              </a:rPr>
              <a:t>Beziehungskennzeichnungen</a:t>
            </a:r>
            <a:r>
              <a:rPr lang="de-DE" sz="2400" dirty="0" smtClean="0">
                <a:latin typeface="Verdana" pitchFamily="34" charset="0"/>
                <a:ea typeface="Verdana" pitchFamily="34" charset="0"/>
                <a:cs typeface="Verdana" pitchFamily="34" charset="0"/>
              </a:rPr>
              <a:t> </a:t>
            </a:r>
            <a:r>
              <a:rPr lang="de-DE" sz="2400" dirty="0">
                <a:latin typeface="Verdana" pitchFamily="34" charset="0"/>
                <a:ea typeface="Verdana" pitchFamily="34" charset="0"/>
                <a:cs typeface="Verdana" pitchFamily="34" charset="0"/>
              </a:rPr>
              <a:t>erfolgen nach Anhang </a:t>
            </a:r>
            <a:r>
              <a:rPr lang="de-DE" sz="2400" dirty="0" smtClean="0">
                <a:latin typeface="Verdana" pitchFamily="34" charset="0"/>
                <a:ea typeface="Verdana" pitchFamily="34" charset="0"/>
                <a:cs typeface="Verdana" pitchFamily="34" charset="0"/>
              </a:rPr>
              <a:t>J und J D-A-CH</a:t>
            </a:r>
          </a:p>
          <a:p>
            <a:r>
              <a:rPr lang="de-DE" sz="2400" dirty="0" smtClean="0">
                <a:latin typeface="Verdana" pitchFamily="34" charset="0"/>
                <a:ea typeface="Verdana" pitchFamily="34" charset="0"/>
                <a:cs typeface="Verdana" pitchFamily="34" charset="0"/>
              </a:rPr>
              <a:t>Z. B. </a:t>
            </a:r>
            <a:r>
              <a:rPr lang="de-DE" sz="2400" dirty="0" smtClean="0">
                <a:latin typeface="Verdana" pitchFamily="34" charset="0"/>
                <a:ea typeface="Verdana" pitchFamily="34" charset="0"/>
                <a:cs typeface="Verdana" pitchFamily="34" charset="0"/>
                <a:sym typeface="Wingdings" panose="05000000000000000000" pitchFamily="2" charset="2"/>
              </a:rPr>
              <a:t> </a:t>
            </a:r>
            <a:r>
              <a:rPr lang="de-DE" sz="2400" dirty="0" smtClean="0">
                <a:latin typeface="Verdana" pitchFamily="34" charset="0"/>
                <a:ea typeface="Verdana" pitchFamily="34" charset="0"/>
                <a:cs typeface="Verdana" pitchFamily="34" charset="0"/>
              </a:rPr>
              <a:t>Supplement/Supplement zu (J.2.5)</a:t>
            </a:r>
          </a:p>
          <a:p>
            <a:pPr marL="0" indent="0">
              <a:buNone/>
            </a:pPr>
            <a:r>
              <a:rPr lang="de-DE" sz="2400" dirty="0" smtClean="0">
                <a:latin typeface="Verdana" pitchFamily="34" charset="0"/>
                <a:ea typeface="Verdana" pitchFamily="34" charset="0"/>
                <a:cs typeface="Verdana" pitchFamily="34" charset="0"/>
              </a:rPr>
              <a:t>   (Erfassung in den Feldern 4242 und 4241)</a:t>
            </a:r>
            <a:endParaRPr lang="de-DE" sz="2400" dirty="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a:p>
            <a:pPr>
              <a:buNone/>
            </a:pPr>
            <a:r>
              <a:rPr lang="de-DE" sz="2400" dirty="0">
                <a:latin typeface="Verdana" pitchFamily="34" charset="0"/>
                <a:ea typeface="Verdana" pitchFamily="34" charset="0"/>
                <a:cs typeface="Verdana" pitchFamily="34" charset="0"/>
              </a:rPr>
              <a:t>Darüber hinaus können </a:t>
            </a:r>
            <a:r>
              <a:rPr lang="de-DE" sz="2400" dirty="0" smtClean="0">
                <a:latin typeface="Verdana" pitchFamily="34" charset="0"/>
                <a:ea typeface="Verdana" pitchFamily="34" charset="0"/>
                <a:cs typeface="Verdana" pitchFamily="34" charset="0"/>
              </a:rPr>
              <a:t>gemäß J.2.2 D-A-CH vergeben </a:t>
            </a:r>
            <a:r>
              <a:rPr lang="de-DE" sz="2400" dirty="0">
                <a:latin typeface="Verdana" pitchFamily="34" charset="0"/>
                <a:ea typeface="Verdana" pitchFamily="34" charset="0"/>
                <a:cs typeface="Verdana" pitchFamily="34" charset="0"/>
              </a:rPr>
              <a:t>werden:</a:t>
            </a:r>
          </a:p>
          <a:p>
            <a:r>
              <a:rPr lang="de-DE" sz="2400" dirty="0" smtClean="0">
                <a:latin typeface="Verdana" pitchFamily="34" charset="0"/>
                <a:ea typeface="Verdana" pitchFamily="34" charset="0"/>
                <a:cs typeface="Verdana" pitchFamily="34" charset="0"/>
              </a:rPr>
              <a:t>Lokalausgabe/Lokalausgabe zu</a:t>
            </a:r>
            <a:endParaRPr lang="de-DE" sz="2400" dirty="0">
              <a:latin typeface="Verdana" pitchFamily="34" charset="0"/>
              <a:ea typeface="Verdana" pitchFamily="34" charset="0"/>
              <a:cs typeface="Verdana" pitchFamily="34" charset="0"/>
            </a:endParaRPr>
          </a:p>
          <a:p>
            <a:r>
              <a:rPr lang="de-DE" sz="2400" dirty="0">
                <a:latin typeface="Verdana" pitchFamily="34" charset="0"/>
                <a:ea typeface="Verdana" pitchFamily="34" charset="0"/>
                <a:cs typeface="Verdana" pitchFamily="34" charset="0"/>
              </a:rPr>
              <a:t>Regionalausgabe/Regionalausgabe </a:t>
            </a:r>
            <a:r>
              <a:rPr lang="de-DE" sz="2400" dirty="0" smtClean="0">
                <a:latin typeface="Verdana" pitchFamily="34" charset="0"/>
                <a:ea typeface="Verdana" pitchFamily="34" charset="0"/>
                <a:cs typeface="Verdana" pitchFamily="34" charset="0"/>
              </a:rPr>
              <a:t>zu</a:t>
            </a:r>
          </a:p>
          <a:p>
            <a:endParaRPr lang="de-DE" sz="2400" dirty="0">
              <a:latin typeface="Verdana" pitchFamily="34" charset="0"/>
              <a:ea typeface="Verdana" pitchFamily="34" charset="0"/>
              <a:cs typeface="Verdana" pitchFamily="34" charset="0"/>
            </a:endParaRPr>
          </a:p>
          <a:p>
            <a:pPr marL="0" indent="0">
              <a:buNone/>
            </a:pPr>
            <a:r>
              <a:rPr lang="de-DE" sz="2400" dirty="0" smtClean="0">
                <a:solidFill>
                  <a:srgbClr val="FF0000"/>
                </a:solidFill>
                <a:latin typeface="Verdana" pitchFamily="34" charset="0"/>
                <a:ea typeface="Verdana" pitchFamily="34" charset="0"/>
                <a:cs typeface="Verdana" pitchFamily="34" charset="0"/>
              </a:rPr>
              <a:t>Neu:</a:t>
            </a:r>
            <a:r>
              <a:rPr lang="de-DE" sz="2400" dirty="0" smtClean="0">
                <a:latin typeface="Verdana" pitchFamily="34" charset="0"/>
                <a:ea typeface="Verdana" pitchFamily="34" charset="0"/>
                <a:cs typeface="Verdana" pitchFamily="34" charset="0"/>
              </a:rPr>
              <a:t> J.2.2 </a:t>
            </a:r>
            <a:r>
              <a:rPr lang="de-DE" sz="2400" dirty="0" smtClean="0">
                <a:latin typeface="Verdana" pitchFamily="34" charset="0"/>
                <a:ea typeface="Verdana" pitchFamily="34" charset="0"/>
                <a:cs typeface="Verdana" pitchFamily="34" charset="0"/>
                <a:sym typeface="Wingdings" panose="05000000000000000000" pitchFamily="2" charset="2"/>
              </a:rPr>
              <a:t> </a:t>
            </a:r>
            <a:r>
              <a:rPr lang="de-DE" sz="2400" dirty="0" smtClean="0">
                <a:latin typeface="Verdana" pitchFamily="34" charset="0"/>
                <a:ea typeface="Verdana" pitchFamily="34" charset="0"/>
                <a:cs typeface="Verdana" pitchFamily="34" charset="0"/>
              </a:rPr>
              <a:t>Erfassung im Feld </a:t>
            </a:r>
            <a:r>
              <a:rPr lang="de-DE" sz="2400" dirty="0" smtClean="0">
                <a:solidFill>
                  <a:srgbClr val="FF0000"/>
                </a:solidFill>
                <a:latin typeface="Verdana" pitchFamily="34" charset="0"/>
                <a:ea typeface="Verdana" pitchFamily="34" charset="0"/>
                <a:cs typeface="Verdana" pitchFamily="34" charset="0"/>
              </a:rPr>
              <a:t>4249</a:t>
            </a:r>
            <a:endParaRPr lang="de-DE" sz="2400" dirty="0">
              <a:solidFill>
                <a:srgbClr val="FF0000"/>
              </a:solidFill>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3.i Beziehungen			-2-</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858093747"/>
              </p:ext>
            </p:extLst>
          </p:nvPr>
        </p:nvGraphicFramePr>
        <p:xfrm>
          <a:off x="251520" y="908720"/>
          <a:ext cx="8640959" cy="1645920"/>
        </p:xfrm>
        <a:graphic>
          <a:graphicData uri="http://schemas.openxmlformats.org/drawingml/2006/table">
            <a:tbl>
              <a:tblPr firstRow="1" bandRow="1">
                <a:tableStyleId>{5C22544A-7EE6-4342-B048-85BDC9FD1C3A}</a:tableStyleId>
              </a:tblPr>
              <a:tblGrid>
                <a:gridCol w="968383"/>
                <a:gridCol w="1335873"/>
                <a:gridCol w="2232248"/>
                <a:gridCol w="4104455"/>
              </a:tblGrid>
              <a:tr h="3600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546">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Metzinger-Uracher</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General-Anzeiger</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4242</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Anhang J.2.5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Supplement!IDN!</a:t>
                      </a:r>
                      <a:r>
                        <a:rPr lang="de-DE"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Bikeplus</a:t>
                      </a:r>
                      <a:endPar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272287785"/>
              </p:ext>
            </p:extLst>
          </p:nvPr>
        </p:nvGraphicFramePr>
        <p:xfrm>
          <a:off x="251520" y="3501008"/>
          <a:ext cx="8640959" cy="2045314"/>
        </p:xfrm>
        <a:graphic>
          <a:graphicData uri="http://schemas.openxmlformats.org/drawingml/2006/table">
            <a:tbl>
              <a:tblPr firstRow="1" bandRow="1">
                <a:tableStyleId>{5C22544A-7EE6-4342-B048-85BDC9FD1C3A}</a:tableStyleId>
              </a:tblPr>
              <a:tblGrid>
                <a:gridCol w="968383"/>
                <a:gridCol w="1335873"/>
                <a:gridCol w="2232248"/>
                <a:gridCol w="4104455"/>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546">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Bikeplus</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4241</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Anhang J.2.5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Supplement </a:t>
                      </a:r>
                      <a:r>
                        <a:rPr lang="de-DE" i="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zu!IDN</a:t>
                      </a:r>
                      <a: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Metzinger-Uracher</a:t>
                      </a:r>
                      <a:r>
                        <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General-Anzeiger</a:t>
                      </a:r>
                    </a:p>
                    <a:p>
                      <a:pPr marL="0" marR="0" indent="0" algn="l" defTabSz="914400" rtl="0" eaLnBrk="1" fontAlgn="auto" latinLnBrk="0" hangingPunct="1">
                        <a:lnSpc>
                          <a:spcPct val="100000"/>
                        </a:lnSpc>
                        <a:spcBef>
                          <a:spcPts val="0"/>
                        </a:spcBef>
                        <a:spcAft>
                          <a:spcPts val="0"/>
                        </a:spcAft>
                        <a:buClrTx/>
                        <a:buSzTx/>
                        <a:buFontTx/>
                        <a:buNone/>
                        <a:tabLst/>
                        <a:defRPr/>
                      </a:pPr>
                      <a:endPar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3.i Beziehungen			-3-</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731392252"/>
              </p:ext>
            </p:extLst>
          </p:nvPr>
        </p:nvGraphicFramePr>
        <p:xfrm>
          <a:off x="251520" y="908720"/>
          <a:ext cx="8640959" cy="1430386"/>
        </p:xfrm>
        <a:graphic>
          <a:graphicData uri="http://schemas.openxmlformats.org/drawingml/2006/table">
            <a:tbl>
              <a:tblPr firstRow="1" bandRow="1">
                <a:tableStyleId>{5C22544A-7EE6-4342-B048-85BDC9FD1C3A}</a:tableStyleId>
              </a:tblPr>
              <a:tblGrid>
                <a:gridCol w="968383"/>
                <a:gridCol w="1335873"/>
                <a:gridCol w="1872208"/>
                <a:gridCol w="4464495"/>
              </a:tblGrid>
              <a:tr h="3600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546">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Braunschweiger Tageszeitung</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4249</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Anhang J.2.2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Regionalausgabe!IDN</a:t>
                      </a:r>
                      <a: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Helmstedter</a:t>
                      </a:r>
                      <a:r>
                        <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Kreiszeitung</a:t>
                      </a:r>
                    </a:p>
                  </a:txBody>
                  <a:tcPr>
                    <a:solidFill>
                      <a:schemeClr val="accent3">
                        <a:lumMod val="40000"/>
                        <a:lumOff val="60000"/>
                      </a:schemeClr>
                    </a:solidFill>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742335113"/>
              </p:ext>
            </p:extLst>
          </p:nvPr>
        </p:nvGraphicFramePr>
        <p:xfrm>
          <a:off x="251520" y="3501008"/>
          <a:ext cx="8640959" cy="1496674"/>
        </p:xfrm>
        <a:graphic>
          <a:graphicData uri="http://schemas.openxmlformats.org/drawingml/2006/table">
            <a:tbl>
              <a:tblPr firstRow="1" bandRow="1">
                <a:tableStyleId>{5C22544A-7EE6-4342-B048-85BDC9FD1C3A}</a:tableStyleId>
              </a:tblPr>
              <a:tblGrid>
                <a:gridCol w="968383"/>
                <a:gridCol w="1335873"/>
                <a:gridCol w="2016224"/>
                <a:gridCol w="4320479"/>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546">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Helmstedter</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Kreiszeitung</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4249</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Anhang J.2.2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Regionalausgabe </a:t>
                      </a:r>
                      <a:r>
                        <a:rPr lang="de-DE" i="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zu!IDN</a:t>
                      </a:r>
                      <a: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Braunschweiger Kreiszeitung</a:t>
                      </a: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27006308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3.i Beziehungen			-4-</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1944216"/>
          </a:xfrm>
        </p:spPr>
        <p:txBody>
          <a:bodyPr wrap="square"/>
          <a:lstStyle/>
          <a:p>
            <a:pPr>
              <a:buNone/>
            </a:pPr>
            <a:r>
              <a:rPr lang="de-DE" sz="2400" dirty="0" smtClean="0">
                <a:latin typeface="Verdana" pitchFamily="34" charset="0"/>
                <a:ea typeface="Verdana" pitchFamily="34" charset="0"/>
                <a:cs typeface="Verdana" pitchFamily="34" charset="0"/>
              </a:rPr>
              <a:t>Die Beziehungskennzeichnung aus Anhang J passt nicht?</a:t>
            </a:r>
          </a:p>
          <a:p>
            <a:pPr>
              <a:buNone/>
            </a:pPr>
            <a:r>
              <a:rPr lang="de-DE" sz="2400" dirty="0" smtClean="0">
                <a:latin typeface="Verdana" pitchFamily="34" charset="0"/>
                <a:ea typeface="Verdana" pitchFamily="34" charset="0"/>
                <a:cs typeface="Verdana" pitchFamily="34" charset="0"/>
                <a:sym typeface="Wingdings" pitchFamily="2" charset="2"/>
              </a:rPr>
              <a:t> Dann wird stattdessen der betreffende Elementname aus Anhang J erfasst</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16204191"/>
              </p:ext>
            </p:extLst>
          </p:nvPr>
        </p:nvGraphicFramePr>
        <p:xfrm>
          <a:off x="251520" y="2636912"/>
          <a:ext cx="8640959" cy="1430386"/>
        </p:xfrm>
        <a:graphic>
          <a:graphicData uri="http://schemas.openxmlformats.org/drawingml/2006/table">
            <a:tbl>
              <a:tblPr firstRow="1" bandRow="1">
                <a:tableStyleId>{5C22544A-7EE6-4342-B048-85BDC9FD1C3A}</a:tableStyleId>
              </a:tblPr>
              <a:tblGrid>
                <a:gridCol w="968383"/>
                <a:gridCol w="1335873"/>
                <a:gridCol w="2232248"/>
                <a:gridCol w="4104455"/>
              </a:tblGrid>
              <a:tr h="14401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546">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times</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4249</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Anhang J.2.2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 Beziehung stehendes Werk</a:t>
                      </a:r>
                      <a:b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de-DE" i="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IDN!</a:t>
                      </a:r>
                      <a:r>
                        <a:rPr lang="de-DE"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The</a:t>
                      </a:r>
                      <a:r>
                        <a:rPr lang="de-DE" i="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i="1"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Sunday</a:t>
                      </a:r>
                      <a:r>
                        <a:rPr lang="de-DE" i="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i="1"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times</a:t>
                      </a:r>
                      <a:endPar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158251033"/>
              </p:ext>
            </p:extLst>
          </p:nvPr>
        </p:nvGraphicFramePr>
        <p:xfrm>
          <a:off x="251520" y="4653136"/>
          <a:ext cx="8640959" cy="1504176"/>
        </p:xfrm>
        <a:graphic>
          <a:graphicData uri="http://schemas.openxmlformats.org/drawingml/2006/table">
            <a:tbl>
              <a:tblPr firstRow="1" bandRow="1">
                <a:tableStyleId>{5C22544A-7EE6-4342-B048-85BDC9FD1C3A}</a:tableStyleId>
              </a:tblPr>
              <a:tblGrid>
                <a:gridCol w="968383"/>
                <a:gridCol w="1335873"/>
                <a:gridCol w="2232248"/>
                <a:gridCol w="4104455"/>
              </a:tblGrid>
              <a:tr h="43955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546">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S</a:t>
                      </a:r>
                      <a:r>
                        <a:rPr lang="de-DE" baseline="0" smtClean="0">
                          <a:solidFill>
                            <a:schemeClr val="tx1"/>
                          </a:solidFill>
                          <a:latin typeface="Verdana" panose="020B0604030504040204" pitchFamily="34" charset="0"/>
                          <a:ea typeface="Verdana" panose="020B0604030504040204" pitchFamily="34" charset="0"/>
                          <a:cs typeface="Verdana" panose="020B0604030504040204" pitchFamily="34" charset="0"/>
                        </a:rPr>
                        <a:t>unday</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times</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4249</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Anhang J.2.2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 Beziehung stehendes Werk</a:t>
                      </a:r>
                    </a:p>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de-DE" i="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IDN!</a:t>
                      </a:r>
                      <a:r>
                        <a:rPr lang="de-DE"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The</a:t>
                      </a:r>
                      <a:r>
                        <a:rPr lang="de-DE" i="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i="1"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times</a:t>
                      </a:r>
                      <a:endParaRPr lang="de-DE" i="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3754987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3.j </a:t>
            </a:r>
            <a:r>
              <a:rPr lang="de-DE" dirty="0">
                <a:latin typeface="Verdana" pitchFamily="34" charset="0"/>
                <a:ea typeface="Verdana" pitchFamily="34" charset="0"/>
                <a:cs typeface="Verdana" pitchFamily="34" charset="0"/>
              </a:rPr>
              <a:t>R</a:t>
            </a:r>
            <a:r>
              <a:rPr lang="de-DE" dirty="0" smtClean="0">
                <a:latin typeface="Verdana" pitchFamily="34" charset="0"/>
                <a:ea typeface="Verdana" pitchFamily="34" charset="0"/>
                <a:cs typeface="Verdana" pitchFamily="34" charset="0"/>
              </a:rPr>
              <a:t>eproduktionen</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5112568"/>
          </a:xfrm>
        </p:spPr>
        <p:txBody>
          <a:bodyPr wrap="square"/>
          <a:lstStyle/>
          <a:p>
            <a:r>
              <a:rPr lang="de-DE" sz="2400" dirty="0" smtClean="0">
                <a:latin typeface="Verdana" pitchFamily="34" charset="0"/>
                <a:ea typeface="Verdana" pitchFamily="34" charset="0"/>
                <a:cs typeface="Verdana" pitchFamily="34" charset="0"/>
              </a:rPr>
              <a:t>Ausführliche Informationen folgen in der Schulungsunterlage zu den „Reproduktionen“</a:t>
            </a:r>
          </a:p>
          <a:p>
            <a:endParaRPr lang="de-DE" sz="2400" dirty="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857307355"/>
              </p:ext>
            </p:extLst>
          </p:nvPr>
        </p:nvGraphicFramePr>
        <p:xfrm>
          <a:off x="385192" y="1700808"/>
          <a:ext cx="8219256" cy="2592288"/>
        </p:xfrm>
        <a:graphic>
          <a:graphicData uri="http://schemas.openxmlformats.org/drawingml/2006/table">
            <a:tbl>
              <a:tblPr>
                <a:tableStyleId>{5C22544A-7EE6-4342-B048-85BDC9FD1C3A}</a:tableStyleId>
              </a:tblPr>
              <a:tblGrid>
                <a:gridCol w="8219256"/>
              </a:tblGrid>
              <a:tr h="2592288">
                <a:tc>
                  <a:txBody>
                    <a:bodyPr/>
                    <a:lstStyle/>
                    <a:p>
                      <a:pPr algn="l">
                        <a:lnSpc>
                          <a:spcPct val="100000"/>
                        </a:lnSpc>
                        <a:spcAft>
                          <a:spcPts val="0"/>
                        </a:spcAft>
                        <a:tabLst>
                          <a:tab pos="1866900" algn="l"/>
                        </a:tabLst>
                      </a:pPr>
                      <a:r>
                        <a:rPr lang="de-DE" sz="1800" u="sng" dirty="0">
                          <a:effectLst/>
                        </a:rPr>
                        <a:t>Hinweis zu Reproduktionen/Mikrofilm:</a:t>
                      </a:r>
                      <a:r>
                        <a:rPr lang="de-DE" sz="1800" dirty="0">
                          <a:effectLst/>
                        </a:rPr>
                        <a:t> Oft sind mehrere Ausgaben auf einem Film vermischt, ohne dass man dafür genaue Daten angeben kann. Wie kann hier mit der Beziehungskennzeichnung zwischen der Beschreibung für den Mikrofilm und den Druckausgaben verfahren werden? </a:t>
                      </a:r>
                    </a:p>
                    <a:p>
                      <a:pPr algn="l">
                        <a:lnSpc>
                          <a:spcPct val="100000"/>
                        </a:lnSpc>
                        <a:spcAft>
                          <a:spcPts val="0"/>
                        </a:spcAft>
                        <a:tabLst>
                          <a:tab pos="1866900" algn="l"/>
                        </a:tabLst>
                      </a:pPr>
                      <a:r>
                        <a:rPr lang="de-DE" sz="1800" dirty="0">
                          <a:effectLst/>
                        </a:rPr>
                        <a:t> </a:t>
                      </a:r>
                    </a:p>
                    <a:p>
                      <a:pPr algn="l">
                        <a:lnSpc>
                          <a:spcPct val="100000"/>
                        </a:lnSpc>
                        <a:spcAft>
                          <a:spcPts val="0"/>
                        </a:spcAft>
                      </a:pPr>
                      <a:r>
                        <a:rPr lang="de-DE" sz="1800" dirty="0">
                          <a:effectLst/>
                        </a:rPr>
                        <a:t>Nach RDA dürfen nur die Beziehungskennzeichnungen verwendet werden, die Anhang J vorsieht (es geht also nicht </a:t>
                      </a:r>
                      <a:r>
                        <a:rPr lang="de-DE" sz="1800" dirty="0" smtClean="0">
                          <a:effectLst/>
                        </a:rPr>
                        <a:t>4256 </a:t>
                      </a:r>
                      <a:r>
                        <a:rPr lang="de-DE" sz="1800" dirty="0">
                          <a:effectLst/>
                        </a:rPr>
                        <a:t>„Teilweise reproduziert als oder in“). Somit kann man die Beziehung nur ganz formal </a:t>
                      </a:r>
                      <a:r>
                        <a:rPr lang="de-DE" sz="1800" dirty="0" smtClean="0">
                          <a:effectLst/>
                        </a:rPr>
                        <a:t>herstellen, </a:t>
                      </a:r>
                      <a:r>
                        <a:rPr lang="de-DE" sz="1800" dirty="0">
                          <a:effectLst/>
                        </a:rPr>
                        <a:t>ggf. mit den </a:t>
                      </a:r>
                      <a:r>
                        <a:rPr lang="de-DE" sz="1800" dirty="0" smtClean="0">
                          <a:effectLst/>
                        </a:rPr>
                        <a:t>Jahren, </a:t>
                      </a:r>
                      <a:r>
                        <a:rPr lang="de-DE" sz="1800" dirty="0">
                          <a:effectLst/>
                        </a:rPr>
                        <a:t>und alles Abweichende in Anmerkungen unterbringen.</a:t>
                      </a:r>
                      <a:endParaRPr lang="de-DE" sz="1800" dirty="0">
                        <a:effectLst/>
                        <a:latin typeface="Verdana"/>
                        <a:ea typeface="Calibri"/>
                        <a:cs typeface="Times New Roman"/>
                      </a:endParaRPr>
                    </a:p>
                  </a:txBody>
                  <a:tcPr marL="89535" marR="89535" marT="0" marB="0"/>
                </a:tc>
              </a:tr>
            </a:tbl>
          </a:graphicData>
        </a:graphic>
      </p:graphicFrame>
      <p:sp>
        <p:nvSpPr>
          <p:cNvPr id="8" name="Textfeld 7"/>
          <p:cNvSpPr txBox="1"/>
          <p:nvPr/>
        </p:nvSpPr>
        <p:spPr>
          <a:xfrm>
            <a:off x="467544" y="4509120"/>
            <a:ext cx="7920880" cy="1785104"/>
          </a:xfrm>
          <a:prstGeom prst="rect">
            <a:avLst/>
          </a:prstGeom>
          <a:noFill/>
        </p:spPr>
        <p:txBody>
          <a:bodyPr wrap="square" rtlCol="0">
            <a:spAutoFit/>
          </a:bodyPr>
          <a:lstStyle/>
          <a:p>
            <a:r>
              <a:rPr lang="de-DE" u="sng" dirty="0">
                <a:latin typeface="Verdana" panose="020B0604030504040204" pitchFamily="34" charset="0"/>
                <a:ea typeface="Verdana" panose="020B0604030504040204" pitchFamily="34" charset="0"/>
                <a:cs typeface="Verdana" panose="020B0604030504040204" pitchFamily="34" charset="0"/>
              </a:rPr>
              <a:t>Noch in der Klärung: </a:t>
            </a:r>
            <a:r>
              <a:rPr lang="de-DE" dirty="0">
                <a:latin typeface="Verdana" panose="020B0604030504040204" pitchFamily="34" charset="0"/>
                <a:ea typeface="Verdana" panose="020B0604030504040204" pitchFamily="34" charset="0"/>
                <a:cs typeface="Verdana" panose="020B0604030504040204" pitchFamily="34" charset="0"/>
              </a:rPr>
              <a:t>Eine oder getrennte Beschreibungen bei elektronischen Reproduktionen, wenn z.B. verschiedene Bibliotheken verschiedene Zeiträume digitalisiert haben </a:t>
            </a:r>
            <a:r>
              <a:rPr lang="de-DE" b="1" dirty="0">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a:t>
            </a:r>
          </a:p>
          <a:p>
            <a:endParaRPr lang="de-DE" dirty="0" smtClean="0"/>
          </a:p>
          <a:p>
            <a:r>
              <a:rPr lang="de-DE" u="sng" dirty="0" smtClean="0">
                <a:latin typeface="Verdana" panose="020B0604030504040204" pitchFamily="34" charset="0"/>
                <a:ea typeface="Verdana" panose="020B0604030504040204" pitchFamily="34" charset="0"/>
                <a:cs typeface="Verdana" panose="020B0604030504040204" pitchFamily="34" charset="0"/>
              </a:rPr>
              <a:t>RAK-Daten: </a:t>
            </a:r>
            <a:r>
              <a:rPr lang="de-DE" dirty="0" smtClean="0">
                <a:latin typeface="Verdana" panose="020B0604030504040204" pitchFamily="34" charset="0"/>
                <a:ea typeface="Verdana" panose="020B0604030504040204" pitchFamily="34" charset="0"/>
                <a:cs typeface="Verdana" panose="020B0604030504040204" pitchFamily="34" charset="0"/>
              </a:rPr>
              <a:t>Keine nachträgliche </a:t>
            </a:r>
            <a:r>
              <a:rPr lang="de-DE" dirty="0">
                <a:latin typeface="Verdana" panose="020B0604030504040204" pitchFamily="34" charset="0"/>
                <a:ea typeface="Verdana" panose="020B0604030504040204" pitchFamily="34" charset="0"/>
                <a:cs typeface="Verdana" panose="020B0604030504040204" pitchFamily="34" charset="0"/>
              </a:rPr>
              <a:t>T</a:t>
            </a:r>
            <a:r>
              <a:rPr lang="de-DE" dirty="0" smtClean="0">
                <a:latin typeface="Verdana" panose="020B0604030504040204" pitchFamily="34" charset="0"/>
                <a:ea typeface="Verdana" panose="020B0604030504040204" pitchFamily="34" charset="0"/>
                <a:cs typeface="Verdana" panose="020B0604030504040204" pitchFamily="34" charset="0"/>
              </a:rPr>
              <a:t>rennung der gemeinsamen Titelaufnahme für Original und Reproduktion </a:t>
            </a:r>
            <a:r>
              <a:rPr lang="de-DE" sz="2000" b="1" dirty="0" smtClean="0">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 </a:t>
            </a:r>
            <a:endParaRPr lang="de-DE" sz="2000" b="1" dirty="0">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1.a Definition</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smtClean="0">
                <a:latin typeface="Verdana" pitchFamily="34" charset="0"/>
                <a:ea typeface="Verdana" pitchFamily="34" charset="0"/>
                <a:cs typeface="Verdana" pitchFamily="34" charset="0"/>
              </a:rPr>
              <a:t>Als </a:t>
            </a:r>
            <a:r>
              <a:rPr lang="de-DE" sz="2400" dirty="0" smtClean="0">
                <a:solidFill>
                  <a:srgbClr val="0070C0"/>
                </a:solidFill>
                <a:latin typeface="Verdana" pitchFamily="34" charset="0"/>
                <a:ea typeface="Verdana" pitchFamily="34" charset="0"/>
                <a:cs typeface="Verdana" pitchFamily="34" charset="0"/>
              </a:rPr>
              <a:t>Zeitung</a:t>
            </a:r>
            <a:r>
              <a:rPr lang="de-DE" sz="2400" dirty="0" smtClean="0">
                <a:latin typeface="Verdana" pitchFamily="34" charset="0"/>
                <a:ea typeface="Verdana" pitchFamily="34" charset="0"/>
                <a:cs typeface="Verdana" pitchFamily="34" charset="0"/>
              </a:rPr>
              <a:t> wird eine fortlaufende Ressource bezeichnet, die regelmäßig </a:t>
            </a:r>
          </a:p>
          <a:p>
            <a:pPr>
              <a:buNone/>
            </a:pPr>
            <a:endParaRPr lang="de-DE" sz="2400" dirty="0" smtClean="0">
              <a:latin typeface="Verdana" pitchFamily="34" charset="0"/>
              <a:ea typeface="Verdana" pitchFamily="34" charset="0"/>
              <a:cs typeface="Verdana" pitchFamily="34" charset="0"/>
            </a:endParaRPr>
          </a:p>
          <a:p>
            <a:r>
              <a:rPr lang="de-DE" sz="2400" u="sng" dirty="0" smtClean="0">
                <a:latin typeface="Verdana" pitchFamily="34" charset="0"/>
                <a:ea typeface="Verdana" pitchFamily="34" charset="0"/>
                <a:cs typeface="Verdana" pitchFamily="34" charset="0"/>
              </a:rPr>
              <a:t>täglich</a:t>
            </a:r>
            <a:r>
              <a:rPr lang="de-DE" sz="2400" dirty="0" smtClean="0">
                <a:latin typeface="Verdana" pitchFamily="34" charset="0"/>
                <a:ea typeface="Verdana" pitchFamily="34" charset="0"/>
                <a:cs typeface="Verdana" pitchFamily="34" charset="0"/>
              </a:rPr>
              <a:t> bis zu </a:t>
            </a:r>
            <a:r>
              <a:rPr lang="de-DE" sz="2400" u="sng" dirty="0" smtClean="0">
                <a:latin typeface="Verdana" pitchFamily="34" charset="0"/>
                <a:ea typeface="Verdana" pitchFamily="34" charset="0"/>
                <a:cs typeface="Verdana" pitchFamily="34" charset="0"/>
              </a:rPr>
              <a:t>einmal wöchentlich </a:t>
            </a:r>
            <a:r>
              <a:rPr lang="de-DE" sz="2400" dirty="0" smtClean="0">
                <a:latin typeface="Verdana" pitchFamily="34" charset="0"/>
                <a:ea typeface="Verdana" pitchFamily="34" charset="0"/>
                <a:cs typeface="Verdana" pitchFamily="34" charset="0"/>
              </a:rPr>
              <a:t>erscheint</a:t>
            </a:r>
          </a:p>
          <a:p>
            <a:endParaRPr lang="de-DE" sz="2400" dirty="0" smtClean="0">
              <a:latin typeface="Verdana" pitchFamily="34" charset="0"/>
              <a:ea typeface="Verdana" pitchFamily="34" charset="0"/>
              <a:cs typeface="Verdana" pitchFamily="34" charset="0"/>
            </a:endParaRPr>
          </a:p>
          <a:p>
            <a:pPr>
              <a:buNone/>
            </a:pPr>
            <a:r>
              <a:rPr lang="de-DE" sz="2400" dirty="0" smtClean="0">
                <a:latin typeface="Verdana" pitchFamily="34" charset="0"/>
                <a:ea typeface="Verdana" pitchFamily="34" charset="0"/>
                <a:cs typeface="Verdana" pitchFamily="34" charset="0"/>
              </a:rPr>
              <a:t>Die </a:t>
            </a:r>
            <a:r>
              <a:rPr lang="de-DE" sz="2400" dirty="0" smtClean="0">
                <a:solidFill>
                  <a:srgbClr val="0070C0"/>
                </a:solidFill>
                <a:latin typeface="Verdana" pitchFamily="34" charset="0"/>
                <a:ea typeface="Verdana" pitchFamily="34" charset="0"/>
                <a:cs typeface="Verdana" pitchFamily="34" charset="0"/>
              </a:rPr>
              <a:t>Inhalte</a:t>
            </a:r>
            <a:r>
              <a:rPr lang="de-DE" sz="2400" dirty="0" smtClean="0">
                <a:latin typeface="Verdana" pitchFamily="34" charset="0"/>
                <a:ea typeface="Verdana" pitchFamily="34" charset="0"/>
                <a:cs typeface="Verdana" pitchFamily="34" charset="0"/>
              </a:rPr>
              <a:t> sind</a:t>
            </a:r>
          </a:p>
          <a:p>
            <a:r>
              <a:rPr lang="de-DE" sz="2400" dirty="0" smtClean="0">
                <a:latin typeface="Verdana" pitchFamily="34" charset="0"/>
                <a:ea typeface="Verdana" pitchFamily="34" charset="0"/>
                <a:cs typeface="Verdana" pitchFamily="34" charset="0"/>
              </a:rPr>
              <a:t>thematisch unbegrenzt</a:t>
            </a:r>
          </a:p>
          <a:p>
            <a:r>
              <a:rPr lang="de-DE" sz="2400" dirty="0" smtClean="0">
                <a:latin typeface="Verdana" pitchFamily="34" charset="0"/>
                <a:ea typeface="Verdana" pitchFamily="34" charset="0"/>
                <a:cs typeface="Verdana" pitchFamily="34" charset="0"/>
              </a:rPr>
              <a:t>meldungsaktuell</a:t>
            </a:r>
          </a:p>
          <a:p>
            <a:r>
              <a:rPr lang="de-DE" sz="2400" dirty="0" smtClean="0">
                <a:latin typeface="Verdana" pitchFamily="34" charset="0"/>
                <a:ea typeface="Verdana" pitchFamily="34" charset="0"/>
                <a:cs typeface="Verdana" pitchFamily="34" charset="0"/>
              </a:rPr>
              <a:t>allgemein zugänglich</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3.k Verbreitungsort</a:t>
            </a:r>
          </a:p>
        </p:txBody>
      </p:sp>
      <p:sp>
        <p:nvSpPr>
          <p:cNvPr id="3" name="Textplatzhalter 2"/>
          <p:cNvSpPr>
            <a:spLocks noGrp="1"/>
          </p:cNvSpPr>
          <p:nvPr>
            <p:ph type="body" sz="quarter" idx="13"/>
          </p:nvPr>
        </p:nvSpPr>
        <p:spPr>
          <a:xfrm>
            <a:off x="251520" y="764704"/>
            <a:ext cx="8640960" cy="5544616"/>
          </a:xfrm>
        </p:spPr>
        <p:txBody>
          <a:bodyPr wrap="square"/>
          <a:lstStyle/>
          <a:p>
            <a:r>
              <a:rPr lang="de-DE" sz="2000" dirty="0" smtClean="0">
                <a:latin typeface="Verdana" pitchFamily="34" charset="0"/>
                <a:ea typeface="Verdana" pitchFamily="34" charset="0"/>
                <a:cs typeface="Verdana" pitchFamily="34" charset="0"/>
              </a:rPr>
              <a:t>Verpflichtende Angabe im Feld </a:t>
            </a:r>
            <a:r>
              <a:rPr lang="de-DE" sz="2000" dirty="0" smtClean="0">
                <a:solidFill>
                  <a:srgbClr val="C00000"/>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4050</a:t>
            </a:r>
            <a:r>
              <a:rPr lang="de-DE" sz="2000" dirty="0" smtClean="0">
                <a:latin typeface="Verdana" pitchFamily="34" charset="0"/>
                <a:ea typeface="Verdana" pitchFamily="34" charset="0"/>
                <a:cs typeface="Verdana" pitchFamily="34" charset="0"/>
              </a:rPr>
              <a:t> bei Zeitungen</a:t>
            </a:r>
          </a:p>
          <a:p>
            <a:r>
              <a:rPr lang="de-DE" sz="2000" dirty="0" smtClean="0">
                <a:latin typeface="Verdana" pitchFamily="34" charset="0"/>
                <a:ea typeface="Verdana" pitchFamily="34" charset="0"/>
                <a:cs typeface="Verdana" pitchFamily="34" charset="0"/>
              </a:rPr>
              <a:t>Verbreitungsorte, keine Verbreitungsgebiete oder Regionen </a:t>
            </a:r>
            <a:r>
              <a:rPr lang="de-DE" sz="2000" b="1" dirty="0" smtClean="0">
                <a:solidFill>
                  <a:srgbClr val="C00000"/>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a:t>
            </a:r>
          </a:p>
          <a:p>
            <a:r>
              <a:rPr lang="de-DE" sz="2000" dirty="0" smtClean="0">
                <a:latin typeface="Verdana" pitchFamily="34" charset="0"/>
                <a:ea typeface="Verdana" pitchFamily="34" charset="0"/>
                <a:cs typeface="Verdana" pitchFamily="34" charset="0"/>
              </a:rPr>
              <a:t>Fakultative Besetzung bei Zeitschriften/monografischen Reihen wenn ein lokaler Bezug vorliegt </a:t>
            </a:r>
            <a:r>
              <a:rPr lang="de-DE" sz="2000" b="1" dirty="0" smtClean="0">
                <a:solidFill>
                  <a:srgbClr val="C00000"/>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a:t>
            </a:r>
          </a:p>
          <a:p>
            <a:pPr marL="0" indent="0">
              <a:buNone/>
            </a:pPr>
            <a:endParaRPr lang="de-DE" sz="2400" dirty="0">
              <a:latin typeface="Verdana" pitchFamily="34" charset="0"/>
              <a:ea typeface="Verdana" pitchFamily="34" charset="0"/>
              <a:cs typeface="Verdana" pitchFamily="34" charset="0"/>
            </a:endParaRPr>
          </a:p>
          <a:p>
            <a:pPr>
              <a:buNone/>
            </a:pPr>
            <a:r>
              <a:rPr lang="de-DE" sz="2800" dirty="0" smtClean="0">
                <a:solidFill>
                  <a:schemeClr val="accent1">
                    <a:lumMod val="75000"/>
                  </a:schemeClr>
                </a:solidFill>
                <a:latin typeface="Verdana" pitchFamily="34" charset="0"/>
                <a:ea typeface="Verdana" pitchFamily="34" charset="0"/>
                <a:cs typeface="Verdana" pitchFamily="34" charset="0"/>
              </a:rPr>
              <a:t>3.l </a:t>
            </a:r>
            <a:r>
              <a:rPr lang="de-DE" sz="2800" dirty="0">
                <a:solidFill>
                  <a:schemeClr val="accent1">
                    <a:lumMod val="75000"/>
                  </a:schemeClr>
                </a:solidFill>
                <a:latin typeface="Verdana" pitchFamily="34" charset="0"/>
                <a:ea typeface="Verdana" pitchFamily="34" charset="0"/>
                <a:cs typeface="Verdana" pitchFamily="34" charset="0"/>
              </a:rPr>
              <a:t>Codierungen</a:t>
            </a:r>
          </a:p>
          <a:p>
            <a:pPr>
              <a:buNone/>
            </a:pPr>
            <a:r>
              <a:rPr lang="de-DE" sz="2000" dirty="0" smtClean="0">
                <a:latin typeface="Verdana" pitchFamily="34" charset="0"/>
                <a:ea typeface="Verdana" pitchFamily="34" charset="0"/>
                <a:cs typeface="Verdana" pitchFamily="34" charset="0"/>
              </a:rPr>
              <a:t>0600 </a:t>
            </a:r>
            <a:r>
              <a:rPr lang="de-DE" sz="2000" dirty="0" err="1" smtClean="0">
                <a:latin typeface="Verdana" pitchFamily="34" charset="0"/>
                <a:ea typeface="Verdana" pitchFamily="34" charset="0"/>
                <a:cs typeface="Verdana" pitchFamily="34" charset="0"/>
              </a:rPr>
              <a:t>zt</a:t>
            </a:r>
            <a:endParaRPr lang="de-DE" sz="2000" dirty="0" smtClean="0">
              <a:latin typeface="Verdana" pitchFamily="34" charset="0"/>
              <a:ea typeface="Verdana" pitchFamily="34" charset="0"/>
              <a:cs typeface="Verdana" pitchFamily="34" charset="0"/>
            </a:endParaRPr>
          </a:p>
          <a:p>
            <a:pPr>
              <a:buNone/>
            </a:pPr>
            <a:endParaRPr lang="de-DE" sz="2000" dirty="0" smtClean="0">
              <a:latin typeface="Verdana" pitchFamily="34" charset="0"/>
              <a:ea typeface="Verdana" pitchFamily="34" charset="0"/>
              <a:cs typeface="Verdana" pitchFamily="34" charset="0"/>
            </a:endParaRPr>
          </a:p>
          <a:p>
            <a:pPr>
              <a:buNone/>
            </a:pPr>
            <a:endParaRPr lang="de-DE" sz="2000" dirty="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1140 (in Auswahl)</a:t>
            </a:r>
          </a:p>
          <a:p>
            <a:pPr>
              <a:buNone/>
            </a:pPr>
            <a:r>
              <a:rPr lang="de-DE" sz="2000" dirty="0" err="1" smtClean="0">
                <a:latin typeface="Verdana" pitchFamily="34" charset="0"/>
                <a:ea typeface="Verdana" pitchFamily="34" charset="0"/>
                <a:cs typeface="Verdana" pitchFamily="34" charset="0"/>
              </a:rPr>
              <a:t>rp</a:t>
            </a:r>
            <a:r>
              <a:rPr lang="de-DE" sz="2000" dirty="0" smtClean="0">
                <a:latin typeface="Verdana" pitchFamily="34" charset="0"/>
                <a:ea typeface="Verdana" pitchFamily="34" charset="0"/>
                <a:cs typeface="Verdana" pitchFamily="34" charset="0"/>
              </a:rPr>
              <a:t> = regionale Zeitung</a:t>
            </a:r>
          </a:p>
          <a:p>
            <a:pPr marL="1588" indent="17463">
              <a:buNone/>
            </a:pPr>
            <a:r>
              <a:rPr lang="de-DE" sz="2000" dirty="0" err="1" smtClean="0">
                <a:latin typeface="Verdana" pitchFamily="34" charset="0"/>
                <a:ea typeface="Verdana" pitchFamily="34" charset="0"/>
                <a:cs typeface="Verdana" pitchFamily="34" charset="0"/>
              </a:rPr>
              <a:t>up</a:t>
            </a:r>
            <a:r>
              <a:rPr lang="de-DE" sz="2000" dirty="0" smtClean="0">
                <a:latin typeface="Verdana" pitchFamily="34" charset="0"/>
                <a:ea typeface="Verdana" pitchFamily="34" charset="0"/>
                <a:cs typeface="Verdana" pitchFamily="34" charset="0"/>
              </a:rPr>
              <a:t> = überregionale Zeitung</a:t>
            </a:r>
            <a:br>
              <a:rPr lang="de-DE" sz="2000" dirty="0" smtClean="0">
                <a:latin typeface="Verdana" pitchFamily="34" charset="0"/>
                <a:ea typeface="Verdana" pitchFamily="34" charset="0"/>
                <a:cs typeface="Verdana" pitchFamily="34" charset="0"/>
              </a:rPr>
            </a:br>
            <a:endParaRPr lang="de-DE" sz="2000" dirty="0" smtClean="0">
              <a:latin typeface="Verdana" pitchFamily="34" charset="0"/>
              <a:ea typeface="Verdana" pitchFamily="34" charset="0"/>
              <a:cs typeface="Verdana" pitchFamily="34" charset="0"/>
            </a:endParaRPr>
          </a:p>
          <a:p>
            <a:pPr marL="1588" indent="17463">
              <a:buNone/>
            </a:pPr>
            <a:r>
              <a:rPr lang="de-DE" sz="2000" i="1" dirty="0" smtClean="0">
                <a:solidFill>
                  <a:srgbClr val="0070C0"/>
                </a:solidFill>
                <a:latin typeface="Verdana" pitchFamily="34" charset="0"/>
                <a:ea typeface="Verdana" pitchFamily="34" charset="0"/>
                <a:cs typeface="Verdana" pitchFamily="34" charset="0"/>
              </a:rPr>
              <a:t>Weitere Codes siehe das Word-Dokument</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3.m Allgemeine Angaben			-1-</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1872208"/>
          </a:xfrm>
        </p:spPr>
        <p:txBody>
          <a:bodyPr wrap="square"/>
          <a:lstStyle/>
          <a:p>
            <a:pPr>
              <a:buNone/>
            </a:pPr>
            <a:r>
              <a:rPr lang="de-DE" sz="2400" dirty="0" smtClean="0">
                <a:latin typeface="Verdana" pitchFamily="34" charset="0"/>
                <a:ea typeface="Verdana" pitchFamily="34" charset="0"/>
                <a:cs typeface="Verdana" pitchFamily="34" charset="0"/>
              </a:rPr>
              <a:t>Folgende </a:t>
            </a:r>
            <a:r>
              <a:rPr lang="de-DE" sz="2400" dirty="0">
                <a:latin typeface="Verdana" pitchFamily="34" charset="0"/>
                <a:ea typeface="Verdana" pitchFamily="34" charset="0"/>
                <a:cs typeface="Verdana" pitchFamily="34" charset="0"/>
              </a:rPr>
              <a:t>Inhalte können im Feld </a:t>
            </a:r>
            <a:r>
              <a:rPr lang="de-DE" sz="2400" b="1" dirty="0">
                <a:solidFill>
                  <a:srgbClr val="0070C0"/>
                </a:solidFill>
                <a:latin typeface="Verdana" pitchFamily="34" charset="0"/>
                <a:ea typeface="Verdana" pitchFamily="34" charset="0"/>
                <a:cs typeface="Verdana" pitchFamily="34" charset="0"/>
              </a:rPr>
              <a:t>4201</a:t>
            </a:r>
            <a:r>
              <a:rPr lang="de-DE" sz="2400" dirty="0">
                <a:latin typeface="Verdana" pitchFamily="34" charset="0"/>
                <a:ea typeface="Verdana" pitchFamily="34" charset="0"/>
                <a:cs typeface="Verdana" pitchFamily="34" charset="0"/>
              </a:rPr>
              <a:t> erfasst </a:t>
            </a:r>
            <a:r>
              <a:rPr lang="de-DE" sz="2400" dirty="0" smtClean="0">
                <a:latin typeface="Verdana" pitchFamily="34" charset="0"/>
                <a:ea typeface="Verdana" pitchFamily="34" charset="0"/>
                <a:cs typeface="Verdana" pitchFamily="34" charset="0"/>
              </a:rPr>
              <a:t>werden</a:t>
            </a:r>
            <a:r>
              <a:rPr lang="de-DE" sz="2400" dirty="0">
                <a:latin typeface="Verdana" pitchFamily="34" charset="0"/>
                <a:ea typeface="Verdana" pitchFamily="34" charset="0"/>
                <a:cs typeface="Verdana" pitchFamily="34" charset="0"/>
              </a:rPr>
              <a:t>:</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Postvertriebskennzeichen</a:t>
            </a:r>
          </a:p>
          <a:p>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234201122"/>
              </p:ext>
            </p:extLst>
          </p:nvPr>
        </p:nvGraphicFramePr>
        <p:xfrm>
          <a:off x="323528" y="2996952"/>
          <a:ext cx="8640959" cy="1005840"/>
        </p:xfrm>
        <a:graphic>
          <a:graphicData uri="http://schemas.openxmlformats.org/drawingml/2006/table">
            <a:tbl>
              <a:tblPr firstRow="1" bandRow="1">
                <a:tableStyleId>{5C22544A-7EE6-4342-B048-85BDC9FD1C3A}</a:tableStyleId>
              </a:tblPr>
              <a:tblGrid>
                <a:gridCol w="968383"/>
                <a:gridCol w="1335873"/>
                <a:gridCol w="2232248"/>
                <a:gridCol w="4104455"/>
              </a:tblGrid>
              <a:tr h="12291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4201</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Allgemeine Anmerkung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PVK: 1 P 3699 A</a:t>
                      </a:r>
                    </a:p>
                  </a:txBody>
                  <a:tcPr>
                    <a:solidFill>
                      <a:schemeClr val="accent3">
                        <a:lumMod val="40000"/>
                        <a:lumOff val="60000"/>
                      </a:schemeClr>
                    </a:solidFill>
                  </a:tcPr>
                </a:tc>
              </a:tr>
            </a:tbl>
          </a:graphicData>
        </a:graphic>
      </p:graphicFrame>
      <p:sp>
        <p:nvSpPr>
          <p:cNvPr id="7" name="Textfeld 6"/>
          <p:cNvSpPr txBox="1"/>
          <p:nvPr/>
        </p:nvSpPr>
        <p:spPr>
          <a:xfrm>
            <a:off x="467544" y="5229200"/>
            <a:ext cx="7776864" cy="707886"/>
          </a:xfrm>
          <a:prstGeom prst="rect">
            <a:avLst/>
          </a:prstGeom>
          <a:noFill/>
        </p:spPr>
        <p:txBody>
          <a:bodyPr wrap="square" rtlCol="0">
            <a:spAutoFit/>
          </a:bodyPr>
          <a:lstStyle/>
          <a:p>
            <a:r>
              <a:rPr lang="de-DE" sz="2000" i="1" dirty="0" smtClean="0">
                <a:latin typeface="Verdana" panose="020B0604030504040204" pitchFamily="34" charset="0"/>
                <a:ea typeface="Verdana" panose="020B0604030504040204" pitchFamily="34" charset="0"/>
                <a:cs typeface="Verdana" panose="020B0604030504040204" pitchFamily="34" charset="0"/>
              </a:rPr>
              <a:t>Für Indexierungszwecke muss für den numerischen Teil zusätzlich das Feld </a:t>
            </a:r>
            <a:r>
              <a:rPr lang="de-DE" sz="2000" b="1" i="1" dirty="0" smtClean="0">
                <a:latin typeface="Verdana" panose="020B0604030504040204" pitchFamily="34" charset="0"/>
                <a:ea typeface="Verdana" panose="020B0604030504040204" pitchFamily="34" charset="0"/>
                <a:cs typeface="Verdana" panose="020B0604030504040204" pitchFamily="34" charset="0"/>
              </a:rPr>
              <a:t>2220</a:t>
            </a:r>
            <a:r>
              <a:rPr lang="de-DE" sz="2000" i="1" dirty="0" smtClean="0">
                <a:latin typeface="Verdana" panose="020B0604030504040204" pitchFamily="34" charset="0"/>
                <a:ea typeface="Verdana" panose="020B0604030504040204" pitchFamily="34" charset="0"/>
                <a:cs typeface="Verdana" panose="020B0604030504040204" pitchFamily="34" charset="0"/>
              </a:rPr>
              <a:t> besetzt werden.</a:t>
            </a:r>
            <a:endParaRPr lang="de-DE" sz="2000" i="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659172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3.m Allgemeine Angaben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2808312"/>
          </a:xfrm>
        </p:spPr>
        <p:txBody>
          <a:bodyPr wrap="square"/>
          <a:lstStyle/>
          <a:p>
            <a:pPr>
              <a:buNone/>
            </a:pPr>
            <a:endParaRPr lang="de-DE" sz="2400" dirty="0" smtClean="0">
              <a:solidFill>
                <a:srgbClr val="0070C0"/>
              </a:solidFill>
              <a:latin typeface="Verdana" pitchFamily="34" charset="0"/>
              <a:ea typeface="Verdana" pitchFamily="34" charset="0"/>
              <a:cs typeface="Verdana" pitchFamily="34" charset="0"/>
            </a:endParaRPr>
          </a:p>
          <a:p>
            <a:pPr>
              <a:buNone/>
            </a:pPr>
            <a:r>
              <a:rPr lang="de-DE" sz="2400" dirty="0">
                <a:latin typeface="Verdana" pitchFamily="34" charset="0"/>
                <a:ea typeface="Verdana" pitchFamily="34" charset="0"/>
                <a:cs typeface="Verdana" pitchFamily="34" charset="0"/>
              </a:rPr>
              <a:t>Folgende Inhalte können im Feld </a:t>
            </a:r>
            <a:r>
              <a:rPr lang="de-DE" sz="2400" b="1" dirty="0">
                <a:solidFill>
                  <a:srgbClr val="0070C0"/>
                </a:solidFill>
                <a:latin typeface="Verdana" pitchFamily="34" charset="0"/>
                <a:ea typeface="Verdana" pitchFamily="34" charset="0"/>
                <a:cs typeface="Verdana" pitchFamily="34" charset="0"/>
              </a:rPr>
              <a:t>4201</a:t>
            </a:r>
            <a:r>
              <a:rPr lang="de-DE" sz="2400" dirty="0">
                <a:latin typeface="Verdana" pitchFamily="34" charset="0"/>
                <a:ea typeface="Verdana" pitchFamily="34" charset="0"/>
                <a:cs typeface="Verdana" pitchFamily="34" charset="0"/>
              </a:rPr>
              <a:t> erfasst </a:t>
            </a:r>
            <a:r>
              <a:rPr lang="de-DE" sz="2400" dirty="0" smtClean="0">
                <a:latin typeface="Verdana" pitchFamily="34" charset="0"/>
                <a:ea typeface="Verdana" pitchFamily="34" charset="0"/>
                <a:cs typeface="Verdana" pitchFamily="34" charset="0"/>
              </a:rPr>
              <a:t>werden</a:t>
            </a:r>
            <a:r>
              <a:rPr lang="de-DE" sz="2400" dirty="0">
                <a:latin typeface="Verdana" pitchFamily="34" charset="0"/>
                <a:ea typeface="Verdana" pitchFamily="34" charset="0"/>
                <a:cs typeface="Verdana" pitchFamily="34" charset="0"/>
              </a:rPr>
              <a:t>:</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Zeitungskennziffer</a:t>
            </a:r>
          </a:p>
          <a:p>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430892430"/>
              </p:ext>
            </p:extLst>
          </p:nvPr>
        </p:nvGraphicFramePr>
        <p:xfrm>
          <a:off x="323528" y="3861048"/>
          <a:ext cx="8640959" cy="1005840"/>
        </p:xfrm>
        <a:graphic>
          <a:graphicData uri="http://schemas.openxmlformats.org/drawingml/2006/table">
            <a:tbl>
              <a:tblPr firstRow="1" bandRow="1">
                <a:tableStyleId>{5C22544A-7EE6-4342-B048-85BDC9FD1C3A}</a:tableStyleId>
              </a:tblPr>
              <a:tblGrid>
                <a:gridCol w="968383"/>
                <a:gridCol w="1335873"/>
                <a:gridCol w="2232248"/>
                <a:gridCol w="4104455"/>
              </a:tblGrid>
              <a:tr h="12291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4201</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Allgemeine Anmerkung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ZKZ: 14646</a:t>
                      </a:r>
                    </a:p>
                  </a:txBody>
                  <a:tcPr>
                    <a:solidFill>
                      <a:schemeClr val="accent3">
                        <a:lumMod val="40000"/>
                        <a:lumOff val="60000"/>
                      </a:schemeClr>
                    </a:solidFill>
                  </a:tcPr>
                </a:tc>
              </a:tr>
            </a:tbl>
          </a:graphicData>
        </a:graphic>
      </p:graphicFrame>
      <p:sp>
        <p:nvSpPr>
          <p:cNvPr id="7" name="Textfeld 6"/>
          <p:cNvSpPr txBox="1"/>
          <p:nvPr/>
        </p:nvSpPr>
        <p:spPr>
          <a:xfrm>
            <a:off x="467544" y="5229200"/>
            <a:ext cx="7776864" cy="707886"/>
          </a:xfrm>
          <a:prstGeom prst="rect">
            <a:avLst/>
          </a:prstGeom>
          <a:noFill/>
        </p:spPr>
        <p:txBody>
          <a:bodyPr wrap="square" rtlCol="0">
            <a:spAutoFit/>
          </a:bodyPr>
          <a:lstStyle/>
          <a:p>
            <a:r>
              <a:rPr lang="de-DE" sz="2000" i="1" dirty="0" smtClean="0">
                <a:latin typeface="Verdana" panose="020B0604030504040204" pitchFamily="34" charset="0"/>
                <a:ea typeface="Verdana" panose="020B0604030504040204" pitchFamily="34" charset="0"/>
                <a:cs typeface="Verdana" panose="020B0604030504040204" pitchFamily="34" charset="0"/>
              </a:rPr>
              <a:t>Für Indexierungszwecke muss zusätzlich das Feld </a:t>
            </a:r>
            <a:r>
              <a:rPr lang="de-DE" sz="2000" b="1" i="1" dirty="0" smtClean="0">
                <a:latin typeface="Verdana" panose="020B0604030504040204" pitchFamily="34" charset="0"/>
                <a:ea typeface="Verdana" panose="020B0604030504040204" pitchFamily="34" charset="0"/>
                <a:cs typeface="Verdana" panose="020B0604030504040204" pitchFamily="34" charset="0"/>
              </a:rPr>
              <a:t>2220</a:t>
            </a:r>
            <a:r>
              <a:rPr lang="de-DE" sz="2000" i="1" dirty="0" smtClean="0">
                <a:latin typeface="Verdana" panose="020B0604030504040204" pitchFamily="34" charset="0"/>
                <a:ea typeface="Verdana" panose="020B0604030504040204" pitchFamily="34" charset="0"/>
                <a:cs typeface="Verdana" panose="020B0604030504040204" pitchFamily="34" charset="0"/>
              </a:rPr>
              <a:t>  besetzt werden.</a:t>
            </a:r>
            <a:endParaRPr lang="de-DE" sz="2000" i="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3.m Allgemeine Angaben			-3-</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2088232"/>
          </a:xfrm>
        </p:spPr>
        <p:txBody>
          <a:bodyPr wrap="square"/>
          <a:lstStyle/>
          <a:p>
            <a:pPr>
              <a:buNone/>
            </a:pPr>
            <a:r>
              <a:rPr lang="de-DE" sz="2400" dirty="0" smtClean="0">
                <a:latin typeface="Verdana" pitchFamily="34" charset="0"/>
                <a:ea typeface="Verdana" pitchFamily="34" charset="0"/>
                <a:cs typeface="Verdana" pitchFamily="34" charset="0"/>
              </a:rPr>
              <a:t>Folgende </a:t>
            </a:r>
            <a:r>
              <a:rPr lang="de-DE" sz="2400" dirty="0">
                <a:latin typeface="Verdana" pitchFamily="34" charset="0"/>
                <a:ea typeface="Verdana" pitchFamily="34" charset="0"/>
                <a:cs typeface="Verdana" pitchFamily="34" charset="0"/>
              </a:rPr>
              <a:t>Inhalte können im Feld </a:t>
            </a:r>
            <a:r>
              <a:rPr lang="de-DE" sz="2400" b="1" dirty="0">
                <a:solidFill>
                  <a:srgbClr val="0070C0"/>
                </a:solidFill>
                <a:latin typeface="Verdana" pitchFamily="34" charset="0"/>
                <a:ea typeface="Verdana" pitchFamily="34" charset="0"/>
                <a:cs typeface="Verdana" pitchFamily="34" charset="0"/>
              </a:rPr>
              <a:t>4201</a:t>
            </a:r>
            <a:r>
              <a:rPr lang="de-DE" sz="2400" dirty="0">
                <a:latin typeface="Verdana" pitchFamily="34" charset="0"/>
                <a:ea typeface="Verdana" pitchFamily="34" charset="0"/>
                <a:cs typeface="Verdana" pitchFamily="34" charset="0"/>
              </a:rPr>
              <a:t> erfasst </a:t>
            </a:r>
            <a:r>
              <a:rPr lang="de-DE" sz="2400" dirty="0" smtClean="0">
                <a:latin typeface="Verdana" pitchFamily="34" charset="0"/>
                <a:ea typeface="Verdana" pitchFamily="34" charset="0"/>
                <a:cs typeface="Verdana" pitchFamily="34" charset="0"/>
              </a:rPr>
              <a:t>werden</a:t>
            </a:r>
            <a:r>
              <a:rPr lang="de-DE" sz="2400" dirty="0">
                <a:latin typeface="Verdana" pitchFamily="34" charset="0"/>
                <a:ea typeface="Verdana" pitchFamily="34" charset="0"/>
                <a:cs typeface="Verdana" pitchFamily="34" charset="0"/>
              </a:rPr>
              <a:t>:</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Ausländische Zeitungskennziffer</a:t>
            </a:r>
          </a:p>
          <a:p>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280528992"/>
              </p:ext>
            </p:extLst>
          </p:nvPr>
        </p:nvGraphicFramePr>
        <p:xfrm>
          <a:off x="323528" y="3284984"/>
          <a:ext cx="8640959" cy="1072128"/>
        </p:xfrm>
        <a:graphic>
          <a:graphicData uri="http://schemas.openxmlformats.org/drawingml/2006/table">
            <a:tbl>
              <a:tblPr firstRow="1" bandRow="1">
                <a:tableStyleId>{5C22544A-7EE6-4342-B048-85BDC9FD1C3A}</a:tableStyleId>
              </a:tblPr>
              <a:tblGrid>
                <a:gridCol w="968383"/>
                <a:gridCol w="1335873"/>
                <a:gridCol w="2232248"/>
                <a:gridCol w="4104455"/>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4201</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Allgemeine Anmerkung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RM: 03A035329 K</a:t>
                      </a:r>
                    </a:p>
                  </a:txBody>
                  <a:tcPr>
                    <a:solidFill>
                      <a:schemeClr val="accent3">
                        <a:lumMod val="40000"/>
                        <a:lumOff val="60000"/>
                      </a:schemeClr>
                    </a:solidFill>
                  </a:tcPr>
                </a:tc>
              </a:tr>
            </a:tbl>
          </a:graphicData>
        </a:graphic>
      </p:graphicFrame>
      <p:sp>
        <p:nvSpPr>
          <p:cNvPr id="7" name="Textfeld 6"/>
          <p:cNvSpPr txBox="1"/>
          <p:nvPr/>
        </p:nvSpPr>
        <p:spPr>
          <a:xfrm>
            <a:off x="467544" y="5229200"/>
            <a:ext cx="7776864" cy="707886"/>
          </a:xfrm>
          <a:prstGeom prst="rect">
            <a:avLst/>
          </a:prstGeom>
          <a:noFill/>
        </p:spPr>
        <p:txBody>
          <a:bodyPr wrap="square" rtlCol="0">
            <a:spAutoFit/>
          </a:bodyPr>
          <a:lstStyle/>
          <a:p>
            <a:r>
              <a:rPr lang="de-DE" sz="2000" i="1" dirty="0" smtClean="0">
                <a:latin typeface="Verdana" panose="020B0604030504040204" pitchFamily="34" charset="0"/>
                <a:ea typeface="Verdana" panose="020B0604030504040204" pitchFamily="34" charset="0"/>
                <a:cs typeface="Verdana" panose="020B0604030504040204" pitchFamily="34" charset="0"/>
              </a:rPr>
              <a:t>Für Indexierungszwecke muss für den numerischen Teil zusätzlich das Feld </a:t>
            </a:r>
            <a:r>
              <a:rPr lang="de-DE" sz="2000" b="1" i="1" dirty="0" smtClean="0">
                <a:latin typeface="Verdana" panose="020B0604030504040204" pitchFamily="34" charset="0"/>
                <a:ea typeface="Verdana" panose="020B0604030504040204" pitchFamily="34" charset="0"/>
                <a:cs typeface="Verdana" panose="020B0604030504040204" pitchFamily="34" charset="0"/>
              </a:rPr>
              <a:t>2199</a:t>
            </a:r>
            <a:r>
              <a:rPr lang="de-DE" sz="2000" i="1" dirty="0" smtClean="0">
                <a:latin typeface="Verdana" panose="020B0604030504040204" pitchFamily="34" charset="0"/>
                <a:ea typeface="Verdana" panose="020B0604030504040204" pitchFamily="34" charset="0"/>
                <a:cs typeface="Verdana" panose="020B0604030504040204" pitchFamily="34" charset="0"/>
              </a:rPr>
              <a:t> besetzt werden.</a:t>
            </a:r>
            <a:endParaRPr lang="de-DE" sz="2000" i="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86323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3.m Allgemeine Anmerkung		-4-</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5544616"/>
          </a:xfrm>
        </p:spPr>
        <p:txBody>
          <a:bodyPr wrap="square"/>
          <a:lstStyle/>
          <a:p>
            <a:pPr>
              <a:buNone/>
            </a:pPr>
            <a:r>
              <a:rPr lang="de-DE" sz="2400" dirty="0" smtClean="0">
                <a:latin typeface="Verdana" pitchFamily="34" charset="0"/>
                <a:ea typeface="Verdana" pitchFamily="34" charset="0"/>
                <a:cs typeface="Verdana" pitchFamily="34" charset="0"/>
              </a:rPr>
              <a:t>Folgende Inhalte können ebenfalls im Feld </a:t>
            </a:r>
            <a:r>
              <a:rPr lang="de-DE" sz="2400" b="1" dirty="0" smtClean="0">
                <a:solidFill>
                  <a:srgbClr val="0070C0"/>
                </a:solidFill>
                <a:latin typeface="Verdana" pitchFamily="34" charset="0"/>
                <a:ea typeface="Verdana" pitchFamily="34" charset="0"/>
                <a:cs typeface="Verdana" pitchFamily="34" charset="0"/>
              </a:rPr>
              <a:t>4201</a:t>
            </a:r>
            <a:r>
              <a:rPr lang="de-DE" sz="2400" dirty="0" smtClean="0">
                <a:latin typeface="Verdana" pitchFamily="34" charset="0"/>
                <a:ea typeface="Verdana" pitchFamily="34" charset="0"/>
                <a:cs typeface="Verdana" pitchFamily="34" charset="0"/>
              </a:rPr>
              <a:t> erfasst werden, z. B.</a:t>
            </a:r>
          </a:p>
          <a:p>
            <a:pPr>
              <a:buNone/>
            </a:pP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Hinweise zur Auflage</a:t>
            </a:r>
          </a:p>
          <a:p>
            <a:r>
              <a:rPr lang="de-DE" sz="2400" dirty="0" smtClean="0">
                <a:latin typeface="Verdana" pitchFamily="34" charset="0"/>
                <a:ea typeface="Verdana" pitchFamily="34" charset="0"/>
                <a:cs typeface="Verdana" pitchFamily="34" charset="0"/>
              </a:rPr>
              <a:t>Inhaltliche Angaben zu Teilen der Ausgabe</a:t>
            </a:r>
          </a:p>
          <a:p>
            <a:r>
              <a:rPr lang="de-DE" sz="2400" dirty="0" smtClean="0">
                <a:latin typeface="Verdana" pitchFamily="34" charset="0"/>
                <a:ea typeface="Verdana" pitchFamily="34" charset="0"/>
                <a:cs typeface="Verdana" pitchFamily="34" charset="0"/>
              </a:rPr>
              <a:t>Gliederung der Ausgabe in gezählte oder ungezählte Teile</a:t>
            </a:r>
          </a:p>
          <a:p>
            <a:r>
              <a:rPr lang="de-DE" sz="2400" dirty="0" smtClean="0">
                <a:latin typeface="Verdana" pitchFamily="34" charset="0"/>
                <a:ea typeface="Verdana" pitchFamily="34" charset="0"/>
                <a:cs typeface="Verdana" pitchFamily="34" charset="0"/>
              </a:rPr>
              <a:t>Informationen (über Zeitungen), für die keine spezifische Anmerkung vorhanden ist</a:t>
            </a: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3.n Europäische Artikelnummer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2808312"/>
          </a:xfrm>
        </p:spPr>
        <p:txBody>
          <a:bodyPr wrap="square"/>
          <a:lstStyle/>
          <a:p>
            <a:pPr>
              <a:buNone/>
            </a:pPr>
            <a:endParaRPr lang="de-DE" sz="2400" dirty="0" smtClean="0">
              <a:solidFill>
                <a:srgbClr val="0070C0"/>
              </a:solidFill>
              <a:latin typeface="Verdana" pitchFamily="34" charset="0"/>
              <a:ea typeface="Verdana" pitchFamily="34" charset="0"/>
              <a:cs typeface="Verdana" pitchFamily="34" charset="0"/>
            </a:endParaRPr>
          </a:p>
          <a:p>
            <a:pPr>
              <a:buNone/>
            </a:pPr>
            <a:r>
              <a:rPr lang="de-DE" sz="2400" dirty="0" smtClean="0">
                <a:latin typeface="Verdana" pitchFamily="34" charset="0"/>
                <a:ea typeface="Verdana" pitchFamily="34" charset="0"/>
                <a:cs typeface="Verdana" pitchFamily="34" charset="0"/>
              </a:rPr>
              <a:t>Die Europäische Artikelnummer wird im Feld </a:t>
            </a:r>
            <a:r>
              <a:rPr lang="de-DE" sz="2400" b="1" dirty="0" smtClean="0">
                <a:latin typeface="Verdana" pitchFamily="34" charset="0"/>
                <a:ea typeface="Verdana" pitchFamily="34" charset="0"/>
                <a:cs typeface="Verdana" pitchFamily="34" charset="0"/>
              </a:rPr>
              <a:t>2040</a:t>
            </a:r>
            <a:r>
              <a:rPr lang="de-DE" sz="2400" dirty="0" smtClean="0">
                <a:latin typeface="Verdana" pitchFamily="34" charset="0"/>
                <a:ea typeface="Verdana" pitchFamily="34" charset="0"/>
                <a:cs typeface="Verdana" pitchFamily="34" charset="0"/>
              </a:rPr>
              <a:t> erfasst:</a:t>
            </a:r>
          </a:p>
          <a:p>
            <a:pPr>
              <a:buNone/>
            </a:pPr>
            <a:endParaRPr lang="de-DE" sz="2400" dirty="0">
              <a:latin typeface="Verdana" pitchFamily="34" charset="0"/>
              <a:ea typeface="Verdana" pitchFamily="34" charset="0"/>
              <a:cs typeface="Verdana" pitchFamily="34" charset="0"/>
            </a:endParaRPr>
          </a:p>
          <a:p>
            <a:pPr>
              <a:buNone/>
            </a:pPr>
            <a:r>
              <a:rPr lang="de-DE" sz="2400" dirty="0" smtClean="0">
                <a:latin typeface="Verdana" pitchFamily="34" charset="0"/>
                <a:ea typeface="Verdana" pitchFamily="34" charset="0"/>
                <a:cs typeface="Verdana" pitchFamily="34" charset="0"/>
              </a:rPr>
              <a:t>2040 4390745105006</a:t>
            </a:r>
          </a:p>
          <a:p>
            <a:pPr>
              <a:buNone/>
            </a:pPr>
            <a:endParaRPr lang="de-DE" sz="2400" dirty="0" smtClean="0">
              <a:latin typeface="Verdana" pitchFamily="34" charset="0"/>
              <a:ea typeface="Verdana" pitchFamily="34" charset="0"/>
              <a:cs typeface="Verdana" pitchFamily="34" charset="0"/>
            </a:endParaRPr>
          </a:p>
          <a:p>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4106120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3.o Angabe zum Inhalt, Feld 1131</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4464496"/>
          </a:xfrm>
        </p:spPr>
        <p:txBody>
          <a:bodyPr wrap="square"/>
          <a:lstStyle/>
          <a:p>
            <a:pPr>
              <a:buNone/>
            </a:pPr>
            <a:endParaRPr lang="de-DE" sz="2400" dirty="0" smtClean="0">
              <a:solidFill>
                <a:srgbClr val="0070C0"/>
              </a:solidFill>
              <a:latin typeface="Verdana" pitchFamily="34" charset="0"/>
              <a:ea typeface="Verdana" pitchFamily="34" charset="0"/>
              <a:cs typeface="Verdana" pitchFamily="34" charset="0"/>
            </a:endParaRPr>
          </a:p>
          <a:p>
            <a:pPr>
              <a:buNone/>
            </a:pPr>
            <a:r>
              <a:rPr lang="de-DE" sz="2400" dirty="0" smtClean="0">
                <a:latin typeface="Verdana" pitchFamily="34" charset="0"/>
                <a:ea typeface="Verdana" pitchFamily="34" charset="0"/>
                <a:cs typeface="Verdana" pitchFamily="34" charset="0"/>
              </a:rPr>
              <a:t>ZDB-Empfehlung </a:t>
            </a:r>
            <a:r>
              <a:rPr lang="de-DE" sz="2400" dirty="0" smtClean="0">
                <a:latin typeface="Verdana" pitchFamily="34" charset="0"/>
                <a:ea typeface="Verdana" pitchFamily="34" charset="0"/>
                <a:cs typeface="Verdana" pitchFamily="34" charset="0"/>
                <a:sym typeface="Wingdings" panose="05000000000000000000" pitchFamily="2" charset="2"/>
              </a:rPr>
              <a:t> bitte 1131 erfassen</a:t>
            </a:r>
          </a:p>
          <a:p>
            <a:pPr>
              <a:buNone/>
            </a:pP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r>
              <a:rPr lang="de-DE" sz="2400" u="sng" dirty="0" smtClean="0">
                <a:latin typeface="Verdana" pitchFamily="34" charset="0"/>
                <a:ea typeface="Verdana" pitchFamily="34" charset="0"/>
                <a:cs typeface="Verdana" pitchFamily="34" charset="0"/>
              </a:rPr>
              <a:t>Erfassung</a:t>
            </a:r>
          </a:p>
          <a:p>
            <a:pPr>
              <a:buNone/>
            </a:pPr>
            <a:r>
              <a:rPr lang="de-DE" sz="2400" dirty="0" smtClean="0">
                <a:latin typeface="Verdana" pitchFamily="34" charset="0"/>
                <a:ea typeface="Verdana" pitchFamily="34" charset="0"/>
                <a:cs typeface="Verdana" pitchFamily="34" charset="0"/>
              </a:rPr>
              <a:t>1131 !040675106!</a:t>
            </a:r>
          </a:p>
          <a:p>
            <a:pPr>
              <a:buNone/>
            </a:pPr>
            <a:endParaRPr lang="de-DE" sz="2400" dirty="0">
              <a:latin typeface="Verdana" pitchFamily="34" charset="0"/>
              <a:ea typeface="Verdana" pitchFamily="34" charset="0"/>
              <a:cs typeface="Verdana" pitchFamily="34" charset="0"/>
            </a:endParaRPr>
          </a:p>
          <a:p>
            <a:pPr>
              <a:buNone/>
            </a:pPr>
            <a:r>
              <a:rPr lang="de-DE" sz="2400" u="sng" dirty="0" smtClean="0">
                <a:latin typeface="Verdana" pitchFamily="34" charset="0"/>
                <a:ea typeface="Verdana" pitchFamily="34" charset="0"/>
                <a:cs typeface="Verdana" pitchFamily="34" charset="0"/>
              </a:rPr>
              <a:t>Anzeige</a:t>
            </a:r>
          </a:p>
          <a:p>
            <a:pPr>
              <a:buNone/>
            </a:pPr>
            <a:r>
              <a:rPr lang="de-DE" sz="2400" dirty="0">
                <a:latin typeface="Verdana" pitchFamily="34" charset="0"/>
                <a:ea typeface="Verdana" pitchFamily="34" charset="0"/>
                <a:cs typeface="Verdana" pitchFamily="34" charset="0"/>
              </a:rPr>
              <a:t>1131 !</a:t>
            </a:r>
            <a:r>
              <a:rPr lang="de-DE" sz="2400" dirty="0" smtClean="0">
                <a:latin typeface="Verdana" pitchFamily="34" charset="0"/>
                <a:ea typeface="Verdana" pitchFamily="34" charset="0"/>
                <a:cs typeface="Verdana" pitchFamily="34" charset="0"/>
              </a:rPr>
              <a:t>040675106!</a:t>
            </a:r>
            <a:r>
              <a:rPr lang="de-DE" sz="2400" i="1" dirty="0" smtClean="0">
                <a:latin typeface="Verdana" pitchFamily="34" charset="0"/>
                <a:ea typeface="Verdana" pitchFamily="34" charset="0"/>
                <a:cs typeface="Verdana" pitchFamily="34" charset="0"/>
              </a:rPr>
              <a:t>Zeitung</a:t>
            </a:r>
          </a:p>
          <a:p>
            <a:pPr>
              <a:buNone/>
            </a:pPr>
            <a:endParaRPr lang="de-DE" sz="2400" i="1" dirty="0">
              <a:latin typeface="Verdana" pitchFamily="34" charset="0"/>
              <a:ea typeface="Verdana" pitchFamily="34" charset="0"/>
              <a:cs typeface="Verdana" pitchFamily="34" charset="0"/>
            </a:endParaRPr>
          </a:p>
          <a:p>
            <a:pPr>
              <a:buNone/>
            </a:pPr>
            <a:r>
              <a:rPr lang="de-DE" sz="2400" i="1" dirty="0" smtClean="0">
                <a:latin typeface="Verdana" pitchFamily="34" charset="0"/>
                <a:ea typeface="Verdana" pitchFamily="34" charset="0"/>
                <a:cs typeface="Verdana" pitchFamily="34" charset="0"/>
              </a:rPr>
              <a:t>Warum: Dann werden Form-Schlagwörter gebildet </a:t>
            </a:r>
            <a:r>
              <a:rPr lang="de-DE" sz="2400" b="1" i="1" dirty="0" smtClean="0">
                <a:solidFill>
                  <a:srgbClr val="C00000"/>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a:t>
            </a:r>
            <a:endParaRPr lang="de-DE" sz="2400" b="1" dirty="0" smtClean="0">
              <a:solidFill>
                <a:srgbClr val="C00000"/>
              </a:solidFill>
              <a:effectLst>
                <a:outerShdw blurRad="38100" dist="38100" dir="2700000" algn="tl">
                  <a:srgbClr val="000000">
                    <a:alpha val="43137"/>
                  </a:srgbClr>
                </a:outerShdw>
              </a:effectLst>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14079589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228998"/>
          </a:xfrm>
        </p:spPr>
        <p:txBody>
          <a:bodyPr>
            <a:noAutofit/>
          </a:bodyPr>
          <a:lstStyle/>
          <a:p>
            <a:r>
              <a:rPr lang="de-DE" dirty="0" smtClean="0">
                <a:latin typeface="Verdana" pitchFamily="34" charset="0"/>
                <a:ea typeface="Verdana" pitchFamily="34" charset="0"/>
                <a:cs typeface="Verdana" pitchFamily="34" charset="0"/>
              </a:rPr>
              <a:t>4 Hinweise zum Wegfall „Zeitungsähnliches Periodikum“</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980728"/>
            <a:ext cx="8640960" cy="2592288"/>
          </a:xfrm>
        </p:spPr>
        <p:txBody>
          <a:bodyPr wrap="square"/>
          <a:lstStyle/>
          <a:p>
            <a:pPr>
              <a:buNone/>
            </a:pPr>
            <a:endParaRPr lang="de-DE" sz="2400" dirty="0" smtClean="0">
              <a:latin typeface="Verdana" pitchFamily="34" charset="0"/>
              <a:ea typeface="Verdana" pitchFamily="34" charset="0"/>
              <a:cs typeface="Verdana" pitchFamily="34" charset="0"/>
            </a:endParaRPr>
          </a:p>
          <a:p>
            <a:endParaRPr lang="de-DE" sz="2400" dirty="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a:p>
            <a:pPr marL="0" indent="0">
              <a:buNone/>
            </a:pPr>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
        <p:nvSpPr>
          <p:cNvPr id="6" name="Textfeld 5"/>
          <p:cNvSpPr txBox="1"/>
          <p:nvPr/>
        </p:nvSpPr>
        <p:spPr>
          <a:xfrm>
            <a:off x="312664" y="1772816"/>
            <a:ext cx="8208912" cy="3170099"/>
          </a:xfrm>
          <a:prstGeom prst="rect">
            <a:avLst/>
          </a:prstGeom>
          <a:noFill/>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Ab 01.10.2015 </a:t>
            </a:r>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Wegfall des Publikationstyps Zeitungsähnliches </a:t>
            </a:r>
            <a:r>
              <a:rPr lang="de-DE" sz="20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P</a:t>
            </a:r>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eriodikum</a:t>
            </a:r>
          </a:p>
          <a:p>
            <a:endParaRPr lang="de-DE" sz="20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Ab 01.10.2016  Wegfall von „</a:t>
            </a:r>
            <a:r>
              <a:rPr lang="de-DE" sz="2000" dirty="0" err="1"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fn</a:t>
            </a:r>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im </a:t>
            </a:r>
            <a:r>
              <a:rPr lang="de-DE" sz="20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F</a:t>
            </a:r>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eld 0600</a:t>
            </a:r>
          </a:p>
          <a:p>
            <a:endParaRPr lang="de-DE" sz="20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Maschinelle Bereinigung (auch der Codes aus 1140)  März 2016</a:t>
            </a:r>
          </a:p>
          <a:p>
            <a:endParaRPr lang="de-DE" sz="20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hlinkClick r:id="rId3"/>
              </a:rPr>
              <a:t>Umgang mit RAK-Daten </a:t>
            </a:r>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gemäß des gleichnamigen Dokuments </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7700577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5</a:t>
            </a:r>
            <a:r>
              <a:rPr lang="de-DE" dirty="0" smtClean="0">
                <a:latin typeface="Verdana" pitchFamily="34" charset="0"/>
                <a:ea typeface="Verdana" pitchFamily="34" charset="0"/>
                <a:cs typeface="Verdana" pitchFamily="34" charset="0"/>
              </a:rPr>
              <a:t> E-Paper                            -1-</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5256584"/>
          </a:xfrm>
        </p:spPr>
        <p:txBody>
          <a:bodyPr wrap="square"/>
          <a:lstStyle/>
          <a:p>
            <a:endParaRPr lang="de-DE" sz="2400" u="sng" dirty="0" smtClean="0">
              <a:latin typeface="Verdana" pitchFamily="34" charset="0"/>
              <a:ea typeface="Verdana" pitchFamily="34" charset="0"/>
              <a:cs typeface="Verdana" pitchFamily="34" charset="0"/>
            </a:endParaRPr>
          </a:p>
          <a:p>
            <a:r>
              <a:rPr lang="de-DE" sz="2400" u="sng" dirty="0" smtClean="0">
                <a:latin typeface="Verdana" pitchFamily="34" charset="0"/>
                <a:ea typeface="Verdana" pitchFamily="34" charset="0"/>
                <a:cs typeface="Verdana" pitchFamily="34" charset="0"/>
              </a:rPr>
              <a:t>Definition:</a:t>
            </a:r>
            <a:r>
              <a:rPr lang="de-DE" sz="2400" dirty="0" smtClean="0">
                <a:latin typeface="Verdana" pitchFamily="34" charset="0"/>
                <a:ea typeface="Verdana" pitchFamily="34" charset="0"/>
                <a:cs typeface="Verdana" pitchFamily="34" charset="0"/>
              </a:rPr>
              <a:t> Digitale Ausgabe einer gedruckten Zeitung in PDF</a:t>
            </a:r>
          </a:p>
          <a:p>
            <a:r>
              <a:rPr lang="de-DE" sz="2400" dirty="0" smtClean="0">
                <a:latin typeface="Verdana" pitchFamily="34" charset="0"/>
                <a:ea typeface="Verdana" pitchFamily="34" charset="0"/>
                <a:cs typeface="Verdana" pitchFamily="34" charset="0"/>
              </a:rPr>
              <a:t>Enthält alle Anzeigen und Fotos, die parallel als Online-Ausgabe zur Verfügung gestellt werden </a:t>
            </a:r>
          </a:p>
          <a:p>
            <a:r>
              <a:rPr lang="de-DE" sz="2400" dirty="0" smtClean="0">
                <a:latin typeface="Verdana" pitchFamily="34" charset="0"/>
                <a:ea typeface="Verdana" pitchFamily="34" charset="0"/>
                <a:cs typeface="Verdana" pitchFamily="34" charset="0"/>
              </a:rPr>
              <a:t>Inhalt und Erscheinungsbild spiegeln vollständig den Druck wider</a:t>
            </a:r>
          </a:p>
          <a:p>
            <a:pPr marL="0" indent="0">
              <a:buNone/>
            </a:pPr>
            <a:endParaRPr lang="de-DE" sz="2400" dirty="0" smtClean="0">
              <a:latin typeface="Verdana" pitchFamily="34" charset="0"/>
              <a:ea typeface="Verdana" pitchFamily="34" charset="0"/>
              <a:cs typeface="Verdana" pitchFamily="34" charset="0"/>
            </a:endParaRPr>
          </a:p>
          <a:p>
            <a:r>
              <a:rPr lang="de-DE" sz="2400" u="sng" dirty="0" smtClean="0">
                <a:latin typeface="Verdana" pitchFamily="34" charset="0"/>
                <a:ea typeface="Verdana" pitchFamily="34" charset="0"/>
                <a:cs typeface="Verdana" pitchFamily="34" charset="0"/>
              </a:rPr>
              <a:t>Bevorzugte Informationsquelle</a:t>
            </a:r>
            <a:r>
              <a:rPr lang="de-DE" sz="2400" dirty="0" smtClean="0">
                <a:latin typeface="Verdana" pitchFamily="34" charset="0"/>
                <a:ea typeface="Verdana" pitchFamily="34" charset="0"/>
                <a:cs typeface="Verdana" pitchFamily="34" charset="0"/>
              </a:rPr>
              <a:t>: E-Paper selbst</a:t>
            </a:r>
          </a:p>
          <a:p>
            <a:r>
              <a:rPr lang="de-DE" sz="2400" dirty="0" smtClean="0">
                <a:latin typeface="Verdana" pitchFamily="34" charset="0"/>
                <a:ea typeface="Verdana" pitchFamily="34" charset="0"/>
                <a:cs typeface="Verdana" pitchFamily="34" charset="0"/>
              </a:rPr>
              <a:t>Haupttitel des digitalisierten Drucks ist zugleich der Haupttitel des E-Papers</a:t>
            </a:r>
          </a:p>
          <a:p>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5</a:t>
            </a:r>
            <a:r>
              <a:rPr lang="de-DE" dirty="0" smtClean="0">
                <a:latin typeface="Verdana" pitchFamily="34" charset="0"/>
                <a:ea typeface="Verdana" pitchFamily="34" charset="0"/>
                <a:cs typeface="Verdana" pitchFamily="34" charset="0"/>
              </a:rPr>
              <a:t> </a:t>
            </a:r>
            <a:r>
              <a:rPr lang="de-DE" smtClean="0">
                <a:latin typeface="Verdana" pitchFamily="34" charset="0"/>
                <a:ea typeface="Verdana" pitchFamily="34" charset="0"/>
                <a:cs typeface="Verdana" pitchFamily="34" charset="0"/>
              </a:rPr>
              <a:t>E-Paper                             -</a:t>
            </a:r>
            <a:r>
              <a:rPr lang="de-DE" dirty="0" smtClean="0">
                <a:latin typeface="Verdana" pitchFamily="34" charset="0"/>
                <a:ea typeface="Verdana" pitchFamily="34" charset="0"/>
                <a:cs typeface="Verdana" pitchFamily="34" charset="0"/>
              </a:rPr>
              <a:t>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764704"/>
            <a:ext cx="8640960" cy="5256584"/>
          </a:xfrm>
        </p:spPr>
        <p:txBody>
          <a:bodyPr wrap="square"/>
          <a:lstStyle/>
          <a:p>
            <a:endParaRPr lang="de-DE" sz="2400" u="sng" dirty="0" smtClean="0">
              <a:latin typeface="Verdana" pitchFamily="34" charset="0"/>
              <a:ea typeface="Verdana" pitchFamily="34" charset="0"/>
              <a:cs typeface="Verdana" pitchFamily="34" charset="0"/>
            </a:endParaRPr>
          </a:p>
          <a:p>
            <a:r>
              <a:rPr lang="de-DE" sz="2400" u="sng" dirty="0" smtClean="0">
                <a:latin typeface="Verdana" pitchFamily="34" charset="0"/>
                <a:ea typeface="Verdana" pitchFamily="34" charset="0"/>
                <a:cs typeface="Verdana" pitchFamily="34" charset="0"/>
              </a:rPr>
              <a:t>Eigene Beschreibungen für E-Paper </a:t>
            </a:r>
            <a:r>
              <a:rPr lang="de-DE" sz="2400" b="1" u="sng" dirty="0" smtClean="0">
                <a:solidFill>
                  <a:srgbClr val="C00000"/>
                </a:solidFill>
                <a:effectLst>
                  <a:outerShdw blurRad="38100" dist="38100" dir="2700000" algn="tl">
                    <a:srgbClr val="000000">
                      <a:alpha val="43137"/>
                    </a:srgbClr>
                  </a:outerShdw>
                </a:effectLst>
                <a:latin typeface="Verdana" pitchFamily="34" charset="0"/>
                <a:ea typeface="Verdana" pitchFamily="34" charset="0"/>
                <a:cs typeface="Verdana" pitchFamily="34" charset="0"/>
              </a:rPr>
              <a:t>!</a:t>
            </a:r>
          </a:p>
          <a:p>
            <a:endParaRPr lang="de-DE" sz="2400" b="1" u="sng" dirty="0">
              <a:solidFill>
                <a:srgbClr val="C00000"/>
              </a:solidFill>
              <a:effectLst>
                <a:outerShdw blurRad="38100" dist="38100" dir="2700000" algn="tl">
                  <a:srgbClr val="000000">
                    <a:alpha val="43137"/>
                  </a:srgbClr>
                </a:outerShdw>
              </a:effectLst>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Eignen sich gut für Zwecke der Langzeitarchivierung </a:t>
            </a:r>
          </a:p>
          <a:p>
            <a:r>
              <a:rPr lang="de-DE" sz="2400" dirty="0" smtClean="0">
                <a:latin typeface="Verdana" pitchFamily="34" charset="0"/>
                <a:ea typeface="Verdana" pitchFamily="34" charset="0"/>
                <a:cs typeface="Verdana" pitchFamily="34" charset="0"/>
              </a:rPr>
              <a:t>E-Paper gelten nicht als Reproduktionen</a:t>
            </a:r>
          </a:p>
          <a:p>
            <a:endParaRPr lang="de-DE" sz="2400" dirty="0">
              <a:latin typeface="Verdana" pitchFamily="34" charset="0"/>
              <a:ea typeface="Verdana" pitchFamily="34" charset="0"/>
              <a:cs typeface="Verdana" pitchFamily="34" charset="0"/>
            </a:endParaRPr>
          </a:p>
          <a:p>
            <a:r>
              <a:rPr lang="de-DE" sz="2400" u="sng" dirty="0" smtClean="0">
                <a:latin typeface="Verdana" pitchFamily="34" charset="0"/>
                <a:ea typeface="Verdana" pitchFamily="34" charset="0"/>
                <a:cs typeface="Verdana" pitchFamily="34" charset="0"/>
              </a:rPr>
              <a:t>Beziehungskennzeichnungen:</a:t>
            </a:r>
          </a:p>
          <a:p>
            <a:pPr marL="0" indent="0">
              <a:buNone/>
            </a:pPr>
            <a:endParaRPr lang="de-DE" sz="2400" u="sng" dirty="0">
              <a:latin typeface="Verdana" pitchFamily="34" charset="0"/>
              <a:ea typeface="Verdana" pitchFamily="34" charset="0"/>
              <a:cs typeface="Verdana" pitchFamily="34" charset="0"/>
            </a:endParaRPr>
          </a:p>
          <a:p>
            <a:pPr marL="0" indent="0">
              <a:buNone/>
            </a:pPr>
            <a:r>
              <a:rPr lang="de-DE" sz="2400" dirty="0" smtClean="0">
                <a:latin typeface="Verdana" pitchFamily="34" charset="0"/>
                <a:ea typeface="Verdana" pitchFamily="34" charset="0"/>
                <a:cs typeface="Verdana" pitchFamily="34" charset="0"/>
              </a:rPr>
              <a:t>4243 Erscheint auch </a:t>
            </a:r>
            <a:r>
              <a:rPr lang="de-DE" sz="2400" dirty="0" err="1" smtClean="0">
                <a:latin typeface="Verdana" pitchFamily="34" charset="0"/>
                <a:ea typeface="Verdana" pitchFamily="34" charset="0"/>
                <a:cs typeface="Verdana" pitchFamily="34" charset="0"/>
              </a:rPr>
              <a:t>als</a:t>
            </a:r>
            <a:r>
              <a:rPr lang="de-DE" sz="2400" b="1" dirty="0" err="1" smtClean="0">
                <a:latin typeface="Verdana" pitchFamily="34" charset="0"/>
                <a:ea typeface="Verdana" pitchFamily="34" charset="0"/>
                <a:cs typeface="Verdana" pitchFamily="34" charset="0"/>
              </a:rPr>
              <a:t>$n</a:t>
            </a:r>
            <a:r>
              <a:rPr lang="de-DE" sz="2400" dirty="0" err="1" smtClean="0">
                <a:solidFill>
                  <a:srgbClr val="C00000"/>
                </a:solidFill>
                <a:latin typeface="Verdana" pitchFamily="34" charset="0"/>
                <a:ea typeface="Verdana" pitchFamily="34" charset="0"/>
                <a:cs typeface="Verdana" pitchFamily="34" charset="0"/>
              </a:rPr>
              <a:t>E-Paper-Ausgabe</a:t>
            </a:r>
            <a:endParaRPr lang="de-DE" sz="2400" dirty="0" smtClean="0">
              <a:solidFill>
                <a:srgbClr val="C00000"/>
              </a:solidFill>
              <a:latin typeface="Verdana" pitchFamily="34" charset="0"/>
              <a:ea typeface="Verdana" pitchFamily="34" charset="0"/>
              <a:cs typeface="Verdana" pitchFamily="34" charset="0"/>
            </a:endParaRPr>
          </a:p>
          <a:p>
            <a:pPr>
              <a:buNone/>
            </a:pPr>
            <a:r>
              <a:rPr lang="de-DE" sz="2400" dirty="0">
                <a:latin typeface="Verdana" pitchFamily="34" charset="0"/>
                <a:ea typeface="Verdana" pitchFamily="34" charset="0"/>
                <a:cs typeface="Verdana" pitchFamily="34" charset="0"/>
              </a:rPr>
              <a:t>4243 Erscheint auch </a:t>
            </a:r>
            <a:r>
              <a:rPr lang="de-DE" sz="2400" dirty="0" err="1" smtClean="0">
                <a:latin typeface="Verdana" pitchFamily="34" charset="0"/>
                <a:ea typeface="Verdana" pitchFamily="34" charset="0"/>
                <a:cs typeface="Verdana" pitchFamily="34" charset="0"/>
              </a:rPr>
              <a:t>als</a:t>
            </a:r>
            <a:r>
              <a:rPr lang="de-DE" sz="2400" b="1" dirty="0" err="1" smtClean="0">
                <a:latin typeface="Verdana" pitchFamily="34" charset="0"/>
                <a:ea typeface="Verdana" pitchFamily="34" charset="0"/>
                <a:cs typeface="Verdana" pitchFamily="34" charset="0"/>
              </a:rPr>
              <a:t>$n</a:t>
            </a:r>
            <a:r>
              <a:rPr lang="de-DE" sz="2400" dirty="0" err="1" smtClean="0">
                <a:solidFill>
                  <a:srgbClr val="7030A0"/>
                </a:solidFill>
                <a:latin typeface="Verdana" pitchFamily="34" charset="0"/>
                <a:ea typeface="Verdana" pitchFamily="34" charset="0"/>
                <a:cs typeface="Verdana" pitchFamily="34" charset="0"/>
              </a:rPr>
              <a:t>Druck-Ausgabe</a:t>
            </a:r>
            <a:endParaRPr lang="de-DE" sz="2400" dirty="0">
              <a:solidFill>
                <a:srgbClr val="7030A0"/>
              </a:solidFill>
              <a:latin typeface="Verdana" pitchFamily="34" charset="0"/>
              <a:ea typeface="Verdana" pitchFamily="34" charset="0"/>
              <a:cs typeface="Verdana" pitchFamily="34" charset="0"/>
            </a:endParaRPr>
          </a:p>
          <a:p>
            <a:pPr>
              <a:buNone/>
            </a:pPr>
            <a:r>
              <a:rPr lang="de-DE" sz="2400" dirty="0">
                <a:latin typeface="Verdana" pitchFamily="34" charset="0"/>
                <a:ea typeface="Verdana" pitchFamily="34" charset="0"/>
                <a:cs typeface="Verdana" pitchFamily="34" charset="0"/>
              </a:rPr>
              <a:t>4243 Erscheint auch </a:t>
            </a:r>
            <a:r>
              <a:rPr lang="de-DE" sz="2400" dirty="0" err="1" smtClean="0">
                <a:latin typeface="Verdana" pitchFamily="34" charset="0"/>
                <a:ea typeface="Verdana" pitchFamily="34" charset="0"/>
                <a:cs typeface="Verdana" pitchFamily="34" charset="0"/>
              </a:rPr>
              <a:t>als</a:t>
            </a:r>
            <a:r>
              <a:rPr lang="de-DE" sz="2400" b="1" dirty="0" err="1" smtClean="0">
                <a:latin typeface="Verdana" pitchFamily="34" charset="0"/>
                <a:ea typeface="Verdana" pitchFamily="34" charset="0"/>
                <a:cs typeface="Verdana" pitchFamily="34" charset="0"/>
              </a:rPr>
              <a:t>$n</a:t>
            </a:r>
            <a:r>
              <a:rPr lang="de-DE" sz="2400" dirty="0" err="1" smtClean="0">
                <a:solidFill>
                  <a:srgbClr val="00B050"/>
                </a:solidFill>
                <a:latin typeface="Verdana" pitchFamily="34" charset="0"/>
                <a:ea typeface="Verdana" pitchFamily="34" charset="0"/>
                <a:cs typeface="Verdana" pitchFamily="34" charset="0"/>
              </a:rPr>
              <a:t>Online-Ausgabe</a:t>
            </a:r>
            <a:endParaRPr lang="de-DE" sz="2400" dirty="0">
              <a:solidFill>
                <a:srgbClr val="00B050"/>
              </a:solidFill>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6488274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Beispiele für Zeitungen			-1-</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r>
              <a:rPr lang="de-DE" sz="2400" dirty="0">
                <a:latin typeface="Verdana" pitchFamily="34" charset="0"/>
                <a:ea typeface="Verdana" pitchFamily="34" charset="0"/>
                <a:cs typeface="Verdana" pitchFamily="34" charset="0"/>
              </a:rPr>
              <a:t>Zu</a:t>
            </a:r>
            <a:r>
              <a:rPr lang="de-DE" sz="2400" dirty="0">
                <a:solidFill>
                  <a:srgbClr val="0070C0"/>
                </a:solidFill>
                <a:latin typeface="Verdana" pitchFamily="34" charset="0"/>
                <a:ea typeface="Verdana" pitchFamily="34" charset="0"/>
                <a:cs typeface="Verdana" pitchFamily="34" charset="0"/>
              </a:rPr>
              <a:t> Zeitungen </a:t>
            </a:r>
            <a:r>
              <a:rPr lang="de-DE" sz="2400" dirty="0">
                <a:latin typeface="Verdana" pitchFamily="34" charset="0"/>
                <a:ea typeface="Verdana" pitchFamily="34" charset="0"/>
                <a:cs typeface="Verdana" pitchFamily="34" charset="0"/>
              </a:rPr>
              <a:t>gehören</a:t>
            </a:r>
          </a:p>
          <a:p>
            <a:pPr>
              <a:buNone/>
            </a:pP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Tageszeitungen</a:t>
            </a:r>
          </a:p>
          <a:p>
            <a:r>
              <a:rPr lang="de-DE" sz="2400" dirty="0" smtClean="0">
                <a:latin typeface="Verdana" pitchFamily="34" charset="0"/>
                <a:ea typeface="Verdana" pitchFamily="34" charset="0"/>
                <a:cs typeface="Verdana" pitchFamily="34" charset="0"/>
              </a:rPr>
              <a:t>Sonntags- und Wochenzeitungen</a:t>
            </a:r>
          </a:p>
          <a:p>
            <a:r>
              <a:rPr lang="de-DE" sz="2400" dirty="0" smtClean="0">
                <a:latin typeface="Verdana" pitchFamily="34" charset="0"/>
                <a:ea typeface="Verdana" pitchFamily="34" charset="0"/>
                <a:cs typeface="Verdana" pitchFamily="34" charset="0"/>
              </a:rPr>
              <a:t>regionale und lokale Zeitungen</a:t>
            </a:r>
          </a:p>
          <a:p>
            <a:r>
              <a:rPr lang="de-DE" sz="2400" dirty="0" smtClean="0">
                <a:latin typeface="Verdana" pitchFamily="34" charset="0"/>
                <a:ea typeface="Verdana" pitchFamily="34" charset="0"/>
                <a:cs typeface="Verdana" pitchFamily="34" charset="0"/>
              </a:rPr>
              <a:t>(General-) Anzeiger</a:t>
            </a:r>
          </a:p>
          <a:p>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Zeitungen für besondere Interessengruppen, z. B. Anzeigenblätter, illustrierte Blätter, parteigebundene Zeitungen</a:t>
            </a:r>
          </a:p>
          <a:p>
            <a:r>
              <a:rPr lang="de-DE" sz="2400" dirty="0" smtClean="0">
                <a:latin typeface="Verdana" pitchFamily="34" charset="0"/>
                <a:ea typeface="Verdana" pitchFamily="34" charset="0"/>
                <a:cs typeface="Verdana" pitchFamily="34" charset="0"/>
              </a:rPr>
              <a:t>Amtsblätter, die auch </a:t>
            </a:r>
            <a:r>
              <a:rPr lang="de-DE" sz="2400" smtClean="0">
                <a:latin typeface="Verdana" pitchFamily="34" charset="0"/>
                <a:ea typeface="Verdana" pitchFamily="34" charset="0"/>
                <a:cs typeface="Verdana" pitchFamily="34" charset="0"/>
              </a:rPr>
              <a:t>einen redaktionellen Teil </a:t>
            </a:r>
            <a:r>
              <a:rPr lang="de-DE" sz="2400" dirty="0" smtClean="0">
                <a:latin typeface="Verdana" pitchFamily="34" charset="0"/>
                <a:ea typeface="Verdana" pitchFamily="34" charset="0"/>
                <a:cs typeface="Verdana" pitchFamily="34" charset="0"/>
              </a:rPr>
              <a:t>aufweisen </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Aufnahmen im PICA-Format</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6120680" cy="653157"/>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693658012"/>
              </p:ext>
            </p:extLst>
          </p:nvPr>
        </p:nvGraphicFramePr>
        <p:xfrm>
          <a:off x="323528" y="677512"/>
          <a:ext cx="7344816" cy="5908495"/>
        </p:xfrm>
        <a:graphic>
          <a:graphicData uri="http://schemas.openxmlformats.org/drawingml/2006/table">
            <a:tbl>
              <a:tblPr firstRow="1" bandRow="1">
                <a:tableStyleId>{5C22544A-7EE6-4342-B048-85BDC9FD1C3A}</a:tableStyleId>
              </a:tblPr>
              <a:tblGrid>
                <a:gridCol w="7344816"/>
              </a:tblGrid>
              <a:tr h="360039">
                <a:tc>
                  <a:txBody>
                    <a:bodyPr/>
                    <a:lstStyle/>
                    <a:p>
                      <a:r>
                        <a:rPr lang="de-DE" sz="1600" dirty="0" smtClean="0">
                          <a:latin typeface="Verdana" pitchFamily="34" charset="0"/>
                          <a:ea typeface="Verdana" pitchFamily="34" charset="0"/>
                          <a:cs typeface="Verdana" pitchFamily="34" charset="0"/>
                        </a:rPr>
                        <a:t>Zeitung, Druck-Ausgabe</a:t>
                      </a:r>
                      <a:endParaRPr lang="de-DE" sz="1600" dirty="0">
                        <a:latin typeface="Verdana" pitchFamily="34" charset="0"/>
                        <a:ea typeface="Verdana" pitchFamily="34" charset="0"/>
                        <a:cs typeface="Verdana" pitchFamily="34" charset="0"/>
                      </a:endParaRPr>
                    </a:p>
                  </a:txBody>
                  <a:tcPr/>
                </a:tc>
              </a:tr>
              <a:tr h="387212">
                <a:tc>
                  <a:txBody>
                    <a:bodyPr/>
                    <a:lstStyle/>
                    <a:p>
                      <a:r>
                        <a:rPr lang="de-DE" sz="1600" b="1" dirty="0" smtClean="0">
                          <a:latin typeface="Verdana" pitchFamily="34" charset="0"/>
                          <a:ea typeface="Verdana" pitchFamily="34" charset="0"/>
                          <a:cs typeface="Verdana" pitchFamily="34" charset="0"/>
                        </a:rPr>
                        <a:t>0500</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Abvz</a:t>
                      </a:r>
                      <a:endParaRPr lang="de-DE" sz="1600" dirty="0">
                        <a:latin typeface="Verdana" pitchFamily="34" charset="0"/>
                        <a:ea typeface="Verdana" pitchFamily="34" charset="0"/>
                        <a:cs typeface="Verdana" pitchFamily="34" charset="0"/>
                      </a:endParaRPr>
                    </a:p>
                  </a:txBody>
                  <a:tcPr/>
                </a:tc>
              </a:tr>
              <a:tr h="393388">
                <a:tc>
                  <a:txBody>
                    <a:bodyPr/>
                    <a:lstStyle/>
                    <a:p>
                      <a:r>
                        <a:rPr lang="de-DE" sz="1600" b="1" dirty="0" smtClean="0">
                          <a:latin typeface="Verdana" pitchFamily="34" charset="0"/>
                          <a:ea typeface="Verdana" pitchFamily="34" charset="0"/>
                          <a:cs typeface="Verdana" pitchFamily="34" charset="0"/>
                        </a:rPr>
                        <a:t>0501 </a:t>
                      </a:r>
                      <a:r>
                        <a:rPr lang="de-DE" sz="1600" dirty="0" err="1" smtClean="0">
                          <a:latin typeface="Verdana" pitchFamily="34" charset="0"/>
                          <a:ea typeface="Verdana" pitchFamily="34" charset="0"/>
                          <a:cs typeface="Verdana" pitchFamily="34" charset="0"/>
                        </a:rPr>
                        <a:t>Text</a:t>
                      </a:r>
                      <a:r>
                        <a:rPr lang="de-DE" sz="1600" b="1" dirty="0" err="1" smtClean="0">
                          <a:latin typeface="Verdana" pitchFamily="34" charset="0"/>
                          <a:ea typeface="Verdana" pitchFamily="34" charset="0"/>
                          <a:cs typeface="Verdana" pitchFamily="34" charset="0"/>
                        </a:rPr>
                        <a:t>$b</a:t>
                      </a:r>
                      <a:r>
                        <a:rPr lang="de-DE" sz="1600" dirty="0" err="1" smtClean="0">
                          <a:latin typeface="Verdana" pitchFamily="34" charset="0"/>
                          <a:ea typeface="Verdana" pitchFamily="34" charset="0"/>
                          <a:cs typeface="Verdana" pitchFamily="34" charset="0"/>
                        </a:rPr>
                        <a:t>txt</a:t>
                      </a:r>
                      <a:endParaRPr lang="de-DE" sz="1600" b="1" dirty="0">
                        <a:latin typeface="Verdana" pitchFamily="34" charset="0"/>
                        <a:ea typeface="Verdana" pitchFamily="34" charset="0"/>
                        <a:cs typeface="Verdana" pitchFamily="34" charset="0"/>
                      </a:endParaRPr>
                    </a:p>
                  </a:txBody>
                  <a:tcPr/>
                </a:tc>
              </a:tr>
              <a:tr h="299520">
                <a:tc>
                  <a:txBody>
                    <a:bodyPr/>
                    <a:lstStyle/>
                    <a:p>
                      <a:r>
                        <a:rPr lang="de-DE" sz="1600" b="1" dirty="0" smtClean="0">
                          <a:latin typeface="Verdana" pitchFamily="34" charset="0"/>
                          <a:ea typeface="Verdana" pitchFamily="34" charset="0"/>
                          <a:cs typeface="Verdana" pitchFamily="34" charset="0"/>
                        </a:rPr>
                        <a:t>0502 </a:t>
                      </a:r>
                      <a:r>
                        <a:rPr lang="de-DE" sz="1600" b="0" dirty="0" smtClean="0">
                          <a:latin typeface="Verdana" pitchFamily="34" charset="0"/>
                          <a:ea typeface="Verdana" pitchFamily="34" charset="0"/>
                          <a:cs typeface="Verdana" pitchFamily="34" charset="0"/>
                        </a:rPr>
                        <a:t>ohne Hilfsmittel zu </a:t>
                      </a:r>
                      <a:r>
                        <a:rPr lang="de-DE" sz="1600" b="0" dirty="0" err="1" smtClean="0">
                          <a:latin typeface="Verdana" pitchFamily="34" charset="0"/>
                          <a:ea typeface="Verdana" pitchFamily="34" charset="0"/>
                          <a:cs typeface="Verdana" pitchFamily="34" charset="0"/>
                        </a:rPr>
                        <a:t>benutzen</a:t>
                      </a:r>
                      <a:r>
                        <a:rPr lang="de-DE" sz="1600" b="1" dirty="0" err="1" smtClean="0">
                          <a:latin typeface="Verdana" pitchFamily="34" charset="0"/>
                          <a:ea typeface="Verdana" pitchFamily="34" charset="0"/>
                          <a:cs typeface="Verdana" pitchFamily="34" charset="0"/>
                        </a:rPr>
                        <a:t>$b</a:t>
                      </a:r>
                      <a:r>
                        <a:rPr lang="de-DE" sz="1600" dirty="0" err="1" smtClean="0">
                          <a:latin typeface="Verdana" pitchFamily="34" charset="0"/>
                          <a:ea typeface="Verdana" pitchFamily="34" charset="0"/>
                          <a:cs typeface="Verdana" pitchFamily="34" charset="0"/>
                        </a:rPr>
                        <a:t>n</a:t>
                      </a:r>
                      <a:endParaRPr lang="de-DE" sz="1600" b="1" dirty="0">
                        <a:latin typeface="Verdana" pitchFamily="34" charset="0"/>
                        <a:ea typeface="Verdana" pitchFamily="34" charset="0"/>
                        <a:cs typeface="Verdana" pitchFamily="34" charset="0"/>
                      </a:endParaRPr>
                    </a:p>
                  </a:txBody>
                  <a:tcPr/>
                </a:tc>
              </a:tr>
              <a:tr h="393388">
                <a:tc>
                  <a:txBody>
                    <a:bodyPr/>
                    <a:lstStyle/>
                    <a:p>
                      <a:r>
                        <a:rPr lang="de-DE" sz="1600" b="1" dirty="0" smtClean="0">
                          <a:latin typeface="Verdana" pitchFamily="34" charset="0"/>
                          <a:ea typeface="Verdana" pitchFamily="34" charset="0"/>
                          <a:cs typeface="Verdana" pitchFamily="34" charset="0"/>
                        </a:rPr>
                        <a:t>0503 </a:t>
                      </a:r>
                      <a:r>
                        <a:rPr lang="de-DE" sz="1600" b="0" dirty="0" smtClean="0">
                          <a:latin typeface="Verdana" pitchFamily="34" charset="0"/>
                          <a:ea typeface="Verdana" pitchFamily="34" charset="0"/>
                          <a:cs typeface="Verdana" pitchFamily="34" charset="0"/>
                        </a:rPr>
                        <a:t>Band</a:t>
                      </a:r>
                      <a:r>
                        <a:rPr lang="de-DE" sz="1600" b="1" dirty="0" smtClean="0">
                          <a:latin typeface="Verdana" pitchFamily="34" charset="0"/>
                          <a:ea typeface="Verdana" pitchFamily="34" charset="0"/>
                          <a:cs typeface="Verdana" pitchFamily="34" charset="0"/>
                        </a:rPr>
                        <a:t>$</a:t>
                      </a:r>
                      <a:r>
                        <a:rPr lang="en-US" sz="1600" b="1" dirty="0" err="1" smtClean="0">
                          <a:latin typeface="Verdana" pitchFamily="34" charset="0"/>
                          <a:ea typeface="Verdana" pitchFamily="34" charset="0"/>
                          <a:cs typeface="Verdana" pitchFamily="34" charset="0"/>
                        </a:rPr>
                        <a:t>b</a:t>
                      </a:r>
                      <a:r>
                        <a:rPr lang="en-US" sz="1600" dirty="0" err="1" smtClean="0">
                          <a:latin typeface="Verdana" pitchFamily="34" charset="0"/>
                          <a:ea typeface="Verdana" pitchFamily="34" charset="0"/>
                          <a:cs typeface="Verdana" pitchFamily="34" charset="0"/>
                        </a:rPr>
                        <a:t>nc</a:t>
                      </a:r>
                      <a:endParaRPr lang="de-DE" sz="1600" b="1" dirty="0">
                        <a:latin typeface="Verdana" pitchFamily="34" charset="0"/>
                        <a:ea typeface="Verdana" pitchFamily="34" charset="0"/>
                        <a:cs typeface="Verdana" pitchFamily="34" charset="0"/>
                      </a:endParaRPr>
                    </a:p>
                  </a:txBody>
                  <a:tcPr/>
                </a:tc>
              </a:tr>
              <a:tr h="387212">
                <a:tc>
                  <a:txBody>
                    <a:bodyPr/>
                    <a:lstStyle/>
                    <a:p>
                      <a:r>
                        <a:rPr lang="de-DE" sz="1600" b="0" dirty="0" smtClean="0">
                          <a:latin typeface="Verdana" pitchFamily="34" charset="0"/>
                          <a:ea typeface="Verdana" pitchFamily="34" charset="0"/>
                          <a:cs typeface="Verdana" pitchFamily="34" charset="0"/>
                        </a:rPr>
                        <a:t>0600  </a:t>
                      </a:r>
                      <a:r>
                        <a:rPr lang="de-DE" sz="1600" b="0" dirty="0" err="1" smtClean="0">
                          <a:latin typeface="Verdana" pitchFamily="34" charset="0"/>
                          <a:ea typeface="Verdana" pitchFamily="34" charset="0"/>
                          <a:cs typeface="Verdana" pitchFamily="34" charset="0"/>
                        </a:rPr>
                        <a:t>zt</a:t>
                      </a:r>
                      <a:endParaRPr lang="de-DE" sz="1600" b="0" dirty="0">
                        <a:latin typeface="Verdana" pitchFamily="34" charset="0"/>
                        <a:ea typeface="Verdana" pitchFamily="34" charset="0"/>
                        <a:cs typeface="Verdana" pitchFamily="34" charset="0"/>
                      </a:endParaRPr>
                    </a:p>
                  </a:txBody>
                  <a:tcPr/>
                </a:tc>
              </a:tr>
              <a:tr h="387212">
                <a:tc>
                  <a:txBody>
                    <a:bodyPr/>
                    <a:lstStyle/>
                    <a:p>
                      <a:r>
                        <a:rPr lang="de-DE" sz="1600" b="1" dirty="0" smtClean="0">
                          <a:latin typeface="Verdana" pitchFamily="34" charset="0"/>
                          <a:ea typeface="Verdana" pitchFamily="34" charset="0"/>
                          <a:cs typeface="Verdana" pitchFamily="34" charset="0"/>
                        </a:rPr>
                        <a:t>1100 </a:t>
                      </a:r>
                      <a:r>
                        <a:rPr lang="de-DE" sz="1600" b="0" dirty="0" smtClean="0">
                          <a:latin typeface="Verdana" pitchFamily="34" charset="0"/>
                          <a:ea typeface="Verdana" pitchFamily="34" charset="0"/>
                          <a:cs typeface="Verdana" pitchFamily="34" charset="0"/>
                        </a:rPr>
                        <a:t>1876</a:t>
                      </a:r>
                      <a:endParaRPr lang="de-DE" sz="1600" b="0" dirty="0">
                        <a:latin typeface="Verdana" pitchFamily="34" charset="0"/>
                        <a:ea typeface="Verdana" pitchFamily="34" charset="0"/>
                        <a:cs typeface="Verdana" pitchFamily="34" charset="0"/>
                      </a:endParaRPr>
                    </a:p>
                  </a:txBody>
                  <a:tcPr/>
                </a:tc>
              </a:tr>
              <a:tr h="387212">
                <a:tc>
                  <a:txBody>
                    <a:bodyPr/>
                    <a:lstStyle/>
                    <a:p>
                      <a:r>
                        <a:rPr lang="de-DE" sz="1600" b="0" dirty="0" smtClean="0">
                          <a:latin typeface="Verdana" pitchFamily="34" charset="0"/>
                          <a:ea typeface="Verdana" pitchFamily="34" charset="0"/>
                          <a:cs typeface="Verdana" pitchFamily="34" charset="0"/>
                        </a:rPr>
                        <a:t>1140  </a:t>
                      </a:r>
                      <a:r>
                        <a:rPr lang="de-DE" sz="1600" b="0" dirty="0" err="1" smtClean="0">
                          <a:latin typeface="Verdana" pitchFamily="34" charset="0"/>
                          <a:ea typeface="Verdana" pitchFamily="34" charset="0"/>
                          <a:cs typeface="Verdana" pitchFamily="34" charset="0"/>
                        </a:rPr>
                        <a:t>lp;az</a:t>
                      </a:r>
                      <a:endParaRPr lang="de-DE" sz="1600" b="0" dirty="0">
                        <a:latin typeface="Verdana" pitchFamily="34" charset="0"/>
                        <a:ea typeface="Verdana" pitchFamily="34" charset="0"/>
                        <a:cs typeface="Verdana" pitchFamily="34" charset="0"/>
                      </a:endParaRPr>
                    </a:p>
                  </a:txBody>
                  <a:tcPr/>
                </a:tc>
              </a:tr>
              <a:tr h="209416">
                <a:tc>
                  <a:txBody>
                    <a:bodyPr/>
                    <a:lstStyle/>
                    <a:p>
                      <a:r>
                        <a:rPr lang="de-DE" sz="1600" b="0" dirty="0" smtClean="0">
                          <a:latin typeface="Verdana" pitchFamily="34" charset="0"/>
                          <a:ea typeface="Verdana" pitchFamily="34" charset="0"/>
                          <a:cs typeface="Verdana" pitchFamily="34" charset="0"/>
                        </a:rPr>
                        <a:t>1800  d</a:t>
                      </a:r>
                      <a:endParaRPr lang="de-DE" sz="1600" b="0" dirty="0">
                        <a:latin typeface="Verdana" pitchFamily="34" charset="0"/>
                        <a:ea typeface="Verdana" pitchFamily="34" charset="0"/>
                        <a:cs typeface="Verdana" pitchFamily="34" charset="0"/>
                      </a:endParaRPr>
                    </a:p>
                  </a:txBody>
                  <a:tcPr/>
                </a:tc>
              </a:tr>
              <a:tr h="378192">
                <a:tc>
                  <a:txBody>
                    <a:bodyPr/>
                    <a:lstStyle/>
                    <a:p>
                      <a:r>
                        <a:rPr lang="de-DE" sz="1600" b="1" dirty="0" smtClean="0">
                          <a:latin typeface="Verdana" pitchFamily="34" charset="0"/>
                          <a:ea typeface="Verdana" pitchFamily="34" charset="0"/>
                          <a:cs typeface="Verdana" pitchFamily="34" charset="0"/>
                        </a:rPr>
                        <a:t>4000  </a:t>
                      </a:r>
                      <a:r>
                        <a:rPr lang="de-DE" sz="1600" b="0" dirty="0" smtClean="0">
                          <a:latin typeface="Verdana" pitchFamily="34" charset="0"/>
                          <a:ea typeface="Verdana" pitchFamily="34" charset="0"/>
                          <a:cs typeface="Verdana" pitchFamily="34" charset="0"/>
                        </a:rPr>
                        <a:t>Kölner Stadt-Anzeiger</a:t>
                      </a:r>
                      <a:endParaRPr lang="de-DE" sz="1600" b="0" dirty="0">
                        <a:latin typeface="Verdana" pitchFamily="34" charset="0"/>
                        <a:ea typeface="Verdana" pitchFamily="34" charset="0"/>
                        <a:cs typeface="Verdana" pitchFamily="34" charset="0"/>
                      </a:endParaRPr>
                    </a:p>
                  </a:txBody>
                  <a:tcPr/>
                </a:tc>
              </a:tr>
              <a:tr h="2880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4025  </a:t>
                      </a:r>
                      <a:r>
                        <a:rPr lang="de-DE" sz="1600" b="0" dirty="0" smtClean="0">
                          <a:latin typeface="Verdana" pitchFamily="34" charset="0"/>
                          <a:ea typeface="Verdana" pitchFamily="34" charset="0"/>
                          <a:cs typeface="Verdana" pitchFamily="34" charset="0"/>
                        </a:rPr>
                        <a:t>1876-</a:t>
                      </a:r>
                      <a:endParaRPr lang="de-DE" sz="1600" b="0" dirty="0">
                        <a:latin typeface="Verdana" pitchFamily="34" charset="0"/>
                        <a:ea typeface="Verdana" pitchFamily="34" charset="0"/>
                        <a:cs typeface="Verdana" pitchFamily="34" charset="0"/>
                      </a:endParaRPr>
                    </a:p>
                  </a:txBody>
                  <a:tcPr/>
                </a:tc>
              </a:tr>
              <a:tr h="3127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4030 </a:t>
                      </a:r>
                      <a:r>
                        <a:rPr lang="de-DE" sz="1600" b="0" dirty="0" smtClean="0">
                          <a:latin typeface="Verdana" pitchFamily="34" charset="0"/>
                          <a:ea typeface="Verdana" pitchFamily="34" charset="0"/>
                          <a:cs typeface="Verdana" pitchFamily="34" charset="0"/>
                        </a:rPr>
                        <a:t>Köln : Kölner Stadtanzeiger</a:t>
                      </a:r>
                      <a:endParaRPr lang="de-DE" sz="1600" b="0" dirty="0">
                        <a:latin typeface="Verdana" pitchFamily="34" charset="0"/>
                        <a:ea typeface="Verdana" pitchFamily="34" charset="0"/>
                        <a:cs typeface="Verdana" pitchFamily="34" charset="0"/>
                      </a:endParaRPr>
                    </a:p>
                  </a:txBody>
                  <a:tcPr/>
                </a:tc>
              </a:tr>
              <a:tr h="2655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4050  !</a:t>
                      </a:r>
                      <a:r>
                        <a:rPr lang="de-DE" sz="1600" b="0" dirty="0" err="1" smtClean="0">
                          <a:latin typeface="Verdana" pitchFamily="34" charset="0"/>
                          <a:ea typeface="Verdana" pitchFamily="34" charset="0"/>
                          <a:cs typeface="Verdana" pitchFamily="34" charset="0"/>
                        </a:rPr>
                        <a:t>IDN!</a:t>
                      </a:r>
                      <a:r>
                        <a:rPr lang="de-DE" sz="1600" b="0" i="1" dirty="0" err="1" smtClean="0">
                          <a:latin typeface="Verdana" pitchFamily="34" charset="0"/>
                          <a:ea typeface="Verdana" pitchFamily="34" charset="0"/>
                          <a:cs typeface="Verdana" pitchFamily="34" charset="0"/>
                        </a:rPr>
                        <a:t>Köln</a:t>
                      </a:r>
                      <a:endParaRPr lang="de-DE" sz="1600" b="0" i="1" dirty="0">
                        <a:latin typeface="Verdana" pitchFamily="34" charset="0"/>
                        <a:ea typeface="Verdana" pitchFamily="34" charset="0"/>
                        <a:cs typeface="Verdana" pitchFamily="34" charset="0"/>
                      </a:endParaRPr>
                    </a:p>
                  </a:txBody>
                  <a:tcPr/>
                </a:tc>
              </a:tr>
              <a:tr h="43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4243  Erscheint auch </a:t>
                      </a:r>
                      <a:r>
                        <a:rPr lang="de-DE" sz="1600" b="0" dirty="0" err="1" smtClean="0">
                          <a:latin typeface="Verdana" pitchFamily="34" charset="0"/>
                          <a:ea typeface="Verdana" pitchFamily="34" charset="0"/>
                          <a:cs typeface="Verdana" pitchFamily="34" charset="0"/>
                        </a:rPr>
                        <a:t>als</a:t>
                      </a:r>
                      <a:r>
                        <a:rPr lang="de-DE" sz="1600" b="1" dirty="0" err="1" smtClean="0">
                          <a:solidFill>
                            <a:srgbClr val="FF0000"/>
                          </a:solidFill>
                          <a:latin typeface="Verdana" pitchFamily="34" charset="0"/>
                          <a:ea typeface="Verdana" pitchFamily="34" charset="0"/>
                          <a:cs typeface="Verdana" pitchFamily="34" charset="0"/>
                        </a:rPr>
                        <a:t>$n</a:t>
                      </a:r>
                      <a:r>
                        <a:rPr lang="de-DE" sz="1600" b="0" baseline="0" dirty="0" err="1" smtClean="0">
                          <a:latin typeface="Verdana" pitchFamily="34" charset="0"/>
                          <a:ea typeface="Verdana" pitchFamily="34" charset="0"/>
                          <a:cs typeface="Verdana" pitchFamily="34" charset="0"/>
                        </a:rPr>
                        <a:t>E-Paper-Ausgabe!IDN!</a:t>
                      </a:r>
                      <a:r>
                        <a:rPr lang="de-DE" sz="1600" b="0" i="1" baseline="0" dirty="0" err="1" smtClean="0">
                          <a:latin typeface="Verdana" pitchFamily="34" charset="0"/>
                          <a:ea typeface="Verdana" pitchFamily="34" charset="0"/>
                          <a:cs typeface="Verdana" pitchFamily="34" charset="0"/>
                        </a:rPr>
                        <a:t>Kölner</a:t>
                      </a:r>
                      <a:r>
                        <a:rPr lang="de-DE" sz="1600" b="0" i="1" baseline="0" dirty="0" smtClean="0">
                          <a:latin typeface="Verdana" pitchFamily="34" charset="0"/>
                          <a:ea typeface="Verdana" pitchFamily="34" charset="0"/>
                          <a:cs typeface="Verdana" pitchFamily="34" charset="0"/>
                        </a:rPr>
                        <a:t> Stadt-Anzeiger</a:t>
                      </a:r>
                      <a:endParaRPr lang="de-DE" sz="1600" b="0" i="1" dirty="0">
                        <a:latin typeface="Verdana" pitchFamily="34" charset="0"/>
                        <a:ea typeface="Verdana" pitchFamily="34" charset="0"/>
                        <a:cs typeface="Verdana" pitchFamily="34" charset="0"/>
                      </a:endParaRPr>
                    </a:p>
                  </a:txBody>
                  <a:tcPr/>
                </a:tc>
              </a:tr>
              <a:tr h="4795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4243  Erscheint auch </a:t>
                      </a:r>
                      <a:r>
                        <a:rPr lang="de-DE" sz="1600" b="0" dirty="0" err="1" smtClean="0">
                          <a:latin typeface="Verdana" pitchFamily="34" charset="0"/>
                          <a:ea typeface="Verdana" pitchFamily="34" charset="0"/>
                          <a:cs typeface="Verdana" pitchFamily="34" charset="0"/>
                        </a:rPr>
                        <a:t>als</a:t>
                      </a:r>
                      <a:r>
                        <a:rPr lang="de-DE" sz="1600" b="1" dirty="0" err="1" smtClean="0">
                          <a:solidFill>
                            <a:srgbClr val="FF0000"/>
                          </a:solidFill>
                          <a:latin typeface="Verdana" pitchFamily="34" charset="0"/>
                          <a:ea typeface="Verdana" pitchFamily="34" charset="0"/>
                          <a:cs typeface="Verdana" pitchFamily="34" charset="0"/>
                        </a:rPr>
                        <a:t>$n</a:t>
                      </a:r>
                      <a:r>
                        <a:rPr lang="de-DE" sz="1600" b="0" baseline="0" dirty="0" err="1" smtClean="0">
                          <a:latin typeface="Verdana" pitchFamily="34" charset="0"/>
                          <a:ea typeface="Verdana" pitchFamily="34" charset="0"/>
                          <a:cs typeface="Verdana" pitchFamily="34" charset="0"/>
                        </a:rPr>
                        <a:t>Online-Ausgabe!IDN!</a:t>
                      </a:r>
                      <a:r>
                        <a:rPr lang="de-DE" sz="1600" b="0" i="1" baseline="0" dirty="0" err="1" smtClean="0">
                          <a:latin typeface="Verdana" pitchFamily="34" charset="0"/>
                          <a:ea typeface="Verdana" pitchFamily="34" charset="0"/>
                          <a:cs typeface="Verdana" pitchFamily="34" charset="0"/>
                        </a:rPr>
                        <a:t>Kölner</a:t>
                      </a:r>
                      <a:r>
                        <a:rPr lang="de-DE" sz="1600" b="0" i="1" baseline="0" dirty="0" smtClean="0">
                          <a:latin typeface="Verdana" pitchFamily="34" charset="0"/>
                          <a:ea typeface="Verdana" pitchFamily="34" charset="0"/>
                          <a:cs typeface="Verdana" pitchFamily="34" charset="0"/>
                        </a:rPr>
                        <a:t> </a:t>
                      </a:r>
                      <a:r>
                        <a:rPr lang="de-DE" sz="1600" b="0" i="1" baseline="0" dirty="0" smtClean="0">
                          <a:latin typeface="Verdana" pitchFamily="34" charset="0"/>
                          <a:ea typeface="Verdana" pitchFamily="34" charset="0"/>
                          <a:cs typeface="Verdana" pitchFamily="34" charset="0"/>
                        </a:rPr>
                        <a:t>Stadt-Anzeiger</a:t>
                      </a:r>
                      <a:endParaRPr lang="de-DE" sz="1600" b="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2879393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Beispiele für Zeitungen			-2-</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441298159"/>
              </p:ext>
            </p:extLst>
          </p:nvPr>
        </p:nvGraphicFramePr>
        <p:xfrm>
          <a:off x="251520" y="1412776"/>
          <a:ext cx="8712968" cy="3123020"/>
        </p:xfrm>
        <a:graphic>
          <a:graphicData uri="http://schemas.openxmlformats.org/drawingml/2006/table">
            <a:tbl>
              <a:tblPr firstRow="1" bandRow="1">
                <a:tableStyleId>{5C22544A-7EE6-4342-B048-85BDC9FD1C3A}</a:tableStyleId>
              </a:tblPr>
              <a:tblGrid>
                <a:gridCol w="842129"/>
                <a:gridCol w="971687"/>
                <a:gridCol w="1684260"/>
                <a:gridCol w="5214892"/>
              </a:tblGrid>
              <a:tr h="23466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065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Der</a:t>
                      </a:r>
                      <a:r>
                        <a:rPr lang="de-DE" baseline="0" dirty="0" smtClean="0">
                          <a:latin typeface="Verdana" panose="020B0604030504040204" pitchFamily="34" charset="0"/>
                          <a:ea typeface="Verdana" panose="020B0604030504040204" pitchFamily="34" charset="0"/>
                          <a:cs typeface="Verdana" panose="020B0604030504040204" pitchFamily="34" charset="0"/>
                        </a:rPr>
                        <a:t> @Tagesspiegel</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tc>
              </a:tr>
              <a:tr h="586651">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Haupttitel</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Generalanzeiger</a:t>
                      </a:r>
                      <a:r>
                        <a:rPr lang="de-DE" baseline="0" dirty="0" smtClean="0">
                          <a:latin typeface="Verdana" panose="020B0604030504040204" pitchFamily="34" charset="0"/>
                          <a:ea typeface="Verdana" panose="020B0604030504040204" pitchFamily="34" charset="0"/>
                          <a:cs typeface="Verdana" panose="020B0604030504040204" pitchFamily="34" charset="0"/>
                        </a:rPr>
                        <a:t> für Dortmund und Provinz</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586651">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Haupttitel</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Le @</a:t>
                      </a:r>
                      <a:r>
                        <a:rPr lang="de-DE" dirty="0" err="1" smtClean="0">
                          <a:latin typeface="Verdana" panose="020B0604030504040204" pitchFamily="34" charset="0"/>
                          <a:ea typeface="Verdana" panose="020B0604030504040204" pitchFamily="34" charset="0"/>
                          <a:cs typeface="Verdana" panose="020B0604030504040204" pitchFamily="34" charset="0"/>
                        </a:rPr>
                        <a:t>démocrate</a:t>
                      </a:r>
                      <a:r>
                        <a:rPr lang="de-DE" dirty="0" smtClean="0">
                          <a:latin typeface="Verdana" panose="020B0604030504040204" pitchFamily="34" charset="0"/>
                          <a:ea typeface="Verdana" panose="020B0604030504040204" pitchFamily="34" charset="0"/>
                          <a:cs typeface="Verdana" panose="020B0604030504040204" pitchFamily="34" charset="0"/>
                        </a:rPr>
                        <a:t> du Midi Westfalen</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586651">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Haupttitel</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err="1" smtClean="0">
                          <a:latin typeface="Verdana" panose="020B0604030504040204" pitchFamily="34" charset="0"/>
                          <a:ea typeface="Verdana" panose="020B0604030504040204" pitchFamily="34" charset="0"/>
                          <a:cs typeface="Verdana" panose="020B0604030504040204" pitchFamily="34" charset="0"/>
                        </a:rPr>
                        <a:t>Saturday</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evening</a:t>
                      </a:r>
                      <a:r>
                        <a:rPr lang="de-DE" dirty="0" smtClean="0">
                          <a:latin typeface="Verdana" panose="020B0604030504040204" pitchFamily="34" charset="0"/>
                          <a:ea typeface="Verdana" panose="020B0604030504040204" pitchFamily="34" charset="0"/>
                          <a:cs typeface="Verdana" panose="020B0604030504040204" pitchFamily="34" charset="0"/>
                        </a:rPr>
                        <a:t> post</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r h="586651">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4000</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2.3.2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Haupttitel</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Kölner Stadt-Anzeiger </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1.b Bevorzugte Informationsquelle</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r>
              <a:rPr lang="de-DE" sz="2400" dirty="0" smtClean="0">
                <a:latin typeface="Verdana" pitchFamily="34" charset="0"/>
                <a:ea typeface="Verdana" pitchFamily="34" charset="0"/>
                <a:cs typeface="Verdana" pitchFamily="34" charset="0"/>
              </a:rPr>
              <a:t>Titelseite, </a:t>
            </a:r>
            <a:r>
              <a:rPr lang="de-DE" sz="1800" i="1" dirty="0" smtClean="0">
                <a:latin typeface="Verdana" pitchFamily="34" charset="0"/>
                <a:ea typeface="Verdana" pitchFamily="34" charset="0"/>
                <a:cs typeface="Verdana" pitchFamily="34" charset="0"/>
              </a:rPr>
              <a:t>wenn nicht vorhanden</a:t>
            </a:r>
            <a:endParaRPr lang="de-DE" sz="2400" dirty="0">
              <a:latin typeface="Verdana" pitchFamily="34" charset="0"/>
              <a:ea typeface="Verdana" pitchFamily="34" charset="0"/>
              <a:cs typeface="Verdana" pitchFamily="34" charset="0"/>
            </a:endParaRPr>
          </a:p>
          <a:p>
            <a:pPr marL="0" indent="0">
              <a:buNone/>
            </a:pPr>
            <a:r>
              <a:rPr lang="de-DE" sz="2400" dirty="0" smtClean="0">
                <a:latin typeface="Verdana" pitchFamily="34" charset="0"/>
                <a:ea typeface="Verdana" pitchFamily="34" charset="0"/>
                <a:cs typeface="Verdana" pitchFamily="34" charset="0"/>
                <a:sym typeface="Wingdings" panose="05000000000000000000" pitchFamily="2" charset="2"/>
              </a:rPr>
              <a:t>   </a:t>
            </a:r>
            <a:r>
              <a:rPr lang="de-DE" sz="2400" dirty="0" smtClean="0">
                <a:latin typeface="Verdana" pitchFamily="34" charset="0"/>
                <a:ea typeface="Verdana" pitchFamily="34" charset="0"/>
                <a:cs typeface="Verdana" pitchFamily="34" charset="0"/>
              </a:rPr>
              <a:t>Umschlag/Impressum </a:t>
            </a:r>
            <a:r>
              <a:rPr lang="de-DE" sz="1800" i="1" dirty="0" smtClean="0">
                <a:latin typeface="Verdana" pitchFamily="34" charset="0"/>
                <a:ea typeface="Verdana" pitchFamily="34" charset="0"/>
                <a:cs typeface="Verdana" pitchFamily="34" charset="0"/>
              </a:rPr>
              <a:t>wenn nicht vorhanden</a:t>
            </a:r>
          </a:p>
          <a:p>
            <a:pPr marL="0" indent="0">
              <a:buNone/>
            </a:pPr>
            <a:r>
              <a:rPr lang="de-DE" sz="2400" dirty="0">
                <a:latin typeface="Verdana" pitchFamily="34" charset="0"/>
                <a:ea typeface="Verdana" pitchFamily="34" charset="0"/>
                <a:cs typeface="Verdana" pitchFamily="34" charset="0"/>
              </a:rPr>
              <a:t> </a:t>
            </a:r>
            <a:r>
              <a:rPr lang="de-DE" sz="2400" dirty="0" smtClean="0">
                <a:latin typeface="Verdana" pitchFamily="34" charset="0"/>
                <a:ea typeface="Verdana" pitchFamily="34" charset="0"/>
                <a:cs typeface="Verdana" pitchFamily="34" charset="0"/>
              </a:rPr>
              <a:t>  </a:t>
            </a:r>
            <a:r>
              <a:rPr lang="de-DE" sz="2400" dirty="0" smtClean="0">
                <a:latin typeface="Verdana" pitchFamily="34" charset="0"/>
                <a:ea typeface="Verdana" pitchFamily="34" charset="0"/>
                <a:cs typeface="Verdana" pitchFamily="34" charset="0"/>
                <a:sym typeface="Wingdings" panose="05000000000000000000" pitchFamily="2" charset="2"/>
              </a:rPr>
              <a:t></a:t>
            </a:r>
            <a:r>
              <a:rPr lang="de-DE" sz="2400" dirty="0" smtClean="0">
                <a:latin typeface="Verdana" pitchFamily="34" charset="0"/>
                <a:ea typeface="Verdana" pitchFamily="34" charset="0"/>
                <a:cs typeface="Verdana" pitchFamily="34" charset="0"/>
              </a:rPr>
              <a:t> </a:t>
            </a:r>
            <a:r>
              <a:rPr lang="de-DE" sz="2400" dirty="0" smtClean="0">
                <a:solidFill>
                  <a:srgbClr val="C00000"/>
                </a:solidFill>
                <a:latin typeface="Verdana" pitchFamily="34" charset="0"/>
                <a:ea typeface="Verdana" pitchFamily="34" charset="0"/>
                <a:cs typeface="Verdana" pitchFamily="34" charset="0"/>
              </a:rPr>
              <a:t>Kopftitel-Seite</a:t>
            </a:r>
          </a:p>
          <a:p>
            <a:pPr marL="0" indent="0">
              <a:buNone/>
            </a:pP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Einzelne Ausgaben bei </a:t>
            </a:r>
            <a:r>
              <a:rPr lang="de-DE" sz="2400" u="sng" dirty="0" smtClean="0">
                <a:latin typeface="Verdana" pitchFamily="34" charset="0"/>
                <a:ea typeface="Verdana" pitchFamily="34" charset="0"/>
                <a:cs typeface="Verdana" pitchFamily="34" charset="0"/>
              </a:rPr>
              <a:t>Regional- </a:t>
            </a:r>
            <a:r>
              <a:rPr lang="de-DE" sz="2400" u="sng" dirty="0">
                <a:latin typeface="Verdana" pitchFamily="34" charset="0"/>
                <a:ea typeface="Verdana" pitchFamily="34" charset="0"/>
                <a:cs typeface="Verdana" pitchFamily="34" charset="0"/>
              </a:rPr>
              <a:t>oder Lokalausgaben </a:t>
            </a:r>
            <a:r>
              <a:rPr lang="de-DE" sz="2400" dirty="0">
                <a:latin typeface="Verdana" pitchFamily="34" charset="0"/>
                <a:ea typeface="Verdana" pitchFamily="34" charset="0"/>
                <a:cs typeface="Verdana" pitchFamily="34" charset="0"/>
                <a:sym typeface="Wingdings" pitchFamily="2" charset="2"/>
              </a:rPr>
              <a:t> erste Seite der </a:t>
            </a:r>
            <a:r>
              <a:rPr lang="de-DE" sz="2400" dirty="0" smtClean="0">
                <a:latin typeface="Verdana" pitchFamily="34" charset="0"/>
                <a:ea typeface="Verdana" pitchFamily="34" charset="0"/>
                <a:cs typeface="Verdana" pitchFamily="34" charset="0"/>
                <a:sym typeface="Wingdings" pitchFamily="2" charset="2"/>
              </a:rPr>
              <a:t>jeweiligen Ausgabe und Impressum </a:t>
            </a:r>
          </a:p>
          <a:p>
            <a:pPr marL="0" indent="0">
              <a:buNone/>
            </a:pPr>
            <a:endParaRPr lang="de-DE" sz="2400" dirty="0">
              <a:latin typeface="Verdana" pitchFamily="34" charset="0"/>
              <a:ea typeface="Verdana" pitchFamily="34" charset="0"/>
              <a:cs typeface="Verdana" pitchFamily="34" charset="0"/>
              <a:sym typeface="Wingdings" pitchFamily="2" charset="2"/>
            </a:endParaRPr>
          </a:p>
          <a:p>
            <a:r>
              <a:rPr lang="de-DE" sz="2400" dirty="0">
                <a:latin typeface="Verdana" pitchFamily="34" charset="0"/>
                <a:ea typeface="Verdana" pitchFamily="34" charset="0"/>
                <a:cs typeface="Verdana" pitchFamily="34" charset="0"/>
                <a:sym typeface="Wingdings" pitchFamily="2" charset="2"/>
              </a:rPr>
              <a:t>Bei </a:t>
            </a:r>
            <a:r>
              <a:rPr lang="de-DE" sz="2400" u="sng" dirty="0" smtClean="0">
                <a:latin typeface="Verdana" pitchFamily="34" charset="0"/>
                <a:ea typeface="Verdana" pitchFamily="34" charset="0"/>
                <a:cs typeface="Verdana" pitchFamily="34" charset="0"/>
                <a:sym typeface="Wingdings" pitchFamily="2" charset="2"/>
              </a:rPr>
              <a:t>historischen/frühen</a:t>
            </a:r>
            <a:r>
              <a:rPr lang="de-DE" sz="2400" dirty="0" smtClean="0">
                <a:latin typeface="Verdana" pitchFamily="34" charset="0"/>
                <a:ea typeface="Verdana" pitchFamily="34" charset="0"/>
                <a:cs typeface="Verdana" pitchFamily="34" charset="0"/>
                <a:sym typeface="Wingdings" pitchFamily="2" charset="2"/>
              </a:rPr>
              <a:t> Zeitungen</a:t>
            </a:r>
            <a:endParaRPr lang="de-DE" sz="2400" dirty="0">
              <a:latin typeface="Verdana" pitchFamily="34" charset="0"/>
              <a:ea typeface="Verdana" pitchFamily="34" charset="0"/>
              <a:cs typeface="Verdana" pitchFamily="34" charset="0"/>
              <a:sym typeface="Wingdings" pitchFamily="2" charset="2"/>
            </a:endParaRPr>
          </a:p>
          <a:p>
            <a:pPr marL="0" indent="0">
              <a:buNone/>
            </a:pPr>
            <a:r>
              <a:rPr lang="de-DE" sz="2400" dirty="0">
                <a:latin typeface="Verdana" pitchFamily="34" charset="0"/>
                <a:ea typeface="Verdana" pitchFamily="34" charset="0"/>
                <a:cs typeface="Verdana" pitchFamily="34" charset="0"/>
                <a:sym typeface="Wingdings" pitchFamily="2" charset="2"/>
              </a:rPr>
              <a:t>   1. erste Seite oder Anfang des Textes (titellose     	Drucke) </a:t>
            </a:r>
          </a:p>
          <a:p>
            <a:pPr>
              <a:buNone/>
            </a:pPr>
            <a:r>
              <a:rPr lang="de-DE" sz="2400" dirty="0">
                <a:latin typeface="Verdana" pitchFamily="34" charset="0"/>
                <a:ea typeface="Verdana" pitchFamily="34" charset="0"/>
                <a:cs typeface="Verdana" pitchFamily="34" charset="0"/>
                <a:sym typeface="Wingdings" pitchFamily="2" charset="2"/>
              </a:rPr>
              <a:t>   2. Jahrestitelblatt</a:t>
            </a:r>
            <a:endParaRPr lang="de-DE" sz="2400" dirty="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2 </a:t>
            </a:r>
            <a:r>
              <a:rPr lang="de-DE" dirty="0">
                <a:latin typeface="Verdana" pitchFamily="34" charset="0"/>
                <a:ea typeface="Verdana" pitchFamily="34" charset="0"/>
                <a:cs typeface="Verdana" pitchFamily="34" charset="0"/>
              </a:rPr>
              <a:t>B</a:t>
            </a:r>
            <a:r>
              <a:rPr lang="de-DE" dirty="0" smtClean="0">
                <a:latin typeface="Verdana" pitchFamily="34" charset="0"/>
                <a:ea typeface="Verdana" pitchFamily="34" charset="0"/>
                <a:cs typeface="Verdana" pitchFamily="34" charset="0"/>
              </a:rPr>
              <a:t>eschreibung</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a:buNone/>
            </a:pPr>
            <a:endParaRPr lang="de-DE" sz="2400" dirty="0" smtClean="0">
              <a:solidFill>
                <a:srgbClr val="0070C0"/>
              </a:solidFill>
              <a:latin typeface="Verdana" pitchFamily="34" charset="0"/>
              <a:ea typeface="Verdana" pitchFamily="34" charset="0"/>
              <a:cs typeface="Verdana" pitchFamily="34" charset="0"/>
            </a:endParaRPr>
          </a:p>
          <a:p>
            <a:pPr marL="0" indent="0">
              <a:buNone/>
            </a:pPr>
            <a:r>
              <a:rPr lang="de-DE" sz="2400" dirty="0">
                <a:latin typeface="Verdana" pitchFamily="34" charset="0"/>
                <a:ea typeface="Verdana" pitchFamily="34" charset="0"/>
                <a:cs typeface="Verdana" pitchFamily="34" charset="0"/>
              </a:rPr>
              <a:t>F</a:t>
            </a:r>
            <a:r>
              <a:rPr lang="de-DE" sz="2400" dirty="0" smtClean="0">
                <a:latin typeface="Verdana" pitchFamily="34" charset="0"/>
                <a:ea typeface="Verdana" pitchFamily="34" charset="0"/>
                <a:cs typeface="Verdana" pitchFamily="34" charset="0"/>
              </a:rPr>
              <a:t>ür die Erfassung von Zeitungen gelten </a:t>
            </a:r>
          </a:p>
          <a:p>
            <a:pPr marL="0" indent="0">
              <a:buNone/>
            </a:pPr>
            <a:endParaRPr lang="de-DE" sz="2400" dirty="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alle RDA-Regeln</a:t>
            </a:r>
          </a:p>
          <a:p>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RDA-Regeln für fortlaufende Ressourcen</a:t>
            </a:r>
          </a:p>
          <a:p>
            <a:endParaRPr lang="de-DE" sz="2400" dirty="0" smtClean="0">
              <a:latin typeface="Verdana" pitchFamily="34" charset="0"/>
              <a:ea typeface="Verdana" pitchFamily="34" charset="0"/>
              <a:cs typeface="Verdana" pitchFamily="34" charset="0"/>
            </a:endParaRPr>
          </a:p>
          <a:p>
            <a:pPr>
              <a:buNone/>
            </a:pPr>
            <a:r>
              <a:rPr lang="de-DE" sz="2400" i="1" dirty="0" smtClean="0">
                <a:latin typeface="Verdana" pitchFamily="34" charset="0"/>
                <a:ea typeface="Verdana" pitchFamily="34" charset="0"/>
                <a:cs typeface="Verdana" pitchFamily="34" charset="0"/>
              </a:rPr>
              <a:t>und</a:t>
            </a:r>
          </a:p>
          <a:p>
            <a:pPr>
              <a:buNone/>
            </a:pPr>
            <a:endParaRPr lang="de-DE" sz="2400" dirty="0" smtClean="0">
              <a:latin typeface="Verdana" pitchFamily="34" charset="0"/>
              <a:ea typeface="Verdana" pitchFamily="34" charset="0"/>
              <a:cs typeface="Verdana" pitchFamily="34" charset="0"/>
            </a:endParaRPr>
          </a:p>
          <a:p>
            <a:r>
              <a:rPr lang="de-DE" sz="2400">
                <a:latin typeface="Verdana" pitchFamily="34" charset="0"/>
                <a:ea typeface="Verdana" pitchFamily="34" charset="0"/>
                <a:cs typeface="Verdana" pitchFamily="34" charset="0"/>
              </a:rPr>
              <a:t>d</a:t>
            </a:r>
            <a:r>
              <a:rPr lang="de-DE" sz="2400" smtClean="0">
                <a:latin typeface="Verdana" pitchFamily="34" charset="0"/>
                <a:ea typeface="Verdana" pitchFamily="34" charset="0"/>
                <a:cs typeface="Verdana" pitchFamily="34" charset="0"/>
              </a:rPr>
              <a:t>ie dazugehörigen </a:t>
            </a:r>
            <a:r>
              <a:rPr lang="de-DE" sz="2400" dirty="0" smtClean="0">
                <a:latin typeface="Verdana" pitchFamily="34" charset="0"/>
                <a:ea typeface="Verdana" pitchFamily="34" charset="0"/>
                <a:cs typeface="Verdana" pitchFamily="34" charset="0"/>
              </a:rPr>
              <a:t>Anwendungsrichtlinien</a:t>
            </a:r>
          </a:p>
          <a:p>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76064"/>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3.a </a:t>
            </a:r>
            <a:r>
              <a:rPr lang="de-DE" sz="2800" dirty="0" smtClean="0">
                <a:solidFill>
                  <a:schemeClr val="tx2"/>
                </a:solidFill>
                <a:latin typeface="Verdana" pitchFamily="34" charset="0"/>
                <a:ea typeface="Verdana" pitchFamily="34" charset="0"/>
                <a:cs typeface="Verdana" pitchFamily="34" charset="0"/>
              </a:rPr>
              <a:t>Zählung                         -1-</a:t>
            </a:r>
          </a:p>
          <a:p>
            <a:pPr marL="0" indent="0">
              <a:buNone/>
            </a:pPr>
            <a:endParaRPr lang="de-DE" sz="2800" dirty="0" smtClean="0">
              <a:solidFill>
                <a:schemeClr val="accent1">
                  <a:lumMod val="50000"/>
                </a:schemeClr>
              </a:solidFill>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2762876787"/>
              </p:ext>
            </p:extLst>
          </p:nvPr>
        </p:nvGraphicFramePr>
        <p:xfrm>
          <a:off x="251520" y="5157192"/>
          <a:ext cx="8640959" cy="731520"/>
        </p:xfrm>
        <a:graphic>
          <a:graphicData uri="http://schemas.openxmlformats.org/drawingml/2006/table">
            <a:tbl>
              <a:tblPr firstRow="1" bandRow="1">
                <a:tableStyleId>{5C22544A-7EE6-4342-B048-85BDC9FD1C3A}</a:tableStyleId>
              </a:tblPr>
              <a:tblGrid>
                <a:gridCol w="936104"/>
                <a:gridCol w="864096"/>
                <a:gridCol w="1440160"/>
                <a:gridCol w="5400599"/>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4025</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70. Jg., Nr. 127 (3. Juni 2014)-</a:t>
                      </a:r>
                    </a:p>
                  </a:txBody>
                  <a:tcPr/>
                </a:tc>
              </a:tr>
            </a:tbl>
          </a:graphicData>
        </a:graphic>
      </p:graphicFrame>
      <p:sp>
        <p:nvSpPr>
          <p:cNvPr id="8" name="Textfeld 7"/>
          <p:cNvSpPr txBox="1"/>
          <p:nvPr/>
        </p:nvSpPr>
        <p:spPr>
          <a:xfrm>
            <a:off x="395536" y="4365104"/>
            <a:ext cx="8568952" cy="923330"/>
          </a:xfrm>
          <a:prstGeom prst="rect">
            <a:avLst/>
          </a:prstGeom>
          <a:noFill/>
        </p:spPr>
        <p:txBody>
          <a:bodyPr wrap="square" rtlCol="0">
            <a:spAutoFit/>
          </a:bodyPr>
          <a:lstStyle/>
          <a:p>
            <a:r>
              <a:rPr lang="de-DE" dirty="0">
                <a:latin typeface="Verdana" pitchFamily="34" charset="0"/>
                <a:ea typeface="Verdana" pitchFamily="34" charset="0"/>
                <a:cs typeface="Verdana" pitchFamily="34" charset="0"/>
              </a:rPr>
              <a:t>Informationsquelle</a:t>
            </a:r>
          </a:p>
          <a:p>
            <a:r>
              <a:rPr lang="de-DE" dirty="0">
                <a:latin typeface="Verdana" pitchFamily="34" charset="0"/>
                <a:ea typeface="Verdana" pitchFamily="34" charset="0"/>
                <a:cs typeface="Verdana" pitchFamily="34" charset="0"/>
              </a:rPr>
              <a:t>Dienstag, 3. Juni 2014 // Nr. 127, 70. JG</a:t>
            </a:r>
          </a:p>
          <a:p>
            <a:endParaRPr lang="de-DE" dirty="0"/>
          </a:p>
        </p:txBody>
      </p:sp>
      <p:sp>
        <p:nvSpPr>
          <p:cNvPr id="11" name="Textfeld 10"/>
          <p:cNvSpPr txBox="1"/>
          <p:nvPr/>
        </p:nvSpPr>
        <p:spPr>
          <a:xfrm>
            <a:off x="239765" y="1484785"/>
            <a:ext cx="8724723" cy="2616101"/>
          </a:xfrm>
          <a:prstGeom prst="rect">
            <a:avLst/>
          </a:prstGeom>
          <a:noFill/>
        </p:spPr>
        <p:txBody>
          <a:bodyPr wrap="square" rtlCol="0">
            <a:spAutoFit/>
          </a:bodyPr>
          <a:lstStyle/>
          <a:p>
            <a:r>
              <a:rPr lang="de-DE" dirty="0" smtClean="0">
                <a:solidFill>
                  <a:srgbClr val="C00000"/>
                </a:solidFill>
                <a:latin typeface="Verdana" panose="020B0604030504040204" pitchFamily="34" charset="0"/>
                <a:ea typeface="Verdana" panose="020B0604030504040204" pitchFamily="34" charset="0"/>
                <a:cs typeface="Verdana" panose="020B0604030504040204" pitchFamily="34" charset="0"/>
              </a:rPr>
              <a:t>Besonderheit</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dirty="0" smtClean="0">
                <a:latin typeface="Verdana" panose="020B0604030504040204" pitchFamily="34" charset="0"/>
                <a:ea typeface="Verdana" panose="020B0604030504040204" pitchFamily="34" charset="0"/>
                <a:cs typeface="Verdana" panose="020B0604030504040204" pitchFamily="34" charset="0"/>
              </a:rPr>
              <a:t>i</a:t>
            </a:r>
            <a:r>
              <a:rPr lang="de-DE" dirty="0">
                <a:latin typeface="Verdana" panose="020B0604030504040204" pitchFamily="34" charset="0"/>
                <a:ea typeface="Verdana" panose="020B0604030504040204" pitchFamily="34" charset="0"/>
                <a:cs typeface="Verdana" panose="020B0604030504040204" pitchFamily="34" charset="0"/>
              </a:rPr>
              <a:t>. d. R. </a:t>
            </a:r>
            <a:r>
              <a:rPr lang="de-DE" dirty="0" smtClean="0">
                <a:latin typeface="Verdana" panose="020B0604030504040204" pitchFamily="34" charset="0"/>
                <a:ea typeface="Verdana" panose="020B0604030504040204" pitchFamily="34" charset="0"/>
                <a:cs typeface="Verdana" panose="020B0604030504040204" pitchFamily="34" charset="0"/>
              </a:rPr>
              <a:t>Kopftitel-Seiten</a:t>
            </a:r>
          </a:p>
          <a:p>
            <a:r>
              <a:rPr lang="de-DE" dirty="0" smtClean="0">
                <a:latin typeface="Verdana" panose="020B0604030504040204" pitchFamily="34" charset="0"/>
                <a:ea typeface="Verdana" panose="020B0604030504040204" pitchFamily="34" charset="0"/>
                <a:cs typeface="Verdana" panose="020B0604030504040204" pitchFamily="34" charset="0"/>
              </a:rPr>
              <a:t>Normalerweise ist </a:t>
            </a:r>
            <a:r>
              <a:rPr lang="de-DE" dirty="0">
                <a:latin typeface="Verdana" panose="020B0604030504040204" pitchFamily="34" charset="0"/>
                <a:ea typeface="Verdana" panose="020B0604030504040204" pitchFamily="34" charset="0"/>
                <a:cs typeface="Verdana" panose="020B0604030504040204" pitchFamily="34" charset="0"/>
              </a:rPr>
              <a:t>eine Leiste vorhanden, in der ein </a:t>
            </a:r>
            <a:r>
              <a:rPr lang="de-DE" dirty="0" smtClean="0">
                <a:latin typeface="Verdana" panose="020B0604030504040204" pitchFamily="34" charset="0"/>
                <a:ea typeface="Verdana" panose="020B0604030504040204" pitchFamily="34" charset="0"/>
                <a:cs typeface="Verdana" panose="020B0604030504040204" pitchFamily="34" charset="0"/>
              </a:rPr>
              <a:t>Erscheinungsort,</a:t>
            </a:r>
          </a:p>
          <a:p>
            <a:r>
              <a:rPr lang="de-DE" dirty="0" smtClean="0">
                <a:latin typeface="Verdana" panose="020B0604030504040204" pitchFamily="34" charset="0"/>
                <a:ea typeface="Verdana" panose="020B0604030504040204" pitchFamily="34" charset="0"/>
                <a:cs typeface="Verdana" panose="020B0604030504040204" pitchFamily="34" charset="0"/>
              </a:rPr>
              <a:t>eine Zählung </a:t>
            </a:r>
            <a:r>
              <a:rPr lang="de-DE" dirty="0">
                <a:latin typeface="Verdana" panose="020B0604030504040204" pitchFamily="34" charset="0"/>
                <a:ea typeface="Verdana" panose="020B0604030504040204" pitchFamily="34" charset="0"/>
                <a:cs typeface="Verdana" panose="020B0604030504040204" pitchFamily="34" charset="0"/>
              </a:rPr>
              <a:t>und </a:t>
            </a:r>
            <a:r>
              <a:rPr lang="de-DE" dirty="0" smtClean="0">
                <a:latin typeface="Verdana" panose="020B0604030504040204" pitchFamily="34" charset="0"/>
                <a:ea typeface="Verdana" panose="020B0604030504040204" pitchFamily="34" charset="0"/>
                <a:cs typeface="Verdana" panose="020B0604030504040204" pitchFamily="34" charset="0"/>
              </a:rPr>
              <a:t>ein </a:t>
            </a:r>
            <a:r>
              <a:rPr lang="de-DE" dirty="0">
                <a:latin typeface="Verdana" panose="020B0604030504040204" pitchFamily="34" charset="0"/>
                <a:ea typeface="Verdana" panose="020B0604030504040204" pitchFamily="34" charset="0"/>
                <a:cs typeface="Verdana" panose="020B0604030504040204" pitchFamily="34" charset="0"/>
              </a:rPr>
              <a:t>Datum aufgeführt </a:t>
            </a:r>
            <a:r>
              <a:rPr lang="de-DE" dirty="0" smtClean="0">
                <a:latin typeface="Verdana" panose="020B0604030504040204" pitchFamily="34" charset="0"/>
                <a:ea typeface="Verdana" panose="020B0604030504040204" pitchFamily="34" charset="0"/>
                <a:cs typeface="Verdana" panose="020B0604030504040204" pitchFamily="34" charset="0"/>
              </a:rPr>
              <a:t>sein </a:t>
            </a:r>
            <a:r>
              <a:rPr lang="de-DE" dirty="0">
                <a:latin typeface="Verdana" panose="020B0604030504040204" pitchFamily="34" charset="0"/>
                <a:ea typeface="Verdana" panose="020B0604030504040204" pitchFamily="34" charset="0"/>
                <a:cs typeface="Verdana" panose="020B0604030504040204" pitchFamily="34" charset="0"/>
              </a:rPr>
              <a:t>können. </a:t>
            </a:r>
            <a:r>
              <a:rPr lang="de-DE" dirty="0" smtClean="0">
                <a:latin typeface="Verdana" panose="020B0604030504040204" pitchFamily="34" charset="0"/>
                <a:ea typeface="Verdana" panose="020B0604030504040204" pitchFamily="34" charset="0"/>
                <a:cs typeface="Verdana" panose="020B0604030504040204" pitchFamily="34" charset="0"/>
              </a:rPr>
              <a:t>Die </a:t>
            </a:r>
            <a:r>
              <a:rPr lang="de-DE" dirty="0">
                <a:latin typeface="Verdana" panose="020B0604030504040204" pitchFamily="34" charset="0"/>
                <a:ea typeface="Verdana" panose="020B0604030504040204" pitchFamily="34" charset="0"/>
                <a:cs typeface="Verdana" panose="020B0604030504040204" pitchFamily="34" charset="0"/>
              </a:rPr>
              <a:t>Angaben können sich innerhalb der Leiste verschieben. </a:t>
            </a:r>
            <a:r>
              <a:rPr lang="de-DE" dirty="0" smtClean="0">
                <a:latin typeface="Verdana" panose="020B0604030504040204" pitchFamily="34" charset="0"/>
                <a:ea typeface="Verdana" panose="020B0604030504040204" pitchFamily="34" charset="0"/>
                <a:cs typeface="Verdana" panose="020B0604030504040204" pitchFamily="34" charset="0"/>
              </a:rPr>
              <a:t>Eine </a:t>
            </a:r>
            <a:r>
              <a:rPr lang="de-DE" dirty="0">
                <a:latin typeface="Verdana" panose="020B0604030504040204" pitchFamily="34" charset="0"/>
                <a:ea typeface="Verdana" panose="020B0604030504040204" pitchFamily="34" charset="0"/>
                <a:cs typeface="Verdana" panose="020B0604030504040204" pitchFamily="34" charset="0"/>
              </a:rPr>
              <a:t>saubere Trennung zwischen den Elementen Veröffentlichungsangabe, </a:t>
            </a:r>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Zählung </a:t>
            </a:r>
            <a:r>
              <a:rPr lang="de-DE" dirty="0">
                <a:latin typeface="Verdana" panose="020B0604030504040204" pitchFamily="34" charset="0"/>
                <a:ea typeface="Verdana" panose="020B0604030504040204" pitchFamily="34" charset="0"/>
                <a:cs typeface="Verdana" panose="020B0604030504040204" pitchFamily="34" charset="0"/>
              </a:rPr>
              <a:t>und </a:t>
            </a:r>
            <a:r>
              <a:rPr lang="de-DE" dirty="0" smtClean="0">
                <a:latin typeface="Verdana" panose="020B0604030504040204" pitchFamily="34" charset="0"/>
                <a:ea typeface="Verdana" panose="020B0604030504040204" pitchFamily="34" charset="0"/>
                <a:cs typeface="Verdana" panose="020B0604030504040204" pitchFamily="34" charset="0"/>
              </a:rPr>
              <a:t>Erscheinungsdatum </a:t>
            </a:r>
            <a:r>
              <a:rPr lang="de-DE" dirty="0">
                <a:latin typeface="Verdana" panose="020B0604030504040204" pitchFamily="34" charset="0"/>
                <a:ea typeface="Verdana" panose="020B0604030504040204" pitchFamily="34" charset="0"/>
                <a:cs typeface="Verdana" panose="020B0604030504040204" pitchFamily="34" charset="0"/>
              </a:rPr>
              <a:t>ist i. d. R. nicht möglich. </a:t>
            </a:r>
          </a:p>
          <a:p>
            <a:r>
              <a:rPr lang="de-DE" dirty="0">
                <a:latin typeface="Verdana" panose="020B0604030504040204" pitchFamily="34" charset="0"/>
                <a:ea typeface="Verdana" panose="020B0604030504040204" pitchFamily="34" charset="0"/>
                <a:cs typeface="Verdana" panose="020B0604030504040204" pitchFamily="34" charset="0"/>
              </a:rPr>
              <a:t>  </a:t>
            </a:r>
          </a:p>
          <a:p>
            <a:r>
              <a:rPr lang="de-DE" b="1" i="1" dirty="0">
                <a:latin typeface="Verdana" panose="020B0604030504040204" pitchFamily="34" charset="0"/>
                <a:ea typeface="Verdana" panose="020B0604030504040204" pitchFamily="34" charset="0"/>
                <a:cs typeface="Verdana" panose="020B0604030504040204" pitchFamily="34" charset="0"/>
              </a:rPr>
              <a:t>Für Zeitungen wird empfohlen, ein Datum als chronologische Bezeichnung </a:t>
            </a:r>
            <a:r>
              <a:rPr lang="de-DE" b="1" i="1" dirty="0" smtClean="0">
                <a:latin typeface="Verdana" panose="020B0604030504040204" pitchFamily="34" charset="0"/>
                <a:ea typeface="Verdana" panose="020B0604030504040204" pitchFamily="34" charset="0"/>
                <a:cs typeface="Verdana" panose="020B0604030504040204" pitchFamily="34" charset="0"/>
              </a:rPr>
              <a:t>zu behandeln</a:t>
            </a:r>
            <a:r>
              <a:rPr lang="de-DE" b="1" i="1" dirty="0">
                <a:latin typeface="Verdana" panose="020B0604030504040204" pitchFamily="34" charset="0"/>
                <a:ea typeface="Verdana" panose="020B0604030504040204" pitchFamily="34" charset="0"/>
                <a:cs typeface="Verdana" panose="020B0604030504040204" pitchFamily="34" charset="0"/>
              </a:rPr>
              <a:t> </a:t>
            </a:r>
            <a:r>
              <a:rPr lang="de-DE" sz="2000" b="1" i="1" dirty="0">
                <a:solidFill>
                  <a:srgbClr val="7030A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18872393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Besondere Hinweise zur </a:t>
            </a:r>
            <a:r>
              <a:rPr lang="de-DE" dirty="0">
                <a:latin typeface="Verdana" pitchFamily="34" charset="0"/>
                <a:ea typeface="Verdana" pitchFamily="34" charset="0"/>
                <a:cs typeface="Verdana" pitchFamily="34" charset="0"/>
              </a:rPr>
              <a:t>E</a:t>
            </a:r>
            <a:r>
              <a:rPr lang="de-DE" dirty="0" smtClean="0">
                <a:latin typeface="Verdana" pitchFamily="34" charset="0"/>
                <a:ea typeface="Verdana" pitchFamily="34" charset="0"/>
                <a:cs typeface="Verdana" pitchFamily="34" charset="0"/>
              </a:rPr>
              <a:t>rfassung </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648072"/>
          </a:xfrm>
        </p:spPr>
        <p:txBody>
          <a:bodyPr wrap="square"/>
          <a:lstStyle/>
          <a:p>
            <a:pPr marL="0" indent="0">
              <a:buNone/>
            </a:pPr>
            <a:r>
              <a:rPr lang="de-DE" sz="2800" dirty="0" smtClean="0">
                <a:solidFill>
                  <a:schemeClr val="accent1">
                    <a:lumMod val="50000"/>
                  </a:schemeClr>
                </a:solidFill>
                <a:latin typeface="Verdana" pitchFamily="34" charset="0"/>
                <a:ea typeface="Verdana" pitchFamily="34" charset="0"/>
                <a:cs typeface="Verdana" pitchFamily="34" charset="0"/>
              </a:rPr>
              <a:t>3.a Zählung                        -2-</a:t>
            </a: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5B.15: Zeitungen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554498180"/>
              </p:ext>
            </p:extLst>
          </p:nvPr>
        </p:nvGraphicFramePr>
        <p:xfrm>
          <a:off x="251520" y="4365104"/>
          <a:ext cx="8640959" cy="1586580"/>
        </p:xfrm>
        <a:graphic>
          <a:graphicData uri="http://schemas.openxmlformats.org/drawingml/2006/table">
            <a:tbl>
              <a:tblPr firstRow="1" bandRow="1">
                <a:tableStyleId>{5C22544A-7EE6-4342-B048-85BDC9FD1C3A}</a:tableStyleId>
              </a:tblPr>
              <a:tblGrid>
                <a:gridCol w="968383"/>
                <a:gridCol w="1119849"/>
                <a:gridCol w="1728192"/>
                <a:gridCol w="4824535"/>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144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4025</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1912, Nr. 1 (15. November 1912)-</a:t>
                      </a:r>
                    </a:p>
                  </a:txBody>
                  <a:tcPr/>
                </a:tc>
              </a:tr>
              <a:tr h="514452">
                <a:tc>
                  <a:txBody>
                    <a:bodyPr/>
                    <a:lstStyle/>
                    <a:p>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4225</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2.17.5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Anmerkung zur Zählung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Jahrgangszählung ab 2. Jahrgang, Nr. 1 (15. Jänner 1913)</a:t>
                      </a:r>
                    </a:p>
                  </a:txBody>
                  <a:tcPr/>
                </a:tc>
              </a:tr>
            </a:tbl>
          </a:graphicData>
        </a:graphic>
      </p:graphicFrame>
      <p:sp>
        <p:nvSpPr>
          <p:cNvPr id="8" name="Textfeld 7"/>
          <p:cNvSpPr txBox="1"/>
          <p:nvPr/>
        </p:nvSpPr>
        <p:spPr>
          <a:xfrm>
            <a:off x="395536" y="3501008"/>
            <a:ext cx="8208912" cy="369332"/>
          </a:xfrm>
          <a:prstGeom prst="rect">
            <a:avLst/>
          </a:prstGeom>
          <a:noFill/>
        </p:spPr>
        <p:txBody>
          <a:bodyPr wrap="square" rtlCol="0">
            <a:spAutoFit/>
          </a:bodyPr>
          <a:lstStyle/>
          <a:p>
            <a:endParaRPr lang="de-DE" dirty="0"/>
          </a:p>
        </p:txBody>
      </p:sp>
      <p:sp>
        <p:nvSpPr>
          <p:cNvPr id="9" name="Textfeld 8"/>
          <p:cNvSpPr txBox="1"/>
          <p:nvPr/>
        </p:nvSpPr>
        <p:spPr>
          <a:xfrm>
            <a:off x="251520" y="3685674"/>
            <a:ext cx="8640960" cy="646331"/>
          </a:xfrm>
          <a:prstGeom prst="rect">
            <a:avLst/>
          </a:prstGeom>
          <a:noFill/>
        </p:spPr>
        <p:txBody>
          <a:bodyPr wrap="square" rtlCol="0">
            <a:spAutoFit/>
          </a:bodyPr>
          <a:lstStyle/>
          <a:p>
            <a:r>
              <a:rPr lang="de-DE" dirty="0">
                <a:latin typeface="Verdana" pitchFamily="34" charset="0"/>
                <a:ea typeface="Verdana" pitchFamily="34" charset="0"/>
                <a:cs typeface="Verdana" pitchFamily="34" charset="0"/>
              </a:rPr>
              <a:t>Ein Teil der alphanumerischen Bezeichnung kommt erst später hinzu</a:t>
            </a:r>
            <a:r>
              <a:rPr lang="de-DE" dirty="0">
                <a:solidFill>
                  <a:schemeClr val="accent1">
                    <a:lumMod val="50000"/>
                  </a:schemeClr>
                </a:solidFill>
                <a:latin typeface="Verdana" pitchFamily="34" charset="0"/>
                <a:ea typeface="Verdana" pitchFamily="34" charset="0"/>
                <a:cs typeface="Verdana" pitchFamily="34" charset="0"/>
              </a:rPr>
              <a:t>:</a:t>
            </a:r>
          </a:p>
          <a:p>
            <a:endParaRPr lang="de-DE" dirty="0"/>
          </a:p>
        </p:txBody>
      </p:sp>
      <p:graphicFrame>
        <p:nvGraphicFramePr>
          <p:cNvPr id="12" name="Tabelle 11"/>
          <p:cNvGraphicFramePr>
            <a:graphicFrameLocks noGrp="1"/>
          </p:cNvGraphicFramePr>
          <p:nvPr>
            <p:extLst>
              <p:ext uri="{D42A27DB-BD31-4B8C-83A1-F6EECF244321}">
                <p14:modId xmlns:p14="http://schemas.microsoft.com/office/powerpoint/2010/main" val="1566160479"/>
              </p:ext>
            </p:extLst>
          </p:nvPr>
        </p:nvGraphicFramePr>
        <p:xfrm>
          <a:off x="251520" y="2564904"/>
          <a:ext cx="8640959" cy="731520"/>
        </p:xfrm>
        <a:graphic>
          <a:graphicData uri="http://schemas.openxmlformats.org/drawingml/2006/table">
            <a:tbl>
              <a:tblPr firstRow="1" bandRow="1">
                <a:tableStyleId>{5C22544A-7EE6-4342-B048-85BDC9FD1C3A}</a:tableStyleId>
              </a:tblPr>
              <a:tblGrid>
                <a:gridCol w="968383"/>
                <a:gridCol w="831817"/>
                <a:gridCol w="1368152"/>
                <a:gridCol w="5472607"/>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5432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4025</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Jahrgang</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11, Woche 42 (19. Oktober 2002)-</a:t>
                      </a: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4" name="Textfeld 13"/>
          <p:cNvSpPr txBox="1"/>
          <p:nvPr/>
        </p:nvSpPr>
        <p:spPr>
          <a:xfrm>
            <a:off x="395536" y="1628800"/>
            <a:ext cx="8208912" cy="923330"/>
          </a:xfrm>
          <a:prstGeom prst="rect">
            <a:avLst/>
          </a:prstGeom>
          <a:noFill/>
        </p:spPr>
        <p:txBody>
          <a:bodyPr wrap="square" rtlCol="0">
            <a:spAutoFit/>
          </a:bodyPr>
          <a:lstStyle/>
          <a:p>
            <a:r>
              <a:rPr lang="de-DE" dirty="0">
                <a:latin typeface="Verdana" panose="020B0604030504040204" pitchFamily="34" charset="0"/>
                <a:ea typeface="Verdana" panose="020B0604030504040204" pitchFamily="34" charset="0"/>
                <a:cs typeface="Verdana" panose="020B0604030504040204" pitchFamily="34" charset="0"/>
              </a:rPr>
              <a:t>Informationsquelle</a:t>
            </a:r>
          </a:p>
          <a:p>
            <a:r>
              <a:rPr lang="de-DE" dirty="0">
                <a:latin typeface="Verdana" panose="020B0604030504040204" pitchFamily="34" charset="0"/>
                <a:ea typeface="Verdana" panose="020B0604030504040204" pitchFamily="34" charset="0"/>
                <a:cs typeface="Verdana" panose="020B0604030504040204" pitchFamily="34" charset="0"/>
              </a:rPr>
              <a:t>Jahrgang 11, Woche 42 19. Oktober 2002               </a:t>
            </a:r>
          </a:p>
          <a:p>
            <a:endParaRPr lang="de-DE" dirty="0"/>
          </a:p>
        </p:txBody>
      </p:sp>
    </p:spTree>
    <p:extLst>
      <p:ext uri="{BB962C8B-B14F-4D97-AF65-F5344CB8AC3E}">
        <p14:creationId xmlns:p14="http://schemas.microsoft.com/office/powerpoint/2010/main" val="25034876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2873</Words>
  <Application>Microsoft Office PowerPoint</Application>
  <PresentationFormat>Bildschirmpräsentation (4:3)</PresentationFormat>
  <Paragraphs>837</Paragraphs>
  <Slides>40</Slides>
  <Notes>40</Notes>
  <HiddenSlides>0</HiddenSlides>
  <MMClips>0</MMClips>
  <ScaleCrop>false</ScaleCrop>
  <HeadingPairs>
    <vt:vector size="4" baseType="variant">
      <vt:variant>
        <vt:lpstr>Design</vt:lpstr>
      </vt:variant>
      <vt:variant>
        <vt:i4>1</vt:i4>
      </vt:variant>
      <vt:variant>
        <vt:lpstr>Folientitel</vt:lpstr>
      </vt:variant>
      <vt:variant>
        <vt:i4>40</vt:i4>
      </vt:variant>
    </vt:vector>
  </HeadingPairs>
  <TitlesOfParts>
    <vt:vector size="41" baseType="lpstr">
      <vt:lpstr>Larissa-Design</vt:lpstr>
      <vt:lpstr>Schulungsunterlagen der AG RDA</vt:lpstr>
      <vt:lpstr>Zeitungen </vt:lpstr>
      <vt:lpstr>1.a Definition</vt:lpstr>
      <vt:lpstr>Beispiele für Zeitungen   -1-</vt:lpstr>
      <vt:lpstr>Beispiele für Zeitungen   -2-</vt:lpstr>
      <vt:lpstr>1.b Bevorzugte Informationsquelle</vt:lpstr>
      <vt:lpstr>2 Beschreibung</vt:lpstr>
      <vt:lpstr>3 Besondere Hinweise zur Erfassung </vt:lpstr>
      <vt:lpstr>3 Besondere Hinweise zur Erfassung </vt:lpstr>
      <vt:lpstr>3 Besondere Hinweise zur Erfassung </vt:lpstr>
      <vt:lpstr>3 Besondere Hinweise zur Erfassung </vt:lpstr>
      <vt:lpstr>3 Besondere Hinweise zur Erfassung </vt:lpstr>
      <vt:lpstr>3 Besondere Hinweise zur Erfassung </vt:lpstr>
      <vt:lpstr>3 Besondere Hinweise zur Erfassung </vt:lpstr>
      <vt:lpstr>3 Besondere Hinweise zur Erfassung </vt:lpstr>
      <vt:lpstr>3 Besondere Hinweise zur Erfassung </vt:lpstr>
      <vt:lpstr>3 Besondere Hinweise zur Erfassung </vt:lpstr>
      <vt:lpstr>3 Besondere Hinweise zur Erfassung </vt:lpstr>
      <vt:lpstr>3.f Ausgabevermerk            -1-</vt:lpstr>
      <vt:lpstr>3.f Ausgabevermerk            -2-</vt:lpstr>
      <vt:lpstr>3.f Ausgabevermerk            -3-</vt:lpstr>
      <vt:lpstr>3.f Ausgabevermerk             -4-</vt:lpstr>
      <vt:lpstr>3.g Erscheinungsfrequenz</vt:lpstr>
      <vt:lpstr>3.h Begründer, Herausgeber und Redakteure</vt:lpstr>
      <vt:lpstr>3.i Beziehungen   -1-</vt:lpstr>
      <vt:lpstr>3.i Beziehungen   -2-</vt:lpstr>
      <vt:lpstr>3.i Beziehungen   -3-</vt:lpstr>
      <vt:lpstr>3.i Beziehungen   -4-</vt:lpstr>
      <vt:lpstr>3.j Reproduktionen</vt:lpstr>
      <vt:lpstr>3.k Verbreitungsort</vt:lpstr>
      <vt:lpstr>3.m Allgemeine Angaben   -1-</vt:lpstr>
      <vt:lpstr>3.m Allgemeine Angaben   -2-</vt:lpstr>
      <vt:lpstr>3.m Allgemeine Angaben   -3-</vt:lpstr>
      <vt:lpstr>3.m Allgemeine Anmerkung  -4-</vt:lpstr>
      <vt:lpstr>3.n Europäische Artikelnummer</vt:lpstr>
      <vt:lpstr>3.o Angabe zum Inhalt, Feld 1131</vt:lpstr>
      <vt:lpstr>4 Hinweise zum Wegfall „Zeitungsähnliches Periodikum“</vt:lpstr>
      <vt:lpstr>5 E-Paper                            -1-</vt:lpstr>
      <vt:lpstr>5 E-Paper                             -2-</vt:lpstr>
      <vt:lpstr>Aufnahmen im PICA-Format</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523</cp:revision>
  <cp:lastPrinted>2016-01-15T09:29:29Z</cp:lastPrinted>
  <dcterms:created xsi:type="dcterms:W3CDTF">2014-02-18T07:01:40Z</dcterms:created>
  <dcterms:modified xsi:type="dcterms:W3CDTF">2016-03-23T09:36:13Z</dcterms:modified>
</cp:coreProperties>
</file>