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4"/>
  </p:notesMasterIdLst>
  <p:handoutMasterIdLst>
    <p:handoutMasterId r:id="rId15"/>
  </p:handoutMasterIdLst>
  <p:sldIdLst>
    <p:sldId id="344" r:id="rId2"/>
    <p:sldId id="259" r:id="rId3"/>
    <p:sldId id="340" r:id="rId4"/>
    <p:sldId id="325" r:id="rId5"/>
    <p:sldId id="332" r:id="rId6"/>
    <p:sldId id="326" r:id="rId7"/>
    <p:sldId id="343" r:id="rId8"/>
    <p:sldId id="334" r:id="rId9"/>
    <p:sldId id="335" r:id="rId10"/>
    <p:sldId id="337" r:id="rId11"/>
    <p:sldId id="338" r:id="rId12"/>
    <p:sldId id="339" r:id="rId13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1" autoAdjust="0"/>
    <p:restoredTop sz="90975" autoAdjust="0"/>
  </p:normalViewPr>
  <p:slideViewPr>
    <p:cSldViewPr>
      <p:cViewPr>
        <p:scale>
          <a:sx n="100" d="100"/>
          <a:sy n="100" d="100"/>
        </p:scale>
        <p:origin x="-139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950" y="144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14.03.2016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14.03.2016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„Anfangs“ wird</a:t>
            </a:r>
            <a:r>
              <a:rPr lang="de-DE" baseline="0" dirty="0" smtClean="0"/>
              <a:t> wegen </a:t>
            </a:r>
            <a:r>
              <a:rPr lang="de-DE" b="1" baseline="0" dirty="0" smtClean="0"/>
              <a:t>First</a:t>
            </a:r>
            <a:r>
              <a:rPr lang="de-DE" baseline="0" dirty="0" smtClean="0"/>
              <a:t> nicht mehr verwendet, stattdessen heißt der pauschale Hinweis „früher“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Hinweis: Das </a:t>
            </a:r>
            <a:r>
              <a:rPr lang="de-DE" smtClean="0"/>
              <a:t>Verfahren „[?]“ </a:t>
            </a:r>
            <a:r>
              <a:rPr lang="de-DE" dirty="0" smtClean="0"/>
              <a:t>gilt auch für frühere Veröffentlichungsangaben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 Veröffentlichungsangabe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 Veröffentlichungsangabe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 Veröffentlichungsangabe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5B.12: Änderungen in der  Veröffentlichungsangabe | Stand: 22.10.2015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 Veröffentlichungsangabe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 Veröffentlichungsangabe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 Veröffentlichungsangabe | Stand: 22.10.2015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 Veröffentlichungsangabe | Stand: 22.10.2015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 Veröffentlichungsangabe | Stand: 22.10.2015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 Veröffentlichungsangabe | Stand: 22.10.2015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 Veröffentlichungsangabe | Stand: 22.10.2015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 Veröffentlichungsangabe | Stand: 22.10.2015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5B.12: Änderungen in der  Veröffentlichungsangabe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82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 Ständiger Wechsel der Angaben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 Veröffentlichungsangabe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400195"/>
              </p:ext>
            </p:extLst>
          </p:nvPr>
        </p:nvGraphicFramePr>
        <p:xfrm>
          <a:off x="251520" y="4797152"/>
          <a:ext cx="8640959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3513"/>
                <a:gridCol w="3043179"/>
                <a:gridCol w="4084267"/>
              </a:tblGrid>
              <a:tr h="1360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87426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 Veröffentlichungs-angabe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[Wechselnde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Erscheinungsorte] : [Wechselnde Verlage]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395536" y="908720"/>
            <a:ext cx="79208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Erscheinungsort und/oder der Verlagsname wechseln ständig 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Hinweis auf den Sachverhalt mit: „Wechselnde Verlage“ oder „Wechselnde Erscheinungsorte und Wechselnde Verlage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</a:p>
          <a:p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150998"/>
              </p:ext>
            </p:extLst>
          </p:nvPr>
        </p:nvGraphicFramePr>
        <p:xfrm>
          <a:off x="251518" y="3068960"/>
          <a:ext cx="8568954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7501"/>
                <a:gridCol w="3015002"/>
                <a:gridCol w="4046451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 Veröffentlichungs-angabe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Oxford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: [Wechselnde Verlage]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5. Monografische Reihen: Sinnvolle chronologische Abfolge ist nicht möglich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 Veröffentlichungsangabe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95536" y="1340768"/>
            <a:ext cx="79208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bedingt durch eine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springende Erscheinungsweise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 sinnvolle chronologische Abfolge gültiger Erscheinungsorte und Verlagsnamen ist nur bedingt möglich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die aktuelle Angabe oder die am häufigsten vorkommende Veröffentlichungsangabe wird erfasst </a:t>
            </a:r>
          </a:p>
          <a:p>
            <a:pPr>
              <a:buFont typeface="Arial" pitchFamily="34" charset="0"/>
              <a:buChar char="•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die weiteren Angaben werden mit dem pauschalen Hinweis „teils“ ergänzt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5. Monografische Reihen: Sinnvolle chronologische Abfolge ist nicht möglich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 Veröffentlichungsangabe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275157"/>
              </p:ext>
            </p:extLst>
          </p:nvPr>
        </p:nvGraphicFramePr>
        <p:xfrm>
          <a:off x="179512" y="1844824"/>
          <a:ext cx="8712967" cy="35720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2886290"/>
                <a:gridCol w="4242501"/>
              </a:tblGrid>
              <a:tr h="60486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 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Veröffent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</a:p>
                    <a:p>
                      <a:pPr algn="l"/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lichungsangabe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Sandefjord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: Skagerrak </a:t>
                      </a:r>
                      <a:r>
                        <a:rPr lang="de-DE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Forlag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Frühere </a:t>
                      </a:r>
                      <a:r>
                        <a:rPr lang="de-DE" b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Veröffent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</a:p>
                    <a:p>
                      <a:pPr algn="l"/>
                      <a:r>
                        <a:rPr lang="de-DE" b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lichungsangabe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Hamburg : Edition Maritim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Gültigkeit: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t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eils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123325"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Frühere </a:t>
                      </a:r>
                      <a:r>
                        <a:rPr lang="de-DE" b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Veröffent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lichungsangabe</a:t>
                      </a:r>
                      <a:endParaRPr lang="de-DE" b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algn="l"/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Bielefeld : Delius </a:t>
                      </a:r>
                      <a:r>
                        <a:rPr lang="de-DE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Klasing</a:t>
                      </a:r>
                      <a:endParaRPr lang="de-DE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0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Gültigkeit: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t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eils</a:t>
                      </a:r>
                    </a:p>
                    <a:p>
                      <a:pPr algn="l"/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Änderungen in der Veröffentlichungsangabe</a:t>
            </a: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5B.12: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in der 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Veröffentlichungsangabe |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Stand: 22.10.2015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|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8316416" y="6376243"/>
            <a:ext cx="370384" cy="365125"/>
          </a:xfrm>
        </p:spPr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 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0. Vorbemerkung		-1-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2.8.1 - Die Veröffentlichungsangabe ist ein </a:t>
            </a:r>
            <a:r>
              <a:rPr lang="de-DE" sz="2400" b="1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Oberbegriff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für folgende Elemente:</a:t>
            </a:r>
          </a:p>
          <a:p>
            <a:pPr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Erscheinungsort/Erscheinungsorte (RDA 2.8.2)</a:t>
            </a:r>
          </a:p>
          <a:p>
            <a:endParaRPr lang="de-DE" sz="2400" dirty="0" smtClean="0">
              <a:solidFill>
                <a:schemeClr val="accent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/>
            <a:r>
              <a:rPr lang="de-DE" sz="2400" dirty="0" smtClean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Verlag/Verlage (RDA 2.8.4)</a:t>
            </a:r>
          </a:p>
          <a:p>
            <a:pPr lvl="0"/>
            <a:endParaRPr lang="de-DE" sz="2400" dirty="0" smtClean="0">
              <a:solidFill>
                <a:srgbClr val="00B05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/>
            <a:r>
              <a:rPr lang="de-DE" sz="2400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Erscheinungsdatum/Erscheinungsdaten (2.8.6)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 Veröffentlichungsangabe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0. Vorbemerkung		-2-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0" indent="0">
              <a:buNone/>
            </a:pPr>
            <a:r>
              <a:rPr lang="de-DE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Änderungen in der 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Veröffentlichungsangabe:</a:t>
            </a:r>
          </a:p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d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ie bisherigen Inhalte werden aktualisiert</a:t>
            </a:r>
          </a:p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f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rüheste/frühere Angaben werden zusätzlich verzeichnet und gekennzeichnet</a:t>
            </a:r>
          </a:p>
          <a:p>
            <a:endParaRPr lang="de-DE" sz="2400" dirty="0">
              <a:solidFill>
                <a:prstClr val="black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588" lvl="0" indent="-1588">
              <a:buNone/>
            </a:pP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Unterscheidung zwischen </a:t>
            </a:r>
            <a:r>
              <a:rPr lang="de-DE" sz="2400" u="sng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frühesten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und </a:t>
            </a:r>
            <a:r>
              <a:rPr lang="de-DE" sz="2400" u="sng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früheren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Veröffentlichungsangaben</a:t>
            </a:r>
          </a:p>
          <a:p>
            <a:pPr lvl="0">
              <a:buNone/>
            </a:pPr>
            <a:endParaRPr lang="de-DE" sz="2400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lvl="0" indent="0">
              <a:buNone/>
            </a:pPr>
            <a:r>
              <a:rPr lang="de-DE" sz="2400" u="sng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Früheste 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Veröffentlichungsangabe:</a:t>
            </a:r>
          </a:p>
          <a:p>
            <a:pPr lvl="0"/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der </a:t>
            </a:r>
            <a:r>
              <a:rPr lang="de-DE" sz="2400" u="sng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Beginn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der Veröffentlichung </a:t>
            </a:r>
            <a:r>
              <a:rPr lang="de-DE" sz="2400" u="sng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ist bekannt</a:t>
            </a:r>
          </a:p>
          <a:p>
            <a:pPr lvl="0"/>
            <a:r>
              <a:rPr lang="de-DE" sz="24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wird </a:t>
            </a:r>
            <a:r>
              <a:rPr lang="de-DE" sz="2400" u="sng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immer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erfasst</a:t>
            </a:r>
          </a:p>
          <a:p>
            <a:pPr lvl="0"/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die Geltungsdauer wird mit </a:t>
            </a:r>
            <a:r>
              <a:rPr lang="de-DE" sz="2400" u="sng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Erscheinungsdaten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erfasst (RDA 2.8.6 D-A-C-H)</a:t>
            </a:r>
          </a:p>
          <a:p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 Veröffentlichungsangabe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0. Vorbemerkung		-3-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256584"/>
          </a:xfrm>
        </p:spPr>
        <p:txBody>
          <a:bodyPr wrap="square"/>
          <a:lstStyle/>
          <a:p>
            <a:pPr marL="0" lvl="0" indent="0">
              <a:buNone/>
            </a:pPr>
            <a:r>
              <a:rPr lang="de-DE" sz="2400" u="sng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Frühere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Veröffentlichungsangaben</a:t>
            </a:r>
            <a:r>
              <a:rPr lang="de-DE" sz="24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marL="0" lvl="0" indent="0">
              <a:buNone/>
            </a:pPr>
            <a:endParaRPr lang="de-DE" sz="2400" dirty="0">
              <a:solidFill>
                <a:prstClr val="black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/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  <a:r>
              <a:rPr lang="de-DE" sz="24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ollten auch erfasst werden</a:t>
            </a:r>
          </a:p>
          <a:p>
            <a:pPr lvl="0"/>
            <a:r>
              <a:rPr lang="de-DE" sz="24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neben 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der Erfassung von Erscheinungsdaten genügen auch die pauschalen Hinweise </a:t>
            </a:r>
            <a:r>
              <a:rPr lang="de-DE" sz="24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„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früher“ oder „teils“</a:t>
            </a:r>
          </a:p>
          <a:p>
            <a:pPr lvl="0"/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Vergabe der pauschalen Hinweise 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abhängig vom Vorhandensein der </a:t>
            </a:r>
            <a:r>
              <a:rPr lang="de-DE" sz="2400" dirty="0" err="1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Exemplardaten</a:t>
            </a:r>
            <a:endParaRPr lang="de-DE" sz="2400" dirty="0">
              <a:solidFill>
                <a:prstClr val="black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/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auch Mischformen sind möglich 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Erscheinungsdaten und pauschale Hinweise treten gemeinsam </a:t>
            </a:r>
            <a:r>
              <a:rPr lang="de-DE" sz="24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auf</a:t>
            </a: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 Veröffentlichungsangabe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Zeitliche Gültigkeit: Erscheinungsdaten bei frühesten Angaben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 Veröffentlichungsangabe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183730"/>
              </p:ext>
            </p:extLst>
          </p:nvPr>
        </p:nvGraphicFramePr>
        <p:xfrm>
          <a:off x="179510" y="1628801"/>
          <a:ext cx="8280921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438"/>
                <a:gridCol w="2890510"/>
                <a:gridCol w="3827973"/>
              </a:tblGrid>
              <a:tr h="31111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77792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 Veröffentlichungs-angabe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Heidelberg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: Springer Medizin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433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</a:p>
                    <a:p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Früheste Veröffentlichungs-angabe</a:t>
                      </a:r>
                    </a:p>
                    <a:p>
                      <a:pPr algn="l"/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/>
                          <a:ea typeface="Times New Roman"/>
                          <a:cs typeface="Times New Roman"/>
                        </a:rPr>
                        <a:t>Darmstadt : </a:t>
                      </a:r>
                      <a:r>
                        <a:rPr lang="de-DE" sz="1800" dirty="0" err="1" smtClean="0">
                          <a:latin typeface="Verdana"/>
                          <a:ea typeface="Times New Roman"/>
                          <a:cs typeface="Times New Roman"/>
                        </a:rPr>
                        <a:t>Steinkopff</a:t>
                      </a:r>
                      <a:r>
                        <a:rPr lang="de-DE" sz="1800" dirty="0" smtClean="0">
                          <a:latin typeface="Verdana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de-DE" sz="1800" dirty="0" smtClean="0">
                          <a:latin typeface="Verdana"/>
                          <a:ea typeface="Times New Roman"/>
                          <a:cs typeface="Times New Roman"/>
                        </a:rPr>
                      </a:b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Gültigkeit: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995-2007</a:t>
                      </a:r>
                      <a:endParaRPr lang="de-DE" b="0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18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Zeitliche Gültigkeit: Erscheinungsdaten bei frühesten Angaben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 Veröffentlichungsangabe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237944"/>
              </p:ext>
            </p:extLst>
          </p:nvPr>
        </p:nvGraphicFramePr>
        <p:xfrm>
          <a:off x="179511" y="1628800"/>
          <a:ext cx="8712968" cy="24944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956"/>
                <a:gridCol w="3041319"/>
                <a:gridCol w="4027693"/>
              </a:tblGrid>
              <a:tr h="31958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542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 Veröffentlichungs-angabe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Frankfurt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am Main : Klostermann Verlag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744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</a:p>
                    <a:p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Früheste Veröffentlichungs-angabe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err="1" smtClean="0">
                          <a:latin typeface="Verdana"/>
                          <a:ea typeface="Times New Roman"/>
                          <a:cs typeface="Times New Roman"/>
                        </a:rPr>
                        <a:t>Meisenheim</a:t>
                      </a:r>
                      <a:r>
                        <a:rPr lang="de-DE" sz="1800" dirty="0" smtClean="0">
                          <a:latin typeface="Verdana"/>
                          <a:ea typeface="Times New Roman"/>
                          <a:cs typeface="Times New Roman"/>
                        </a:rPr>
                        <a:t>, Glan : Hain Verlag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Gültigkeit: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2010-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[?]</a:t>
                      </a:r>
                      <a:endParaRPr lang="de-DE" sz="18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544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Zeitliche Gültigkeit: pauschaler Hinweis bei früheren Angaben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 Veröffentlichungsangabe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408776"/>
              </p:ext>
            </p:extLst>
          </p:nvPr>
        </p:nvGraphicFramePr>
        <p:xfrm>
          <a:off x="179512" y="1700808"/>
          <a:ext cx="8712968" cy="2726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7179"/>
                <a:gridCol w="2664296"/>
                <a:gridCol w="4631493"/>
              </a:tblGrid>
              <a:tr h="72008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87426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 Veröffentlichungs-angabe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Essen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: Kreissparkasse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0922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Frühere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Veröffent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lichungsangabe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Oberhausen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: Kreissparkasse 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Gültigkeit: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früher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1800" dirty="0" smtClean="0">
                        <a:solidFill>
                          <a:schemeClr val="tx1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Zeitliche Gültigkeit: Mischformen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 Veröffentlichungsangabe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164288" y="6381328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100364"/>
              </p:ext>
            </p:extLst>
          </p:nvPr>
        </p:nvGraphicFramePr>
        <p:xfrm>
          <a:off x="179512" y="1484784"/>
          <a:ext cx="8568952" cy="380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6758"/>
                <a:gridCol w="2933515"/>
                <a:gridCol w="4168679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32877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 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Veröffent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b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lichungsangabe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Konstanz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: UVK Medien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616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Früheste </a:t>
                      </a:r>
                      <a:r>
                        <a:rPr lang="de-DE" b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Veröffent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b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lichungsangabe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Berlin : </a:t>
                      </a:r>
                      <a:r>
                        <a:rPr lang="de-DE" sz="1800" baseline="0" dirty="0" err="1" smtClean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Spiess</a:t>
                      </a:r>
                      <a:endParaRPr lang="de-DE" sz="1800" baseline="0" dirty="0" smtClean="0">
                        <a:solidFill>
                          <a:schemeClr val="tx1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Gültigkeit: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2001-2002</a:t>
                      </a:r>
                      <a:endParaRPr lang="de-DE" sz="1800" dirty="0" smtClean="0">
                        <a:solidFill>
                          <a:schemeClr val="tx1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Frühere </a:t>
                      </a:r>
                      <a:r>
                        <a:rPr lang="de-DE" b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Veröffent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lichungsangabe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München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: Patzer Verlag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Gültigkeit: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f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rüher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892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Frühere </a:t>
                      </a:r>
                      <a:r>
                        <a:rPr lang="de-DE" b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Veröffent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lichungsangabe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Berlin : Patzer Verlag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Gültigkeit: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2011-2013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1800" dirty="0" smtClean="0">
                        <a:solidFill>
                          <a:schemeClr val="tx1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686</Words>
  <Application>Microsoft Office PowerPoint</Application>
  <PresentationFormat>Bildschirmpräsentation (4:3)</PresentationFormat>
  <Paragraphs>170</Paragraphs>
  <Slides>12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Larissa-Design</vt:lpstr>
      <vt:lpstr>Schulungsunterlagen der AG RDA</vt:lpstr>
      <vt:lpstr> Änderungen in der Veröffentlichungsangabe  </vt:lpstr>
      <vt:lpstr>0. Vorbemerkung  -1-</vt:lpstr>
      <vt:lpstr>0. Vorbemerkung  -2-</vt:lpstr>
      <vt:lpstr>0. Vorbemerkung  -3-</vt:lpstr>
      <vt:lpstr>1. Zeitliche Gültigkeit: Erscheinungsdaten bei frühesten Angaben</vt:lpstr>
      <vt:lpstr>1. Zeitliche Gültigkeit: Erscheinungsdaten bei frühesten Angaben</vt:lpstr>
      <vt:lpstr>2. Zeitliche Gültigkeit: pauschaler Hinweis bei früheren Angaben</vt:lpstr>
      <vt:lpstr>3. Zeitliche Gültigkeit: Mischformen </vt:lpstr>
      <vt:lpstr>4. Ständiger Wechsel der Angaben </vt:lpstr>
      <vt:lpstr>5. Monografische Reihen: Sinnvolle chronologische Abfolge ist nicht möglich </vt:lpstr>
      <vt:lpstr>5. Monografische Reihen: Sinnvolle chronologische Abfolge ist nicht möglich 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509</cp:revision>
  <cp:lastPrinted>2015-01-15T08:53:29Z</cp:lastPrinted>
  <dcterms:created xsi:type="dcterms:W3CDTF">2014-02-18T07:01:40Z</dcterms:created>
  <dcterms:modified xsi:type="dcterms:W3CDTF">2016-03-14T09:28:16Z</dcterms:modified>
</cp:coreProperties>
</file>