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316" r:id="rId2"/>
    <p:sldId id="259" r:id="rId3"/>
    <p:sldId id="287" r:id="rId4"/>
    <p:sldId id="314" r:id="rId5"/>
    <p:sldId id="311" r:id="rId6"/>
    <p:sldId id="298" r:id="rId7"/>
    <p:sldId id="315" r:id="rId8"/>
    <p:sldId id="299" r:id="rId9"/>
    <p:sldId id="300" r:id="rId10"/>
    <p:sldId id="301" r:id="rId11"/>
    <p:sldId id="302" r:id="rId12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>
        <p:scale>
          <a:sx n="100" d="100"/>
          <a:sy n="100" d="100"/>
        </p:scale>
        <p:origin x="-139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22.03.2016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22.03.2016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</a:t>
            </a:r>
            <a:r>
              <a:rPr lang="de-DE" smtClean="0"/>
              <a:t>: Feld 301 </a:t>
            </a:r>
            <a:r>
              <a:rPr lang="de-DE" dirty="0" smtClean="0"/>
              <a:t>entfällt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5B.11: Abweichender 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251301"/>
              </p:ext>
            </p:extLst>
          </p:nvPr>
        </p:nvGraphicFramePr>
        <p:xfrm>
          <a:off x="251520" y="2514602"/>
          <a:ext cx="8640961" cy="315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51"/>
                <a:gridCol w="1401237"/>
                <a:gridCol w="2257549"/>
                <a:gridCol w="3892324"/>
              </a:tblGrid>
              <a:tr h="51340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75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Baustoff-Jahrbuch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94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Leistungsdaten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deutschen Baustoff-Fachhandels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5013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Beilage: Leistungsdaten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deutschen Baustoff-Fachhandels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Zusätzliche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Sucheinstiege		-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Titel einer ungezählten Beilage (RDA 7.16 D-A-CH)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428035"/>
              </p:ext>
            </p:extLst>
          </p:nvPr>
        </p:nvGraphicFramePr>
        <p:xfrm>
          <a:off x="467544" y="2514602"/>
          <a:ext cx="8280921" cy="263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2088232"/>
                <a:gridCol w="4104457"/>
              </a:tblGrid>
              <a:tr h="55221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7135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Siedlungswasserwirtschaft und Umwelt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687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Siedlungswasserwirtschaft und Umwelt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Zusätzliche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Sucheinstiege		-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Layout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Abweichender Titel 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inklusive zusätzlicher Sucheinstieg -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22.10.2015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Abweichender Titel: Standardfall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Innerhalb und außerhalb der Ressource vorkommende Titelformen,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B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.: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Kopftitel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Rücken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Umschlag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Behältnis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Titelzusätze im Impressum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von Kumulationen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Haupttitel mit Druckfehler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514776"/>
              </p:ext>
            </p:extLst>
          </p:nvPr>
        </p:nvGraphicFramePr>
        <p:xfrm>
          <a:off x="107502" y="764704"/>
          <a:ext cx="892899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663"/>
                <a:gridCol w="1308559"/>
                <a:gridCol w="2232248"/>
                <a:gridCol w="4387523"/>
              </a:tblGrid>
              <a:tr h="30986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226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Mitteilungen der Handelskammer zu Köln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546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onatliche Mitteilungen der Handelskammer zu Köln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74661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abweichenden 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Kopftitel: M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onatliche Mitteilungen der Handelskammer zu Köln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Titel: Standardfall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494116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wird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immer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Vortext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erfasst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Ist der abweichende Titel während des gesamten Zeitraums gültig, wird auf die Angabe der Geltungsdauer verzichtet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947527"/>
              </p:ext>
            </p:extLst>
          </p:nvPr>
        </p:nvGraphicFramePr>
        <p:xfrm>
          <a:off x="179512" y="3720277"/>
          <a:ext cx="8856983" cy="2423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110"/>
                <a:gridCol w="1232243"/>
                <a:gridCol w="2174288"/>
                <a:gridCol w="4466342"/>
              </a:tblGrid>
              <a:tr h="21602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Miteinander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740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Werkzeitschrift der deutschen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ALUSuisse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95861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abweichenden 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 früher: Werkzeitschrift der deutschen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ALUSuisse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-Gruppe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6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332014"/>
              </p:ext>
            </p:extLst>
          </p:nvPr>
        </p:nvGraphicFramePr>
        <p:xfrm>
          <a:off x="437390" y="836712"/>
          <a:ext cx="8352928" cy="2627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24136"/>
                <a:gridCol w="2088232"/>
                <a:gridCol w="4104456"/>
              </a:tblGrid>
              <a:tr h="41632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 für Berlin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59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Berlin-Magazin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81124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abweichenden 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Umschlagtitel 1999-2000: Berlin-Magazin</a:t>
                      </a: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Abweichender Titel: Standardfall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645024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Ist der abweichende Titel </a:t>
            </a:r>
            <a:r>
              <a:rPr lang="de-DE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nicht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während des gesamten Zeitraums gültig, wird eine Geltungsdauer erfasst</a:t>
            </a:r>
          </a:p>
          <a:p>
            <a:pPr>
              <a:buFontTx/>
              <a:buChar char="-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Möglichst mit genauen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Zählungsangaben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gemäß RDA 2.6 D-A-CH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Ist das nicht möglich, genügen die pauschalen Hinweise: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„früher“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oder „teils“ 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23285"/>
              </p:ext>
            </p:extLst>
          </p:nvPr>
        </p:nvGraphicFramePr>
        <p:xfrm>
          <a:off x="107503" y="3442360"/>
          <a:ext cx="8928993" cy="2611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008"/>
                <a:gridCol w="1440065"/>
                <a:gridCol w="2527074"/>
                <a:gridCol w="3874846"/>
              </a:tblGrid>
              <a:tr h="41662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127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biology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5238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Änderungen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Paralleltiteln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biology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zoology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81769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abweichenden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Paralleltitel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Band 1 (2011)-Band 2 (2012): Journal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biology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zoology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Änderungen bei Paralleltiteln +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Ebenfalls als abweichende Titel gelten: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Varianten bei Paralleltiteln, im Titelzusatz oder im parallelen Titelzusatz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Aktuelle Form des Paralleltitels oder Titelzusatzes wird im Feld für den Haupttitel erfasst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236349"/>
              </p:ext>
            </p:extLst>
          </p:nvPr>
        </p:nvGraphicFramePr>
        <p:xfrm>
          <a:off x="539552" y="2636912"/>
          <a:ext cx="8280920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335544"/>
                <a:gridCol w="2048832"/>
                <a:gridCol w="3888432"/>
              </a:tblGrid>
              <a:tr h="52153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229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Revista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semestral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historia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037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 Band 5 (2006)- [?]: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Revista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historia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Änderungen bei Paralleltiteln +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/>
          </a:p>
          <a:p>
            <a:pPr>
              <a:buNone/>
            </a:pPr>
            <a:r>
              <a:rPr lang="de-DE" sz="2400" dirty="0" smtClean="0"/>
              <a:t>Der Beginn des früheren Titelzusatzes ist bekannt, die Gültigkeit unbekannt </a:t>
            </a:r>
            <a:r>
              <a:rPr lang="de-DE" sz="2400" dirty="0" smtClean="0">
                <a:sym typeface="Wingdings" panose="05000000000000000000" pitchFamily="2" charset="2"/>
              </a:rPr>
              <a:t> </a:t>
            </a:r>
            <a:endParaRPr lang="de-DE" sz="24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1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404870"/>
              </p:ext>
            </p:extLst>
          </p:nvPr>
        </p:nvGraphicFramePr>
        <p:xfrm>
          <a:off x="323528" y="4330793"/>
          <a:ext cx="8496944" cy="158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296144"/>
                <a:gridCol w="2232248"/>
                <a:gridCol w="388843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256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 Jahrhundert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744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zwanzigste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Jahrhundert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Zusätzliche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Sucheinstiege		- 1 -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Als abweichende Titel gelten auch zusätzliche Sucheinstiege, 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B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.:</a:t>
            </a: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für die aufgelöste Form von Abkürzungen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als Wortlaut aufgelöste Ziffern, Formeln und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Zeichen </a:t>
            </a: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5B.11: Abweichender 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599630"/>
              </p:ext>
            </p:extLst>
          </p:nvPr>
        </p:nvGraphicFramePr>
        <p:xfrm>
          <a:off x="323528" y="4365104"/>
          <a:ext cx="8568952" cy="1659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152128"/>
                <a:gridCol w="2160240"/>
                <a:gridCol w="4248472"/>
              </a:tblGrid>
              <a:tr h="44256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256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Colloqvia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Marvliana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44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Colloquia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Maruliana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Zusätzliche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Sucheinstiege		-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Typografische Besonderheiten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z.B. der wechselnde Gebrauch von v und u, von i und j sowie der Gebrauch von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uu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vv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anstelle von w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Haupttitel: Form wie in der Informationsquelle</a:t>
            </a: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Abweichender Titel in normalisierter (= heute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üblicher) Form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778</Words>
  <Application>Microsoft Office PowerPoint</Application>
  <PresentationFormat>Bildschirmpräsentation (4:3)</PresentationFormat>
  <Paragraphs>212</Paragraphs>
  <Slides>11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Schulungsunterlagen der AG RDA</vt:lpstr>
      <vt:lpstr>Abweichender Titel  - inklusive zusätzlicher Sucheinstieg - </vt:lpstr>
      <vt:lpstr>Abweichender Titel: Standardfall</vt:lpstr>
      <vt:lpstr>Abweichender Titel: Standardfall</vt:lpstr>
      <vt:lpstr>1. Abweichender Titel: Standardfall</vt:lpstr>
      <vt:lpstr>2. Änderungen bei Paralleltiteln + Titelzusätzen</vt:lpstr>
      <vt:lpstr>2. Änderungen bei Paralleltiteln + Titelzusätzen</vt:lpstr>
      <vt:lpstr>3. Zusätzliche Sucheinstiege  - 1 -</vt:lpstr>
      <vt:lpstr>3. Zusätzliche Sucheinstiege  - 2 -</vt:lpstr>
      <vt:lpstr>3. Zusätzliche Sucheinstiege  - 3 -</vt:lpstr>
      <vt:lpstr>3. Zusätzliche Sucheinstiege  - 4 -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386</cp:revision>
  <cp:lastPrinted>2015-02-17T11:49:10Z</cp:lastPrinted>
  <dcterms:created xsi:type="dcterms:W3CDTF">2014-02-18T07:01:40Z</dcterms:created>
  <dcterms:modified xsi:type="dcterms:W3CDTF">2016-03-22T11:26:31Z</dcterms:modified>
</cp:coreProperties>
</file>