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0" r:id="rId1"/>
  </p:sldMasterIdLst>
  <p:notesMasterIdLst>
    <p:notesMasterId r:id="rId14"/>
  </p:notesMasterIdLst>
  <p:handoutMasterIdLst>
    <p:handoutMasterId r:id="rId15"/>
  </p:handoutMasterIdLst>
  <p:sldIdLst>
    <p:sldId id="285" r:id="rId2"/>
    <p:sldId id="259" r:id="rId3"/>
    <p:sldId id="287" r:id="rId4"/>
    <p:sldId id="314" r:id="rId5"/>
    <p:sldId id="311" r:id="rId6"/>
    <p:sldId id="298" r:id="rId7"/>
    <p:sldId id="315" r:id="rId8"/>
    <p:sldId id="299" r:id="rId9"/>
    <p:sldId id="300" r:id="rId10"/>
    <p:sldId id="301" r:id="rId11"/>
    <p:sldId id="302" r:id="rId12"/>
    <p:sldId id="307" r:id="rId13"/>
  </p:sldIdLst>
  <p:sldSz cx="9144000" cy="6858000" type="screen4x3"/>
  <p:notesSz cx="6669088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24" autoAdjust="0"/>
    <p:restoredTop sz="90975" autoAdjust="0"/>
  </p:normalViewPr>
  <p:slideViewPr>
    <p:cSldViewPr>
      <p:cViewPr>
        <p:scale>
          <a:sx n="66" d="100"/>
          <a:sy n="66" d="100"/>
        </p:scale>
        <p:origin x="-1517" y="-42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668" y="-72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77607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08.12.2016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77607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77607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08.12.2016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777607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Neu: 3220 entfällt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9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11</a:t>
            </a:fld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78008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5B.11: Abweichender Titel | PICA DNB/ZDB | Stand: 30.11.2016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5B.11: Abweichender Titel | PICA DNB/ZDB | Stand: 30.11.2016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5B.11: Abweichender Titel | PICA DNB/ZDB | Stand: 30.11.2016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5B.11: Abweichender Titel | PICA DNB/ZDB | Stand: 30.11.2016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5B.11: Abweichender Titel | PICA DNB/ZDB | Stand: 30.11.2016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5B.11: Abweichender Titel | PICA DNB/ZDB | Stand: 30.11.2016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5B.11: Abweichender Titel | PICA DNB/ZDB | Stand: 30.11.2016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5B.11: Abweichender Titel | PICA DNB/ZDB | Stand: 30.11.2016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5B.11: Abweichender Titel | PICA DNB/ZDB | Stand: 30.11.2016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5B.11: Abweichender Titel | PICA DNB/ZDB | Stand: 30.11.2016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5B.11: Abweichender Titel | PICA DNB/ZDB | Stand: 30.11.2016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5B.11: Abweichender Titel | PICA DNB/ZDB | Stand: 30.11.2016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5B.11: Abweichender Titel | PICA DNB/ZDB | Stand: 30.11.2016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4" name="Grafik 23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25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10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9586796"/>
              </p:ext>
            </p:extLst>
          </p:nvPr>
        </p:nvGraphicFramePr>
        <p:xfrm>
          <a:off x="251520" y="2514602"/>
          <a:ext cx="8640961" cy="31540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9851"/>
                <a:gridCol w="1401237"/>
                <a:gridCol w="2257549"/>
                <a:gridCol w="3892324"/>
              </a:tblGrid>
              <a:tr h="513403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37572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Baustoff-Jahrbuch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69472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3260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2.3.6.3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Erfassen von abweichenden Titeln</a:t>
                      </a:r>
                      <a:endParaRPr lang="de-DE" sz="1800" b="1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Leistungsdaten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des deutschen Baustoff-Fachhandels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850135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4201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24.4.3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</a:t>
                      </a:r>
                      <a:endParaRPr lang="de-DE" sz="1800" b="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Ungezählte Beilage: Leistungsdaten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des deutschen Baustoff-Fachhandels</a:t>
                      </a: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3. Zusätzliche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Sucheinstiege		-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395536" y="764704"/>
            <a:ext cx="82809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Titel einer ungezählten Beilage (RDA 7.16 D-A-CH)</a:t>
            </a: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endParaRPr lang="de-DE" sz="2400" dirty="0"/>
          </a:p>
        </p:txBody>
      </p:sp>
      <p:sp>
        <p:nvSpPr>
          <p:cNvPr id="7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mtClean="0"/>
              <a:t>AG RDA Schulungsunterlagen – Modul 5B.11: Abweichender Titel | PICA DNB/ZDB | Stand: 30.11.2016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91186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11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8459118"/>
              </p:ext>
            </p:extLst>
          </p:nvPr>
        </p:nvGraphicFramePr>
        <p:xfrm>
          <a:off x="467544" y="2514602"/>
          <a:ext cx="8280921" cy="26353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1152128"/>
                <a:gridCol w="2088232"/>
                <a:gridCol w="4104457"/>
              </a:tblGrid>
              <a:tr h="552213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871352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Schriftenreihe Siedlungswasserwirtschaft und Umwelt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168722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3260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2.3.6.3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Erfassen von abweichenden Titeln</a:t>
                      </a:r>
                      <a:endParaRPr lang="de-DE" sz="1800" b="1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Siedlungswasserwirtschaft und Umwelt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3. Zusätzliche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Sucheinstiege		-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395536" y="764704"/>
            <a:ext cx="82809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Layout</a:t>
            </a: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endParaRPr lang="de-DE" sz="2400" dirty="0"/>
          </a:p>
        </p:txBody>
      </p:sp>
      <p:sp>
        <p:nvSpPr>
          <p:cNvPr id="7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mtClean="0"/>
              <a:t>AG RDA Schulungsunterlagen – Modul 5B.11: Abweichender Titel | PICA DNB/ZDB | Stand: 30.11.2016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91186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9310459"/>
              </p:ext>
            </p:extLst>
          </p:nvPr>
        </p:nvGraphicFramePr>
        <p:xfrm>
          <a:off x="179512" y="332656"/>
          <a:ext cx="8712968" cy="6065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76464"/>
                <a:gridCol w="4536504"/>
              </a:tblGrid>
              <a:tr h="396605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Beschreibung</a:t>
                      </a:r>
                      <a:r>
                        <a:rPr lang="de-DE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Beschreibung</a:t>
                      </a:r>
                      <a:r>
                        <a:rPr lang="de-DE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96605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0500</a:t>
                      </a:r>
                      <a:r>
                        <a:rPr lang="de-DE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sz="16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Abvz</a:t>
                      </a:r>
                      <a:endParaRPr lang="de-DE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0500</a:t>
                      </a:r>
                      <a:r>
                        <a:rPr lang="de-DE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sz="16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Odvz</a:t>
                      </a:r>
                      <a:endParaRPr lang="de-DE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96605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0501 </a:t>
                      </a:r>
                      <a:r>
                        <a:rPr lang="de-DE" sz="16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Text</a:t>
                      </a:r>
                      <a:r>
                        <a:rPr lang="de-DE" sz="1600" b="0" dirty="0" err="1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de-DE" sz="16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txt</a:t>
                      </a:r>
                      <a:endParaRPr lang="de-DE" sz="16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0501 </a:t>
                      </a:r>
                      <a:r>
                        <a:rPr lang="de-DE" sz="16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Text</a:t>
                      </a:r>
                      <a:r>
                        <a:rPr lang="de-DE" sz="1600" b="0" dirty="0" err="1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de-DE" sz="16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txt</a:t>
                      </a:r>
                      <a:endParaRPr lang="de-DE" sz="16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94360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0502 </a:t>
                      </a:r>
                      <a:r>
                        <a:rPr lang="de-DE" sz="16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ohne</a:t>
                      </a:r>
                      <a:r>
                        <a:rPr lang="de-DE" sz="1600" b="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Hilfsmittel zu </a:t>
                      </a:r>
                      <a:r>
                        <a:rPr lang="de-DE" sz="1600" b="0" baseline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benutzen</a:t>
                      </a:r>
                      <a:r>
                        <a:rPr lang="de-DE" sz="1600" b="0" dirty="0" err="1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de-DE" sz="16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</a:t>
                      </a:r>
                      <a:endParaRPr lang="de-DE" sz="16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0502 </a:t>
                      </a:r>
                      <a:r>
                        <a:rPr lang="de-DE" sz="1600" b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Computermedien</a:t>
                      </a:r>
                      <a:r>
                        <a:rPr lang="de-DE" sz="1600" b="0" dirty="0" err="1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de-DE" sz="1600" b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c</a:t>
                      </a:r>
                      <a:endParaRPr lang="de-DE" sz="16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0503 </a:t>
                      </a:r>
                      <a:r>
                        <a:rPr lang="en-US" sz="16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Band</a:t>
                      </a:r>
                      <a:r>
                        <a:rPr lang="en-US" sz="1600" b="0" dirty="0" err="1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en-US" sz="16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nc</a:t>
                      </a:r>
                      <a:endParaRPr lang="de-DE" sz="16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0503 </a:t>
                      </a:r>
                      <a:r>
                        <a:rPr lang="de-DE" sz="16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Online-Ressource</a:t>
                      </a:r>
                      <a:r>
                        <a:rPr lang="en-US" sz="1600" b="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</a:t>
                      </a:r>
                      <a:r>
                        <a:rPr lang="en-US" sz="1600" b="0" dirty="0" err="1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</a:t>
                      </a:r>
                      <a:r>
                        <a:rPr lang="en-US" sz="1600" b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cr</a:t>
                      </a:r>
                      <a:endParaRPr lang="de-DE" sz="16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endParaRPr lang="de-DE" sz="16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1800</a:t>
                      </a:r>
                      <a:r>
                        <a:rPr lang="de-DE" sz="16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sz="16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z</a:t>
                      </a:r>
                      <a:endParaRPr lang="de-DE" sz="16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260091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1100  </a:t>
                      </a:r>
                      <a:r>
                        <a:rPr lang="de-DE" sz="16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2002</a:t>
                      </a:r>
                      <a:endParaRPr lang="de-DE" sz="16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1100 </a:t>
                      </a:r>
                      <a:r>
                        <a:rPr lang="de-DE" sz="16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2011</a:t>
                      </a:r>
                      <a:endParaRPr lang="de-DE" sz="16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240784"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1505</a:t>
                      </a:r>
                      <a:r>
                        <a:rPr lang="de-DE" sz="1600" b="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sz="1600" b="0" baseline="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</a:t>
                      </a:r>
                      <a:r>
                        <a:rPr lang="de-DE" sz="1600" b="0" baseline="0" dirty="0" err="1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</a:t>
                      </a:r>
                      <a:r>
                        <a:rPr lang="de-DE" sz="1600" b="0" baseline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rda</a:t>
                      </a:r>
                      <a:r>
                        <a:rPr lang="de-DE" sz="1600" b="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endParaRPr lang="de-DE" sz="16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1505</a:t>
                      </a:r>
                      <a:r>
                        <a:rPr lang="de-DE" sz="1600" b="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sz="1600" b="0" baseline="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</a:t>
                      </a:r>
                      <a:r>
                        <a:rPr lang="de-DE" sz="1600" b="0" baseline="0" dirty="0" err="1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</a:t>
                      </a:r>
                      <a:r>
                        <a:rPr lang="de-DE" sz="1600" b="0" baseline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rda</a:t>
                      </a:r>
                      <a:r>
                        <a:rPr lang="de-DE" sz="1600" b="0" baseline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endParaRPr lang="de-DE" sz="16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500132">
                <a:tc>
                  <a:txBody>
                    <a:bodyPr/>
                    <a:lstStyle/>
                    <a:p>
                      <a:endParaRPr lang="de-DE" sz="16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3260</a:t>
                      </a:r>
                      <a:r>
                        <a:rPr lang="de-DE" sz="1600" b="1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sz="16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Siedlungswasserwirtschaft und Umwelt</a:t>
                      </a:r>
                      <a:endParaRPr lang="de-DE" sz="16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569627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4000  </a:t>
                      </a:r>
                      <a:r>
                        <a:rPr lang="de-DE" sz="16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Magazin Berlin </a:t>
                      </a:r>
                      <a:endParaRPr lang="de-DE" sz="16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4000 </a:t>
                      </a:r>
                      <a:r>
                        <a:rPr lang="de-DE" sz="16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Schriftenreihe Siedlungswasserwirtschaft und Umwelt</a:t>
                      </a:r>
                      <a:endParaRPr lang="de-DE" sz="16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0349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4025 </a:t>
                      </a:r>
                      <a:r>
                        <a:rPr lang="de-DE" sz="16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1999- </a:t>
                      </a:r>
                      <a:endParaRPr lang="de-DE" sz="16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4025 </a:t>
                      </a:r>
                      <a:r>
                        <a:rPr lang="de-DE" sz="1600" b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Band 1 </a:t>
                      </a:r>
                      <a:r>
                        <a:rPr lang="de-DE" sz="16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(2011)-</a:t>
                      </a:r>
                      <a:endParaRPr lang="de-DE" sz="16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4212</a:t>
                      </a:r>
                      <a:r>
                        <a:rPr lang="de-DE" sz="1600" b="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sz="1600" b="0" baseline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Umschlagtitel 1999-2000: </a:t>
                      </a:r>
                      <a:r>
                        <a:rPr lang="de-DE" sz="1600" b="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Berlin-Magazin</a:t>
                      </a:r>
                      <a:endParaRPr lang="de-DE" sz="16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6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9660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4030  </a:t>
                      </a:r>
                      <a:r>
                        <a:rPr lang="de-DE" sz="16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Berlin : Verlag Berliner Bär</a:t>
                      </a:r>
                      <a:endParaRPr lang="de-DE" sz="16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4030</a:t>
                      </a:r>
                      <a:r>
                        <a:rPr lang="de-DE" sz="16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 Cottbus </a:t>
                      </a:r>
                      <a:r>
                        <a:rPr lang="de-DE" sz="1600" b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: Müller Verlag</a:t>
                      </a:r>
                      <a:endParaRPr lang="de-DE" sz="16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2041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6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4060 Online-Ressource</a:t>
                      </a:r>
                      <a:endParaRPr lang="de-DE" sz="16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11925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6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4201 Stand 2. Oktober 2011</a:t>
                      </a:r>
                      <a:endParaRPr lang="de-DE" sz="16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mtClean="0"/>
              <a:t>AG RDA Schulungsunterlagen – Modul 5B.11: Abweichender Titel | PICA DNB/ZDB | Stand: 30.11.2016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276872"/>
            <a:ext cx="8229600" cy="1431032"/>
          </a:xfrm>
        </p:spPr>
        <p:txBody>
          <a:bodyPr>
            <a:normAutofit/>
          </a:bodyPr>
          <a:lstStyle/>
          <a:p>
            <a:pPr algn="ctr"/>
            <a: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Abweichender Titel </a:t>
            </a:r>
            <a:b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- inklusive zusätzlicher Sucheinstieg -</a:t>
            </a:r>
            <a:b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de-DE" sz="2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mtClean="0"/>
              <a:t>AG RDA Schulungsunterlagen – Modul 5B.11: Abweichender Titel | PICA DNB/ZDB | Stand: 30.11.2016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5 B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Abweichender Titel: Standardfall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Innerhalb und außerhalb der Ressource vorkommende Titelformen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beispielsweise:</a:t>
            </a: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 typeface="Symbol" panose="05050102010706020507" pitchFamily="18" charset="2"/>
              <a:buChar char="-"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Kopftitel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Titel auf dem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Rücken / Rückentitel</a:t>
            </a: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 typeface="Symbol" panose="05050102010706020507" pitchFamily="18" charset="2"/>
              <a:buChar char="-"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Titel auf dem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Umschlag / Umschlagtitel</a:t>
            </a: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 typeface="Symbol" panose="05050102010706020507" pitchFamily="18" charset="2"/>
              <a:buChar char="-"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Titel auf dem Behältnis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Titel </a:t>
            </a: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von Kumulationen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Haupttitel mit Druckfehler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5B.11: Abweichender Titel | PICA DNB/ZDB | Stand: 30.11.2016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7737434"/>
              </p:ext>
            </p:extLst>
          </p:nvPr>
        </p:nvGraphicFramePr>
        <p:xfrm>
          <a:off x="323528" y="764704"/>
          <a:ext cx="8352929" cy="18119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1080120"/>
                <a:gridCol w="2160240"/>
                <a:gridCol w="4176465"/>
              </a:tblGrid>
              <a:tr h="376039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56291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Mitteilungen der Handelskammer zu Köln</a:t>
                      </a: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795861"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4212</a:t>
                      </a:r>
                      <a:endParaRPr lang="de-DE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2.3.6.1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Abweichender</a:t>
                      </a:r>
                      <a:r>
                        <a:rPr lang="de-DE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Kopftitel: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M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onatliche Mitteilungen der Handelskammer zu Köln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Abweichender Titel: Standardfall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467544" y="4941168"/>
            <a:ext cx="79208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Es wird </a:t>
            </a:r>
            <a:r>
              <a:rPr lang="de-DE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immer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ein </a:t>
            </a:r>
            <a:r>
              <a:rPr lang="de-DE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Vortext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erfasst, </a:t>
            </a:r>
            <a:r>
              <a:rPr lang="de-DE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siehe auch Wo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Ist der abweichende Titel während des gesamten Zeitraums gültig, wird auf die Angabe der Geltungsdauer verzichtet</a:t>
            </a:r>
            <a:endParaRPr lang="de-DE" dirty="0"/>
          </a:p>
        </p:txBody>
      </p:sp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6570525"/>
              </p:ext>
            </p:extLst>
          </p:nvPr>
        </p:nvGraphicFramePr>
        <p:xfrm>
          <a:off x="323528" y="3068960"/>
          <a:ext cx="8424936" cy="164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1080120"/>
                <a:gridCol w="2160240"/>
                <a:gridCol w="4248472"/>
              </a:tblGrid>
              <a:tr h="21602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Miteinander</a:t>
                      </a: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795861"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4212</a:t>
                      </a:r>
                      <a:endParaRPr lang="de-DE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2.3.6.1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Abweichender</a:t>
                      </a:r>
                      <a:r>
                        <a:rPr lang="de-DE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Abweichender Titel: Werkzeitschrift der deutschen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ALUSuisse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-Gruppe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mtClean="0"/>
              <a:t>AG RDA Schulungsunterlagen – Modul 5B.11: Abweichender Titel | PICA DNB/ZDB | Stand: 30.11.2016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616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0398691"/>
              </p:ext>
            </p:extLst>
          </p:nvPr>
        </p:nvGraphicFramePr>
        <p:xfrm>
          <a:off x="395536" y="1124743"/>
          <a:ext cx="8352928" cy="22322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1224136"/>
                <a:gridCol w="2088232"/>
                <a:gridCol w="4104456"/>
              </a:tblGrid>
              <a:tr h="475517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750332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Magazin für Berlin</a:t>
                      </a: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006400"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4212</a:t>
                      </a:r>
                      <a:endParaRPr lang="de-DE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2.3.6.1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Abweichender</a:t>
                      </a:r>
                      <a:r>
                        <a:rPr lang="de-DE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Umschlagtitel 1999-2000: Berlin-Magazin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Textfeld 6"/>
          <p:cNvSpPr txBox="1"/>
          <p:nvPr/>
        </p:nvSpPr>
        <p:spPr>
          <a:xfrm>
            <a:off x="467544" y="3645024"/>
            <a:ext cx="792088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Ist der abweichende Titel </a:t>
            </a:r>
            <a:r>
              <a:rPr lang="de-DE" u="sng" dirty="0">
                <a:latin typeface="Verdana" pitchFamily="34" charset="0"/>
                <a:ea typeface="Verdana" pitchFamily="34" charset="0"/>
                <a:cs typeface="Verdana" pitchFamily="34" charset="0"/>
              </a:rPr>
              <a:t>nicht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 während des gesamten Zeitraums gültig, wird eine Geltungsdauer erfasst</a:t>
            </a:r>
          </a:p>
          <a:p>
            <a:pPr>
              <a:buFontTx/>
              <a:buChar char="-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Möglichst mit </a:t>
            </a:r>
            <a:r>
              <a:rPr lang="de-DE">
                <a:latin typeface="Verdana" pitchFamily="34" charset="0"/>
                <a:ea typeface="Verdana" pitchFamily="34" charset="0"/>
                <a:cs typeface="Verdana" pitchFamily="34" charset="0"/>
              </a:rPr>
              <a:t>genauen </a:t>
            </a:r>
            <a:r>
              <a:rPr lang="de-DE" smtClean="0">
                <a:latin typeface="Verdana" pitchFamily="34" charset="0"/>
                <a:ea typeface="Verdana" pitchFamily="34" charset="0"/>
                <a:cs typeface="Verdana" pitchFamily="34" charset="0"/>
              </a:rPr>
              <a:t>Zählungsangaben 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gemäß RDA 2.6 D-A-CH</a:t>
            </a:r>
          </a:p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pPr>
              <a:buFont typeface="Arial" pitchFamily="34" charset="0"/>
              <a:buChar char="•"/>
            </a:pP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  Ist das nicht möglich, genügen die pauschalen Hinweise:</a:t>
            </a:r>
          </a:p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   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„früher“ 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oder „teils“ </a:t>
            </a:r>
          </a:p>
          <a:p>
            <a:pPr>
              <a:buFont typeface="Arial" pitchFamily="34" charset="0"/>
              <a:buChar char="•"/>
            </a:pPr>
            <a:endParaRPr lang="de-DE" dirty="0"/>
          </a:p>
        </p:txBody>
      </p:sp>
      <p:sp>
        <p:nvSpPr>
          <p:cNvPr id="8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mtClean="0"/>
              <a:t>AG RDA Schulungsunterlagen – Modul 5B.11: Abweichender Titel | PICA DNB/ZDB | Stand: 30.11.2016</a:t>
            </a:r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 Abweichender Titel: Standardfall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91186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078372"/>
              </p:ext>
            </p:extLst>
          </p:nvPr>
        </p:nvGraphicFramePr>
        <p:xfrm>
          <a:off x="395536" y="3789041"/>
          <a:ext cx="8280920" cy="24482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1335544"/>
                <a:gridCol w="2343657"/>
                <a:gridCol w="3593607"/>
              </a:tblGrid>
              <a:tr h="52153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822944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2.3.3.5.2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Aktueller</a:t>
                      </a:r>
                      <a:r>
                        <a:rPr lang="de-DE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Paralleltitel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… = Journal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of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biology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103793"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4212</a:t>
                      </a:r>
                      <a:endParaRPr lang="de-DE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2.3.6.1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Abweichender</a:t>
                      </a:r>
                      <a:r>
                        <a:rPr lang="de-DE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Paralleltitel Band 1 (2011)-Band 2 (2012): Journal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of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biology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and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zoology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2. Änderungen bei Paralleltiteln + Titelzusätzen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395536" y="764704"/>
            <a:ext cx="828092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Ebenfalls als abweichende Titel gelten: </a:t>
            </a: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Varianten bei Paralleltiteln, im Titelzusatz oder im parallelen Titelzusatz in früheren Ausgaben</a:t>
            </a: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Aktuelle Form des Paralleltitels oder Titelzusatzes wird im Feld für den Haupttitel erfasst</a:t>
            </a:r>
            <a:endParaRPr lang="de-DE" sz="2400" dirty="0"/>
          </a:p>
        </p:txBody>
      </p:sp>
      <p:sp>
        <p:nvSpPr>
          <p:cNvPr id="7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mtClean="0"/>
              <a:t>AG RDA Schulungsunterlagen – Modul 5B.11: Abweichender Titel | PICA DNB/ZDB | Stand: 30.11.2016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91186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7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3453371"/>
              </p:ext>
            </p:extLst>
          </p:nvPr>
        </p:nvGraphicFramePr>
        <p:xfrm>
          <a:off x="539552" y="2636912"/>
          <a:ext cx="8280920" cy="24482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1335544"/>
                <a:gridCol w="2048832"/>
                <a:gridCol w="3888432"/>
              </a:tblGrid>
              <a:tr h="52153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822944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2.3.3.5.2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Aktueller</a:t>
                      </a:r>
                      <a:r>
                        <a:rPr lang="de-DE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Titelzusatz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… :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revista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semestral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de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historia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103793"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4212</a:t>
                      </a:r>
                      <a:endParaRPr lang="de-DE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2.3.6.1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Abweichender</a:t>
                      </a:r>
                      <a:r>
                        <a:rPr lang="de-DE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Titelzusatz </a:t>
                      </a:r>
                      <a:r>
                        <a:rPr lang="de-DE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 1-[?]: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Revista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de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historia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2. Änderungen bei Paralleltiteln + Titelzusätzen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395536" y="764704"/>
            <a:ext cx="8280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endParaRPr lang="de-DE" sz="2400" dirty="0" smtClean="0"/>
          </a:p>
          <a:p>
            <a:pPr>
              <a:buNone/>
            </a:pPr>
            <a:r>
              <a:rPr lang="de-DE" sz="2400" dirty="0" smtClean="0"/>
              <a:t>Der Beginn des früheren Titelzusatzes ist bekannt, die Gültigkeit unbekannt </a:t>
            </a:r>
            <a:r>
              <a:rPr lang="de-DE" sz="2400" dirty="0" smtClean="0">
                <a:sym typeface="Wingdings" panose="05000000000000000000" pitchFamily="2" charset="2"/>
              </a:rPr>
              <a:t> </a:t>
            </a:r>
            <a:endParaRPr lang="de-DE" sz="2400" dirty="0"/>
          </a:p>
        </p:txBody>
      </p:sp>
      <p:sp>
        <p:nvSpPr>
          <p:cNvPr id="7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mtClean="0"/>
              <a:t>AG RDA Schulungsunterlagen – Modul 5B.11: Abweichender Titel | PICA DNB/ZDB | Stand: 30.11.2016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10862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8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9228946"/>
              </p:ext>
            </p:extLst>
          </p:nvPr>
        </p:nvGraphicFramePr>
        <p:xfrm>
          <a:off x="323528" y="4330793"/>
          <a:ext cx="8496944" cy="17227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20"/>
                <a:gridCol w="1296144"/>
                <a:gridCol w="2232248"/>
                <a:gridCol w="3888432"/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42569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Das @20. Jahrhundert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774495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3260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2.3.6.3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Erfassen von abweichenden Titeln</a:t>
                      </a:r>
                      <a:endParaRPr lang="de-DE" sz="1800" b="1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Das @zwanzigste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Jahrhundert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3. Zusätzliche 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Sucheinstiege		- 1 -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395536" y="764704"/>
            <a:ext cx="828092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Als abweichende Titel gelten auch zusätzliche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Sucheinstiege</a:t>
            </a: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beispielsweise</a:t>
            </a: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für die aufgelöste Form von Abkürzungen</a:t>
            </a:r>
          </a:p>
          <a:p>
            <a:pPr>
              <a:buFont typeface="Arial" pitchFamily="34" charset="0"/>
              <a:buChar char="•"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als Wortlaut aufgelöste Ziffern, Formeln und</a:t>
            </a:r>
          </a:p>
          <a:p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 Zeichen </a:t>
            </a:r>
          </a:p>
          <a:p>
            <a:endParaRPr lang="de-DE" sz="2400" i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4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Hinweis</a:t>
            </a:r>
            <a:r>
              <a:rPr lang="de-DE" sz="2400" i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: Kein Vortext</a:t>
            </a:r>
            <a:endParaRPr lang="de-DE" sz="2400" i="1" dirty="0"/>
          </a:p>
        </p:txBody>
      </p:sp>
      <p:sp>
        <p:nvSpPr>
          <p:cNvPr id="7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mtClean="0"/>
              <a:t>AG RDA Schulungsunterlagen – Modul 5B.11: Abweichender Titel | PICA DNB/ZDB | Stand: 30.11.2016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91186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9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7152506"/>
              </p:ext>
            </p:extLst>
          </p:nvPr>
        </p:nvGraphicFramePr>
        <p:xfrm>
          <a:off x="323528" y="4365104"/>
          <a:ext cx="8568952" cy="17995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1152128"/>
                <a:gridCol w="2160240"/>
                <a:gridCol w="4248472"/>
              </a:tblGrid>
              <a:tr h="442569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42569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Colloqvia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Marvliana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774495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3260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2.3.6.3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Erfassen von abweichenden Titeln</a:t>
                      </a:r>
                      <a:endParaRPr lang="de-DE" sz="1800" b="1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Colloquia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Maruliana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3. Zusätzliche 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Sucheinstiege		- 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 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-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395536" y="764704"/>
            <a:ext cx="828092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Typografische Besonderheiten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: </a:t>
            </a:r>
          </a:p>
          <a:p>
            <a:pPr>
              <a:buFont typeface="Arial" pitchFamily="34" charset="0"/>
              <a:buChar char="•"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z.B. der wechselnde Gebrauch von v und u, von i und j sowie der Gebrauch von </a:t>
            </a:r>
            <a:r>
              <a:rPr lang="de-DE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uu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und </a:t>
            </a:r>
            <a:r>
              <a:rPr lang="de-DE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vv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anstelle von w</a:t>
            </a:r>
          </a:p>
          <a:p>
            <a:pPr>
              <a:buFont typeface="Arial" pitchFamily="34" charset="0"/>
              <a:buChar char="•"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Haupttitel: Form wie in der Informationsquelle</a:t>
            </a:r>
          </a:p>
          <a:p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Abweichender Titel in normalisierter (= heute</a:t>
            </a:r>
          </a:p>
          <a:p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   üblicher) Form</a:t>
            </a:r>
            <a:endParaRPr lang="de-DE" sz="2400" dirty="0"/>
          </a:p>
        </p:txBody>
      </p:sp>
      <p:sp>
        <p:nvSpPr>
          <p:cNvPr id="7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mtClean="0"/>
              <a:t>AG RDA Schulungsunterlagen – Modul 5B.11: Abweichender Titel | PICA DNB/ZDB | Stand: 30.11.2016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91186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777</Words>
  <Application>Microsoft Office PowerPoint</Application>
  <PresentationFormat>Bildschirmpräsentation (4:3)</PresentationFormat>
  <Paragraphs>223</Paragraphs>
  <Slides>12</Slides>
  <Notes>6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3" baseType="lpstr">
      <vt:lpstr>Larissa-Design</vt:lpstr>
      <vt:lpstr>Schulungsunterlagen der AG RDA</vt:lpstr>
      <vt:lpstr>Abweichender Titel  - inklusive zusätzlicher Sucheinstieg - </vt:lpstr>
      <vt:lpstr>Abweichender Titel: Standardfall</vt:lpstr>
      <vt:lpstr>Abweichender Titel: Standardfall</vt:lpstr>
      <vt:lpstr>1. Abweichender Titel: Standardfall</vt:lpstr>
      <vt:lpstr>2. Änderungen bei Paralleltiteln + Titelzusätzen</vt:lpstr>
      <vt:lpstr>2. Änderungen bei Paralleltiteln + Titelzusätzen</vt:lpstr>
      <vt:lpstr>3. Zusätzliche Sucheinstiege  - 1 -</vt:lpstr>
      <vt:lpstr>3. Zusätzliche Sucheinstiege  - 2 -</vt:lpstr>
      <vt:lpstr>3. Zusätzliche Sucheinstiege  - 3 -</vt:lpstr>
      <vt:lpstr>3. Zusätzliche Sucheinstiege  - 4 -</vt:lpstr>
      <vt:lpstr>PowerPoint-Präsentation</vt:lpstr>
    </vt:vector>
  </TitlesOfParts>
  <Company>Deutsche Nationalbibliothek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Ingeborg Töpler</dc:creator>
  <cp:lastModifiedBy>Bufalino, Cinzia</cp:lastModifiedBy>
  <cp:revision>389</cp:revision>
  <cp:lastPrinted>2016-10-04T08:02:03Z</cp:lastPrinted>
  <dcterms:created xsi:type="dcterms:W3CDTF">2014-02-18T07:01:40Z</dcterms:created>
  <dcterms:modified xsi:type="dcterms:W3CDTF">2016-12-08T15:42:58Z</dcterms:modified>
</cp:coreProperties>
</file>