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28" r:id="rId2"/>
    <p:sldId id="259" r:id="rId3"/>
    <p:sldId id="321" r:id="rId4"/>
    <p:sldId id="324" r:id="rId5"/>
    <p:sldId id="327" r:id="rId6"/>
    <p:sldId id="293" r:id="rId7"/>
    <p:sldId id="311" r:id="rId8"/>
    <p:sldId id="295" r:id="rId9"/>
    <p:sldId id="298" r:id="rId10"/>
    <p:sldId id="299" r:id="rId11"/>
    <p:sldId id="300" r:id="rId12"/>
    <p:sldId id="301" r:id="rId13"/>
    <p:sldId id="305" r:id="rId14"/>
    <p:sldId id="323" r:id="rId15"/>
    <p:sldId id="326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0975" autoAdjust="0"/>
  </p:normalViewPr>
  <p:slideViewPr>
    <p:cSldViewPr>
      <p:cViewPr>
        <p:scale>
          <a:sx n="100" d="100"/>
          <a:sy n="100" d="100"/>
        </p:scale>
        <p:origin x="-139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22.03.2016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22.03.2016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Im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Aleph</a:t>
            </a:r>
            <a:r>
              <a:rPr lang="de-DE" baseline="0" dirty="0" smtClean="0"/>
              <a:t>-Format ASEQ werden früheste Haupttitel in 375</a:t>
            </a:r>
            <a:r>
              <a:rPr lang="de-DE" b="1" baseline="0" dirty="0" smtClean="0"/>
              <a:t>_</a:t>
            </a:r>
            <a:r>
              <a:rPr lang="de-DE" baseline="0" dirty="0" smtClean="0"/>
              <a:t> (blank) angegeben, frühere Haupttitel in 375</a:t>
            </a:r>
            <a:r>
              <a:rPr lang="de-DE" b="1" baseline="0" dirty="0" smtClean="0"/>
              <a:t>e</a:t>
            </a:r>
            <a:r>
              <a:rPr lang="de-DE" b="0" baseline="0" dirty="0" smtClean="0"/>
              <a:t> („gerade andersrum zu PICA“), jeweils in $f die Zählung.</a:t>
            </a:r>
            <a:endParaRPr lang="de-DE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Hier sehen Sie auch</a:t>
            </a:r>
            <a:r>
              <a:rPr lang="de-DE" baseline="0" dirty="0" smtClean="0"/>
              <a:t> die Kennzeichnung einer frühesten Veröffentlichungsangabe in ASEQ: eine früheste Veröffentlichungsangabe wird ohne Unterfeld $A gekennzeichnet, eine frühere (zwischenzeitliche) Verlagsangabe wird mit </a:t>
            </a:r>
            <a:r>
              <a:rPr lang="de-DE" sz="1200" b="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$A</a:t>
            </a:r>
            <a:r>
              <a:rPr lang="de-DE" sz="1200" b="1" baseline="0" dirty="0" smtClean="0">
                <a:solidFill>
                  <a:schemeClr val="dk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b="0" baseline="0" dirty="0" smtClean="0">
                <a:solidFill>
                  <a:schemeClr val="dk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 und die </a:t>
            </a:r>
            <a:r>
              <a:rPr lang="de-DE" sz="1200" b="0" baseline="0" dirty="0" err="1" smtClean="0">
                <a:solidFill>
                  <a:schemeClr val="dk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Latest</a:t>
            </a:r>
            <a:r>
              <a:rPr lang="de-DE" sz="1200" b="0" baseline="0" dirty="0" smtClean="0">
                <a:solidFill>
                  <a:schemeClr val="dk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-Veröffentlichungsangabe wird mit </a:t>
            </a:r>
            <a:r>
              <a:rPr lang="de-DE" sz="1200" b="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$A</a:t>
            </a:r>
            <a:r>
              <a:rPr lang="de-DE" sz="1200" b="1" baseline="0" dirty="0" smtClean="0">
                <a:solidFill>
                  <a:schemeClr val="dk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b="0" baseline="0" dirty="0" smtClean="0">
                <a:solidFill>
                  <a:schemeClr val="dk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 </a:t>
            </a:r>
            <a:r>
              <a:rPr lang="de-DE" baseline="0" dirty="0" smtClean="0"/>
              <a:t>gekennzeichnet.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066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Hinweis: RDA hat das „First“-Prinzip, deshalb gibt es viele AWR zum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Latest</a:t>
            </a:r>
            <a:r>
              <a:rPr lang="de-DE" baseline="0" dirty="0" smtClean="0"/>
              <a:t>-Prinzip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First: zuerst vorliegender Haupttitel wird nie aktualisiert, geringfügige Änderungen werden als weitere Sucheinstiege verankert.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Beispiel: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4000 </a:t>
            </a:r>
            <a:r>
              <a:rPr lang="de-DE" baseline="0" dirty="0" err="1" smtClean="0"/>
              <a:t>Landwir</a:t>
            </a:r>
            <a:r>
              <a:rPr lang="de-DE" baseline="0" dirty="0" err="1" smtClean="0">
                <a:solidFill>
                  <a:srgbClr val="FF0000"/>
                </a:solidFill>
              </a:rPr>
              <a:t>th</a:t>
            </a:r>
            <a:r>
              <a:rPr lang="de-DE" baseline="0" dirty="0" err="1" smtClean="0"/>
              <a:t>schaftliche</a:t>
            </a:r>
            <a:r>
              <a:rPr lang="de-DE" baseline="0" dirty="0" smtClean="0"/>
              <a:t> Rundschau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4213 Landwirtschaftliche Rundschau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Latest</a:t>
            </a:r>
            <a:r>
              <a:rPr lang="de-DE" dirty="0" smtClean="0"/>
              <a:t> (verkürzt)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>
              <a:defRPr/>
            </a:pPr>
            <a:r>
              <a:rPr lang="de-DE" dirty="0" smtClean="0"/>
              <a:t>4000 Landwirtschaftliche Rundschau</a:t>
            </a:r>
          </a:p>
          <a:p>
            <a:pPr>
              <a:defRPr/>
            </a:pPr>
            <a:r>
              <a:rPr lang="de-DE" dirty="0" smtClean="0"/>
              <a:t>4213 </a:t>
            </a:r>
            <a:r>
              <a:rPr lang="de-DE" dirty="0" err="1" smtClean="0"/>
              <a:t>Landwir</a:t>
            </a:r>
            <a:r>
              <a:rPr lang="de-DE" dirty="0" err="1" smtClean="0">
                <a:solidFill>
                  <a:srgbClr val="FF0000"/>
                </a:solidFill>
              </a:rPr>
              <a:t>th</a:t>
            </a:r>
            <a:r>
              <a:rPr lang="de-DE" dirty="0" err="1" smtClean="0"/>
              <a:t>schaftliche</a:t>
            </a:r>
            <a:r>
              <a:rPr lang="de-DE" dirty="0" smtClean="0"/>
              <a:t> Rundschau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Wenn beim Früheren Haupttitel</a:t>
            </a:r>
            <a:r>
              <a:rPr lang="de-DE" baseline="0" dirty="0" smtClean="0"/>
              <a:t> die Geltungsdauer nicht bekannt ist, wird kein </a:t>
            </a:r>
            <a:r>
              <a:rPr lang="de-DE" baseline="0" dirty="0" err="1" smtClean="0"/>
              <a:t>Vortext</a:t>
            </a:r>
            <a:r>
              <a:rPr lang="de-DE" baseline="0" dirty="0" smtClean="0"/>
              <a:t> wie „anfangs“ erfasst.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953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Künftig Mischform von Deskriptionszeichen und Unterfeldern! </a:t>
            </a:r>
            <a:r>
              <a:rPr lang="de-DE" sz="1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Neue Unterfelder unter RDA: Erfassung als</a:t>
            </a:r>
            <a:r>
              <a:rPr lang="de-DE" sz="1200" baseline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Unterfeld, nicht als Deskriptionszeichen</a:t>
            </a:r>
            <a:endParaRPr lang="de-DE" sz="1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5B.10: Latest beim Haupttitel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52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79616"/>
              </p:ext>
            </p:extLst>
          </p:nvPr>
        </p:nvGraphicFramePr>
        <p:xfrm>
          <a:off x="251520" y="3501008"/>
          <a:ext cx="8496945" cy="2535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96144"/>
                <a:gridCol w="2448272"/>
                <a:gridCol w="3816425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2.3.4.7 D-A-CH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Erfassen von Änderungen bei Titelzusätzen 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de-DE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fR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de-DE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Zeitschrift für italienische Küche und Lebensart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 </a:t>
                      </a:r>
                      <a:endParaRPr lang="de-DE" b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abweichenden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Titelzusatz früher: Zeitschrift für italienische Küche und italienisches Ambiente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Titelzusatz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052736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Spätere Ausgabe: Titelzusatz ändert sich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Angabe des Titelzusatzes wird aktualisiert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Bisher gültiger Titelzusatz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Erfassung als abweichender Titel</a:t>
            </a: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Titelzusatz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05273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Bei häufigen Änderungen genügt eine allgemeine Anmerkung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233412"/>
              </p:ext>
            </p:extLst>
          </p:nvPr>
        </p:nvGraphicFramePr>
        <p:xfrm>
          <a:off x="395536" y="2924944"/>
          <a:ext cx="8352929" cy="1113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368152"/>
                <a:gridCol w="2304256"/>
                <a:gridCol w="3528393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Titelvarianten, …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Titelzusatz variiert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 der Verantwortlichkeitsangabe  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052736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Ändern sich die Angaben zu Geistigen Schöpfern, Personen, Familien oder Körperschaften, werden in der Verantwortlichkeitsangabe die aktuellen Angaben erfasst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Voraussetzung: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durch die Änderung ist keine neue Beschreibung notwendig!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Verankerung der bisher gültigen Angaben in einer Anmerkung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Bei häufigen Änderungen genügt der Hinweis:  Herausgebendes Organ variiert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453336"/>
            <a:ext cx="6120680" cy="404664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653157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56281"/>
              </p:ext>
            </p:extLst>
          </p:nvPr>
        </p:nvGraphicFramePr>
        <p:xfrm>
          <a:off x="107504" y="1433196"/>
          <a:ext cx="885698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3141792"/>
                <a:gridCol w="3266919"/>
              </a:tblGrid>
              <a:tr h="34901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342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359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2.4.1.10.2 D-A-CH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Erfassen von Änderungen bei der Verantwortlichkeits-angabe 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de-DE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fR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de-DE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Electronics Industries Alliance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8725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2.17.3.6.2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Anmerkung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zur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Änderung in der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Verant-wortlichkeitsangabe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fR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)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 früher: 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Electronics Industries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Association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 der Verantwortlichkeitsangabe  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69269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Vortext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Formulierung aus der Informationsquelle oder ggf. Beziehungskennzeichnung gemäß RDA Anhang I übernehmen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004401"/>
              </p:ext>
            </p:extLst>
          </p:nvPr>
        </p:nvGraphicFramePr>
        <p:xfrm>
          <a:off x="107504" y="4005065"/>
          <a:ext cx="8856985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2736304"/>
                <a:gridCol w="3600401"/>
              </a:tblGrid>
              <a:tr h="34967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4903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359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2.4.1.10.2 D-A-CH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Erfassen von </a:t>
                      </a:r>
                      <a:r>
                        <a:rPr kumimoji="0" lang="de-DE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Ände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-rungen bei der Verantwortlichkeits-angabe</a:t>
                      </a:r>
                      <a:r>
                        <a:rPr kumimoji="0" lang="de-DE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de-DE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fR</a:t>
                      </a:r>
                      <a:r>
                        <a:rPr kumimoji="0" lang="de-DE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de-DE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/>
                          <a:ea typeface="Calibri"/>
                          <a:cs typeface="Times New Roman"/>
                        </a:rPr>
                        <a:t>Freistaat </a:t>
                      </a:r>
                      <a:r>
                        <a:rPr lang="de-DE" sz="1600" dirty="0">
                          <a:latin typeface="Verdana"/>
                          <a:ea typeface="Calibri"/>
                          <a:cs typeface="Times New Roman"/>
                        </a:rPr>
                        <a:t>Thüringen, Thüringer Ministerium für Wirtschaft und  Technologie</a:t>
                      </a:r>
                    </a:p>
                  </a:txBody>
                  <a:tcPr marL="68580" marR="68580" marT="0" marB="0"/>
                </a:tc>
              </a:tr>
              <a:tr h="9775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2.17.3.6.2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Anmerkung zur Änderung in der Verantwortlichkeits-angabe (</a:t>
                      </a:r>
                      <a:r>
                        <a:rPr lang="de-DE" sz="16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fR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)</a:t>
                      </a:r>
                      <a:endParaRPr lang="de-DE" sz="16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/>
                          <a:ea typeface="Calibri"/>
                          <a:cs typeface="Times New Roman"/>
                        </a:rPr>
                        <a:t>Früher</a:t>
                      </a:r>
                      <a:r>
                        <a:rPr lang="de-DE" sz="1600" baseline="0" dirty="0" smtClean="0">
                          <a:latin typeface="Verdana"/>
                          <a:ea typeface="Calibri"/>
                          <a:cs typeface="Times New Roman"/>
                        </a:rPr>
                        <a:t> h</a:t>
                      </a:r>
                      <a:r>
                        <a:rPr lang="de-DE" sz="1600" dirty="0" smtClean="0">
                          <a:latin typeface="Verdana"/>
                          <a:ea typeface="Calibri"/>
                          <a:cs typeface="Times New Roman"/>
                        </a:rPr>
                        <a:t>erausgegeben </a:t>
                      </a:r>
                      <a:r>
                        <a:rPr lang="de-DE" sz="1600" dirty="0">
                          <a:latin typeface="Verdana"/>
                          <a:ea typeface="Calibri"/>
                          <a:cs typeface="Times New Roman"/>
                        </a:rPr>
                        <a:t>von: Freistaat Thüringen, Thüringer Ministerium für Wirtschaft, Technologie und Arbeit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 der Verantwortlichkeitsangabe  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775" y="1052736"/>
            <a:ext cx="83529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Wenn Beziehungen zu Körperschaften und Personen hergestellt werden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Relevante Beziehungskennzeichnungen aus Anhang I sind:</a:t>
            </a:r>
          </a:p>
          <a:p>
            <a:endParaRPr lang="de-DE" sz="2000" u="sng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Verfasser (auch für geistige Schöpfer von fortlaufenden Ressourcen)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herausgebendes Organ (sonstige Körperschaft)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Herausgeber (Person; gilt auch für Redakteure und Begründer von Zeitungen; Körperschaft)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Übersetzer</a:t>
            </a:r>
          </a:p>
        </p:txBody>
      </p:sp>
    </p:spTree>
    <p:extLst>
      <p:ext uri="{BB962C8B-B14F-4D97-AF65-F5344CB8AC3E}">
        <p14:creationId xmlns:p14="http://schemas.microsoft.com/office/powerpoint/2010/main" val="13612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50891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Aufnahme im MAB/ASEQ-Format – mit Latest-Angaben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91486"/>
              </p:ext>
            </p:extLst>
          </p:nvPr>
        </p:nvGraphicFramePr>
        <p:xfrm>
          <a:off x="179512" y="764704"/>
          <a:ext cx="8784976" cy="543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7344816"/>
              </a:tblGrid>
              <a:tr h="370096"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Latest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beim 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9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030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pt-BR" sz="1800" b="0" i="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Pos.4 </a:t>
                      </a:r>
                      <a:endParaRPr lang="de-DE" sz="1800" b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            </a:t>
                      </a:r>
                      <a:r>
                        <a:rPr lang="de-DE" sz="1600" b="0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RDA)</a:t>
                      </a:r>
                      <a:endParaRPr lang="de-DE" sz="1600" b="1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109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</a:t>
                      </a: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Pos.0</a:t>
                      </a:r>
                      <a:endParaRPr lang="de-DE" b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(Periodikum)</a:t>
                      </a:r>
                      <a:endParaRPr lang="de-DE" sz="1600" b="1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4004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 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(Text)</a:t>
                      </a:r>
                      <a:endParaRPr lang="de-DE" sz="1600" b="1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653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061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       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062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  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sz="1600" b="1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en-US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 + Personal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375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Betriebe und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Personal</a:t>
                      </a:r>
                      <a:r>
                        <a:rPr lang="de-DE" sz="1800" b="1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</a:t>
                      </a:r>
                      <a:r>
                        <a:rPr lang="de-DE" sz="1800" b="0" baseline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$f</a:t>
                      </a:r>
                      <a:r>
                        <a:rPr lang="de-DE" sz="1800" b="1" baseline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 (1966)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375e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 und Personal   </a:t>
                      </a: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$f 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2 (1967)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 (1966)-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Hanseaten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1985- </a:t>
                      </a: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b="1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Hanseatischer Wirtschaftsverlag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             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1979-1984 </a:t>
                      </a: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b="1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="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Wirtschaftsverlag</a:t>
                      </a: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1966-1979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09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47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Latest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beim Haupttitel, Paralleltitel, Titelzusatz und bei der Verantwortlichkeitsangabe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Latest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beim Haupttitel		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des Haupttitels in einer späteren Ausgabe: wesentliche oder geringfügige Änderung?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Geringfügige Änderung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Aktualisierung des Haupttitels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Vorliegende Beschreibung: bisher gültiger Haupttitel wird als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frühester oder früherer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Haupttitel verankert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u="sng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Frühester Haupttitel</a:t>
            </a:r>
          </a:p>
          <a:p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Ausgabe liegt vor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der Geltungsdauer der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Titelform 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stets mit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genauen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Zählungsangaben (gemäß Feld 405)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Beschreibung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z="2400" u="sng" dirty="0" smtClean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b="1" u="sng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Früherer Haupttitel</a:t>
            </a:r>
            <a:endParaRPr lang="de-DE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/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Weiterer Haupttitel in früheren Ausgaben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genauen Zählungsangaben erfasst, sofern bekannt.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Ansonsten genügen die pauschalen Hinweise „früher“ oder „teils“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Haupttitel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0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Latest beim Haupttitel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Frühester und Früherer Haupttitel erhalten im OPAC die Feldbenennung „Früherer Haupttitel“</a:t>
            </a:r>
          </a:p>
          <a:p>
            <a:pPr marL="0" indent="0">
              <a:buNone/>
            </a:pPr>
            <a:endParaRPr lang="de-DE" dirty="0" smtClean="0"/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de-DE" sz="2800" dirty="0" smtClean="0"/>
              <a:t>es </a:t>
            </a:r>
            <a:r>
              <a:rPr lang="de-DE" sz="2800" dirty="0"/>
              <a:t>müssen außer der Geltungsdauer also keine weiteren Vortexte erfasst werden</a:t>
            </a:r>
            <a:endParaRPr lang="de-DE" sz="2800" dirty="0" smtClean="0"/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de-DE" sz="2800" dirty="0" smtClean="0"/>
              <a:t>wenn </a:t>
            </a:r>
            <a:r>
              <a:rPr lang="de-DE" sz="2800" dirty="0"/>
              <a:t>beim </a:t>
            </a:r>
            <a:r>
              <a:rPr lang="de-DE" sz="2800" u="sng" dirty="0"/>
              <a:t>Früheren</a:t>
            </a:r>
            <a:r>
              <a:rPr lang="de-DE" sz="2800" dirty="0"/>
              <a:t> Haupttitel die Geltungsdauer nicht bekannt ist, muss daher </a:t>
            </a:r>
            <a:r>
              <a:rPr lang="de-DE" sz="2800" dirty="0" smtClean="0"/>
              <a:t>nur der Titel selbst erfasst </a:t>
            </a:r>
            <a:r>
              <a:rPr lang="de-DE" sz="2800" dirty="0"/>
              <a:t>werden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bei springender Erscheinungsweise kann  der pauschale Hinweis „teils“ gegeben werden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sz="2800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Haupttitel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443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837002"/>
              </p:ext>
            </p:extLst>
          </p:nvPr>
        </p:nvGraphicFramePr>
        <p:xfrm>
          <a:off x="351593" y="1916832"/>
          <a:ext cx="8280920" cy="4172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047"/>
                <a:gridCol w="1152128"/>
                <a:gridCol w="1828265"/>
                <a:gridCol w="43204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 + Personal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 D-A-CH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frühesten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Betriebe und Personal</a:t>
                      </a:r>
                      <a:endParaRPr lang="de-DE" sz="1800" b="1" kern="120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i="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$f</a:t>
                      </a:r>
                      <a:r>
                        <a:rPr lang="de-DE" sz="1800" b="1" i="1" kern="12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 (1966)</a:t>
                      </a:r>
                      <a:endParaRPr lang="de-DE" b="0" i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375e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2.3.7.3 D-A-CH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 und Personal</a:t>
                      </a:r>
                    </a:p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$f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 2 (1967)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    D-A-CH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 (1966)-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Haupttitel		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früheste Haupttitel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bekannt und wird als solcher gekennzeichnet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Indikatoren beim ASEQ-Feld </a:t>
            </a:r>
            <a:r>
              <a:rPr lang="de-DE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42913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des </a:t>
            </a: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Haupttitels                   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Indikator </a:t>
            </a:r>
            <a:r>
              <a:rPr lang="de-DE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</a:t>
            </a:r>
          </a:p>
          <a:p>
            <a:pPr marL="457200" indent="-457200">
              <a:buNone/>
            </a:pP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375_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1 (1967)-2 (1968): Kölnische Volkszeitung und Handelsblatt. Literarische Beilagen</a:t>
            </a:r>
            <a:endParaRPr lang="de-DE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endParaRPr lang="de-DE" sz="3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des/der </a:t>
            </a: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Haupttitel(s):    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Indikator </a:t>
            </a:r>
            <a:r>
              <a:rPr lang="de-DE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</a:p>
          <a:p>
            <a:pPr marL="457200" indent="-457200"/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3 (1969)-4 (1970): Kölnische Volkszeitung und Handelsblatt. Literarische Beilage</a:t>
            </a:r>
            <a:endParaRPr lang="de-DE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002493"/>
              </p:ext>
            </p:extLst>
          </p:nvPr>
        </p:nvGraphicFramePr>
        <p:xfrm>
          <a:off x="467544" y="2204864"/>
          <a:ext cx="8352927" cy="3801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1728192"/>
                <a:gridCol w="4536503"/>
              </a:tblGrid>
              <a:tr h="40857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47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Geologisches Jahrbuch</a:t>
                      </a:r>
                      <a:endParaRPr lang="de-DE" sz="18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825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von 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Unterglie-derungen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Reihe A.</a:t>
                      </a:r>
                      <a:r>
                        <a:rPr lang="de-DE" sz="1800" baseline="0" dirty="0" smtClean="0"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Allgemeine und regionale Geologie in der Bundesrepublik Deutschland</a:t>
                      </a:r>
                      <a:endParaRPr lang="de-DE" sz="18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41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2.3.7.3 D-A-CH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Erfassen von frühesten</a:t>
                      </a:r>
                      <a:b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Geologisches Jahrbuch. Reihe A, Allgemeine und regionale Geologie in der BRD </a:t>
                      </a:r>
                    </a:p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$f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 3 (2003)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47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   D-A-CH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3 (2003) [?]-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Haupttitel		-4-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ein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früherer Haupttitel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bekannt – eine genaue Datierung ist nicht möglich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5B.10: Latest beim Haupttitel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89916"/>
              </p:ext>
            </p:extLst>
          </p:nvPr>
        </p:nvGraphicFramePr>
        <p:xfrm>
          <a:off x="259726" y="3373458"/>
          <a:ext cx="8568952" cy="2942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368152"/>
                <a:gridCol w="2592288"/>
                <a:gridCol w="3672408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341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2.3.3.5.2 D-A-CH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Änderungen in Paralleltiteln (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fR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)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Oriental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archive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Oriental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archives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abweichenden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Paralleltitel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1992-1994: </a:t>
                      </a:r>
                      <a:r>
                        <a:rPr lang="de-DE" sz="1800" kern="1200" baseline="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Oriental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kern="1200" baseline="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archives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beim Paralleltitel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052736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Spätere Ausgabe: Paralleltitel ändert sich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Angabe des Paralleltitels wird aktualisiert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Bisher gültiger Paralleltitel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Erfassung als abweichender Titel</a:t>
            </a: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1298</Words>
  <Application>Microsoft Office PowerPoint</Application>
  <PresentationFormat>Bildschirmpräsentation (4:3)</PresentationFormat>
  <Paragraphs>270</Paragraphs>
  <Slides>15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 Latest beim Haupttitel, Paralleltitel, Titelzusatz und bei der Verantwortlichkeitsangabe  </vt:lpstr>
      <vt:lpstr>Latest beim Haupttitel  -1-</vt:lpstr>
      <vt:lpstr>Keine neue Beschreibung  -2-</vt:lpstr>
      <vt:lpstr>Latest beim Haupttitel  -3-</vt:lpstr>
      <vt:lpstr>Latest beim Haupttitel  -3-</vt:lpstr>
      <vt:lpstr>Format</vt:lpstr>
      <vt:lpstr>Latest beim Haupttitel  -4-</vt:lpstr>
      <vt:lpstr>Latest beim Paralleltitel</vt:lpstr>
      <vt:lpstr>Latest beim Titelzusatz  -1-</vt:lpstr>
      <vt:lpstr>Latest beim Titelzusatz  -2-</vt:lpstr>
      <vt:lpstr>Latest bei der Verantwortlichkeitsangabe  -1-</vt:lpstr>
      <vt:lpstr>Latest bei der Verantwortlichkeitsangabe  -2-</vt:lpstr>
      <vt:lpstr>Latest bei der Verantwortlichkeitsangabe  -3-</vt:lpstr>
      <vt:lpstr>Aufnahme im MAB/ASEQ-Format – mit Latest-Angaben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429</cp:revision>
  <cp:lastPrinted>2015-01-22T10:53:56Z</cp:lastPrinted>
  <dcterms:created xsi:type="dcterms:W3CDTF">2014-02-18T07:01:40Z</dcterms:created>
  <dcterms:modified xsi:type="dcterms:W3CDTF">2016-03-22T10:31:27Z</dcterms:modified>
</cp:coreProperties>
</file>