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9"/>
  </p:notesMasterIdLst>
  <p:handoutMasterIdLst>
    <p:handoutMasterId r:id="rId20"/>
  </p:handoutMasterIdLst>
  <p:sldIdLst>
    <p:sldId id="334" r:id="rId2"/>
    <p:sldId id="259" r:id="rId3"/>
    <p:sldId id="321" r:id="rId4"/>
    <p:sldId id="324" r:id="rId5"/>
    <p:sldId id="293" r:id="rId6"/>
    <p:sldId id="295" r:id="rId7"/>
    <p:sldId id="326" r:id="rId8"/>
    <p:sldId id="330" r:id="rId9"/>
    <p:sldId id="331" r:id="rId10"/>
    <p:sldId id="333" r:id="rId11"/>
    <p:sldId id="332" r:id="rId12"/>
    <p:sldId id="298" r:id="rId13"/>
    <p:sldId id="299" r:id="rId14"/>
    <p:sldId id="300" r:id="rId15"/>
    <p:sldId id="301" r:id="rId16"/>
    <p:sldId id="305" r:id="rId17"/>
    <p:sldId id="323" r:id="rId18"/>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1580" y="1448"/>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1"/>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14.03.2016</a:t>
            </a:fld>
            <a:endParaRPr lang="de-DE"/>
          </a:p>
        </p:txBody>
      </p:sp>
      <p:sp>
        <p:nvSpPr>
          <p:cNvPr id="4" name="Fußzeilenplatzhalter 3"/>
          <p:cNvSpPr>
            <a:spLocks noGrp="1"/>
          </p:cNvSpPr>
          <p:nvPr>
            <p:ph type="ftr" sz="quarter" idx="2"/>
          </p:nvPr>
        </p:nvSpPr>
        <p:spPr>
          <a:xfrm>
            <a:off x="0" y="9428585"/>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5"/>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1"/>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14.03.2016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5"/>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5"/>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Frühere Paralleltitel, Titelzusätze und parallele Titelzusätze werden als abweichende Titel erfasst. Zu den abweichenden Titeln generell vgl. die Schulungsunterlage 5B.11 „Abweichende Titel“.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148044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smtClean="0">
                <a:solidFill>
                  <a:schemeClr val="tx1"/>
                </a:solidFill>
                <a:effectLst/>
                <a:latin typeface="+mn-lt"/>
                <a:ea typeface="+mn-ea"/>
                <a:cs typeface="+mn-cs"/>
              </a:rPr>
              <a:t>Ändern sich die Angaben zu verankerten Geistigen Schöpfern, Personen, Familien oder Körperschaften, wird die Verantwortlichkeitsangabe auf die aktuelle Form / aktuelle Angabe geändert, wenn durch die Änderung keine neue Beschreibung erforderlich ist (RDA 2.3.2.13.2.c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Hinweis: RDA richtet sich nach dem  „First“-Prinzip aus, der</a:t>
            </a:r>
            <a:r>
              <a:rPr lang="de-DE" baseline="0" dirty="0" smtClean="0"/>
              <a:t> </a:t>
            </a:r>
            <a:r>
              <a:rPr lang="de-DE" dirty="0" smtClean="0"/>
              <a:t>Verzeichnung nach der ersten</a:t>
            </a:r>
            <a:r>
              <a:rPr lang="de-DE" baseline="0" dirty="0" smtClean="0"/>
              <a:t> Ausgabe =&gt; </a:t>
            </a:r>
            <a:r>
              <a:rPr lang="de-DE" dirty="0" smtClean="0"/>
              <a:t>deshalb gibt es viele Anwendungsregeln zum</a:t>
            </a:r>
            <a:r>
              <a:rPr lang="de-DE" baseline="0" dirty="0" smtClean="0"/>
              <a:t> Latest-Prinzip im deutschsprachigen Raum. Beim First-Prinzip wird der zuerst vorliegende Haupttitel wird nie aktualisiert, geringfügige Änderungen werden als weitere Sucheinstiege verankert.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Ändert sich der Haupttitel in einer späteren Ausgabe, erfolgt zunächst die Prüfung, ob eine wesentliche (RDA 2.3.2.13.1 D-A-CH) oder geringfügige Änderung (RDA 2.3.2.13.2 D-A-CH) vorliegt.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Bei einer geringfügigen Änderung wird der Haupttitel auf die aktuelle Form geändert (RDA 2.3.2.12.2 D-A-CH). Der bisher gültige Haupttitel wird als frühester oder früherer Haupttitel erfasst (RDA 2.3.7.3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früheren Haupttitel handelt es sich um einen weiteren Haupttitel in früheren Ausgaben. Die Geltungsdauer dieses weiteren Haupttitels wird mit genauen Zählungsangaben erfasst, sofern bekannt.  Je nach Vorlage ist es auch möglich, freiere Formulierungen zu wählen, z. B. „Haupttitel der Sommer-Ausgabe“. Wenn bei einem früheren Haupttitel nicht bekannt ist, wie er zu Beginn vorlag, so wird der pauschale </a:t>
            </a:r>
            <a:r>
              <a:rPr lang="de-DE" sz="1200" kern="1200" dirty="0" err="1" smtClean="0">
                <a:solidFill>
                  <a:schemeClr val="tx1"/>
                </a:solidFill>
                <a:effectLst/>
                <a:latin typeface="+mn-lt"/>
                <a:ea typeface="+mn-ea"/>
                <a:cs typeface="+mn-cs"/>
              </a:rPr>
              <a:t>Vortext</a:t>
            </a:r>
            <a:r>
              <a:rPr lang="de-DE" sz="1200" kern="1200" dirty="0" smtClean="0">
                <a:solidFill>
                  <a:schemeClr val="tx1"/>
                </a:solidFill>
                <a:effectLst/>
                <a:latin typeface="+mn-lt"/>
                <a:ea typeface="+mn-ea"/>
                <a:cs typeface="+mn-cs"/>
              </a:rPr>
              <a:t> „Haupttitel früher“ vergeben. Bei springender Erscheinungsweise genügt der pauschale </a:t>
            </a:r>
            <a:r>
              <a:rPr lang="de-DE" sz="1200" kern="1200" dirty="0" err="1" smtClean="0">
                <a:solidFill>
                  <a:schemeClr val="tx1"/>
                </a:solidFill>
                <a:effectLst/>
                <a:latin typeface="+mn-lt"/>
                <a:ea typeface="+mn-ea"/>
                <a:cs typeface="+mn-cs"/>
              </a:rPr>
              <a:t>Vortext</a:t>
            </a:r>
            <a:r>
              <a:rPr lang="de-DE" sz="1200" kern="1200" dirty="0" smtClean="0">
                <a:solidFill>
                  <a:schemeClr val="tx1"/>
                </a:solidFill>
                <a:effectLst/>
                <a:latin typeface="+mn-lt"/>
                <a:ea typeface="+mn-ea"/>
                <a:cs typeface="+mn-cs"/>
              </a:rPr>
              <a:t> „Haupttitel teils“. B</a:t>
            </a:r>
            <a:r>
              <a:rPr lang="de-DE" dirty="0" smtClean="0"/>
              <a:t>ei springender Erscheinungsweise kann  der pauschale Hinweis „teils“ gegeben werden; das ist</a:t>
            </a:r>
            <a:r>
              <a:rPr lang="de-DE" baseline="0" dirty="0" smtClean="0"/>
              <a:t> häufig bei monografischen Reihen der Fall.</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diesem Beispiel</a:t>
            </a:r>
            <a:r>
              <a:rPr lang="de-DE" baseline="0" dirty="0" smtClean="0"/>
              <a:t> ist ein frühester und ein früherer Haupttitel erfasst. Beide werden mit dem </a:t>
            </a:r>
            <a:r>
              <a:rPr lang="de-DE" baseline="0" dirty="0" err="1" smtClean="0"/>
              <a:t>Vortext</a:t>
            </a:r>
            <a:r>
              <a:rPr lang="de-DE" baseline="0" dirty="0" smtClean="0"/>
              <a:t> „Haupttitel“ und der Geltungsdauer erfasst. Die Geltungsdauer richtet sich dabei an der Zählung aus (RDA 2.6). Beim frühesten Haupttitel erfolgt eine Kennzeichnung, die in jedem Format anders eingerichtet ist. Diese Kennzeichnung erhält der frühere Haupttitel jedoch nicht. Die Kennzeichnung dient bei der Auslieferung der Daten in MARC dazu, den internationalen Tausch mit Daten, die nach dem First-Prinzip erstellt wurde, zu ermöglichen. Auf der Folie ist die Kennzeichnung wegen der Formatneutralität nicht darstellbar.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34826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4237629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395033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395033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5B.10: Latest beim Haupttitel | Stand: 07.01.2016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5B.10: Latest beim Haupttitel | Stand: 07.01.2016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5B.10: Latest beim Haupttitel | Stand: 07.01.2016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231925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Abweichende 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r>
              <a:rPr lang="de-DE" dirty="0" smtClean="0"/>
              <a:t>frühere Paralleltitel</a:t>
            </a:r>
          </a:p>
          <a:p>
            <a:r>
              <a:rPr lang="de-DE" dirty="0" smtClean="0"/>
              <a:t>frühere Titelzusätze</a:t>
            </a:r>
          </a:p>
          <a:p>
            <a:r>
              <a:rPr lang="de-DE" dirty="0" smtClean="0"/>
              <a:t>frühere parallele Titelzusätze</a:t>
            </a:r>
            <a:endParaRPr lang="de-DE" dirty="0"/>
          </a:p>
        </p:txBody>
      </p:sp>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490544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Geltungsdauer bei Abweichenden Titeln</a:t>
            </a:r>
          </a:p>
        </p:txBody>
      </p:sp>
      <p:sp>
        <p:nvSpPr>
          <p:cNvPr id="3" name="Textplatzhalter 2"/>
          <p:cNvSpPr>
            <a:spLocks noGrp="1"/>
          </p:cNvSpPr>
          <p:nvPr>
            <p:ph type="body" sz="quarter" idx="13"/>
          </p:nvPr>
        </p:nvSpPr>
        <p:spPr/>
        <p:txBody>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die Geltungsdauer wird mit genauen Zählungsangaben erfasst, sofern bekannt</a:t>
            </a:r>
          </a:p>
          <a:p>
            <a:r>
              <a:rPr lang="de-DE" sz="2400" dirty="0" smtClean="0">
                <a:latin typeface="Verdana" panose="020B0604030504040204" pitchFamily="34" charset="0"/>
                <a:ea typeface="Verdana" panose="020B0604030504040204" pitchFamily="34" charset="0"/>
                <a:cs typeface="Verdana" panose="020B0604030504040204" pitchFamily="34" charset="0"/>
              </a:rPr>
              <a:t>ansonsten genügt ein pauschaler Hinweis wie „früher“ oder „teils“</a:t>
            </a:r>
          </a:p>
          <a:p>
            <a:endParaRPr lang="de-DE" dirty="0" smtClean="0"/>
          </a:p>
          <a:p>
            <a:endParaRPr lang="de-DE" dirty="0"/>
          </a:p>
        </p:txBody>
      </p:sp>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950656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35331954"/>
              </p:ext>
            </p:extLst>
          </p:nvPr>
        </p:nvGraphicFramePr>
        <p:xfrm>
          <a:off x="323528" y="3573016"/>
          <a:ext cx="8280921" cy="2028189"/>
        </p:xfrm>
        <a:graphic>
          <a:graphicData uri="http://schemas.openxmlformats.org/drawingml/2006/table">
            <a:tbl>
              <a:tblPr firstRow="1" bandRow="1">
                <a:tableStyleId>{5C22544A-7EE6-4342-B048-85BDC9FD1C3A}</a:tableStyleId>
              </a:tblPr>
              <a:tblGrid>
                <a:gridCol w="1470444"/>
                <a:gridCol w="2863496"/>
                <a:gridCol w="394698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2.3.3.5.2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Erfassen von Änderungen in Paralleltiteln (</a:t>
                      </a:r>
                      <a:r>
                        <a:rPr lang="de-DE" sz="1800" b="1" dirty="0" err="1" smtClean="0">
                          <a:effectLst/>
                          <a:latin typeface="Verdana"/>
                          <a:ea typeface="Times New Roman"/>
                          <a:cs typeface="Times New Roman"/>
                        </a:rPr>
                        <a:t>fR</a:t>
                      </a:r>
                      <a:r>
                        <a:rPr lang="de-DE" sz="1800" b="1" dirty="0" smtClean="0">
                          <a:effectLst/>
                          <a:latin typeface="Verdana"/>
                          <a:ea typeface="Times New Roman"/>
                          <a:cs typeface="Times New Roman"/>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itchFamily="34" charset="0"/>
                          <a:ea typeface="Verdana" pitchFamily="34" charset="0"/>
                          <a:cs typeface="Verdana" pitchFamily="34" charset="0"/>
                        </a:rPr>
                        <a:t>Paralleltitel 1992-1994: </a:t>
                      </a:r>
                      <a:r>
                        <a:rPr lang="de-DE" dirty="0" err="1" smtClean="0">
                          <a:latin typeface="Verdana" pitchFamily="34" charset="0"/>
                          <a:ea typeface="Verdana" pitchFamily="34" charset="0"/>
                          <a:cs typeface="Verdana" pitchFamily="34" charset="0"/>
                        </a:rPr>
                        <a:t>Oriental</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archives</a:t>
                      </a:r>
                      <a:endParaRPr lang="de-DE" dirty="0">
                        <a:latin typeface="Verdana" pitchFamily="34" charset="0"/>
                        <a:ea typeface="Verdana" pitchFamily="34" charset="0"/>
                        <a:cs typeface="Verdana" pitchFamily="34" charset="0"/>
                      </a:endParaRPr>
                    </a:p>
                  </a:txBody>
                  <a:tcPr anchor="ct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Paralleltitel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Ausgabe: Paralleltitel ändert sich</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des Paralleltitels wird aktualisiert</a:t>
            </a:r>
          </a:p>
          <a:p>
            <a:pPr marL="342900" indent="-342900">
              <a:buFont typeface="Arial" panose="020B0604020202020204" pitchFamily="34" charset="0"/>
              <a:buChar char="•"/>
            </a:pPr>
            <a:endParaRPr lang="de-DE" sz="2400"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gültiger Paralleltitel </a:t>
            </a:r>
            <a:r>
              <a:rPr lang="de-DE" sz="2400" dirty="0" smtClean="0">
                <a:latin typeface="Verdana" pitchFamily="34" charset="0"/>
                <a:ea typeface="Verdana" pitchFamily="34" charset="0"/>
                <a:cs typeface="Verdana" pitchFamily="34" charset="0"/>
                <a:sym typeface="Wingdings" pitchFamily="2" charset="2"/>
              </a:rPr>
              <a:t> Erfassung als abweichender Titel</a:t>
            </a: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02535456"/>
              </p:ext>
            </p:extLst>
          </p:nvPr>
        </p:nvGraphicFramePr>
        <p:xfrm>
          <a:off x="251520" y="3501008"/>
          <a:ext cx="8352927" cy="2260848"/>
        </p:xfrm>
        <a:graphic>
          <a:graphicData uri="http://schemas.openxmlformats.org/drawingml/2006/table">
            <a:tbl>
              <a:tblPr firstRow="1" bandRow="1">
                <a:tableStyleId>{5C22544A-7EE6-4342-B048-85BDC9FD1C3A}</a:tableStyleId>
              </a:tblPr>
              <a:tblGrid>
                <a:gridCol w="1483815"/>
                <a:gridCol w="2684480"/>
                <a:gridCol w="4184632"/>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2.3.4.7.2 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smtClean="0">
                          <a:ln>
                            <a:noFill/>
                          </a:ln>
                          <a:solidFill>
                            <a:prstClr val="black"/>
                          </a:solidFill>
                          <a:effectLst/>
                          <a:uLnTx/>
                          <a:uFillTx/>
                          <a:latin typeface="Verdana"/>
                          <a:ea typeface="Times New Roman"/>
                          <a:cs typeface="Times New Roman"/>
                        </a:rPr>
                        <a:t>Erfassen von Änderungen bei Titelzusätzen </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r>
                        <a:rPr kumimoji="0" lang="de-DE" sz="1600" b="1" i="0" u="none" strike="noStrike" kern="1200" cap="none" spc="0" normalizeH="0" baseline="0" noProof="0" dirty="0" err="1" smtClean="0">
                          <a:ln>
                            <a:noFill/>
                          </a:ln>
                          <a:solidFill>
                            <a:prstClr val="black"/>
                          </a:solidFill>
                          <a:effectLst/>
                          <a:uLnTx/>
                          <a:uFillTx/>
                          <a:latin typeface="Verdana"/>
                          <a:ea typeface="Times New Roman"/>
                          <a:cs typeface="Times New Roman"/>
                        </a:rPr>
                        <a:t>fR</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a:t>
                      </a:r>
                      <a:endParaRPr kumimoji="0" lang="de-DE"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 : Zeitschrift für italienische Küche und Lebensart</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2.3.6.1</a:t>
                      </a:r>
                    </a:p>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Titelzusatz früher: Zeitschrift für italienische Küche und italienisches Ambiente</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Titelzusatz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2308324"/>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Spätere </a:t>
            </a:r>
            <a:r>
              <a:rPr lang="de-DE" sz="2400" dirty="0">
                <a:latin typeface="Verdana" pitchFamily="34" charset="0"/>
                <a:ea typeface="Verdana" pitchFamily="34" charset="0"/>
                <a:cs typeface="Verdana" pitchFamily="34" charset="0"/>
              </a:rPr>
              <a:t>Ausgabe: Titelzusatz ändert sich</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Angabe </a:t>
            </a:r>
            <a:r>
              <a:rPr lang="de-DE" sz="2400" dirty="0">
                <a:latin typeface="Verdana" pitchFamily="34" charset="0"/>
                <a:ea typeface="Verdana" pitchFamily="34" charset="0"/>
                <a:cs typeface="Verdana" pitchFamily="34" charset="0"/>
              </a:rPr>
              <a:t>des Titelzusatzes wird aktualisiert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Bisher </a:t>
            </a:r>
            <a:r>
              <a:rPr lang="de-DE" sz="2400" dirty="0">
                <a:latin typeface="Verdana" pitchFamily="34" charset="0"/>
                <a:ea typeface="Verdana" pitchFamily="34" charset="0"/>
                <a:cs typeface="Verdana" pitchFamily="34" charset="0"/>
              </a:rPr>
              <a:t>gültiger Titelzusatz </a:t>
            </a:r>
            <a:r>
              <a:rPr lang="de-DE" sz="2400" dirty="0">
                <a:latin typeface="Verdana" pitchFamily="34" charset="0"/>
                <a:ea typeface="Verdana" pitchFamily="34" charset="0"/>
                <a:cs typeface="Verdana" pitchFamily="34" charset="0"/>
                <a:sym typeface="Wingdings" pitchFamily="2" charset="2"/>
              </a:rPr>
              <a:t> Erfassung als abweichender Titel</a:t>
            </a: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beim Titelzusatz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Bei </a:t>
            </a:r>
            <a:r>
              <a:rPr lang="de-DE" sz="2400" dirty="0">
                <a:latin typeface="Verdana" pitchFamily="34" charset="0"/>
                <a:ea typeface="Verdana" pitchFamily="34" charset="0"/>
                <a:cs typeface="Verdana" pitchFamily="34" charset="0"/>
              </a:rPr>
              <a:t>häufigen Änderungen genügt ein Hinweis im Feld 4201</a:t>
            </a:r>
            <a:endParaRPr lang="de-DE" sz="2400" dirty="0">
              <a:latin typeface="Verdana" pitchFamily="34" charset="0"/>
              <a:ea typeface="Verdana" pitchFamily="34" charset="0"/>
              <a:cs typeface="Verdana" pitchFamily="34" charset="0"/>
              <a:sym typeface="Wingdings" pitchFamily="2" charset="2"/>
            </a:endParaRPr>
          </a:p>
        </p:txBody>
      </p:sp>
      <p:graphicFrame>
        <p:nvGraphicFramePr>
          <p:cNvPr id="2" name="Tabelle 1"/>
          <p:cNvGraphicFramePr>
            <a:graphicFrameLocks noGrp="1"/>
          </p:cNvGraphicFramePr>
          <p:nvPr>
            <p:extLst>
              <p:ext uri="{D42A27DB-BD31-4B8C-83A1-F6EECF244321}">
                <p14:modId xmlns:p14="http://schemas.microsoft.com/office/powerpoint/2010/main" val="2434576895"/>
              </p:ext>
            </p:extLst>
          </p:nvPr>
        </p:nvGraphicFramePr>
        <p:xfrm>
          <a:off x="395536" y="2924944"/>
          <a:ext cx="7632848" cy="1113789"/>
        </p:xfrm>
        <a:graphic>
          <a:graphicData uri="http://schemas.openxmlformats.org/drawingml/2006/table">
            <a:tbl>
              <a:tblPr firstRow="1" bandRow="1">
                <a:tableStyleId>{5C22544A-7EE6-4342-B048-85BDC9FD1C3A}</a:tableStyleId>
              </a:tblPr>
              <a:tblGrid>
                <a:gridCol w="3015445"/>
                <a:gridCol w="461740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Allgemeine Anmerkung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Titelzusatz variiert</a:t>
                      </a:r>
                      <a:endParaRPr lang="de-DE"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8352928" cy="489364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ändern </a:t>
            </a:r>
            <a:r>
              <a:rPr lang="de-DE" sz="2400" dirty="0">
                <a:latin typeface="Verdana" pitchFamily="34" charset="0"/>
                <a:ea typeface="Verdana" pitchFamily="34" charset="0"/>
                <a:cs typeface="Verdana" pitchFamily="34" charset="0"/>
              </a:rPr>
              <a:t>sich die Angaben zu Geistigen Schöpfern, Personen, Familien oder Körperschaften, werden in der Verantwortlichkeitsangabe die aktuellen Angaben erfasst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Voraussetzung</a:t>
            </a:r>
            <a:r>
              <a:rPr lang="de-DE" sz="2400" dirty="0">
                <a:latin typeface="Verdana" pitchFamily="34" charset="0"/>
                <a:ea typeface="Verdana" pitchFamily="34" charset="0"/>
                <a:cs typeface="Verdana" pitchFamily="34" charset="0"/>
              </a:rPr>
              <a:t>: durch die Änderung ist keine neue Beschreibung notwendig</a:t>
            </a:r>
            <a:r>
              <a:rPr lang="de-DE" sz="2400" dirty="0" smtClean="0">
                <a:latin typeface="Verdana" pitchFamily="34" charset="0"/>
                <a:ea typeface="Verdana" pitchFamily="34" charset="0"/>
                <a:cs typeface="Verdana" pitchFamily="34" charset="0"/>
              </a:rPr>
              <a:t>! </a:t>
            </a:r>
          </a:p>
          <a:p>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Verankerung </a:t>
            </a:r>
            <a:r>
              <a:rPr lang="de-DE" sz="2400" dirty="0">
                <a:latin typeface="Verdana" pitchFamily="34" charset="0"/>
                <a:ea typeface="Verdana" pitchFamily="34" charset="0"/>
                <a:cs typeface="Verdana" pitchFamily="34" charset="0"/>
              </a:rPr>
              <a:t>der bisher gültigen </a:t>
            </a:r>
            <a:r>
              <a:rPr lang="de-DE" sz="2400" dirty="0" smtClean="0">
                <a:latin typeface="Verdana" pitchFamily="34" charset="0"/>
                <a:ea typeface="Verdana" pitchFamily="34" charset="0"/>
                <a:cs typeface="Verdana" pitchFamily="34" charset="0"/>
              </a:rPr>
              <a:t>Angaben in einem anderen Feld</a:t>
            </a:r>
          </a:p>
          <a:p>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bei </a:t>
            </a:r>
            <a:r>
              <a:rPr lang="de-DE" sz="2400" dirty="0">
                <a:latin typeface="Verdana" pitchFamily="34" charset="0"/>
                <a:ea typeface="Verdana" pitchFamily="34" charset="0"/>
                <a:cs typeface="Verdana" pitchFamily="34" charset="0"/>
              </a:rPr>
              <a:t>häufigen Änderungen genügt der </a:t>
            </a:r>
            <a:r>
              <a:rPr lang="de-DE" sz="2400" dirty="0" smtClean="0">
                <a:latin typeface="Verdana" pitchFamily="34" charset="0"/>
                <a:ea typeface="Verdana" pitchFamily="34" charset="0"/>
                <a:cs typeface="Verdana" pitchFamily="34" charset="0"/>
              </a:rPr>
              <a:t>Hinweis:  </a:t>
            </a:r>
            <a:r>
              <a:rPr lang="de-DE" sz="2400" dirty="0">
                <a:latin typeface="Verdana" pitchFamily="34" charset="0"/>
                <a:ea typeface="Verdana" pitchFamily="34" charset="0"/>
                <a:cs typeface="Verdana" pitchFamily="34" charset="0"/>
              </a:rPr>
              <a:t>Herausgebendes Organ variiert</a:t>
            </a:r>
            <a:endParaRPr lang="de-DE" sz="2400" dirty="0">
              <a:latin typeface="Verdana" pitchFamily="34" charset="0"/>
              <a:ea typeface="Verdana" pitchFamily="34" charset="0"/>
              <a:cs typeface="Verdana" pitchFamily="34" charset="0"/>
              <a:sym typeface="Wingdings" pitchFamily="2" charset="2"/>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692696"/>
            <a:ext cx="8352928" cy="707886"/>
          </a:xfrm>
          <a:prstGeom prst="rect">
            <a:avLst/>
          </a:prstGeom>
          <a:noFill/>
        </p:spPr>
        <p:txBody>
          <a:bodyPr wrap="square" rtlCol="0">
            <a:spAutoFit/>
          </a:bodyPr>
          <a:lstStyle/>
          <a:p>
            <a:r>
              <a:rPr lang="de-DE" sz="2000" i="1" dirty="0" err="1" smtClean="0">
                <a:latin typeface="Verdana" pitchFamily="34" charset="0"/>
                <a:ea typeface="Verdana" pitchFamily="34" charset="0"/>
                <a:cs typeface="Verdana" pitchFamily="34" charset="0"/>
              </a:rPr>
              <a:t>Vortext</a:t>
            </a:r>
            <a:r>
              <a:rPr lang="de-DE" sz="2000" i="1"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Formulierung aus der Informationsquelle oder ggf. Beziehungskennzeichnung gemäß RDA Anhang I übernehmen</a:t>
            </a:r>
          </a:p>
        </p:txBody>
      </p:sp>
      <p:graphicFrame>
        <p:nvGraphicFramePr>
          <p:cNvPr id="8" name="Tabelle 7"/>
          <p:cNvGraphicFramePr>
            <a:graphicFrameLocks noGrp="1"/>
          </p:cNvGraphicFramePr>
          <p:nvPr>
            <p:extLst>
              <p:ext uri="{D42A27DB-BD31-4B8C-83A1-F6EECF244321}">
                <p14:modId xmlns:p14="http://schemas.microsoft.com/office/powerpoint/2010/main" val="1514231483"/>
              </p:ext>
            </p:extLst>
          </p:nvPr>
        </p:nvGraphicFramePr>
        <p:xfrm>
          <a:off x="71411" y="1772816"/>
          <a:ext cx="8893077" cy="2392346"/>
        </p:xfrm>
        <a:graphic>
          <a:graphicData uri="http://schemas.openxmlformats.org/drawingml/2006/table">
            <a:tbl>
              <a:tblPr firstRow="1" bandRow="1">
                <a:tableStyleId>{5C22544A-7EE6-4342-B048-85BDC9FD1C3A}</a:tableStyleId>
              </a:tblPr>
              <a:tblGrid>
                <a:gridCol w="1705968"/>
                <a:gridCol w="3181218"/>
                <a:gridCol w="4005891"/>
              </a:tblGrid>
              <a:tr h="34967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49030">
                <a:tc>
                  <a:txBody>
                    <a:bodyPr/>
                    <a:lstStyle/>
                    <a:p>
                      <a:r>
                        <a:rPr lang="de-DE" b="1" dirty="0" smtClean="0">
                          <a:latin typeface="Verdana" pitchFamily="34" charset="0"/>
                          <a:ea typeface="Verdana" pitchFamily="34" charset="0"/>
                          <a:cs typeface="Verdana" pitchFamily="34" charset="0"/>
                        </a:rPr>
                        <a:t>2.4</a:t>
                      </a:r>
                      <a:endParaRPr lang="de-DE" b="1" dirty="0">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smtClean="0">
                          <a:ln>
                            <a:noFill/>
                          </a:ln>
                          <a:solidFill>
                            <a:prstClr val="black"/>
                          </a:solidFill>
                          <a:effectLst/>
                          <a:uLnTx/>
                          <a:uFillTx/>
                          <a:latin typeface="Verdana"/>
                          <a:ea typeface="Times New Roman"/>
                          <a:cs typeface="Times New Roman"/>
                        </a:rPr>
                        <a:t>Verantwortlichkeitsan</a:t>
                      </a:r>
                      <a:r>
                        <a:rPr kumimoji="0" lang="de-DE" sz="1600" b="1" i="0" u="none" strike="noStrike" kern="1200" cap="none" spc="0" normalizeH="0" baseline="0" noProof="0" dirty="0" smtClean="0">
                          <a:ln>
                            <a:noFill/>
                          </a:ln>
                          <a:solidFill>
                            <a:prstClr val="black"/>
                          </a:solidFill>
                          <a:effectLst/>
                          <a:uLnTx/>
                          <a:uFillTx/>
                          <a:latin typeface="Verdana"/>
                          <a:ea typeface="Times New Roman"/>
                          <a:cs typeface="Times New Roman"/>
                        </a:rPr>
                        <a:t>-gabe</a:t>
                      </a:r>
                      <a:endParaRPr kumimoji="0" lang="de-DE" sz="1600" b="1"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c>
                  <a:txBody>
                    <a:bodyPr/>
                    <a:lstStyle/>
                    <a:p>
                      <a:pPr>
                        <a:lnSpc>
                          <a:spcPct val="100000"/>
                        </a:lnSpc>
                        <a:spcAft>
                          <a:spcPts val="0"/>
                        </a:spcAft>
                      </a:pPr>
                      <a:r>
                        <a:rPr lang="de-DE" sz="1600" dirty="0" smtClean="0">
                          <a:latin typeface="Verdana"/>
                          <a:ea typeface="Calibri"/>
                          <a:cs typeface="Times New Roman"/>
                        </a:rPr>
                        <a:t>… / Freistaat </a:t>
                      </a:r>
                      <a:r>
                        <a:rPr lang="de-DE" sz="1600" dirty="0">
                          <a:latin typeface="Verdana"/>
                          <a:ea typeface="Calibri"/>
                          <a:cs typeface="Times New Roman"/>
                        </a:rPr>
                        <a:t>Thüringen, Thüringer Ministerium für Wirtschaft und  Technologie</a:t>
                      </a:r>
                    </a:p>
                  </a:txBody>
                  <a:tcPr marL="68580" marR="68580" marT="0" marB="0"/>
                </a:tc>
              </a:tr>
              <a:tr h="9775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2.17.3.6.2 D-A-CH</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effectLst/>
                          <a:latin typeface="Verdana"/>
                          <a:ea typeface="Times New Roman"/>
                          <a:cs typeface="Times New Roman"/>
                        </a:rPr>
                        <a:t>Änderung in der </a:t>
                      </a:r>
                      <a:r>
                        <a:rPr lang="de-DE" sz="1600" dirty="0" smtClean="0">
                          <a:effectLst/>
                          <a:latin typeface="Verdana"/>
                          <a:ea typeface="Times New Roman"/>
                          <a:cs typeface="Times New Roman"/>
                        </a:rPr>
                        <a:t>Verantwortlichkeitsangabe </a:t>
                      </a:r>
                      <a:r>
                        <a:rPr lang="de-DE" sz="1600" dirty="0" smtClean="0">
                          <a:effectLst/>
                          <a:latin typeface="Verdana"/>
                          <a:ea typeface="Times New Roman"/>
                          <a:cs typeface="Times New Roman"/>
                        </a:rPr>
                        <a:t>(</a:t>
                      </a:r>
                      <a:r>
                        <a:rPr lang="de-DE" sz="1600" dirty="0" err="1" smtClean="0">
                          <a:effectLst/>
                          <a:latin typeface="Verdana"/>
                          <a:ea typeface="Times New Roman"/>
                          <a:cs typeface="Times New Roman"/>
                        </a:rPr>
                        <a:t>fR</a:t>
                      </a:r>
                      <a:r>
                        <a:rPr lang="de-DE" sz="1600" dirty="0" smtClean="0">
                          <a:effectLst/>
                          <a:latin typeface="Verdana"/>
                          <a:ea typeface="Times New Roman"/>
                          <a:cs typeface="Times New Roman"/>
                        </a:rPr>
                        <a:t>)</a:t>
                      </a:r>
                      <a:endParaRPr lang="de-DE" sz="1600" dirty="0" smtClean="0">
                        <a:latin typeface="Verdana" pitchFamily="34" charset="0"/>
                        <a:ea typeface="Verdana" pitchFamily="34" charset="0"/>
                        <a:cs typeface="Verdana" pitchFamily="34" charset="0"/>
                      </a:endParaRPr>
                    </a:p>
                  </a:txBody>
                  <a:tcPr/>
                </a:tc>
                <a:tc>
                  <a:txBody>
                    <a:bodyPr/>
                    <a:lstStyle/>
                    <a:p>
                      <a:pPr>
                        <a:lnSpc>
                          <a:spcPct val="100000"/>
                        </a:lnSpc>
                        <a:spcAft>
                          <a:spcPts val="0"/>
                        </a:spcAft>
                      </a:pPr>
                      <a:r>
                        <a:rPr lang="de-DE" sz="1600" dirty="0" smtClean="0">
                          <a:latin typeface="Verdana"/>
                          <a:ea typeface="Calibri"/>
                          <a:cs typeface="Times New Roman"/>
                        </a:rPr>
                        <a:t>Früher</a:t>
                      </a:r>
                      <a:r>
                        <a:rPr lang="de-DE" sz="1600" baseline="0" dirty="0" smtClean="0">
                          <a:latin typeface="Verdana"/>
                          <a:ea typeface="Calibri"/>
                          <a:cs typeface="Times New Roman"/>
                        </a:rPr>
                        <a:t> h</a:t>
                      </a:r>
                      <a:r>
                        <a:rPr lang="de-DE" sz="1600" dirty="0" smtClean="0">
                          <a:latin typeface="Verdana"/>
                          <a:ea typeface="Calibri"/>
                          <a:cs typeface="Times New Roman"/>
                        </a:rPr>
                        <a:t>erausgegeben </a:t>
                      </a:r>
                      <a:r>
                        <a:rPr lang="de-DE" sz="1600" dirty="0">
                          <a:latin typeface="Verdana"/>
                          <a:ea typeface="Calibri"/>
                          <a:cs typeface="Times New Roman"/>
                        </a:rPr>
                        <a:t>von: Freistaat Thüringen, Thüringer Ministerium für Wirtschaft, Technologie und Arbeit</a:t>
                      </a:r>
                    </a:p>
                  </a:txBody>
                  <a:tcPr marL="68580" marR="68580" marT="0" marB="0"/>
                </a:tc>
              </a:tr>
            </a:tbl>
          </a:graphicData>
        </a:graphic>
      </p:graphicFrame>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Latest</a:t>
            </a:r>
            <a:r>
              <a:rPr lang="de-DE" dirty="0" smtClean="0">
                <a:latin typeface="Verdana" panose="020B0604030504040204" pitchFamily="34" charset="0"/>
                <a:ea typeface="Verdana" panose="020B0604030504040204" pitchFamily="34" charset="0"/>
                <a:cs typeface="Verdana" panose="020B0604030504040204" pitchFamily="34" charset="0"/>
              </a:rPr>
              <a:t> bei der Verantwortlichkeitsangabe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775" y="1052736"/>
            <a:ext cx="8352928" cy="4955203"/>
          </a:xfrm>
          <a:prstGeom prst="rect">
            <a:avLst/>
          </a:prstGeom>
          <a:noFill/>
        </p:spPr>
        <p:txBody>
          <a:bodyPr wrap="square" rtlCol="0">
            <a:spAutoFit/>
          </a:bodyPr>
          <a:lstStyle/>
          <a:p>
            <a:r>
              <a:rPr lang="de-DE" sz="2000" i="1" dirty="0" smtClean="0">
                <a:latin typeface="Verdana" pitchFamily="34" charset="0"/>
                <a:ea typeface="Verdana" pitchFamily="34" charset="0"/>
                <a:cs typeface="Verdana" pitchFamily="34" charset="0"/>
              </a:rPr>
              <a:t>Wenn Beziehungen zu Körperschaften und Personen hergestellt werden</a:t>
            </a:r>
          </a:p>
          <a:p>
            <a:endParaRPr lang="de-DE" sz="2000" dirty="0" smtClean="0">
              <a:latin typeface="Verdana" pitchFamily="34" charset="0"/>
              <a:ea typeface="Verdana" pitchFamily="34" charset="0"/>
              <a:cs typeface="Verdana" pitchFamily="34" charset="0"/>
            </a:endParaRPr>
          </a:p>
          <a:p>
            <a:r>
              <a:rPr lang="de-DE" sz="2000" u="sng" dirty="0" smtClean="0">
                <a:latin typeface="Verdana" pitchFamily="34" charset="0"/>
                <a:ea typeface="Verdana" pitchFamily="34" charset="0"/>
                <a:cs typeface="Verdana" pitchFamily="34" charset="0"/>
              </a:rPr>
              <a:t>Relevante Beziehungskennzeichnungen aus Anhang I sind:</a:t>
            </a:r>
          </a:p>
          <a:p>
            <a:endParaRPr lang="de-DE" sz="2000" u="sng" dirty="0" smtClean="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Verfasser </a:t>
            </a:r>
            <a:r>
              <a:rPr lang="de-DE" sz="2400" dirty="0">
                <a:latin typeface="Verdana" pitchFamily="34" charset="0"/>
                <a:ea typeface="Verdana" pitchFamily="34" charset="0"/>
                <a:cs typeface="Verdana" pitchFamily="34" charset="0"/>
              </a:rPr>
              <a:t>(auch für geistige Schöpfer von fortlaufenden Ressourcen)</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Herausgebendes </a:t>
            </a:r>
            <a:r>
              <a:rPr lang="de-DE" sz="2400" dirty="0">
                <a:latin typeface="Verdana" pitchFamily="34" charset="0"/>
                <a:ea typeface="Verdana" pitchFamily="34" charset="0"/>
                <a:cs typeface="Verdana" pitchFamily="34" charset="0"/>
              </a:rPr>
              <a:t>Organ (sonstige Körperschaft)</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rPr>
              <a:t>Herausgeber </a:t>
            </a:r>
            <a:r>
              <a:rPr lang="de-DE" sz="2400" dirty="0">
                <a:latin typeface="Verdana" pitchFamily="34" charset="0"/>
                <a:ea typeface="Verdana" pitchFamily="34" charset="0"/>
                <a:cs typeface="Verdana" pitchFamily="34" charset="0"/>
              </a:rPr>
              <a:t>(Person; gilt auch für Redakteure und Begründer von Zeitungen)</a:t>
            </a:r>
          </a:p>
          <a:p>
            <a:pPr marL="342900" indent="-342900">
              <a:buFont typeface="Arial" panose="020B0604020202020204" pitchFamily="34" charset="0"/>
              <a:buChar char="•"/>
            </a:pPr>
            <a:endParaRPr lang="de-DE" sz="2400" dirty="0">
              <a:latin typeface="Verdana" pitchFamily="34" charset="0"/>
              <a:ea typeface="Verdana" pitchFamily="34" charset="0"/>
              <a:cs typeface="Verdana" pitchFamily="34" charset="0"/>
            </a:endParaRPr>
          </a:p>
          <a:p>
            <a:pPr marL="342900" indent="-342900">
              <a:buFont typeface="Arial" panose="020B0604020202020204" pitchFamily="34" charset="0"/>
              <a:buChar char="•"/>
            </a:pPr>
            <a:r>
              <a:rPr lang="de-DE" sz="2400" dirty="0" smtClean="0">
                <a:latin typeface="Verdana" pitchFamily="34" charset="0"/>
                <a:ea typeface="Verdana" pitchFamily="34" charset="0"/>
                <a:cs typeface="Verdana" pitchFamily="34" charset="0"/>
                <a:sym typeface="Wingdings" pitchFamily="2" charset="2"/>
              </a:rPr>
              <a:t>Übersetzer</a:t>
            </a:r>
            <a:endParaRPr lang="de-DE" sz="2400" dirty="0">
              <a:latin typeface="Verdana" pitchFamily="34" charset="0"/>
              <a:ea typeface="Verdana" pitchFamily="34" charset="0"/>
              <a:cs typeface="Verdana" pitchFamily="34" charset="0"/>
              <a:sym typeface="Wingdings" pitchFamily="2" charset="2"/>
            </a:endParaRPr>
          </a:p>
        </p:txBody>
      </p:sp>
    </p:spTree>
    <p:extLst>
      <p:ext uri="{BB962C8B-B14F-4D97-AF65-F5344CB8AC3E}">
        <p14:creationId xmlns:p14="http://schemas.microsoft.com/office/powerpoint/2010/main" val="1361231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err="1" smtClean="0">
                <a:latin typeface="Verdana" pitchFamily="34" charset="0"/>
                <a:ea typeface="Verdana" pitchFamily="34" charset="0"/>
                <a:cs typeface="Verdana" pitchFamily="34" charset="0"/>
              </a:rPr>
              <a:t>Latest</a:t>
            </a:r>
            <a:r>
              <a:rPr lang="de-DE" sz="2800" dirty="0" smtClean="0">
                <a:latin typeface="Verdana" pitchFamily="34" charset="0"/>
                <a:ea typeface="Verdana" pitchFamily="34" charset="0"/>
                <a:cs typeface="Verdana" pitchFamily="34" charset="0"/>
              </a:rPr>
              <a:t> beim Haupttitel, Paralleltitel, Titelzusatz und bei der Verantwortlichkeitsangabe</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err="1" smtClean="0">
                <a:latin typeface="Verdana" pitchFamily="34" charset="0"/>
                <a:ea typeface="Verdana" pitchFamily="34" charset="0"/>
                <a:cs typeface="Verdana" pitchFamily="34" charset="0"/>
              </a:rPr>
              <a:t>Latest</a:t>
            </a:r>
            <a:r>
              <a:rPr lang="de-DE" dirty="0" smtClean="0">
                <a:latin typeface="Verdana" pitchFamily="34" charset="0"/>
                <a:ea typeface="Verdana" pitchFamily="34" charset="0"/>
                <a:cs typeface="Verdana" pitchFamily="34" charset="0"/>
              </a:rPr>
              <a:t> beim Haupttitel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Änderung des Haupttitels in einer späteren Ausgabe: wesentliche oder geringfügige Änderung?</a:t>
            </a:r>
          </a:p>
          <a:p>
            <a:endParaRPr lang="de-DE" sz="2400" dirty="0" smtClean="0">
              <a:latin typeface="Verdana" pitchFamily="34" charset="0"/>
              <a:ea typeface="Verdana" pitchFamily="34" charset="0"/>
              <a:cs typeface="Verdana" pitchFamily="34" charset="0"/>
            </a:endParaRPr>
          </a:p>
          <a:p>
            <a:pPr>
              <a:buNone/>
            </a:pPr>
            <a:r>
              <a:rPr lang="de-DE" sz="2400" u="sng" dirty="0" smtClean="0">
                <a:latin typeface="Verdana" pitchFamily="34" charset="0"/>
                <a:ea typeface="Verdana" pitchFamily="34" charset="0"/>
                <a:cs typeface="Verdana" pitchFamily="34" charset="0"/>
              </a:rPr>
              <a:t>Geringfügige Änderung </a:t>
            </a:r>
            <a:r>
              <a:rPr lang="de-DE" sz="2400" dirty="0" smtClean="0">
                <a:latin typeface="Verdana" pitchFamily="34" charset="0"/>
                <a:ea typeface="Verdana" pitchFamily="34" charset="0"/>
                <a:cs typeface="Verdana" pitchFamily="34" charset="0"/>
                <a:sym typeface="Wingdings" pitchFamily="2" charset="2"/>
              </a:rPr>
              <a:t></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Aktualisierung des Haupttitels</a:t>
            </a:r>
          </a:p>
          <a:p>
            <a:r>
              <a:rPr lang="de-DE" sz="2400" dirty="0" smtClean="0">
                <a:latin typeface="Verdana" pitchFamily="34" charset="0"/>
                <a:ea typeface="Verdana" pitchFamily="34" charset="0"/>
                <a:cs typeface="Verdana" pitchFamily="34" charset="0"/>
              </a:rPr>
              <a:t>vorliegende Beschreibung: bisher gültiger Haupttitel wird als </a:t>
            </a:r>
            <a:r>
              <a:rPr lang="de-DE" sz="2400" u="sng" dirty="0" smtClean="0">
                <a:latin typeface="Verdana" pitchFamily="34" charset="0"/>
                <a:ea typeface="Verdana" pitchFamily="34" charset="0"/>
                <a:cs typeface="Verdana" pitchFamily="34" charset="0"/>
              </a:rPr>
              <a:t>frühester oder früherer</a:t>
            </a:r>
            <a:r>
              <a:rPr lang="de-DE" sz="2400" dirty="0" smtClean="0">
                <a:latin typeface="Verdana" pitchFamily="34" charset="0"/>
                <a:ea typeface="Verdana" pitchFamily="34" charset="0"/>
                <a:cs typeface="Verdana" pitchFamily="34" charset="0"/>
              </a:rPr>
              <a:t> Haupttitel verankert</a:t>
            </a:r>
          </a:p>
          <a:p>
            <a:endParaRPr lang="de-DE" sz="2400" dirty="0" smtClean="0">
              <a:latin typeface="Verdana" pitchFamily="34" charset="0"/>
              <a:ea typeface="Verdana" pitchFamily="34" charset="0"/>
              <a:cs typeface="Verdana" pitchFamily="34" charset="0"/>
            </a:endParaRPr>
          </a:p>
          <a:p>
            <a:r>
              <a:rPr lang="de-DE" sz="2400" u="sng" dirty="0" smtClean="0">
                <a:solidFill>
                  <a:schemeClr val="accent2">
                    <a:lumMod val="75000"/>
                  </a:schemeClr>
                </a:solidFill>
                <a:latin typeface="Verdana" pitchFamily="34" charset="0"/>
                <a:ea typeface="Verdana" pitchFamily="34" charset="0"/>
                <a:cs typeface="Verdana" pitchFamily="34" charset="0"/>
              </a:rPr>
              <a:t>Frühester Haupttitel</a:t>
            </a:r>
          </a:p>
          <a:p>
            <a:r>
              <a:rPr lang="de-DE" sz="2400" u="sng" dirty="0" smtClean="0">
                <a:latin typeface="Verdana" pitchFamily="34" charset="0"/>
                <a:ea typeface="Verdana" pitchFamily="34" charset="0"/>
                <a:cs typeface="Verdana" pitchFamily="34" charset="0"/>
              </a:rPr>
              <a:t>erste</a:t>
            </a:r>
            <a:r>
              <a:rPr lang="de-DE" sz="2400" dirty="0" smtClean="0">
                <a:latin typeface="Verdana" pitchFamily="34" charset="0"/>
                <a:ea typeface="Verdana" pitchFamily="34" charset="0"/>
                <a:cs typeface="Verdana" pitchFamily="34" charset="0"/>
              </a:rPr>
              <a:t> Ausgabe liegt vor </a:t>
            </a:r>
          </a:p>
          <a:p>
            <a:r>
              <a:rPr lang="de-DE" sz="2400" dirty="0" smtClean="0">
                <a:latin typeface="Verdana" pitchFamily="34" charset="0"/>
                <a:ea typeface="Verdana" pitchFamily="34" charset="0"/>
                <a:cs typeface="Verdana" pitchFamily="34" charset="0"/>
              </a:rPr>
              <a:t>Erfassung der Geltungsdauer der </a:t>
            </a:r>
            <a:r>
              <a:rPr lang="de-DE" sz="2400" u="sng" dirty="0" smtClean="0">
                <a:latin typeface="Verdana" pitchFamily="34" charset="0"/>
                <a:ea typeface="Verdana" pitchFamily="34" charset="0"/>
                <a:cs typeface="Verdana" pitchFamily="34" charset="0"/>
              </a:rPr>
              <a:t>ersten Titelform  </a:t>
            </a:r>
            <a:r>
              <a:rPr lang="de-DE" sz="2400" dirty="0" smtClean="0">
                <a:latin typeface="Verdana" pitchFamily="34" charset="0"/>
                <a:ea typeface="Verdana" pitchFamily="34" charset="0"/>
                <a:cs typeface="Verdana" pitchFamily="34" charset="0"/>
              </a:rPr>
              <a:t>stets mit </a:t>
            </a:r>
            <a:r>
              <a:rPr lang="de-DE" sz="2400" u="sng" dirty="0" smtClean="0">
                <a:latin typeface="Verdana" pitchFamily="34" charset="0"/>
                <a:ea typeface="Verdana" pitchFamily="34" charset="0"/>
                <a:cs typeface="Verdana" pitchFamily="34" charset="0"/>
              </a:rPr>
              <a:t>genauen</a:t>
            </a:r>
            <a:r>
              <a:rPr lang="de-DE" sz="2400" dirty="0" smtClean="0">
                <a:latin typeface="Verdana" pitchFamily="34" charset="0"/>
                <a:ea typeface="Verdana" pitchFamily="34" charset="0"/>
                <a:cs typeface="Verdana" pitchFamily="34" charset="0"/>
              </a:rPr>
              <a:t> Zählungsangaben (gemäß RDA 2.6)</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55505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Latest beim Haupttitel</a:t>
            </a:r>
            <a:r>
              <a:rPr lang="de-DE" dirty="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endParaRPr lang="de-DE" sz="2400" u="sng" dirty="0" smtClean="0">
              <a:solidFill>
                <a:schemeClr val="accent3">
                  <a:lumMod val="75000"/>
                </a:schemeClr>
              </a:solidFill>
              <a:latin typeface="Verdana" pitchFamily="34" charset="0"/>
              <a:ea typeface="Verdana" pitchFamily="34" charset="0"/>
              <a:cs typeface="Verdana" pitchFamily="34" charset="0"/>
            </a:endParaRPr>
          </a:p>
          <a:p>
            <a:r>
              <a:rPr lang="de-DE" sz="2400" b="1" u="sng" dirty="0" smtClean="0">
                <a:solidFill>
                  <a:schemeClr val="accent3">
                    <a:lumMod val="75000"/>
                  </a:schemeClr>
                </a:solidFill>
                <a:latin typeface="Verdana" pitchFamily="34" charset="0"/>
                <a:ea typeface="Verdana" pitchFamily="34" charset="0"/>
                <a:cs typeface="Verdana" pitchFamily="34" charset="0"/>
              </a:rPr>
              <a:t>Früherer Haupttitel</a:t>
            </a:r>
            <a:endParaRPr lang="de-DE" sz="2400" b="1" dirty="0" smtClean="0">
              <a:latin typeface="Verdana" pitchFamily="34" charset="0"/>
              <a:ea typeface="Verdana" pitchFamily="34" charset="0"/>
              <a:cs typeface="Verdana" pitchFamily="34" charset="0"/>
            </a:endParaRPr>
          </a:p>
          <a:p>
            <a:endParaRPr lang="de-DE" sz="2400" dirty="0" smtClean="0"/>
          </a:p>
          <a:p>
            <a:r>
              <a:rPr lang="de-DE" sz="2400" dirty="0" smtClean="0">
                <a:latin typeface="Verdana" pitchFamily="34" charset="0"/>
                <a:ea typeface="Verdana" pitchFamily="34" charset="0"/>
                <a:cs typeface="Verdana" pitchFamily="34" charset="0"/>
              </a:rPr>
              <a:t>weiterer Haupttitel in früheren Ausgaben</a:t>
            </a:r>
          </a:p>
          <a:p>
            <a:r>
              <a:rPr lang="de-DE" sz="2400" dirty="0">
                <a:latin typeface="Verdana" pitchFamily="34" charset="0"/>
                <a:ea typeface="Verdana" pitchFamily="34" charset="0"/>
                <a:cs typeface="Verdana" pitchFamily="34" charset="0"/>
              </a:rPr>
              <a:t>d</a:t>
            </a:r>
            <a:r>
              <a:rPr lang="de-DE" sz="2400" dirty="0" smtClean="0">
                <a:latin typeface="Verdana" pitchFamily="34" charset="0"/>
                <a:ea typeface="Verdana" pitchFamily="34" charset="0"/>
                <a:cs typeface="Verdana" pitchFamily="34" charset="0"/>
              </a:rPr>
              <a:t>ie Geltungsdauer muss nicht unbedingt bekannt sein</a:t>
            </a:r>
          </a:p>
          <a:p>
            <a:r>
              <a:rPr lang="de-DE" sz="2400" dirty="0">
                <a:latin typeface="Verdana" pitchFamily="34" charset="0"/>
                <a:ea typeface="Verdana" pitchFamily="34" charset="0"/>
                <a:cs typeface="Verdana" pitchFamily="34" charset="0"/>
              </a:rPr>
              <a:t>e</a:t>
            </a:r>
            <a:r>
              <a:rPr lang="de-DE" sz="2400" dirty="0" smtClean="0">
                <a:latin typeface="Verdana" pitchFamily="34" charset="0"/>
                <a:ea typeface="Verdana" pitchFamily="34" charset="0"/>
                <a:cs typeface="Verdana" pitchFamily="34" charset="0"/>
              </a:rPr>
              <a:t>s reicht der pauschale </a:t>
            </a:r>
            <a:r>
              <a:rPr lang="de-DE" sz="2400" dirty="0" err="1" smtClean="0">
                <a:latin typeface="Verdana" pitchFamily="34" charset="0"/>
                <a:ea typeface="Verdana" pitchFamily="34" charset="0"/>
                <a:cs typeface="Verdana" pitchFamily="34" charset="0"/>
              </a:rPr>
              <a:t>Vortext</a:t>
            </a:r>
            <a:r>
              <a:rPr lang="de-DE" sz="2400" dirty="0" smtClean="0">
                <a:latin typeface="Verdana" pitchFamily="34" charset="0"/>
                <a:ea typeface="Verdana" pitchFamily="34" charset="0"/>
                <a:cs typeface="Verdana" pitchFamily="34" charset="0"/>
              </a:rPr>
              <a:t> „Haupttitel früher“</a:t>
            </a:r>
          </a:p>
          <a:p>
            <a:r>
              <a:rPr lang="de-DE" sz="2400" dirty="0">
                <a:latin typeface="Verdana" pitchFamily="34" charset="0"/>
                <a:ea typeface="Verdana" pitchFamily="34" charset="0"/>
                <a:cs typeface="Verdana" pitchFamily="34" charset="0"/>
              </a:rPr>
              <a:t>f</a:t>
            </a:r>
            <a:r>
              <a:rPr lang="de-DE" sz="2400" dirty="0" smtClean="0">
                <a:latin typeface="Verdana" pitchFamily="34" charset="0"/>
                <a:ea typeface="Verdana" pitchFamily="34" charset="0"/>
                <a:cs typeface="Verdana" pitchFamily="34" charset="0"/>
              </a:rPr>
              <a:t>alls die Geltungsdauer bekannt ist, wird sie mit genauen Zählungsangaben erfasst</a:t>
            </a:r>
          </a:p>
          <a:p>
            <a:pPr marL="342900" lvl="1" indent="-342900">
              <a:buFont typeface="Arial" pitchFamily="34" charset="0"/>
              <a:buChar char="•"/>
            </a:pPr>
            <a:r>
              <a:rPr lang="de-DE" dirty="0"/>
              <a:t>bei springender </a:t>
            </a:r>
            <a:r>
              <a:rPr lang="de-DE" dirty="0" smtClean="0"/>
              <a:t>Erscheinungsweise </a:t>
            </a:r>
            <a:r>
              <a:rPr lang="de-DE" dirty="0"/>
              <a:t>kann  der pauschale </a:t>
            </a:r>
            <a:r>
              <a:rPr lang="de-DE" dirty="0" err="1" smtClean="0"/>
              <a:t>Vortext</a:t>
            </a:r>
            <a:r>
              <a:rPr lang="de-DE" dirty="0" smtClean="0"/>
              <a:t> „Haupttitel teils</a:t>
            </a:r>
            <a:r>
              <a:rPr lang="de-DE" dirty="0"/>
              <a:t>“ </a:t>
            </a:r>
            <a:r>
              <a:rPr lang="de-DE" dirty="0" smtClean="0"/>
              <a:t>vergeben werden</a:t>
            </a: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101508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07842860"/>
              </p:ext>
            </p:extLst>
          </p:nvPr>
        </p:nvGraphicFramePr>
        <p:xfrm>
          <a:off x="351591" y="1916832"/>
          <a:ext cx="8180848" cy="3898650"/>
        </p:xfrm>
        <a:graphic>
          <a:graphicData uri="http://schemas.openxmlformats.org/drawingml/2006/table">
            <a:tbl>
              <a:tblPr firstRow="1" bandRow="1">
                <a:tableStyleId>{5C22544A-7EE6-4342-B048-85BDC9FD1C3A}</a:tableStyleId>
              </a:tblPr>
              <a:tblGrid>
                <a:gridCol w="1398707"/>
                <a:gridCol w="2016599"/>
                <a:gridCol w="4765542"/>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Betrieb +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2.3.7.3 D-A-CH</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1 (1966): Betriebe und Personal</a:t>
                      </a:r>
                    </a:p>
                    <a:p>
                      <a:endParaRPr lang="de-DE" sz="1800" kern="1200" dirty="0" smtClean="0">
                        <a:solidFill>
                          <a:schemeClr val="dk1"/>
                        </a:solidFill>
                        <a:latin typeface="Verdana" pitchFamily="34" charset="0"/>
                        <a:ea typeface="Verdana" pitchFamily="34" charset="0"/>
                        <a:cs typeface="Verdana" pitchFamily="34" charset="0"/>
                      </a:endParaRPr>
                    </a:p>
                    <a:p>
                      <a:r>
                        <a:rPr lang="de-DE" sz="1800" b="0" i="1" kern="1200" dirty="0" smtClean="0">
                          <a:solidFill>
                            <a:schemeClr val="dk1"/>
                          </a:solidFill>
                          <a:latin typeface="Verdana" pitchFamily="34" charset="0"/>
                          <a:ea typeface="Verdana" pitchFamily="34" charset="0"/>
                          <a:cs typeface="Verdana" pitchFamily="34" charset="0"/>
                        </a:rPr>
                        <a:t>(mit Kennzeichnung)</a:t>
                      </a:r>
                      <a:endParaRPr lang="de-DE" b="0" i="1" dirty="0">
                        <a:solidFill>
                          <a:schemeClr val="tx1"/>
                        </a:solidFill>
                        <a:latin typeface="Verdana" pitchFamily="34" charset="0"/>
                        <a:ea typeface="Verdana" pitchFamily="34" charset="0"/>
                        <a:cs typeface="Verdana" pitchFamily="34" charset="0"/>
                      </a:endParaRPr>
                    </a:p>
                  </a:txBody>
                  <a:tcPr>
                    <a:solidFill>
                      <a:schemeClr val="accent3">
                        <a:lumMod val="40000"/>
                        <a:lumOff val="60000"/>
                      </a:schemeClr>
                    </a:solidFill>
                  </a:tcPr>
                </a:tc>
              </a:tr>
              <a:tr h="681741">
                <a:tc>
                  <a:txBody>
                    <a:bodyPr/>
                    <a:lstStyle/>
                    <a:p>
                      <a:r>
                        <a:rPr lang="de-DE" b="1" dirty="0" smtClean="0">
                          <a:latin typeface="Verdana" pitchFamily="34" charset="0"/>
                          <a:ea typeface="Verdana" pitchFamily="34" charset="0"/>
                          <a:cs typeface="Verdana" pitchFamily="34" charset="0"/>
                        </a:rPr>
                        <a:t>2.3.7.3 D-A-CH</a:t>
                      </a:r>
                      <a:endParaRPr lang="de-DE" b="1" dirty="0">
                        <a:latin typeface="Verdana" pitchFamily="34" charset="0"/>
                        <a:ea typeface="Verdana" pitchFamily="34" charset="0"/>
                        <a:cs typeface="Verdana" pitchFamily="34" charset="0"/>
                      </a:endParaRPr>
                    </a:p>
                  </a:txBody>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2 (1967): Betrieb und Personal</a:t>
                      </a:r>
                      <a:endParaRPr lang="de-DE" dirty="0">
                        <a:latin typeface="Verdana" pitchFamily="34" charset="0"/>
                        <a:ea typeface="Verdana" pitchFamily="34" charset="0"/>
                        <a:cs typeface="Verdana" pitchFamily="34" charset="0"/>
                      </a:endParaRPr>
                    </a:p>
                  </a:txBody>
                  <a:tcPr/>
                </a:tc>
              </a:tr>
              <a:tr h="681741">
                <a:tc>
                  <a:txBody>
                    <a:bodyPr/>
                    <a:lstStyle/>
                    <a:p>
                      <a:r>
                        <a:rPr lang="de-DE" b="1" dirty="0" smtClean="0">
                          <a:latin typeface="Verdana" pitchFamily="34" charset="0"/>
                          <a:ea typeface="Verdana" pitchFamily="34" charset="0"/>
                          <a:cs typeface="Verdana" pitchFamily="34" charset="0"/>
                        </a:rPr>
                        <a:t>2.6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Zählung</a:t>
                      </a:r>
                      <a:endParaRPr lang="de-DE" b="1" dirty="0">
                        <a:latin typeface="Verdana" pitchFamily="34" charset="0"/>
                        <a:ea typeface="Verdana" pitchFamily="34" charset="0"/>
                        <a:cs typeface="Verdana" pitchFamily="34" charset="0"/>
                      </a:endParaRPr>
                    </a:p>
                  </a:txBody>
                  <a:tcPr/>
                </a:tc>
                <a:tc>
                  <a:txBody>
                    <a:bodyPr/>
                    <a:lstStyle/>
                    <a:p>
                      <a:pPr marL="0" indent="0">
                        <a:buFontTx/>
                        <a:buNone/>
                      </a:pPr>
                      <a:r>
                        <a:rPr lang="de-DE" sz="1800" kern="1200" dirty="0" smtClean="0">
                          <a:solidFill>
                            <a:schemeClr val="dk1"/>
                          </a:solidFill>
                          <a:latin typeface="Verdana" pitchFamily="34" charset="0"/>
                          <a:ea typeface="Verdana" pitchFamily="34" charset="0"/>
                          <a:cs typeface="Verdana" pitchFamily="34" charset="0"/>
                        </a:rPr>
                        <a:t>Band 1 (1966)-</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Latest beim Haupttitel		-4-</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23528" y="908720"/>
            <a:ext cx="777686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u="sng" dirty="0" smtClean="0">
                <a:latin typeface="Verdana" panose="020B0604030504040204" pitchFamily="34" charset="0"/>
                <a:ea typeface="Verdana" panose="020B0604030504040204" pitchFamily="34" charset="0"/>
                <a:cs typeface="Verdana" panose="020B0604030504040204" pitchFamily="34" charset="0"/>
              </a:rPr>
              <a:t>früheste Haupttitel </a:t>
            </a:r>
            <a:r>
              <a:rPr lang="de-DE" sz="2400" dirty="0" smtClean="0">
                <a:latin typeface="Verdana" panose="020B0604030504040204" pitchFamily="34" charset="0"/>
                <a:ea typeface="Verdana" panose="020B0604030504040204" pitchFamily="34" charset="0"/>
                <a:cs typeface="Verdana" panose="020B0604030504040204" pitchFamily="34" charset="0"/>
              </a:rPr>
              <a:t>ist bekannt und wird als solcher gekennzeichnet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156207935"/>
              </p:ext>
            </p:extLst>
          </p:nvPr>
        </p:nvGraphicFramePr>
        <p:xfrm>
          <a:off x="467544" y="2204864"/>
          <a:ext cx="7920880" cy="3645103"/>
        </p:xfrm>
        <a:graphic>
          <a:graphicData uri="http://schemas.openxmlformats.org/drawingml/2006/table">
            <a:tbl>
              <a:tblPr firstRow="1" bandRow="1">
                <a:tableStyleId>{5C22544A-7EE6-4342-B048-85BDC9FD1C3A}</a:tableStyleId>
              </a:tblPr>
              <a:tblGrid>
                <a:gridCol w="1230428"/>
                <a:gridCol w="1845642"/>
                <a:gridCol w="4844810"/>
              </a:tblGrid>
              <a:tr h="40857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47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lnSpc>
                          <a:spcPct val="100000"/>
                        </a:lnSpc>
                        <a:spcAft>
                          <a:spcPts val="0"/>
                        </a:spcAft>
                      </a:pPr>
                      <a:r>
                        <a:rPr lang="de-DE" sz="1800" dirty="0" smtClean="0">
                          <a:latin typeface="Verdana"/>
                          <a:ea typeface="Times New Roman"/>
                          <a:cs typeface="Times New Roman"/>
                        </a:rPr>
                        <a:t>Geologisches Jahrbuch</a:t>
                      </a:r>
                      <a:endParaRPr lang="de-DE" sz="1800" dirty="0">
                        <a:latin typeface="Verdana"/>
                        <a:ea typeface="Calibri"/>
                        <a:cs typeface="Times New Roman"/>
                      </a:endParaRPr>
                    </a:p>
                  </a:txBody>
                  <a:tcPr marL="68580" marR="68580" marT="0" marB="0"/>
                </a:tc>
              </a:tr>
              <a:tr h="778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Titel von Teilen …</a:t>
                      </a:r>
                    </a:p>
                  </a:txBody>
                  <a:tcPr/>
                </a:tc>
                <a:tc>
                  <a:txBody>
                    <a:bodyPr/>
                    <a:lstStyle/>
                    <a:p>
                      <a:pPr algn="l">
                        <a:lnSpc>
                          <a:spcPct val="100000"/>
                        </a:lnSpc>
                        <a:spcAft>
                          <a:spcPts val="0"/>
                        </a:spcAft>
                      </a:pPr>
                      <a:r>
                        <a:rPr lang="de-DE" sz="1800" smtClean="0">
                          <a:latin typeface="Verdana"/>
                          <a:ea typeface="Times New Roman"/>
                          <a:cs typeface="Times New Roman"/>
                        </a:rPr>
                        <a:t>*Reihe A*Allgemeine </a:t>
                      </a:r>
                      <a:r>
                        <a:rPr lang="de-DE" sz="1800" dirty="0" smtClean="0">
                          <a:latin typeface="Verdana"/>
                          <a:ea typeface="Times New Roman"/>
                          <a:cs typeface="Times New Roman"/>
                        </a:rPr>
                        <a:t>und regionale Geologie in der Bundesrepublik Deutschland</a:t>
                      </a:r>
                      <a:endParaRPr lang="de-DE" sz="1800" dirty="0">
                        <a:latin typeface="Verdana"/>
                        <a:ea typeface="Calibri"/>
                        <a:cs typeface="Times New Roman"/>
                      </a:endParaRPr>
                    </a:p>
                  </a:txBody>
                  <a:tcPr marL="68580" marR="68580" marT="0" marB="0"/>
                </a:tc>
              </a:tr>
              <a:tr h="1124148">
                <a:tc>
                  <a:txBody>
                    <a:bodyPr/>
                    <a:lstStyle/>
                    <a:p>
                      <a:r>
                        <a:rPr lang="de-DE" b="1" dirty="0" smtClean="0">
                          <a:latin typeface="Verdana" pitchFamily="34" charset="0"/>
                          <a:ea typeface="Verdana" pitchFamily="34" charset="0"/>
                          <a:cs typeface="Verdana" pitchFamily="34" charset="0"/>
                        </a:rPr>
                        <a:t>2.3.7.3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Erfassen von früheren</a:t>
                      </a:r>
                      <a:br>
                        <a:rPr lang="de-DE" b="1" dirty="0" smtClean="0">
                          <a:latin typeface="Verdana" pitchFamily="34" charset="0"/>
                          <a:ea typeface="Verdana" pitchFamily="34" charset="0"/>
                          <a:cs typeface="Verdana" pitchFamily="34" charset="0"/>
                        </a:rPr>
                      </a:br>
                      <a:r>
                        <a:rPr lang="de-DE" b="1" dirty="0" smtClean="0">
                          <a:latin typeface="Verdana" pitchFamily="34" charset="0"/>
                          <a:ea typeface="Verdana" pitchFamily="34" charset="0"/>
                          <a:cs typeface="Verdana" pitchFamily="34" charset="0"/>
                        </a:rPr>
                        <a:t>Haupttiteln</a:t>
                      </a:r>
                      <a:endParaRPr lang="de-DE"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latin typeface="Verdana" pitchFamily="34" charset="0"/>
                          <a:ea typeface="Verdana" pitchFamily="34" charset="0"/>
                          <a:cs typeface="Verdana" pitchFamily="34" charset="0"/>
                        </a:rPr>
                        <a:t>Haupttitel Band 3 (2003): Geologisches Jahrbuch. Reihe A, Allgemeine und regionale Geologie in der BRD </a:t>
                      </a:r>
                      <a:endParaRPr lang="de-DE" dirty="0">
                        <a:latin typeface="Verdana" pitchFamily="34" charset="0"/>
                        <a:ea typeface="Verdana" pitchFamily="34" charset="0"/>
                        <a:cs typeface="Verdana" pitchFamily="34" charset="0"/>
                      </a:endParaRPr>
                    </a:p>
                  </a:txBody>
                  <a:tcPr/>
                </a:tc>
              </a:tr>
              <a:tr h="644708">
                <a:tc>
                  <a:txBody>
                    <a:bodyPr/>
                    <a:lstStyle/>
                    <a:p>
                      <a:r>
                        <a:rPr lang="de-DE" b="1" dirty="0" smtClean="0">
                          <a:latin typeface="Verdana" pitchFamily="34" charset="0"/>
                          <a:ea typeface="Verdana" pitchFamily="34" charset="0"/>
                          <a:cs typeface="Verdana" pitchFamily="34" charset="0"/>
                        </a:rPr>
                        <a:t>2.6     D-A-CH</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Zählung</a:t>
                      </a:r>
                      <a:endParaRPr lang="de-DE" b="1" dirty="0">
                        <a:latin typeface="Verdana" pitchFamily="34" charset="0"/>
                        <a:ea typeface="Verdana" pitchFamily="34" charset="0"/>
                        <a:cs typeface="Verdana" pitchFamily="34" charset="0"/>
                      </a:endParaRPr>
                    </a:p>
                  </a:txBody>
                  <a:tcPr/>
                </a:tc>
                <a:tc>
                  <a:txBody>
                    <a:bodyPr/>
                    <a:lstStyle/>
                    <a:p>
                      <a:pPr marL="0" indent="0">
                        <a:buFontTx/>
                        <a:buNone/>
                      </a:pPr>
                      <a:r>
                        <a:rPr lang="de-DE" sz="1800" kern="1200" dirty="0" smtClean="0">
                          <a:solidFill>
                            <a:schemeClr val="dk1"/>
                          </a:solidFill>
                          <a:latin typeface="Verdana" pitchFamily="34" charset="0"/>
                          <a:ea typeface="Verdana" pitchFamily="34" charset="0"/>
                          <a:cs typeface="Verdana" pitchFamily="34" charset="0"/>
                        </a:rPr>
                        <a:t>Band 3 (2003)</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Latest beim Haupttitel</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-6- Früherer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23528" y="908720"/>
            <a:ext cx="7776864"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Nur ein </a:t>
            </a:r>
            <a:r>
              <a:rPr lang="de-DE" sz="2400" u="sng" dirty="0" smtClean="0">
                <a:latin typeface="Verdana" panose="020B0604030504040204" pitchFamily="34" charset="0"/>
                <a:ea typeface="Verdana" panose="020B0604030504040204" pitchFamily="34" charset="0"/>
                <a:cs typeface="Verdana" panose="020B0604030504040204" pitchFamily="34" charset="0"/>
              </a:rPr>
              <a:t>früherer Haupttitel</a:t>
            </a:r>
            <a:r>
              <a:rPr lang="de-DE" sz="2400" dirty="0" smtClean="0">
                <a:latin typeface="Verdana" panose="020B0604030504040204" pitchFamily="34" charset="0"/>
                <a:ea typeface="Verdana" panose="020B0604030504040204" pitchFamily="34" charset="0"/>
                <a:cs typeface="Verdana" panose="020B0604030504040204" pitchFamily="34" charset="0"/>
              </a:rPr>
              <a:t> ist bekannt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Latest beim Haupttitel -7- Geltungsdauer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dirty="0" smtClean="0"/>
              <a:t>folgende Anmerkungen gelten für frühere und früheste Haupttitel:</a:t>
            </a:r>
          </a:p>
          <a:p>
            <a:pPr marL="0" indent="0">
              <a:buNone/>
            </a:pPr>
            <a:endParaRPr lang="de-DE" dirty="0" smtClean="0"/>
          </a:p>
          <a:p>
            <a:pPr lvl="1"/>
            <a:r>
              <a:rPr lang="de-DE" dirty="0" smtClean="0"/>
              <a:t>Beginn </a:t>
            </a:r>
            <a:r>
              <a:rPr lang="de-DE" dirty="0"/>
              <a:t>des frühesten Titels ist bekannt, Ende </a:t>
            </a:r>
            <a:r>
              <a:rPr lang="de-DE" dirty="0" smtClean="0"/>
              <a:t>wegen lückenhaften Bestandes </a:t>
            </a:r>
            <a:r>
              <a:rPr lang="de-DE" dirty="0"/>
              <a:t>jedoch unbekannt</a:t>
            </a:r>
            <a:endParaRPr lang="de-DE" dirty="0" smtClean="0"/>
          </a:p>
          <a:p>
            <a:pPr lvl="2">
              <a:buFont typeface="Wingdings" panose="05000000000000000000" pitchFamily="2" charset="2"/>
              <a:buChar char="Ø"/>
            </a:pPr>
            <a:r>
              <a:rPr lang="de-DE" dirty="0" smtClean="0"/>
              <a:t>1991-[?]</a:t>
            </a:r>
            <a:endParaRPr lang="de-DE" dirty="0"/>
          </a:p>
          <a:p>
            <a:pPr marL="457200" indent="-457200">
              <a:buNone/>
            </a:pPr>
            <a:endParaRPr lang="de-DE" sz="2400" dirty="0">
              <a:latin typeface="Verdana" pitchFamily="34" charset="0"/>
              <a:ea typeface="Verdana" pitchFamily="34" charset="0"/>
              <a:cs typeface="Verdana" pitchFamily="34" charset="0"/>
            </a:endParaRPr>
          </a:p>
          <a:p>
            <a:pPr lvl="1"/>
            <a:r>
              <a:rPr lang="de-DE" dirty="0"/>
              <a:t>eine Bibliothek, die vollständigen Bestand hat, </a:t>
            </a:r>
            <a:r>
              <a:rPr lang="de-DE" dirty="0" smtClean="0"/>
              <a:t>verbessert nachträglich </a:t>
            </a:r>
            <a:r>
              <a:rPr lang="de-DE" dirty="0"/>
              <a:t>die Angabe in eine komplette </a:t>
            </a:r>
            <a:r>
              <a:rPr lang="de-DE" dirty="0" smtClean="0"/>
              <a:t>Von-Bis-Angabe</a:t>
            </a:r>
          </a:p>
          <a:p>
            <a:pPr lvl="2">
              <a:buFont typeface="Wingdings" panose="05000000000000000000" pitchFamily="2" charset="2"/>
              <a:buChar char="Ø"/>
            </a:pPr>
            <a:r>
              <a:rPr lang="de-DE" dirty="0" smtClean="0"/>
              <a:t>1991-1992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429574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18626869"/>
              </p:ext>
            </p:extLst>
          </p:nvPr>
        </p:nvGraphicFramePr>
        <p:xfrm>
          <a:off x="251519" y="1592147"/>
          <a:ext cx="8352929" cy="2268900"/>
        </p:xfrm>
        <a:graphic>
          <a:graphicData uri="http://schemas.openxmlformats.org/drawingml/2006/table">
            <a:tbl>
              <a:tblPr firstRow="1" bandRow="1">
                <a:tableStyleId>{5C22544A-7EE6-4342-B048-85BDC9FD1C3A}</a:tableStyleId>
              </a:tblPr>
              <a:tblGrid>
                <a:gridCol w="1499671"/>
                <a:gridCol w="2927929"/>
                <a:gridCol w="3925329"/>
              </a:tblGrid>
              <a:tr h="50420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23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23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Latest beim Haupttitel -8- </a:t>
            </a:r>
            <a:r>
              <a:rPr lang="de-DE" dirty="0" smtClean="0">
                <a:latin typeface="Verdana" panose="020B0604030504040204" pitchFamily="34" charset="0"/>
                <a:ea typeface="Verdana" panose="020B0604030504040204" pitchFamily="34" charset="0"/>
                <a:cs typeface="Verdana" panose="020B0604030504040204" pitchFamily="34" charset="0"/>
              </a:rPr>
              <a:t>Geltungsdauer</a:t>
            </a:r>
            <a:endParaRPr lang="de-DE"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19661"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a:t>Beginn des frühesten Titels bekannt</a:t>
            </a:r>
          </a:p>
          <a:p>
            <a:pPr marL="342900" indent="-342900">
              <a:buFont typeface="Arial" panose="020B0604020202020204" pitchFamily="34" charset="0"/>
              <a:buChar char="•"/>
            </a:pPr>
            <a:r>
              <a:rPr lang="de-DE" sz="2400" dirty="0"/>
              <a:t>Ende wegen lückenhaften Bestandes unbekannt</a:t>
            </a:r>
          </a:p>
        </p:txBody>
      </p:sp>
      <p:graphicFrame>
        <p:nvGraphicFramePr>
          <p:cNvPr id="8" name="Tabelle 7"/>
          <p:cNvGraphicFramePr>
            <a:graphicFrameLocks noGrp="1"/>
          </p:cNvGraphicFramePr>
          <p:nvPr>
            <p:extLst>
              <p:ext uri="{D42A27DB-BD31-4B8C-83A1-F6EECF244321}">
                <p14:modId xmlns:p14="http://schemas.microsoft.com/office/powerpoint/2010/main" val="4184214907"/>
              </p:ext>
            </p:extLst>
          </p:nvPr>
        </p:nvGraphicFramePr>
        <p:xfrm>
          <a:off x="319661" y="4293096"/>
          <a:ext cx="8284787" cy="1712207"/>
        </p:xfrm>
        <a:graphic>
          <a:graphicData uri="http://schemas.openxmlformats.org/drawingml/2006/table">
            <a:tbl>
              <a:tblPr firstRow="1" bandRow="1">
                <a:tableStyleId>{5C22544A-7EE6-4342-B048-85BDC9FD1C3A}</a:tableStyleId>
              </a:tblPr>
              <a:tblGrid>
                <a:gridCol w="1512168"/>
                <a:gridCol w="2880320"/>
                <a:gridCol w="3892299"/>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253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a:t>
                      </a:r>
                      <a:r>
                        <a:rPr lang="de-DE" baseline="0" dirty="0" smtClean="0">
                          <a:latin typeface="Verdana" panose="020B0604030504040204" pitchFamily="34" charset="0"/>
                          <a:ea typeface="Verdana" panose="020B0604030504040204" pitchFamily="34" charset="0"/>
                          <a:cs typeface="Verdana" panose="020B0604030504040204" pitchFamily="34" charset="0"/>
                        </a:rPr>
                        <a:t> 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91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 1991-[</a:t>
                      </a:r>
                      <a:r>
                        <a:rPr lang="de-DE" b="0" baseline="0"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Info sieben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882966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5B.10: </a:t>
            </a:r>
            <a:r>
              <a:rPr lang="de-DE" sz="800" dirty="0" err="1" smtClean="0">
                <a:latin typeface="Verdana" panose="020B0604030504040204" pitchFamily="34" charset="0"/>
                <a:ea typeface="Verdana" panose="020B0604030504040204" pitchFamily="34" charset="0"/>
                <a:cs typeface="Verdana" panose="020B0604030504040204" pitchFamily="34" charset="0"/>
              </a:rPr>
              <a:t>Latest</a:t>
            </a:r>
            <a:r>
              <a:rPr lang="de-DE" sz="800" dirty="0" smtClean="0">
                <a:latin typeface="Verdana" panose="020B0604030504040204" pitchFamily="34" charset="0"/>
                <a:ea typeface="Verdana" panose="020B0604030504040204" pitchFamily="34" charset="0"/>
                <a:cs typeface="Verdana" panose="020B0604030504040204" pitchFamily="34" charset="0"/>
              </a:rPr>
              <a:t> beim Haupttitel | Stand: 07.01.2016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86966117"/>
              </p:ext>
            </p:extLst>
          </p:nvPr>
        </p:nvGraphicFramePr>
        <p:xfrm>
          <a:off x="319661" y="4365104"/>
          <a:ext cx="8352928" cy="1645920"/>
        </p:xfrm>
        <a:graphic>
          <a:graphicData uri="http://schemas.openxmlformats.org/drawingml/2006/table">
            <a:tbl>
              <a:tblPr firstRow="1" bandRow="1">
                <a:tableStyleId>{5C22544A-7EE6-4342-B048-85BDC9FD1C3A}</a:tableStyleId>
              </a:tblPr>
              <a:tblGrid>
                <a:gridCol w="1512168"/>
                <a:gridCol w="2952328"/>
                <a:gridCol w="3888432"/>
              </a:tblGrid>
              <a:tr h="27203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60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60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(2013)-Band 2 (2014):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anose="020B0604030504040204" pitchFamily="34" charset="0"/>
                <a:ea typeface="Verdana" panose="020B0604030504040204" pitchFamily="34" charset="0"/>
                <a:cs typeface="Verdana" panose="020B0604030504040204" pitchFamily="34" charset="0"/>
              </a:rPr>
              <a:t>Latest beim Haupttitel </a:t>
            </a:r>
            <a:r>
              <a:rPr lang="de-DE" dirty="0" smtClean="0">
                <a:latin typeface="Verdana" panose="020B0604030504040204" pitchFamily="34" charset="0"/>
                <a:ea typeface="Verdana" panose="020B0604030504040204" pitchFamily="34" charset="0"/>
                <a:cs typeface="Verdana" panose="020B0604030504040204" pitchFamily="34" charset="0"/>
              </a:rPr>
              <a:t>-9- Geltungsdauer</a:t>
            </a:r>
            <a:endParaRPr lang="de-DE"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19661"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a:t>eine Bibliothek, die vollständigen Bestand hat, </a:t>
            </a:r>
            <a:r>
              <a:rPr lang="de-DE" sz="2400" dirty="0" smtClean="0"/>
              <a:t>verbessert </a:t>
            </a:r>
            <a:r>
              <a:rPr lang="de-DE" sz="2400" dirty="0"/>
              <a:t>nachträglich die Angabe in eine komplette </a:t>
            </a:r>
            <a:r>
              <a:rPr lang="de-DE" sz="2400" dirty="0" smtClean="0"/>
              <a:t>Von-Bis-Angabe</a:t>
            </a:r>
            <a:endParaRPr lang="de-DE" sz="2400" dirty="0"/>
          </a:p>
        </p:txBody>
      </p:sp>
      <p:graphicFrame>
        <p:nvGraphicFramePr>
          <p:cNvPr id="10" name="Tabelle 9"/>
          <p:cNvGraphicFramePr>
            <a:graphicFrameLocks noGrp="1"/>
          </p:cNvGraphicFramePr>
          <p:nvPr>
            <p:extLst>
              <p:ext uri="{D42A27DB-BD31-4B8C-83A1-F6EECF244321}">
                <p14:modId xmlns:p14="http://schemas.microsoft.com/office/powerpoint/2010/main" val="2624682470"/>
              </p:ext>
            </p:extLst>
          </p:nvPr>
        </p:nvGraphicFramePr>
        <p:xfrm>
          <a:off x="251519" y="1893025"/>
          <a:ext cx="8352929" cy="1968022"/>
        </p:xfrm>
        <a:graphic>
          <a:graphicData uri="http://schemas.openxmlformats.org/drawingml/2006/table">
            <a:tbl>
              <a:tblPr firstRow="1" bandRow="1">
                <a:tableStyleId>{5C22544A-7EE6-4342-B048-85BDC9FD1C3A}</a:tableStyleId>
              </a:tblPr>
              <a:tblGrid>
                <a:gridCol w="1499671"/>
                <a:gridCol w="2927929"/>
                <a:gridCol w="3925329"/>
              </a:tblGrid>
              <a:tr h="4373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2.3.2.13.2</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Haupttitel, </a:t>
                      </a:r>
                      <a:r>
                        <a:rPr lang="de-DE" sz="1800" b="1" dirty="0" smtClean="0">
                          <a:effectLst/>
                          <a:latin typeface="Verdana"/>
                          <a:ea typeface="Calibri"/>
                          <a:cs typeface="Times New Roman"/>
                        </a:rPr>
                        <a:t>g</a:t>
                      </a:r>
                      <a:r>
                        <a:rPr lang="de-DE" sz="1800" b="1" dirty="0" smtClean="0">
                          <a:effectLst/>
                          <a:latin typeface="Verdana"/>
                          <a:ea typeface="Times New Roman"/>
                          <a:cs typeface="Times New Roman"/>
                        </a:rPr>
                        <a:t>ering-fügige Änderungen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Labor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p>
                    <a:p>
                      <a:r>
                        <a:rPr lang="de-DE" b="1" dirty="0" smtClean="0">
                          <a:latin typeface="Verdana" panose="020B0604030504040204" pitchFamily="34" charset="0"/>
                          <a:ea typeface="Verdana" panose="020B0604030504040204" pitchFamily="34" charset="0"/>
                          <a:cs typeface="Verdana" panose="020B0604030504040204" pitchFamily="34" charset="0"/>
                        </a:rPr>
                        <a:t>D-A-CH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Haupttitel Band 1 (2013)-[?]: Labour </a:t>
                      </a:r>
                      <a:r>
                        <a:rPr lang="de-DE" baseline="0" dirty="0" err="1" smtClean="0">
                          <a:latin typeface="Verdana" panose="020B0604030504040204" pitchFamily="34" charset="0"/>
                          <a:ea typeface="Verdana" panose="020B0604030504040204" pitchFamily="34" charset="0"/>
                          <a:cs typeface="Verdana" panose="020B0604030504040204" pitchFamily="34" charset="0"/>
                        </a:rPr>
                        <a:t>history</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019342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1428</Words>
  <Application>Microsoft Office PowerPoint</Application>
  <PresentationFormat>Bildschirmpräsentation (4:3)</PresentationFormat>
  <Paragraphs>252</Paragraphs>
  <Slides>17</Slides>
  <Notes>16</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Larissa-Design</vt:lpstr>
      <vt:lpstr>Schulungsunterlagen der AG RDA</vt:lpstr>
      <vt:lpstr> Latest beim Haupttitel, Paralleltitel, Titelzusatz und bei der Verantwortlichkeitsangabe  </vt:lpstr>
      <vt:lpstr>Latest beim Haupttitel  -1-</vt:lpstr>
      <vt:lpstr>Latest beim Haupttitel  -2-</vt:lpstr>
      <vt:lpstr>Latest beim Haupttitel  -4-</vt:lpstr>
      <vt:lpstr>Latest beim Haupttitel -6- Früherer Haupttitel</vt:lpstr>
      <vt:lpstr>Latest beim Haupttitel -7- Geltungsdauer</vt:lpstr>
      <vt:lpstr>Latest beim Haupttitel -8- Geltungsdauer</vt:lpstr>
      <vt:lpstr>Latest beim Haupttitel -9- Geltungsdauer</vt:lpstr>
      <vt:lpstr>Abweichende Titel</vt:lpstr>
      <vt:lpstr>Geltungsdauer bei Abweichenden Titeln</vt:lpstr>
      <vt:lpstr>Latest beim Paralleltitel</vt:lpstr>
      <vt:lpstr>Latest beim Titelzusatz  -1-</vt:lpstr>
      <vt:lpstr>Latest beim Titelzusatz  -2-</vt:lpstr>
      <vt:lpstr>Latest bei der Verantwortlichkeitsangabe  -1-</vt:lpstr>
      <vt:lpstr>Latest bei der Verantwortlichkeitsangabe  -2-</vt:lpstr>
      <vt:lpstr>Latest bei der Verantwortlichkeitsangabe  -3-</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470</cp:revision>
  <cp:lastPrinted>2015-08-07T07:40:18Z</cp:lastPrinted>
  <dcterms:created xsi:type="dcterms:W3CDTF">2014-02-18T07:01:40Z</dcterms:created>
  <dcterms:modified xsi:type="dcterms:W3CDTF">2016-03-14T08:21:28Z</dcterms:modified>
</cp:coreProperties>
</file>