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25"/>
  </p:notesMasterIdLst>
  <p:handoutMasterIdLst>
    <p:handoutMasterId r:id="rId26"/>
  </p:handoutMasterIdLst>
  <p:sldIdLst>
    <p:sldId id="285" r:id="rId2"/>
    <p:sldId id="259" r:id="rId3"/>
    <p:sldId id="327" r:id="rId4"/>
    <p:sldId id="328" r:id="rId5"/>
    <p:sldId id="299" r:id="rId6"/>
    <p:sldId id="300" r:id="rId7"/>
    <p:sldId id="301" r:id="rId8"/>
    <p:sldId id="302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29" r:id="rId21"/>
    <p:sldId id="330" r:id="rId22"/>
    <p:sldId id="325" r:id="rId23"/>
    <p:sldId id="326" r:id="rId24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218F"/>
    <a:srgbClr val="1BAF34"/>
    <a:srgbClr val="D09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91026" autoAdjust="0"/>
  </p:normalViewPr>
  <p:slideViewPr>
    <p:cSldViewPr>
      <p:cViewPr>
        <p:scale>
          <a:sx n="69" d="100"/>
          <a:sy n="69" d="100"/>
        </p:scale>
        <p:origin x="-1421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07.12.2016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852711"/>
              </p:ext>
            </p:extLst>
          </p:nvPr>
        </p:nvGraphicFramePr>
        <p:xfrm>
          <a:off x="323528" y="1340769"/>
          <a:ext cx="8568953" cy="2554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656184"/>
                <a:gridCol w="2520280"/>
                <a:gridCol w="3528393"/>
              </a:tblGrid>
              <a:tr h="360039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 D-A-CH</a:t>
                      </a:r>
                    </a:p>
                    <a:p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  <a:p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IDN!Gesellschaft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Mathematik und Datenverarbeitung [Tb1]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erfasser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4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GMD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-Jahresbericht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b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Band 1 (2014): Jahresbericht der </a:t>
                      </a: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Gesellschaft für Mathematik und </a:t>
                      </a:r>
                      <a:r>
                        <a:rPr lang="de-DE" sz="1400" dirty="0" err="1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Datenverarbeitung</a:t>
                      </a:r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c)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-2-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im Namen der Körperschaft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177711"/>
              </p:ext>
            </p:extLst>
          </p:nvPr>
        </p:nvGraphicFramePr>
        <p:xfrm>
          <a:off x="323528" y="4221088"/>
          <a:ext cx="8568954" cy="1980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656184"/>
                <a:gridCol w="2520280"/>
                <a:gridCol w="3528394"/>
              </a:tblGrid>
              <a:tr h="288032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 D-A-CH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IDN!Bergisch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Gladbach [Tb1]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4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Verwaltungsbericht der </a:t>
                      </a:r>
                      <a:r>
                        <a:rPr lang="de-DE" sz="14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Stadtgemeinde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Bergisch Gladbach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Verwaltungsbericht der </a:t>
                      </a:r>
                      <a:r>
                        <a:rPr lang="de-DE" sz="14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Bergisch Gladbach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853339"/>
              </p:ext>
            </p:extLst>
          </p:nvPr>
        </p:nvGraphicFramePr>
        <p:xfrm>
          <a:off x="395536" y="1412776"/>
          <a:ext cx="8208912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2952328"/>
                <a:gridCol w="2880320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</a:t>
                      </a:r>
                      <a:r>
                        <a:rPr lang="de-DE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de-DE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GBB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d)</a:t>
            </a:r>
            <a:endParaRPr lang="de-DE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der Zeichensetzung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789040"/>
            <a:ext cx="784887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in der Reihenfolge von Haupt- und Paralleltitel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Wenden Sie diese Regel nur dann an, wenn der frühere Haupttitel nicht entfällt, sondern als Paralleltitel erhalten bleibt (vgl. das entsprechende Beispiel im Word-Dokument auf S. 6)</a:t>
            </a:r>
          </a:p>
          <a:p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28223" y="328498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sz="28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Fallgruppe </a:t>
            </a:r>
            <a:r>
              <a:rPr lang="de-DE" sz="2800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e)</a:t>
            </a:r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569436"/>
              </p:ext>
            </p:extLst>
          </p:nvPr>
        </p:nvGraphicFramePr>
        <p:xfrm>
          <a:off x="395536" y="1844824"/>
          <a:ext cx="8136905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2880320"/>
                <a:gridCol w="2880321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Annual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f)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von Wörtern, die den Titel mit einer Zählung verbinden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728895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bei einleitenden Wendungen zu Zeitangaben an beliebiger Stelle des Haupttitels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das Jahr …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das Geschäftsjahr …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den Zeitraum … 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008105"/>
              </p:ext>
            </p:extLst>
          </p:nvPr>
        </p:nvGraphicFramePr>
        <p:xfrm>
          <a:off x="360474" y="1412776"/>
          <a:ext cx="8280919" cy="1986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2808312"/>
                <a:gridCol w="3096343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Insel-Kalender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…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Insel-Kalender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das Jahr …</a:t>
                      </a:r>
                      <a:endParaRPr lang="de-DE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f)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von Wörtern, die den Titel mit einer Zählung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verbinden; Voraussetzung: Angabe ist Bestandteil des Haupttitels</a:t>
            </a: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648664"/>
              </p:ext>
            </p:extLst>
          </p:nvPr>
        </p:nvGraphicFramePr>
        <p:xfrm>
          <a:off x="395535" y="3573017"/>
          <a:ext cx="8280921" cy="2659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676"/>
                <a:gridCol w="1525433"/>
                <a:gridCol w="2715460"/>
                <a:gridCol w="3168352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6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 / Deutsche Hypothekenbank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Verantworlichkeits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-angabe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852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2002-[?]: Bericht 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 die Geschäftsjahre …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Deutschen Hypothekenbank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247177"/>
              </p:ext>
            </p:extLst>
          </p:nvPr>
        </p:nvGraphicFramePr>
        <p:xfrm>
          <a:off x="251520" y="1484784"/>
          <a:ext cx="8568953" cy="2260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2592288"/>
                <a:gridCol w="3600401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Veranstaltungsverzeichnis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teils: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Veranstaltungs- und Personalverzeichnis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g)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nach einem regelmäßigen Schema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23528" y="4248466"/>
            <a:ext cx="84969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Und: Änderung des Haupttitels, die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kürzer als ein Jahr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besteht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Ausnahme: Es wurde bereits eine autorisierte ISSN vergeben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B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ehandlung als wesentliche Änderung</a:t>
            </a:r>
            <a:endParaRPr lang="de-DE" sz="2000" dirty="0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A9218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h)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256584"/>
          </a:xfrm>
        </p:spPr>
        <p:txBody>
          <a:bodyPr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einer Aufzählung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gilt als Aufzählung?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Aufzählung von Orten, Sachgebieten, Ländern</a:t>
            </a:r>
          </a:p>
          <a:p>
            <a:pPr>
              <a:buFont typeface="Wingdings"/>
              <a:buChar char="à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Vor und nach der Änderung muss die Aufzählung aus mindestens 3 Begriffe bestehen</a:t>
            </a:r>
          </a:p>
          <a:p>
            <a:pPr>
              <a:buFont typeface="Wingdings"/>
              <a:buChar char="à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Nach Änderung: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keine Inhaltsänderung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(sonst liegt eine wesentliche Änderung vor)</a:t>
            </a:r>
          </a:p>
          <a:p>
            <a:pPr>
              <a:buFont typeface="Wingdings"/>
              <a:buChar char="à"/>
            </a:pP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136069"/>
              </p:ext>
            </p:extLst>
          </p:nvPr>
        </p:nvGraphicFramePr>
        <p:xfrm>
          <a:off x="323527" y="1916833"/>
          <a:ext cx="8424938" cy="3723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7"/>
                <a:gridCol w="1512168"/>
                <a:gridCol w="2664296"/>
                <a:gridCol w="3384377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Adressbuch Böblingen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Altdorf,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Schönaich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Ehningen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Band 1 (1955)-Band 2 (1956):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Adressbuch Böblingen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Altdorf,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Ehningen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Holzgerlingen,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Schönaich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teils: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Adressbuch Böblingen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Altdorf,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Ehningen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Holzgerlingen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A9218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h)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-2-</a:t>
            </a:r>
            <a:endParaRPr lang="de-DE" dirty="0">
              <a:solidFill>
                <a:srgbClr val="A921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einer Aufzählung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Geringfügige Änderung: </a:t>
            </a:r>
            <a:r>
              <a:rPr lang="de-DE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Fallgruppe i)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-1-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beim Publikationstyp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Was gilt als Publikationstyp? 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Zeitung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Reihe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Magazin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Journal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Jahrbuch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und die Entsprechungen in anderen Sprachen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560979"/>
              </p:ext>
            </p:extLst>
          </p:nvPr>
        </p:nvGraphicFramePr>
        <p:xfrm>
          <a:off x="467544" y="1268760"/>
          <a:ext cx="8352928" cy="1986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2736304"/>
                <a:gridCol w="324036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Jahrbuch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Tanzforschung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Tanzforschung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i)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-2-</a:t>
            </a:r>
            <a:endParaRPr lang="de-DE" dirty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672827"/>
              </p:ext>
            </p:extLst>
          </p:nvPr>
        </p:nvGraphicFramePr>
        <p:xfrm>
          <a:off x="467544" y="3789041"/>
          <a:ext cx="8424936" cy="1986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2736304"/>
                <a:gridCol w="3312368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Review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organic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chemistry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85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chemistry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review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Geringfügige Änderung: Zweifelsfall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>
                <a:solidFill>
                  <a:srgbClr val="00B050"/>
                </a:solidFill>
                <a:sym typeface="Wingdings" pitchFamily="2" charset="2"/>
              </a:rPr>
              <a:t>Im Zweifelsfall: Geringfügige Änderung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Keine neue Beschreibung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Änderung im Ausgabevermerk (1.6.2.5 D-A-CH)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640960" cy="5184576"/>
          </a:xfrm>
        </p:spPr>
        <p:txBody>
          <a:bodyPr/>
          <a:lstStyle/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Wann führt die Änderung zu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keiner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neuen Beschreibung?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spcBef>
                <a:spcPts val="0"/>
              </a:spcBef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Ausgabe </a:t>
            </a:r>
            <a:r>
              <a:rPr lang="de-DE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Kredit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ändert sich zu  Ausgabe </a:t>
            </a:r>
            <a:r>
              <a:rPr lang="de-DE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Kredite</a:t>
            </a:r>
          </a:p>
          <a:p>
            <a:pPr>
              <a:spcBef>
                <a:spcPts val="0"/>
              </a:spcBef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spcBef>
                <a:spcPts val="0"/>
              </a:spcBef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=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keine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wesentliche Änderung des Geltungsbereichs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4020 </a:t>
            </a:r>
            <a:r>
              <a:rPr lang="de-DE" sz="180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Ausgabe Kredit</a:t>
            </a:r>
            <a:r>
              <a:rPr lang="de-DE" sz="1800" b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</a:t>
            </a:r>
            <a:endParaRPr lang="de-DE" sz="1800" b="1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4201 Ausgabevermerk früher: Ausgabe Kredit</a:t>
            </a:r>
            <a:endParaRPr lang="de-DE" sz="1800" b="1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3260 Ausgabe Kredit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Ausgabe Süd ändert sich zu  Süd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=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keine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wesentliche Änderung der geografischen Abdeckung</a:t>
            </a:r>
          </a:p>
          <a:p>
            <a:pPr>
              <a:buNone/>
            </a:pP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1115616" y="1700808"/>
            <a:ext cx="1296144" cy="7200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5580112" y="1700808"/>
            <a:ext cx="1296144" cy="7920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 flipV="1">
            <a:off x="179512" y="4149080"/>
            <a:ext cx="2151856" cy="10081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 flipH="1" flipV="1">
            <a:off x="3851920" y="4437112"/>
            <a:ext cx="1512168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Wann werden </a:t>
            </a:r>
            <a:r>
              <a:rPr lang="de-DE" u="sng" dirty="0" smtClean="0">
                <a:sym typeface="Wingdings" pitchFamily="2" charset="2"/>
              </a:rPr>
              <a:t>keine </a:t>
            </a:r>
            <a:r>
              <a:rPr lang="de-DE" dirty="0" smtClean="0">
                <a:sym typeface="Wingdings" pitchFamily="2" charset="2"/>
              </a:rPr>
              <a:t>neuen Beschreibungen bei Kumulationen,  Reproduktionen oder Indices angelegt?</a:t>
            </a:r>
          </a:p>
          <a:p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Ausführliche Informationen: Schulungsunterlage</a:t>
            </a:r>
          </a:p>
          <a:p>
            <a:r>
              <a:rPr lang="de-DE" dirty="0" smtClean="0">
                <a:sym typeface="Wingdings" pitchFamily="2" charset="2"/>
              </a:rPr>
              <a:t>Kumulationen</a:t>
            </a:r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Reproduktionen</a:t>
            </a:r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Indices</a:t>
            </a:r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3. Kumulationen, Reproduktionen und Indices (0.0 D-A-CH)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933418"/>
              </p:ext>
            </p:extLst>
          </p:nvPr>
        </p:nvGraphicFramePr>
        <p:xfrm>
          <a:off x="179512" y="980729"/>
          <a:ext cx="8784976" cy="4582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341"/>
                <a:gridCol w="7807635"/>
              </a:tblGrid>
              <a:tr h="144015"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Keine neue Beschreibung – Frühester 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943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401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/1eng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1505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de-DE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Labor history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Volume</a:t>
                      </a:r>
                      <a:r>
                        <a:rPr lang="en-US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(2013)-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New York, NY : Roberts</a:t>
                      </a: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4213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Volume 1 (2013)-volume 2 (2014): Labour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history</a:t>
                      </a:r>
                      <a:r>
                        <a:rPr lang="de-DE" sz="1800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$ze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Aufnahme im PICA-Format</a:t>
            </a:r>
          </a:p>
        </p:txBody>
      </p:sp>
    </p:spTree>
    <p:extLst>
      <p:ext uri="{BB962C8B-B14F-4D97-AF65-F5344CB8AC3E}">
        <p14:creationId xmlns:p14="http://schemas.microsoft.com/office/powerpoint/2010/main" val="260151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499174"/>
              </p:ext>
            </p:extLst>
          </p:nvPr>
        </p:nvGraphicFramePr>
        <p:xfrm>
          <a:off x="179512" y="980729"/>
          <a:ext cx="8784976" cy="5222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341"/>
                <a:gridCol w="7807635"/>
              </a:tblGrid>
              <a:tr h="144015"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Keine neue Beschreibung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– Früherer Haupttitel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943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401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2002$n[2002?]-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/1ger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2685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1505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de-DE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3100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IDN!Bergisch</a:t>
                      </a:r>
                      <a:r>
                        <a:rPr lang="de-DE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Gladbach [Tb1]</a:t>
                      </a:r>
                      <a:r>
                        <a:rPr lang="de-DE" b="0" i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</a:t>
                      </a:r>
                      <a:r>
                        <a:rPr lang="de-DE" b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aut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Verwaltungsbericht der Stadtgemeinde Bergisch Gladbach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2002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[?]-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Bergisch Gladbach 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: [Verlag nicht ermittelbar]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4213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Verwaltungsbericht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Stadt Bergisch Gladbach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Aufnahme im PICA-Format</a:t>
            </a:r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151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des Haupttitels in einer späteren Ausgabe: wesentliche oder geringfügige Änderung?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Geringfügige Änderung (2.3.2.13.2 D-A-CH)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</a:t>
            </a: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Aktualisierung des Haupttitels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Bisher gültiger Haupttitel wird als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frühester oder früherer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Haupttitel verankert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b="1" u="sng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Frühester Haupttitel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Haupttitel der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ersten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Ausgabe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der Geltungsdauer des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ersten Haupttitels stets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mit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genauen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Zählungsangaben – gemäß Feld 4025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Keine neue Beschreibung	  -1-</a:t>
            </a:r>
            <a:endParaRPr lang="de-DE" dirty="0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z="2400" u="sng" dirty="0" smtClean="0">
              <a:solidFill>
                <a:schemeClr val="accent3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b="1" u="sng" dirty="0" smtClean="0">
                <a:solidFill>
                  <a:schemeClr val="accent3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Früherer Haupttitel</a:t>
            </a:r>
            <a:endParaRPr lang="de-DE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/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Weiterer Haupttitel in früheren Ausgaben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Geltungsdauer wird mit genauen Zählungsangaben erfasst, sofern bekannt</a:t>
            </a:r>
          </a:p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Keine neue Beschreibung		-2-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94128"/>
              </p:ext>
            </p:extLst>
          </p:nvPr>
        </p:nvGraphicFramePr>
        <p:xfrm>
          <a:off x="251519" y="1525862"/>
          <a:ext cx="8640962" cy="1986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956"/>
                <a:gridCol w="1499671"/>
                <a:gridCol w="2927929"/>
                <a:gridCol w="3356406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Labor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Band 1 (2013)-Band 2 (2014): Labour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history</a:t>
                      </a:r>
                      <a:r>
                        <a:rPr lang="de-DE" b="1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a)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19661" y="692696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der Darstellungsform: Änderung der Orthografie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305547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bei Abkürzungen, Zahlen, Ziffern, Symbolen etc.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731564"/>
              </p:ext>
            </p:extLst>
          </p:nvPr>
        </p:nvGraphicFramePr>
        <p:xfrm>
          <a:off x="313198" y="4509120"/>
          <a:ext cx="8568950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963"/>
                <a:gridCol w="1512168"/>
                <a:gridCol w="2880320"/>
                <a:gridCol w="3308499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Info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1991-[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?]: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Info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sieben</a:t>
                      </a:r>
                      <a:r>
                        <a:rPr lang="de-DE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Ellipse 2"/>
          <p:cNvSpPr/>
          <p:nvPr/>
        </p:nvSpPr>
        <p:spPr>
          <a:xfrm>
            <a:off x="5580112" y="1916832"/>
            <a:ext cx="720080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7452320" y="2852935"/>
            <a:ext cx="1008112" cy="45261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6084168" y="4941168"/>
            <a:ext cx="50405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5580112" y="5877272"/>
            <a:ext cx="86409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799879"/>
              </p:ext>
            </p:extLst>
          </p:nvPr>
        </p:nvGraphicFramePr>
        <p:xfrm>
          <a:off x="395536" y="1556792"/>
          <a:ext cx="8208911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2880320"/>
                <a:gridCol w="2952327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house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2013-2014: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Openhouse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a)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-2-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der Schreibweise von Wortverbindungen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57301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Wechsel von Initialen + ausgeschriebene Formen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538934"/>
              </p:ext>
            </p:extLst>
          </p:nvPr>
        </p:nvGraphicFramePr>
        <p:xfrm>
          <a:off x="467544" y="4221088"/>
          <a:ext cx="8208911" cy="1928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2880320"/>
                <a:gridCol w="2952327"/>
              </a:tblGrid>
              <a:tr h="48655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837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KGK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837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2011-2012: 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Klei, glas, </a:t>
                      </a:r>
                      <a:r>
                        <a:rPr lang="de-DE" baseline="0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keramiek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Ellipse 2"/>
          <p:cNvSpPr/>
          <p:nvPr/>
        </p:nvSpPr>
        <p:spPr>
          <a:xfrm>
            <a:off x="5724128" y="1916832"/>
            <a:ext cx="1584176" cy="5760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5652120" y="2924944"/>
            <a:ext cx="1440160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724128" y="4653136"/>
            <a:ext cx="792088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154897"/>
              </p:ext>
            </p:extLst>
          </p:nvPr>
        </p:nvGraphicFramePr>
        <p:xfrm>
          <a:off x="323527" y="1412777"/>
          <a:ext cx="8424937" cy="191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124"/>
                <a:gridCol w="1497141"/>
                <a:gridCol w="3024336"/>
                <a:gridCol w="3024336"/>
              </a:tblGrid>
              <a:tr h="4099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73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6756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Annual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r>
                        <a:rPr lang="de-DE" baseline="0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a)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-3-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Wechsel zwischen Singular und Plural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57301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Substantiv/Adjektiv und Genitiv-S (+ umgekehrt)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606288"/>
              </p:ext>
            </p:extLst>
          </p:nvPr>
        </p:nvGraphicFramePr>
        <p:xfrm>
          <a:off x="323528" y="4221088"/>
          <a:ext cx="8280919" cy="1914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2808312"/>
                <a:gridCol w="3096343"/>
              </a:tblGrid>
              <a:tr h="47824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6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Aachener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Daten und Diagramme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852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Band 1-Band 12: Aachens Daten &amp;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Diagramme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llipse 2"/>
          <p:cNvSpPr/>
          <p:nvPr/>
        </p:nvSpPr>
        <p:spPr>
          <a:xfrm>
            <a:off x="5580112" y="4725144"/>
            <a:ext cx="1008112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5580112" y="5589240"/>
            <a:ext cx="100811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899599"/>
              </p:ext>
            </p:extLst>
          </p:nvPr>
        </p:nvGraphicFramePr>
        <p:xfrm>
          <a:off x="467544" y="1916833"/>
          <a:ext cx="8280920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512168"/>
                <a:gridCol w="2952328"/>
                <a:gridCol w="2952328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die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Sicherheit i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 Bergland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früher: Sicherheit im Bergland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b)</a:t>
            </a:r>
            <a:endParaRPr lang="de-DE" dirty="0">
              <a:solidFill>
                <a:srgbClr val="92D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bei Artikeln, Präpositionen und Konjunktionen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c)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-1-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777686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Haupttitel/Verantwortlichkeitsangabe: Änderung im Namen der Körperschaft (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Schöpfer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Änderung führt </a:t>
            </a:r>
            <a:r>
              <a:rPr lang="de-DE" sz="20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nicht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zu einem neuen Titel-Datensatz, wenn </a:t>
            </a: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sich die Änderung in der Informationsquelle auf </a:t>
            </a:r>
            <a:r>
              <a:rPr lang="de-DE" sz="20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dieselbe Körperschaft bezieht:</a:t>
            </a:r>
          </a:p>
          <a:p>
            <a:endParaRPr lang="de-DE" sz="2000" u="sng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Ersatz durch eine abweichende Namensform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Bestandteile der Hierarchie ändern sich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Nennung am Anfang/oder am Ende des Haupttitels bzw. in der Verantwortlichkeitsangabe</a:t>
            </a:r>
          </a:p>
          <a:p>
            <a:pPr>
              <a:buFont typeface="Arial" pitchFamily="34" charset="0"/>
              <a:buChar char="•"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= Kein neuer GND-Körperschaftssatz!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5B.09: Keine neue Beschreibung | PICA ZDB/DNB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1733</Words>
  <Application>Microsoft Office PowerPoint</Application>
  <PresentationFormat>Bildschirmpräsentation (4:3)</PresentationFormat>
  <Paragraphs>445</Paragraphs>
  <Slides>23</Slides>
  <Notes>16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Larissa-Design</vt:lpstr>
      <vt:lpstr>Schulungsunterlagen der AG RDA</vt:lpstr>
      <vt:lpstr>Keine neue Beschreibung </vt:lpstr>
      <vt:lpstr>Keine neue Beschreibung   -1-</vt:lpstr>
      <vt:lpstr>Keine neue Beschreibung  -2-</vt:lpstr>
      <vt:lpstr>1.a Geringfügige Änderung: Fallgruppe a) -1-</vt:lpstr>
      <vt:lpstr>1.a Geringfügige Änderung: Fallgruppe a) -2-</vt:lpstr>
      <vt:lpstr>1.a Geringfügige Änderung: Fallgruppe a) -3-</vt:lpstr>
      <vt:lpstr>1.a Geringfügige Änderung: Fallgruppe b)</vt:lpstr>
      <vt:lpstr>1.a Geringfügige Änderung: Fallgruppe c) -1-</vt:lpstr>
      <vt:lpstr>1.a Geringfügige Änderung: Fallgruppe c) -2-</vt:lpstr>
      <vt:lpstr>1.a Geringfügige Änderung: Fallgruppe d)</vt:lpstr>
      <vt:lpstr>1.a Geringfügige Änderung: Fallgruppe f) -1-</vt:lpstr>
      <vt:lpstr>1.a Geringfügige Änderung: Fallgruppe f) -2-</vt:lpstr>
      <vt:lpstr>1.a Geringfügige Änderung: Fallgruppe g)</vt:lpstr>
      <vt:lpstr>1.a Geringfügige Änderung: Fallgruppe h) -1-</vt:lpstr>
      <vt:lpstr>1.a Geringfügige Änderung: Fallgruppe h) -2-</vt:lpstr>
      <vt:lpstr>1.a Geringfügige Änderung: Fallgruppe i) -1-</vt:lpstr>
      <vt:lpstr>1.a Geringfügige Änderung: Fallgruppe i) -2-</vt:lpstr>
      <vt:lpstr>1.b Geringfügige Änderung: Zweifelsfall</vt:lpstr>
      <vt:lpstr>2. Änderung im Ausgabevermerk (1.6.2.5 D-A-CH)</vt:lpstr>
      <vt:lpstr>3. Kumulationen, Reproduktionen und Indices (0.0 D-A-CH)</vt:lpstr>
      <vt:lpstr>Aufnahme im PICA-Format</vt:lpstr>
      <vt:lpstr>Aufnahme im PICA-Format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Bufalino, Cinzia</cp:lastModifiedBy>
  <cp:revision>446</cp:revision>
  <cp:lastPrinted>2014-11-28T10:44:38Z</cp:lastPrinted>
  <dcterms:created xsi:type="dcterms:W3CDTF">2014-02-18T07:01:40Z</dcterms:created>
  <dcterms:modified xsi:type="dcterms:W3CDTF">2016-12-07T15:09:06Z</dcterms:modified>
</cp:coreProperties>
</file>