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364" r:id="rId2"/>
    <p:sldId id="259" r:id="rId3"/>
    <p:sldId id="360" r:id="rId4"/>
    <p:sldId id="293" r:id="rId5"/>
    <p:sldId id="314" r:id="rId6"/>
    <p:sldId id="315" r:id="rId7"/>
    <p:sldId id="357" r:id="rId8"/>
    <p:sldId id="297" r:id="rId9"/>
    <p:sldId id="361" r:id="rId10"/>
    <p:sldId id="298" r:id="rId11"/>
    <p:sldId id="299" r:id="rId12"/>
    <p:sldId id="300" r:id="rId13"/>
    <p:sldId id="301" r:id="rId14"/>
    <p:sldId id="329" r:id="rId15"/>
    <p:sldId id="302" r:id="rId16"/>
    <p:sldId id="303" r:id="rId17"/>
    <p:sldId id="327" r:id="rId18"/>
    <p:sldId id="362" r:id="rId19"/>
    <p:sldId id="308" r:id="rId20"/>
    <p:sldId id="363" r:id="rId21"/>
    <p:sldId id="321" r:id="rId22"/>
    <p:sldId id="322" r:id="rId23"/>
    <p:sldId id="323" r:id="rId24"/>
    <p:sldId id="324" r:id="rId25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0998" autoAdjust="0"/>
  </p:normalViewPr>
  <p:slideViewPr>
    <p:cSldViewPr>
      <p:cViewPr>
        <p:scale>
          <a:sx n="80" d="100"/>
          <a:sy n="80" d="100"/>
        </p:scale>
        <p:origin x="-1968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24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NEU: gut erklären, zurück zu Folie XX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Wesentliche Änderung im Haupttitel             (RDA 2.3.2.13.1 D-A-CH)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5689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des Haupttitels: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Wesentliche Änderung: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 </a:t>
            </a:r>
          </a:p>
          <a:p>
            <a:pPr marL="342900" indent="-342900">
              <a:buFont typeface="Wingdings"/>
              <a:buChar char="à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Geringfügige Änderung: </a:t>
            </a:r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keine neue Beschreibung</a:t>
            </a:r>
          </a:p>
          <a:p>
            <a:pPr marL="342900" indent="-342900">
              <a:buFont typeface="Wingdings"/>
              <a:buChar char="à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beide Aufnahmen werden miteinander in Beziehung gesetzt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Gilt für fortlaufende Ressourcen,                         nicht für integrierende Ressourcen!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894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561443"/>
              </p:ext>
            </p:extLst>
          </p:nvPr>
        </p:nvGraphicFramePr>
        <p:xfrm>
          <a:off x="179512" y="2132856"/>
          <a:ext cx="8784976" cy="427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1944216"/>
                <a:gridCol w="2520280"/>
                <a:gridCol w="2520280"/>
              </a:tblGrid>
              <a:tr h="4316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und Wasserrecht in Thüringen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in Thüringen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  <a:p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und Wasserrecht in Thüringen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25.1.18.5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in Thüringen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2588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mtClean="0"/>
              <a:t>AG RDA Schulungsunterlagen – Modul 5B.08: Neue Beschreibungen  | Aleph| Stand: 04.08.2015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705677"/>
              </p:ext>
            </p:extLst>
          </p:nvPr>
        </p:nvGraphicFramePr>
        <p:xfrm>
          <a:off x="107501" y="1196752"/>
          <a:ext cx="9036499" cy="5583083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792088"/>
                <a:gridCol w="720080"/>
                <a:gridCol w="1800200"/>
                <a:gridCol w="2592288"/>
                <a:gridCol w="3131843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6064">
                <a:tc rowSpan="2">
                  <a:txBody>
                    <a:bodyPr/>
                    <a:lstStyle/>
                    <a:p>
                      <a:pPr algn="l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200b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19.3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Sonstige Körperschaft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 </a:t>
                      </a:r>
                      <a:r>
                        <a:rPr lang="de-DE" sz="1400" i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Deutsches Institut für Normung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400" b="0" i="0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400" b="0" i="0" baseline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r>
                        <a:rPr lang="de-DE" sz="1400" b="0" i="0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200" b="0" i="1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de-DE" sz="1200" b="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Herausgebendes Organ)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Verdana" panose="020B0604030504040204" pitchFamily="34" charset="0"/>
                          <a:cs typeface="Times New Roman"/>
                        </a:rPr>
                        <a:t>$9</a:t>
                      </a:r>
                      <a:r>
                        <a:rPr lang="de-DE" sz="1400" b="0" i="1" dirty="0" smtClean="0">
                          <a:effectLst/>
                          <a:latin typeface="Verdana"/>
                          <a:ea typeface="Verdana" panose="020B0604030504040204" pitchFamily="34" charset="0"/>
                          <a:cs typeface="Times New Roman"/>
                        </a:rPr>
                        <a:t> GND-IDN</a:t>
                      </a:r>
                      <a:endParaRPr lang="de-DE" sz="1400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 </a:t>
                      </a:r>
                      <a:r>
                        <a:rPr lang="de-DE" sz="1400" i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Deutsches Institut für Normung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400" b="0" i="0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400" b="0" i="0" baseline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r>
                        <a:rPr lang="de-DE" sz="1400" b="0" i="0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200" b="0" i="1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de-DE" sz="1200" b="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Herausgebendes Organ)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Verdana" panose="020B0604030504040204" pitchFamily="34" charset="0"/>
                          <a:cs typeface="Times New Roman"/>
                        </a:rPr>
                        <a:t>$9</a:t>
                      </a:r>
                      <a:r>
                        <a:rPr lang="de-DE" sz="1400" b="0" i="1" dirty="0" smtClean="0">
                          <a:effectLst/>
                          <a:latin typeface="Verdana"/>
                          <a:ea typeface="Verdana" panose="020B0604030504040204" pitchFamily="34" charset="0"/>
                          <a:cs typeface="Times New Roman"/>
                        </a:rPr>
                        <a:t> GND-IDN</a:t>
                      </a:r>
                      <a:endParaRPr lang="de-DE" sz="1400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43659">
                <a:tc vMerge="1">
                  <a:txBody>
                    <a:bodyPr/>
                    <a:lstStyle/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Anh</a:t>
                      </a: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. I.2.1</a:t>
                      </a:r>
                      <a:endParaRPr lang="de-DE" sz="14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Beziehungs-</a:t>
                      </a:r>
                      <a:r>
                        <a:rPr lang="de-DE" sz="14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kennzeich</a:t>
                      </a: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de-DE" sz="14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nungen</a:t>
                      </a:r>
                      <a:r>
                        <a:rPr lang="de-DE" sz="14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für …</a:t>
                      </a:r>
                      <a:endParaRPr lang="de-DE" sz="14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4860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DIN-Schriftenreihe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Verantwort-lichkeitsangabe</a:t>
                      </a:r>
                      <a:endParaRPr lang="de-DE" sz="14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Institut für Normung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                   </a:t>
                      </a: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Institut für Normung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r>
                        <a:rPr lang="de-DE" sz="14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18.5 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lang="de-DE" sz="14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sz="14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DIN-Schriftenreihe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  <a:p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lang="de-DE" sz="14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endParaRPr lang="de-DE" sz="14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 für Normung)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54868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643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394876"/>
              </p:ext>
            </p:extLst>
          </p:nvPr>
        </p:nvGraphicFramePr>
        <p:xfrm>
          <a:off x="143506" y="2038545"/>
          <a:ext cx="8928996" cy="2863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2736304"/>
                <a:gridCol w="417646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46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537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von Untergliederungen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C, Musik, Kultur, Kirche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7877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Anhang J.2.6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Schriftenreihe. Reihe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C, Kultur, Kirche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89908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Erfassung von Unterreihen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36712"/>
            <a:ext cx="9145016" cy="5472608"/>
          </a:xfrm>
        </p:spPr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den ASEQ-Feldern 331 und 360 ändert sich nicht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331 </a:t>
            </a:r>
            <a:r>
              <a:rPr lang="de-DE" sz="2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$a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Friedensauer Schriftenreihe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360 </a:t>
            </a:r>
            <a:r>
              <a:rPr lang="de-DE" sz="2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$a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 C, Musik, Kultur, Kirche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Anzeige: Die Inhalte aus den Feldern 331/360 werden zusammen RDA-gemäß ausgegeben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Anzeige: Friedensauer Schriftenreihe. Reihe C, Musik, Kultur, Kirche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Das Auszählen der Wörter beginnt mit 331, dann folgt 360!!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075085"/>
              </p:ext>
            </p:extLst>
          </p:nvPr>
        </p:nvGraphicFramePr>
        <p:xfrm>
          <a:off x="107503" y="2253065"/>
          <a:ext cx="8929000" cy="3998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792088"/>
                <a:gridCol w="1512168"/>
                <a:gridCol w="2664298"/>
                <a:gridCol w="3096349"/>
              </a:tblGrid>
              <a:tr h="612068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2390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</a:p>
                    <a:p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molecular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imaging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</a:tr>
              <a:tr h="830664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  <a:p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molecular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imaging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b)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 ersten 5 bzw. 6 Wörtern (wenn der Titel mit einem Artikel beginnt)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einhergehendem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Bedeutungswechsel</a:t>
            </a:r>
            <a:endParaRPr lang="de-DE" sz="2400" u="sng" dirty="0"/>
          </a:p>
        </p:txBody>
      </p:sp>
    </p:spTree>
    <p:extLst>
      <p:ext uri="{BB962C8B-B14F-4D97-AF65-F5344CB8AC3E}">
        <p14:creationId xmlns:p14="http://schemas.microsoft.com/office/powerpoint/2010/main" val="15875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93216" y="1008735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Aber-Beispiel: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edeutungswechsel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geringfügige Änderung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406087"/>
              </p:ext>
            </p:extLst>
          </p:nvPr>
        </p:nvGraphicFramePr>
        <p:xfrm>
          <a:off x="379323" y="2647308"/>
          <a:ext cx="8225134" cy="3178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317"/>
                <a:gridCol w="1080121"/>
                <a:gridCol w="2664295"/>
                <a:gridCol w="3528401"/>
              </a:tblGrid>
              <a:tr h="70968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74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Kölnische Volkszeitung und Handelsblatt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7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Untergliederungen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Literarische Blätter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96104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frühesten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Kölnische Volkszeitung und Handelsblatt.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Literarische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</a:t>
                      </a:r>
                      <a:endParaRPr lang="de-DE" b="1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(1967)-2 (1968)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b)	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0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Indikatoren beim ASEQ-Feld 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42913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Haupttitels                   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</a:t>
            </a:r>
          </a:p>
          <a:p>
            <a:pPr marL="457200" indent="-457200">
              <a:buNone/>
            </a:pPr>
            <a:endParaRPr lang="de-DE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375_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$a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Kölnische Volkszeitung und Handelsblatt. Literarische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$f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(1967)-2 (1968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36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des/der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Haupttitel(s):    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</a:p>
          <a:p>
            <a:pPr marL="457200" indent="-457200"/>
            <a:endParaRPr lang="de-DE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$a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Kölnische Volkszeitung und Handelsblatt. Literarische Beilage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$f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3 (1969)-4 (1970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c)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r>
              <a:rPr lang="de-DE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Namen von Körperschaften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Haupttitel / in der Verantwortlichkeitsangabe unterliegen folgenden Prüfungen: </a:t>
            </a:r>
          </a:p>
          <a:p>
            <a:endParaRPr lang="de-DE" sz="2400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RDA 19.2 D-A-CH</a:t>
            </a: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Vorzugsbenennung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</a:t>
            </a:r>
          </a:p>
          <a:p>
            <a:pPr marL="457200" indent="-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Wechsel der Hauptverantwortlichkeit für das Werk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</a:t>
            </a:r>
            <a:endParaRPr lang="de-DE" sz="2400" i="1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457200" indent="-45720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Keine Änderung der Vorzugsbenennung </a:t>
            </a:r>
            <a:r>
              <a:rPr lang="de-DE" sz="24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= Sonstige Körperschaft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 Keine neue Beschreibung  aber nach 4.a Fallgruppe a)  Neue Beschreibung, Beispiel „DIN-Schriftenreihe“</a:t>
            </a:r>
            <a:endParaRPr lang="de-DE" sz="2400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8477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68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c)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32148" y="70413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Vorzugsbenennung (neuer GND-Satz)</a:t>
            </a:r>
            <a:endParaRPr lang="de-DE" sz="24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14761"/>
              </p:ext>
            </p:extLst>
          </p:nvPr>
        </p:nvGraphicFramePr>
        <p:xfrm>
          <a:off x="107504" y="1592336"/>
          <a:ext cx="8928994" cy="4819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720080"/>
                <a:gridCol w="1512168"/>
                <a:gridCol w="2808312"/>
                <a:gridCol w="3096347"/>
              </a:tblGrid>
              <a:tr h="240598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3417">
                <a:tc rowSpan="2"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 und Bautechnikverein</a:t>
                      </a:r>
                    </a:p>
                    <a:p>
                      <a:r>
                        <a:rPr lang="de-DE" sz="1400" i="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i="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4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Beton-Verein</a:t>
                      </a:r>
                    </a:p>
                    <a:p>
                      <a:r>
                        <a:rPr lang="de-DE" sz="1400" i="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i="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4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8621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I.2.1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nungen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3009"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Mitgliederverzeichnis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Mitgliederverzeichnis</a:t>
                      </a:r>
                    </a:p>
                  </a:txBody>
                  <a:tcPr/>
                </a:tc>
              </a:tr>
              <a:tr h="668240"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359</a:t>
                      </a:r>
                      <a:endParaRPr lang="de-DE" sz="14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 und Bautechnikverein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Beton-Verein</a:t>
                      </a:r>
                    </a:p>
                    <a:p>
                      <a:endParaRPr lang="de-DE" sz="1400" dirty="0"/>
                    </a:p>
                  </a:txBody>
                  <a:tcPr/>
                </a:tc>
              </a:tr>
              <a:tr h="1058046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sz="14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 und Bautechnikverein. Mitgliederverzeichnis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</a:tr>
              <a:tr h="1016809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</a:t>
                      </a:r>
                      <a:r>
                        <a:rPr lang="de-DE" sz="14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lang="de-DE" sz="14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Beton-Verein. Mitgliederverzeichnis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43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 Beschreibungen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Änderung der Verantwortlichkeit auf Werkebene (Kapitel 6)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Thema: 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Änderung der Verantwortlichkeit von geistigen Schöpfern oder von sonstigen Körperschaften auf Werkebene</a:t>
            </a:r>
          </a:p>
          <a:p>
            <a:pPr marL="0" indent="0">
              <a:buNone/>
            </a:pPr>
            <a:endParaRPr lang="de-DE" sz="2400" i="1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400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Ausführliche Hinweise folgen in der Schulungsunterlage zu „Werke“ 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8477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61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Änderung des Ausgabevermerks (1.6.2.5 D-A-CH)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5328592"/>
          </a:xfrm>
        </p:spPr>
        <p:txBody>
          <a:bodyPr/>
          <a:lstStyle/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ASEQ-Feld 403 für Titelformen wie z. B. „Ausgabe“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im Ausgabevermerk mit wesentlicher Änderung des Geltungsbereichs oder der geografischen Abdeckung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neue Beschreibung </a:t>
            </a:r>
            <a:b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Bei gleichen Haupttiteln im Feld 331 ist die Bildung des Werktitels mit einem Merkmal zur Unterscheidung im Feld 303 notwendig.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Ausführliche Hinweise folgen in den Schulungsunterlagen zum „Ausgabevermerk“ und zum „Werk“ </a:t>
            </a:r>
            <a:endParaRPr lang="de-DE" sz="2000" i="1" dirty="0" smtClean="0">
              <a:solidFill>
                <a:srgbClr val="C00000"/>
              </a:solidFill>
            </a:endParaRP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6.a Änderung des Geltungsbereichs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526620"/>
              </p:ext>
            </p:extLst>
          </p:nvPr>
        </p:nvGraphicFramePr>
        <p:xfrm>
          <a:off x="107503" y="836712"/>
          <a:ext cx="8928991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2"/>
                <a:gridCol w="1152127"/>
                <a:gridCol w="1728190"/>
                <a:gridCol w="2880321"/>
                <a:gridCol w="2232251"/>
              </a:tblGrid>
              <a:tr h="29758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30424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Bevorzugter Titel des Werks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Finanzwirtschaft.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 und Versicherung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30424">
                <a:tc vMerge="1">
                  <a:txBody>
                    <a:bodyPr/>
                    <a:lstStyle/>
                    <a:p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6.27.1.9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Ergänzungen zu </a:t>
                      </a:r>
                      <a:r>
                        <a:rPr lang="de-DE" sz="16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Suchein</a:t>
                      </a: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-stiegen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1400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4002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 und Versicherung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46845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Anhang J.2.6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</a:p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</a:tr>
              <a:tr h="116326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Anhang J.2.6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Finanzwirtschaft.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 und Versicherung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6.b Änderung der geografischen Abdeckung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012519"/>
              </p:ext>
            </p:extLst>
          </p:nvPr>
        </p:nvGraphicFramePr>
        <p:xfrm>
          <a:off x="107505" y="908721"/>
          <a:ext cx="8928993" cy="54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1152128"/>
                <a:gridCol w="1872208"/>
                <a:gridCol w="2714518"/>
                <a:gridCol w="2326044"/>
              </a:tblGrid>
              <a:tr h="516796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39792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303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Bevorzugter Titel des Werks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Ausgabe Berlin und Brandenburg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75193">
                <a:tc vMerge="1">
                  <a:txBody>
                    <a:bodyPr/>
                    <a:lstStyle/>
                    <a:p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6.27.1.9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Ergänzungen zu </a:t>
                      </a:r>
                      <a:r>
                        <a:rPr lang="de-DE" sz="16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Suchein</a:t>
                      </a:r>
                      <a:r>
                        <a:rPr lang="de-DE" sz="16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-stiegen</a:t>
                      </a:r>
                      <a:endParaRPr lang="de-DE" sz="16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509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3462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 und Brandenburg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7228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Anhang J.2.6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kumimoji="0" lang="de-DE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sz="16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IDNR</a:t>
                      </a:r>
                    </a:p>
                  </a:txBody>
                  <a:tcPr/>
                </a:tc>
              </a:tr>
              <a:tr h="1140035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Anhang J.2.6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Calibri"/>
                          <a:cs typeface="Times New Roman"/>
                        </a:rPr>
                        <a:t>Nachfolge-Beziehungen auf Werkebene</a:t>
                      </a:r>
                      <a:endParaRPr kumimoji="0" lang="de-DE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Ausgabe Berlin und Brandenburg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Kumulationen, Reproduktionen und Indices (0.0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Um zu entscheiden, wann bei Kumulationen und Reproduktionen neue Beschreibungen angelegt werden, werden die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zu „Kumulationen“, „Reproduktionen“ und „Indices“ herangezogen. </a:t>
            </a:r>
            <a:endParaRPr lang="de-DE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260648"/>
            <a:ext cx="9036496" cy="604867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Folgende Änderungen führen zu neuen Beschreibungen: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Erscheinungsweise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1.6.2.1 D-A-CH)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Datenträgereigenschaften                    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1.6.2.2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Neuauflage des Grundwerks bei integrierenden Ressourcen (IR)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1.6.3.3)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Wesentliche Änderung im Haupttitel                         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2.3.2.13.1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Verantwortlichkeit auf Werkebene         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Kapitel 6); vgl. die Schulungsunterlage zu „Werke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Ausgabevermerks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1.6.2.5 D-A-CH); vgl. auch die Schulungsunterlagen zum „Ausgabevermerk“ und zu „Werke“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Ggf. neue Beschreibungen bei Kumulationen, Reproduktionen und Indices                                 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0.0 D-A-CH); vgl. die Schulungsunterlagen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673065"/>
              </p:ext>
            </p:extLst>
          </p:nvPr>
        </p:nvGraphicFramePr>
        <p:xfrm>
          <a:off x="395536" y="3284984"/>
          <a:ext cx="8496944" cy="190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326887"/>
                <a:gridCol w="4369857"/>
              </a:tblGrid>
              <a:tr h="58178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Subventionen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Zuwendungen des Landes Niedersachsen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als einzelne Einheit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Änderung der Erscheinungsweise (1.6.2.1 D-A-CH)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182749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integrierende Ressource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ändert sich z. B. in eine einzelne Einheit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umgekehrt)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2966" y="83671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Wechsel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Medientyps (1.6.2.2.D-A-CH)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ohne Änderung des Haupttitels</a:t>
            </a: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31380"/>
              </p:ext>
            </p:extLst>
          </p:nvPr>
        </p:nvGraphicFramePr>
        <p:xfrm>
          <a:off x="179514" y="2132857"/>
          <a:ext cx="8784978" cy="41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276"/>
                <a:gridCol w="868930"/>
                <a:gridCol w="1800200"/>
                <a:gridCol w="2448274"/>
                <a:gridCol w="2664298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343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50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6347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6347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63474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3.21.4.3.1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 fortgesetzt als Online-Ausgabe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der Druck-Ausgabe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6624736" cy="476672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481757"/>
          </a:xfrm>
        </p:spPr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2966" y="76470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Hinweis 1: Wechsel des Medientyps –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wesentlicher Änderung des Haupttitels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50500"/>
              </p:ext>
            </p:extLst>
          </p:nvPr>
        </p:nvGraphicFramePr>
        <p:xfrm>
          <a:off x="25177" y="1562281"/>
          <a:ext cx="9011320" cy="4942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716"/>
                <a:gridCol w="856435"/>
                <a:gridCol w="1983600"/>
                <a:gridCol w="2376264"/>
                <a:gridCol w="2736305"/>
              </a:tblGrid>
              <a:tr h="40101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161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 und Pressespiegel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479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52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48714">
                <a:tc>
                  <a:txBody>
                    <a:bodyPr/>
                    <a:lstStyle/>
                    <a:p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531z</a:t>
                      </a:r>
                      <a:endParaRPr lang="de-DE" b="0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18.5Anh. J.2.6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ortsetzung von</a:t>
                      </a:r>
                    </a:p>
                    <a:p>
                      <a:r>
                        <a:rPr lang="de-DE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</a:p>
                    <a:p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57943">
                <a:tc>
                  <a:txBody>
                    <a:bodyPr/>
                    <a:lstStyle/>
                    <a:p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533z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25.1 18.5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J.2.6</a:t>
                      </a: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Nachfolge-Beziehungen auf Werkebene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ortgesetzt von</a:t>
                      </a:r>
                    </a:p>
                    <a:p>
                      <a:r>
                        <a:rPr lang="de-DE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 und Pressespiegel</a:t>
                      </a:r>
                    </a:p>
                    <a:p>
                      <a:r>
                        <a:rPr lang="de-DE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b="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8477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51520" y="69269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Hinweis 2:  Anfangs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paralleles Erscheinen der verschiedenen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dann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Medientyp 1 fortgesetzt von Medientyp 2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520234"/>
              </p:ext>
            </p:extLst>
          </p:nvPr>
        </p:nvGraphicFramePr>
        <p:xfrm>
          <a:off x="107505" y="1869609"/>
          <a:ext cx="8928994" cy="4487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936104"/>
                <a:gridCol w="1800200"/>
                <a:gridCol w="2592288"/>
                <a:gridCol w="2664299"/>
              </a:tblGrid>
              <a:tr h="3600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231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1999-2014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342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Online-Ressource)</a:t>
                      </a:r>
                      <a:endParaRPr lang="de-DE" sz="140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27.1 18.5 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J.2.4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Äquivalenz-beziehungen </a:t>
                      </a: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Manifestations-ebene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r>
                        <a:rPr lang="de-DE" sz="16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Online-Ausgabe</a:t>
                      </a:r>
                    </a:p>
                    <a:p>
                      <a:r>
                        <a:rPr lang="de-DE" sz="1600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Bonner Rundschau</a:t>
                      </a:r>
                    </a:p>
                    <a:p>
                      <a:r>
                        <a:rPr lang="de-DE" sz="1600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r>
                        <a:rPr lang="de-DE" sz="16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Druck-Ausgabe, 1999-2014</a:t>
                      </a:r>
                    </a:p>
                    <a:p>
                      <a:r>
                        <a:rPr lang="de-DE" sz="1600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Bonner Rundschau</a:t>
                      </a:r>
                    </a:p>
                    <a:p>
                      <a:r>
                        <a:rPr lang="de-DE" sz="1600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3.21.4.3.1</a:t>
                      </a:r>
                      <a:endParaRPr lang="de-DE" sz="11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 fortgesetzt als Online-Ausgabe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der Druck-Ausgabe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92696" y="1008735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2.b Schwankung/Variation des Medientyps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Achtung: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kompletter Wechsel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neue Beschreibung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292953"/>
              </p:ext>
            </p:extLst>
          </p:nvPr>
        </p:nvGraphicFramePr>
        <p:xfrm>
          <a:off x="292696" y="2996951"/>
          <a:ext cx="8311760" cy="2244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936"/>
                <a:gridCol w="1080120"/>
                <a:gridCol w="2044251"/>
                <a:gridCol w="4220453"/>
              </a:tblGrid>
              <a:tr h="64807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Critical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studies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3.21.4.3.1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Erscheinungs-frequenz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teils als Online-Ausgabe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der Datenträgereigenschaften -4-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8498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Neuauflage des Grundwerks bei IR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4968552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/>
              <a:t>Bei einer Neuauflage des Grundwerks wird eine neue Beschreibung erstellt</a:t>
            </a:r>
          </a:p>
          <a:p>
            <a:r>
              <a:rPr lang="de-DE" dirty="0"/>
              <a:t>Eine Neuauflage liegt dann vor, wenn der Verlag sich entschließt, statt einer umfangreichen Austauschlieferung ein </a:t>
            </a:r>
            <a:r>
              <a:rPr lang="de-DE" dirty="0">
                <a:solidFill>
                  <a:srgbClr val="FF0000"/>
                </a:solidFill>
              </a:rPr>
              <a:t>komplett überarbeitetes Grundwerk </a:t>
            </a:r>
            <a:r>
              <a:rPr lang="de-DE" dirty="0"/>
              <a:t>herauszubringen, alle Seiten sind auf dem neuesten Stand (ohne alte Stand-Fußnoten).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 | Aleph|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2126</Words>
  <Application>Microsoft Office PowerPoint</Application>
  <PresentationFormat>Bildschirmpräsentation (4:3)</PresentationFormat>
  <Paragraphs>516</Paragraphs>
  <Slides>24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Schulungsunterlagen der AG RDA</vt:lpstr>
      <vt:lpstr>Neue Beschreibungen </vt:lpstr>
      <vt:lpstr>PowerPoint-Präsentation</vt:lpstr>
      <vt:lpstr>1. Änderung der Erscheinungsweise (1.6.2.1 D-A-CH)</vt:lpstr>
      <vt:lpstr>2. Änderung der Datenträgereigenschaften -1-</vt:lpstr>
      <vt:lpstr>2. Änderung der Datenträgereigenschaften -2-</vt:lpstr>
      <vt:lpstr>2. Änderung der Datenträgereigenschaften -3-</vt:lpstr>
      <vt:lpstr>2. Änderung der Datenträgereigenschaften -4-</vt:lpstr>
      <vt:lpstr>3. Neuauflage des Grundwerks bei IR</vt:lpstr>
      <vt:lpstr>4. Wesentliche Änderung im Haupttitel             (RDA 2.3.2.13.1 D-A-CH)</vt:lpstr>
      <vt:lpstr>4.a Fallgruppe a)  -1-</vt:lpstr>
      <vt:lpstr>4.a Fallgruppe a)  -2-</vt:lpstr>
      <vt:lpstr>4.a Fallgruppe a)  -3-</vt:lpstr>
      <vt:lpstr>Hinweis zur Erfassung von Unterreihen</vt:lpstr>
      <vt:lpstr>4.a Fallgruppe b)  -1-</vt:lpstr>
      <vt:lpstr>4.a Fallgruppe b)   -2-</vt:lpstr>
      <vt:lpstr>Format</vt:lpstr>
      <vt:lpstr>4.a Fallgruppe c)  -1-</vt:lpstr>
      <vt:lpstr>4.a Fallgruppe c)  -2-</vt:lpstr>
      <vt:lpstr>5. Änderung der Verantwortlichkeit auf Werkebene (Kapitel 6) </vt:lpstr>
      <vt:lpstr>6. Änderung des Ausgabevermerks (1.6.2.5 D-A-CH) </vt:lpstr>
      <vt:lpstr>6.a Änderung des Geltungsbereichs</vt:lpstr>
      <vt:lpstr>6.b Änderung der geografischen Abdeckung</vt:lpstr>
      <vt:lpstr>7 Kumulationen, Reproduktionen und Indices (0.0 D-A-CH)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684</cp:revision>
  <cp:lastPrinted>2015-04-07T12:49:27Z</cp:lastPrinted>
  <dcterms:created xsi:type="dcterms:W3CDTF">2014-02-18T07:01:40Z</dcterms:created>
  <dcterms:modified xsi:type="dcterms:W3CDTF">2015-08-20T10:12:01Z</dcterms:modified>
</cp:coreProperties>
</file>