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6"/>
  </p:notesMasterIdLst>
  <p:handoutMasterIdLst>
    <p:handoutMasterId r:id="rId27"/>
  </p:handoutMasterIdLst>
  <p:sldIdLst>
    <p:sldId id="334" r:id="rId2"/>
    <p:sldId id="259" r:id="rId3"/>
    <p:sldId id="287" r:id="rId4"/>
    <p:sldId id="293" r:id="rId5"/>
    <p:sldId id="329" r:id="rId6"/>
    <p:sldId id="330" r:id="rId7"/>
    <p:sldId id="314" r:id="rId8"/>
    <p:sldId id="297" r:id="rId9"/>
    <p:sldId id="327" r:id="rId10"/>
    <p:sldId id="298" r:id="rId11"/>
    <p:sldId id="299" r:id="rId12"/>
    <p:sldId id="300" r:id="rId13"/>
    <p:sldId id="333" r:id="rId14"/>
    <p:sldId id="301" r:id="rId15"/>
    <p:sldId id="302" r:id="rId16"/>
    <p:sldId id="303" r:id="rId17"/>
    <p:sldId id="331" r:id="rId18"/>
    <p:sldId id="332" r:id="rId19"/>
    <p:sldId id="308" r:id="rId20"/>
    <p:sldId id="305" r:id="rId21"/>
    <p:sldId id="321" r:id="rId22"/>
    <p:sldId id="322" r:id="rId23"/>
    <p:sldId id="323" r:id="rId24"/>
    <p:sldId id="324" r:id="rId25"/>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0975" autoAdjust="0"/>
  </p:normalViewPr>
  <p:slideViewPr>
    <p:cSldViewPr>
      <p:cViewPr>
        <p:scale>
          <a:sx n="100" d="100"/>
          <a:sy n="100" d="100"/>
        </p:scale>
        <p:origin x="-1398" y="-14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1"/>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11.03.2016</a:t>
            </a:fld>
            <a:endParaRPr lang="de-DE"/>
          </a:p>
        </p:txBody>
      </p:sp>
      <p:sp>
        <p:nvSpPr>
          <p:cNvPr id="4" name="Fußzeilenplatzhalter 3"/>
          <p:cNvSpPr>
            <a:spLocks noGrp="1"/>
          </p:cNvSpPr>
          <p:nvPr>
            <p:ph type="ftr" sz="quarter" idx="2"/>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30092"/>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1"/>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11.03.2016</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30092"/>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Bei Titeln des Teils, der Untergliederung oder Beilage (RDA 2.3.1.7 D-A-CH) beginnt das Auszählen der Wörter mit dem gemeinsamen Titel. Zu beachten ist, dass die Angaben aus dem Element für den Haupttitel und dem Element für den Titel von Unterreihen gemeinsam zu betrachten sind</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417843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 d. R. liegen hier gleiche Haupttitel vor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Fokus auf </a:t>
            </a:r>
            <a:r>
              <a:rPr lang="de-DE" dirty="0" err="1" smtClean="0"/>
              <a:t>fR</a:t>
            </a:r>
            <a:r>
              <a:rPr lang="de-DE" dirty="0" smtClean="0"/>
              <a:t>,</a:t>
            </a:r>
            <a:r>
              <a:rPr lang="de-DE" baseline="0" dirty="0" smtClean="0"/>
              <a:t> nicht IR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für </a:t>
            </a:r>
            <a:r>
              <a:rPr lang="de-DE" dirty="0" err="1" smtClean="0"/>
              <a:t>fR</a:t>
            </a:r>
            <a:r>
              <a:rPr lang="de-DE" dirty="0" smtClean="0"/>
              <a:t> und IR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für </a:t>
            </a:r>
            <a:r>
              <a:rPr lang="de-DE" dirty="0" err="1" smtClean="0"/>
              <a:t>fR</a:t>
            </a:r>
            <a:r>
              <a:rPr lang="de-DE" dirty="0" smtClean="0"/>
              <a:t> und IR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für </a:t>
            </a:r>
            <a:r>
              <a:rPr lang="de-DE" dirty="0" err="1" smtClean="0"/>
              <a:t>fR</a:t>
            </a:r>
            <a:r>
              <a:rPr lang="de-DE" dirty="0" smtClean="0"/>
              <a:t> und IR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Gilt für </a:t>
            </a:r>
            <a:r>
              <a:rPr lang="de-DE" dirty="0" err="1" smtClean="0"/>
              <a:t>fR</a:t>
            </a:r>
            <a:r>
              <a:rPr lang="de-DE" dirty="0" smtClean="0"/>
              <a:t> und IR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5B.08: Neue Beschreibungen | Stand: 21.01.2016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DE" smtClean="0"/>
              <a:t>AG RDA Schulungsunterlagen – Modul 5B.08: Neue Beschreibungen | Stand: 21.01.2016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AG RDA Schulungsunterlagen – Modul 5B.08: Neue Beschreibungen | Stand: 21.01.2016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6789975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 Wesentliche Änderung im Haupttitel</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251520" y="1052736"/>
            <a:ext cx="7776864" cy="4893647"/>
          </a:xfrm>
          <a:prstGeom prst="rect">
            <a:avLst/>
          </a:prstGeom>
          <a:noFill/>
        </p:spPr>
        <p:txBody>
          <a:bodyPr wrap="square" rtlCol="0">
            <a:spAutoFit/>
          </a:bodyPr>
          <a:lstStyle/>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Änderung des Haupttitels: </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a:buChar char="à"/>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Wesentliche Änderung: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a:t>
            </a:r>
          </a:p>
          <a:p>
            <a:pPr marL="342900" indent="-342900">
              <a:buFont typeface="Wingdings"/>
              <a:buChar char="à"/>
            </a:pPr>
            <a:endPar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342900" indent="-342900">
              <a:buFont typeface="Wingdings"/>
              <a:buChar char="à"/>
            </a:pP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Geringfügige Änderung: </a:t>
            </a:r>
            <a:r>
              <a:rPr lang="de-DE" sz="2400" dirty="0" smtClean="0">
                <a:solidFill>
                  <a:srgbClr val="00B05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keine neue Beschreibung</a:t>
            </a:r>
          </a:p>
          <a:p>
            <a:pPr marL="342900" indent="-342900">
              <a:buFont typeface="Wingdings"/>
              <a:buChar char="à"/>
            </a:pPr>
            <a:endParaRPr lang="de-DE" sz="24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beide Aufnahmen werden miteinander in Beziehung gesetzt</a:t>
            </a:r>
          </a:p>
          <a:p>
            <a:endPar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Gilt für fortlaufende Ressourcen, nicht für IR!</a:t>
            </a:r>
          </a:p>
          <a:p>
            <a:endParaRPr lang="de-DE" sz="2400" dirty="0"/>
          </a:p>
        </p:txBody>
      </p:sp>
    </p:spTree>
    <p:extLst>
      <p:ext uri="{BB962C8B-B14F-4D97-AF65-F5344CB8AC3E}">
        <p14:creationId xmlns:p14="http://schemas.microsoft.com/office/powerpoint/2010/main" val="34894475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09320"/>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285259368"/>
              </p:ext>
            </p:extLst>
          </p:nvPr>
        </p:nvGraphicFramePr>
        <p:xfrm>
          <a:off x="310395" y="3140968"/>
          <a:ext cx="8496945" cy="2939682"/>
        </p:xfrm>
        <a:graphic>
          <a:graphicData uri="http://schemas.openxmlformats.org/drawingml/2006/table">
            <a:tbl>
              <a:tblPr firstRow="1" bandRow="1">
                <a:tableStyleId>{5C22544A-7EE6-4342-B048-85BDC9FD1C3A}</a:tableStyleId>
              </a:tblPr>
              <a:tblGrid>
                <a:gridCol w="1246724"/>
                <a:gridCol w="1868822"/>
                <a:gridCol w="2336659"/>
                <a:gridCol w="3044740"/>
              </a:tblGrid>
              <a:tr h="59852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5503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Wasserwirtschaft und Wasserrecht in Thüringen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Wasserwirtschaft in Thüringen</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6756">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p>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Fortgesetzt von </a:t>
                      </a:r>
                      <a:r>
                        <a:rPr lang="de-DE" dirty="0" smtClean="0">
                          <a:latin typeface="Verdana" panose="020B0604030504040204" pitchFamily="34" charset="0"/>
                          <a:ea typeface="Verdana" panose="020B0604030504040204" pitchFamily="34" charset="0"/>
                          <a:cs typeface="Verdana" panose="020B0604030504040204" pitchFamily="34" charset="0"/>
                        </a:rPr>
                        <a:t>Wasserwirtschaft in Thüringen</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Fortsetzung von </a:t>
                      </a:r>
                      <a:r>
                        <a:rPr lang="de-DE" dirty="0" smtClean="0">
                          <a:latin typeface="Verdana" panose="020B0604030504040204" pitchFamily="34" charset="0"/>
                          <a:ea typeface="Verdana" panose="020B0604030504040204" pitchFamily="34" charset="0"/>
                          <a:cs typeface="Verdana" panose="020B0604030504040204" pitchFamily="34" charset="0"/>
                        </a:rPr>
                        <a:t>Wasserwirtschaft und Wasserrecht in Thüringen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Fallgruppe a)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1052736"/>
            <a:ext cx="7776864" cy="1938992"/>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Änderungen innerhalb der ersten 5 bzw. 6 Wörter (wenn der Titel mit einem Artikel beginnt)</a:t>
            </a:r>
          </a:p>
          <a:p>
            <a:pPr marL="342900" indent="-342900">
              <a:buFont typeface="Arial" panose="020B0604020202020204" pitchFamily="34" charset="0"/>
              <a:buChar char="•"/>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Bsp. 1:</a:t>
            </a:r>
            <a:endParaRPr lang="de-DE" sz="2400" dirty="0"/>
          </a:p>
        </p:txBody>
      </p:sp>
    </p:spTree>
    <p:extLst>
      <p:ext uri="{BB962C8B-B14F-4D97-AF65-F5344CB8AC3E}">
        <p14:creationId xmlns:p14="http://schemas.microsoft.com/office/powerpoint/2010/main" val="2825881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19853638"/>
              </p:ext>
            </p:extLst>
          </p:nvPr>
        </p:nvGraphicFramePr>
        <p:xfrm>
          <a:off x="322946" y="1258962"/>
          <a:ext cx="8641545" cy="4640042"/>
        </p:xfrm>
        <a:graphic>
          <a:graphicData uri="http://schemas.openxmlformats.org/drawingml/2006/table">
            <a:tbl>
              <a:tblPr firstRow="1" bandRow="1">
                <a:tableStyleId>{5C22544A-7EE6-4342-B048-85BDC9FD1C3A}</a:tableStyleId>
              </a:tblPr>
              <a:tblGrid>
                <a:gridCol w="1008694"/>
                <a:gridCol w="2231667"/>
                <a:gridCol w="2448272"/>
                <a:gridCol w="2952912"/>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98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19.3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Sonstige … oder Körperschaft, die mit e. Werk in Verbindung steht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Deutsches Institut</a:t>
                      </a:r>
                      <a:r>
                        <a:rPr lang="de-DE" baseline="0" dirty="0" smtClean="0">
                          <a:latin typeface="Verdana" panose="020B0604030504040204" pitchFamily="34" charset="0"/>
                          <a:ea typeface="Verdana" panose="020B0604030504040204" pitchFamily="34" charset="0"/>
                          <a:cs typeface="Verdana" panose="020B0604030504040204" pitchFamily="34" charset="0"/>
                        </a:rPr>
                        <a:t> für Normung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Deutsches Institut</a:t>
                      </a:r>
                      <a:r>
                        <a:rPr lang="de-DE" baseline="0" dirty="0" smtClean="0">
                          <a:latin typeface="Verdana" panose="020B0604030504040204" pitchFamily="34" charset="0"/>
                          <a:ea typeface="Verdana" panose="020B0604030504040204" pitchFamily="34" charset="0"/>
                          <a:cs typeface="Verdana" panose="020B0604030504040204" pitchFamily="34" charset="0"/>
                        </a:rPr>
                        <a:t> für Normung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98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Herausgebendes Organ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Herausgebendes Organ</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986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DIN-Schriftenreihe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Schriftenreihe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498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Deutsches Institut für Normung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8724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Fortgesetzt von </a:t>
                      </a:r>
                      <a:r>
                        <a:rPr lang="de-DE" dirty="0" smtClean="0">
                          <a:latin typeface="Verdana" panose="020B0604030504040204" pitchFamily="34" charset="0"/>
                          <a:ea typeface="Verdana" panose="020B0604030504040204" pitchFamily="34" charset="0"/>
                          <a:cs typeface="Verdana" panose="020B0604030504040204" pitchFamily="34" charset="0"/>
                        </a:rPr>
                        <a:t>Schriftenreihe (Deutsches Institut</a:t>
                      </a:r>
                      <a:r>
                        <a:rPr lang="de-DE" baseline="0" dirty="0" smtClean="0">
                          <a:latin typeface="Verdana" panose="020B0604030504040204" pitchFamily="34" charset="0"/>
                          <a:ea typeface="Verdana" panose="020B0604030504040204" pitchFamily="34" charset="0"/>
                          <a:cs typeface="Verdana" panose="020B0604030504040204" pitchFamily="34" charset="0"/>
                        </a:rPr>
                        <a:t> für Normung)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Fortsetzung von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DIN-Schriftenreihe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Fallgruppe a)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764704"/>
            <a:ext cx="7776864" cy="461665"/>
          </a:xfrm>
          <a:prstGeom prst="rect">
            <a:avLst/>
          </a:prstGeom>
          <a:noFill/>
        </p:spPr>
        <p:txBody>
          <a:bodyPr wrap="square" rtlCol="0">
            <a:spAutoFit/>
          </a:bodyPr>
          <a:lstStyle/>
          <a:p>
            <a:r>
              <a:rPr lang="de-DE" sz="2400" dirty="0">
                <a:latin typeface="Verdana" panose="020B0604030504040204" pitchFamily="34" charset="0"/>
                <a:ea typeface="Verdana" panose="020B0604030504040204" pitchFamily="34" charset="0"/>
                <a:cs typeface="Verdana" panose="020B0604030504040204" pitchFamily="34" charset="0"/>
              </a:rPr>
              <a:t>Bsp. </a:t>
            </a:r>
            <a:r>
              <a:rPr lang="de-DE" sz="2400" dirty="0" smtClean="0">
                <a:latin typeface="Verdana" panose="020B0604030504040204" pitchFamily="34" charset="0"/>
                <a:ea typeface="Verdana" panose="020B0604030504040204" pitchFamily="34" charset="0"/>
                <a:cs typeface="Verdana" panose="020B0604030504040204" pitchFamily="34" charset="0"/>
              </a:rPr>
              <a:t>2:</a:t>
            </a:r>
            <a:endParaRPr lang="de-DE" sz="2400" dirty="0"/>
          </a:p>
        </p:txBody>
      </p:sp>
    </p:spTree>
    <p:extLst>
      <p:ext uri="{BB962C8B-B14F-4D97-AF65-F5344CB8AC3E}">
        <p14:creationId xmlns:p14="http://schemas.microsoft.com/office/powerpoint/2010/main" val="2446433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494487"/>
            <a:ext cx="7992888" cy="360040"/>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a:t>
            </a:r>
            <a:r>
              <a:rPr lang="de-DE" sz="800" dirty="0" smtClean="0">
                <a:latin typeface="Verdana" panose="020B0604030504040204" pitchFamily="34" charset="0"/>
                <a:ea typeface="Verdana" panose="020B0604030504040204" pitchFamily="34" charset="0"/>
                <a:cs typeface="Verdana" panose="020B0604030504040204" pitchFamily="34" charset="0"/>
              </a:rPr>
              <a:t>Beschreibungen | </a:t>
            </a:r>
            <a:r>
              <a:rPr lang="de-DE" sz="800" dirty="0" smtClean="0">
                <a:latin typeface="Verdana" panose="020B0604030504040204" pitchFamily="34" charset="0"/>
                <a:ea typeface="Verdana" panose="020B0604030504040204" pitchFamily="34" charset="0"/>
                <a:cs typeface="Verdana" panose="020B0604030504040204" pitchFamily="34" charset="0"/>
              </a:rPr>
              <a:t>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61958343"/>
              </p:ext>
            </p:extLst>
          </p:nvPr>
        </p:nvGraphicFramePr>
        <p:xfrm>
          <a:off x="107504" y="1556792"/>
          <a:ext cx="8712968" cy="4792568"/>
        </p:xfrm>
        <a:graphic>
          <a:graphicData uri="http://schemas.openxmlformats.org/drawingml/2006/table">
            <a:tbl>
              <a:tblPr firstRow="1" bandRow="1">
                <a:effectLst/>
                <a:tableStyleId>{5C22544A-7EE6-4342-B048-85BDC9FD1C3A}</a:tableStyleId>
              </a:tblPr>
              <a:tblGrid>
                <a:gridCol w="986299"/>
                <a:gridCol w="2326069"/>
                <a:gridCol w="2605423"/>
                <a:gridCol w="2795177"/>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80120">
                <a:tc>
                  <a:txBody>
                    <a:bodyPr/>
                    <a:lstStyle/>
                    <a:p>
                      <a:pPr algn="l"/>
                      <a:r>
                        <a:rPr lang="de-DE" b="0" dirty="0" smtClean="0">
                          <a:solidFill>
                            <a:schemeClr val="tx1"/>
                          </a:solidFill>
                          <a:latin typeface="Verdana" panose="020B0604030504040204" pitchFamily="34" charset="0"/>
                          <a:ea typeface="Verdana" panose="020B0604030504040204" pitchFamily="34" charset="0"/>
                          <a:cs typeface="Verdana" panose="020B0604030504040204" pitchFamily="34" charset="0"/>
                        </a:rPr>
                        <a:t>3110</a:t>
                      </a:r>
                      <a:endParaRPr lang="de-DE" b="0"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sz="1800" dirty="0" smtClean="0">
                          <a:solidFill>
                            <a:srgbClr val="000000"/>
                          </a:solidFill>
                          <a:effectLst/>
                          <a:latin typeface="Verdana"/>
                          <a:ea typeface="Times New Roman"/>
                          <a:cs typeface="Times New Roman"/>
                        </a:rPr>
                        <a:t>Sonstige Körperschaft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1" dirty="0" smtClean="0">
                          <a:effectLst/>
                          <a:latin typeface="Verdana"/>
                          <a:ea typeface="Times New Roman"/>
                          <a:cs typeface="Times New Roman"/>
                        </a:rPr>
                        <a:t>Gesellschaft für Mathematik und Datenverarbeitung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i="1" dirty="0" smtClean="0">
                          <a:effectLst/>
                          <a:latin typeface="Verdana"/>
                          <a:ea typeface="Times New Roman"/>
                          <a:cs typeface="Times New Roman"/>
                        </a:rPr>
                        <a:t>Gesellschaft für Mathematik und Datenverarbeitung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r>
              <a:tr h="64807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Herausgebendes Organ</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Herausgebendes Organ</a:t>
                      </a:r>
                    </a:p>
                  </a:txBody>
                  <a:tcPr>
                    <a:solidFill>
                      <a:schemeClr val="accent1">
                        <a:lumMod val="40000"/>
                        <a:lumOff val="60000"/>
                      </a:schemeClr>
                    </a:solidFill>
                  </a:tcPr>
                </a:tc>
              </a:tr>
              <a:tr h="11039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4000</a:t>
                      </a:r>
                      <a:endParaRPr lang="de-DE" b="1" dirty="0">
                        <a:solidFill>
                          <a:srgbClr val="FF0000"/>
                        </a:solidFill>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GMD-Schriftenreihe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Schriftenreihe der Gesellschaft für Mathematik</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und Datenverarbeitung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1">
                        <a:lumMod val="40000"/>
                        <a:lumOff val="60000"/>
                      </a:schemeClr>
                    </a:solidFill>
                  </a:tcPr>
                </a:tc>
              </a:tr>
              <a:tr h="111938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4244</a:t>
                      </a: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i="0" dirty="0" err="1" smtClean="0">
                          <a:latin typeface="Verdana" panose="020B0604030504040204" pitchFamily="34" charset="0"/>
                          <a:ea typeface="Verdana" panose="020B0604030504040204" pitchFamily="34" charset="0"/>
                          <a:cs typeface="Verdana" panose="020B0604030504040204" pitchFamily="34" charset="0"/>
                        </a:rPr>
                        <a:t>s#</a:t>
                      </a:r>
                      <a:r>
                        <a:rPr lang="de-DE" i="0" dirty="0" err="1" smtClean="0">
                          <a:latin typeface="Verdana" panose="020B0604030504040204" pitchFamily="34" charset="0"/>
                          <a:ea typeface="Verdana" panose="020B0604030504040204" pitchFamily="34" charset="0"/>
                          <a:cs typeface="Verdana" panose="020B0604030504040204" pitchFamily="34" charset="0"/>
                        </a:rPr>
                        <a:t>Fortgesetzt</a:t>
                      </a:r>
                      <a:r>
                        <a:rPr lang="de-DE" i="0" dirty="0" smtClean="0">
                          <a:latin typeface="Verdana" panose="020B0604030504040204" pitchFamily="34" charset="0"/>
                          <a:ea typeface="Verdana" panose="020B0604030504040204" pitchFamily="34" charset="0"/>
                          <a:cs typeface="Verdana" panose="020B0604030504040204" pitchFamily="34" charset="0"/>
                        </a:rPr>
                        <a:t> </a:t>
                      </a:r>
                      <a:r>
                        <a:rPr lang="de-DE" i="0" dirty="0" err="1" smtClean="0">
                          <a:latin typeface="Verdana" panose="020B0604030504040204" pitchFamily="34" charset="0"/>
                          <a:ea typeface="Verdana" panose="020B0604030504040204" pitchFamily="34" charset="0"/>
                          <a:cs typeface="Verdana" panose="020B0604030504040204" pitchFamily="34" charset="0"/>
                        </a:rPr>
                        <a:t>von!IDN!</a:t>
                      </a:r>
                      <a:r>
                        <a:rPr lang="de-DE" sz="1600" i="1" dirty="0" err="1" smtClean="0">
                          <a:effectLst/>
                          <a:latin typeface="Verdana" panose="020B0604030504040204" pitchFamily="34" charset="0"/>
                          <a:ea typeface="Verdana" panose="020B0604030504040204" pitchFamily="34" charset="0"/>
                          <a:cs typeface="Verdana" panose="020B0604030504040204" pitchFamily="34" charset="0"/>
                        </a:rPr>
                        <a:t>Schriften-reihe</a:t>
                      </a:r>
                      <a:r>
                        <a:rPr lang="de-DE" sz="1600" i="1" dirty="0" smtClean="0">
                          <a:effectLst/>
                          <a:latin typeface="Verdana" panose="020B0604030504040204" pitchFamily="34" charset="0"/>
                          <a:ea typeface="Verdana" panose="020B0604030504040204" pitchFamily="34" charset="0"/>
                          <a:cs typeface="Verdana" panose="020B0604030504040204" pitchFamily="34" charset="0"/>
                        </a:rPr>
                        <a:t> der Gesellschaft für Mathematik und Datenverarbeitung</a:t>
                      </a:r>
                      <a:endParaRPr lang="de-DE" sz="1600" i="1" dirty="0">
                        <a:effectLst/>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i="0" dirty="0" err="1" smtClean="0">
                          <a:latin typeface="Verdana" panose="020B0604030504040204" pitchFamily="34" charset="0"/>
                          <a:ea typeface="Verdana" panose="020B0604030504040204" pitchFamily="34" charset="0"/>
                          <a:cs typeface="Verdana" panose="020B0604030504040204" pitchFamily="34" charset="0"/>
                        </a:rPr>
                        <a:t>f#</a:t>
                      </a:r>
                      <a:r>
                        <a:rPr lang="de-DE" i="0" dirty="0" err="1" smtClean="0">
                          <a:latin typeface="Verdana" panose="020B0604030504040204" pitchFamily="34" charset="0"/>
                          <a:ea typeface="Verdana" panose="020B0604030504040204" pitchFamily="34" charset="0"/>
                          <a:cs typeface="Verdana" panose="020B0604030504040204" pitchFamily="34" charset="0"/>
                        </a:rPr>
                        <a:t>Fortsetzung</a:t>
                      </a:r>
                      <a:r>
                        <a:rPr lang="de-DE" i="0" dirty="0" smtClean="0">
                          <a:latin typeface="Verdana" panose="020B0604030504040204" pitchFamily="34" charset="0"/>
                          <a:ea typeface="Verdana" panose="020B0604030504040204" pitchFamily="34" charset="0"/>
                          <a:cs typeface="Verdana" panose="020B0604030504040204" pitchFamily="34" charset="0"/>
                        </a:rPr>
                        <a:t> </a:t>
                      </a:r>
                      <a:r>
                        <a:rPr lang="de-DE" i="0" dirty="0" err="1" smtClean="0">
                          <a:latin typeface="Verdana" panose="020B0604030504040204" pitchFamily="34" charset="0"/>
                          <a:ea typeface="Verdana" panose="020B0604030504040204" pitchFamily="34" charset="0"/>
                          <a:cs typeface="Verdana" panose="020B0604030504040204" pitchFamily="34" charset="0"/>
                        </a:rPr>
                        <a:t>von!IDN</a:t>
                      </a:r>
                      <a:r>
                        <a:rPr lang="de-DE" i="0" dirty="0" smtClean="0">
                          <a:latin typeface="Verdana" panose="020B0604030504040204" pitchFamily="34" charset="0"/>
                          <a:ea typeface="Verdana" panose="020B0604030504040204" pitchFamily="34" charset="0"/>
                          <a:cs typeface="Verdana" panose="020B0604030504040204"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de-DE" sz="1600" i="1" dirty="0" smtClean="0">
                          <a:latin typeface="Verdana" panose="020B0604030504040204" pitchFamily="34" charset="0"/>
                          <a:ea typeface="Verdana" panose="020B0604030504040204" pitchFamily="34" charset="0"/>
                          <a:cs typeface="Verdana" panose="020B0604030504040204" pitchFamily="34" charset="0"/>
                        </a:rPr>
                        <a:t>GMD-Schriftenreihe</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Fallgruppe a)		-3-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692696"/>
            <a:ext cx="7776864" cy="707886"/>
          </a:xfrm>
          <a:prstGeom prst="rect">
            <a:avLst/>
          </a:prstGeom>
          <a:noFill/>
        </p:spPr>
        <p:txBody>
          <a:bodyPr wrap="square" rtlCol="0">
            <a:spAutoFit/>
          </a:bodyPr>
          <a:lstStyle/>
          <a:p>
            <a:pPr marL="342900" indent="-342900"/>
            <a:r>
              <a:rPr lang="de-DE" sz="2000" dirty="0" smtClean="0">
                <a:latin typeface="Verdana" panose="020B0604030504040204" pitchFamily="34" charset="0"/>
                <a:ea typeface="Verdana" panose="020B0604030504040204" pitchFamily="34" charset="0"/>
                <a:cs typeface="Verdana" panose="020B0604030504040204" pitchFamily="34" charset="0"/>
              </a:rPr>
              <a:t>Änderungen innerhalb der ersten 5 bzw. 6 Wörter (wenn der Titel mit einem Artikel beginnt)</a:t>
            </a:r>
            <a:endParaRPr lang="de-DE" sz="2000" dirty="0"/>
          </a:p>
        </p:txBody>
      </p:sp>
    </p:spTree>
    <p:extLst>
      <p:ext uri="{BB962C8B-B14F-4D97-AF65-F5344CB8AC3E}">
        <p14:creationId xmlns:p14="http://schemas.microsoft.com/office/powerpoint/2010/main" val="15265162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a:t>
            </a:r>
            <a:r>
              <a:rPr lang="de-DE" sz="800" dirty="0" smtClean="0">
                <a:latin typeface="Verdana" panose="020B0604030504040204" pitchFamily="34" charset="0"/>
                <a:ea typeface="Verdana" panose="020B0604030504040204" pitchFamily="34" charset="0"/>
                <a:cs typeface="Verdana" panose="020B0604030504040204" pitchFamily="34" charset="0"/>
              </a:rPr>
              <a:t>Beschreibungen | </a:t>
            </a:r>
            <a:r>
              <a:rPr lang="de-DE" sz="800" dirty="0" smtClean="0">
                <a:latin typeface="Verdana" panose="020B0604030504040204" pitchFamily="34" charset="0"/>
                <a:ea typeface="Verdana" panose="020B0604030504040204" pitchFamily="34" charset="0"/>
                <a:cs typeface="Verdana" panose="020B0604030504040204" pitchFamily="34" charset="0"/>
              </a:rPr>
              <a:t>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73962244"/>
              </p:ext>
            </p:extLst>
          </p:nvPr>
        </p:nvGraphicFramePr>
        <p:xfrm>
          <a:off x="322946" y="1988840"/>
          <a:ext cx="8280921" cy="2354560"/>
        </p:xfrm>
        <a:graphic>
          <a:graphicData uri="http://schemas.openxmlformats.org/drawingml/2006/table">
            <a:tbl>
              <a:tblPr firstRow="1" bandRow="1">
                <a:tableStyleId>{5C22544A-7EE6-4342-B048-85BDC9FD1C3A}</a:tableStyleId>
              </a:tblPr>
              <a:tblGrid>
                <a:gridCol w="1225238"/>
                <a:gridCol w="2591186"/>
                <a:gridCol w="4464497"/>
              </a:tblGrid>
              <a:tr h="1497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03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baseline="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Friedensauer Schriftenreihe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2.3.1.7</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baseline="0" dirty="0" smtClean="0">
                          <a:latin typeface="Verdana" panose="020B0604030504040204" pitchFamily="34" charset="0"/>
                          <a:ea typeface="Verdana" panose="020B0604030504040204" pitchFamily="34" charset="0"/>
                          <a:cs typeface="Verdana" panose="020B0604030504040204" pitchFamily="34" charset="0"/>
                        </a:rPr>
                        <a:t>Titel von Teilen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Reihe</a:t>
                      </a:r>
                      <a:r>
                        <a:rPr lang="de-DE" baseline="0" dirty="0" smtClean="0">
                          <a:latin typeface="Verdana" panose="020B0604030504040204" pitchFamily="34" charset="0"/>
                          <a:ea typeface="Verdana" panose="020B0604030504040204" pitchFamily="34" charset="0"/>
                          <a:cs typeface="Verdana" panose="020B0604030504040204" pitchFamily="34" charset="0"/>
                        </a:rPr>
                        <a:t> C, Musik, Kultur, Kirche</a:t>
                      </a:r>
                    </a:p>
                  </a:txBody>
                  <a:tcPr/>
                </a:tc>
              </a:tr>
              <a:tr h="68579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Fortgesetzt von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Friedensauer Schriftenreihe. Reihe</a:t>
                      </a:r>
                      <a:r>
                        <a:rPr lang="de-DE" baseline="0" dirty="0" smtClean="0">
                          <a:latin typeface="Verdana" panose="020B0604030504040204" pitchFamily="34" charset="0"/>
                          <a:ea typeface="Verdana" panose="020B0604030504040204" pitchFamily="34" charset="0"/>
                          <a:cs typeface="Verdana" panose="020B0604030504040204" pitchFamily="34" charset="0"/>
                        </a:rPr>
                        <a:t> C, Kultur, Kirche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Fallgruppe a)		-3-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1052736"/>
            <a:ext cx="7776864" cy="461665"/>
          </a:xfrm>
          <a:prstGeom prst="rect">
            <a:avLst/>
          </a:prstGeom>
          <a:noFill/>
        </p:spPr>
        <p:txBody>
          <a:bodyPr wrap="square" rtlCol="0">
            <a:spAutoFit/>
          </a:bodyPr>
          <a:lstStyle/>
          <a:p>
            <a:pPr lvl="0"/>
            <a:r>
              <a:rPr lang="de-DE" sz="2400" dirty="0">
                <a:solidFill>
                  <a:prstClr val="black"/>
                </a:solidFill>
                <a:latin typeface="Verdana" panose="020B0604030504040204" pitchFamily="34" charset="0"/>
                <a:ea typeface="Verdana" panose="020B0604030504040204" pitchFamily="34" charset="0"/>
                <a:cs typeface="Verdana" panose="020B0604030504040204" pitchFamily="34" charset="0"/>
              </a:rPr>
              <a:t>Bsp. </a:t>
            </a:r>
            <a:r>
              <a:rPr lang="de-DE" sz="24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3:</a:t>
            </a:r>
            <a:endParaRPr lang="de-DE" sz="2400" dirty="0">
              <a:solidFill>
                <a:prstClr val="black"/>
              </a:solidFill>
            </a:endParaRPr>
          </a:p>
        </p:txBody>
      </p:sp>
    </p:spTree>
    <p:extLst>
      <p:ext uri="{BB962C8B-B14F-4D97-AF65-F5344CB8AC3E}">
        <p14:creationId xmlns:p14="http://schemas.microsoft.com/office/powerpoint/2010/main" val="38990809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02759385"/>
              </p:ext>
            </p:extLst>
          </p:nvPr>
        </p:nvGraphicFramePr>
        <p:xfrm>
          <a:off x="322946" y="2852936"/>
          <a:ext cx="8640963" cy="2935930"/>
        </p:xfrm>
        <a:graphic>
          <a:graphicData uri="http://schemas.openxmlformats.org/drawingml/2006/table">
            <a:tbl>
              <a:tblPr firstRow="1" bandRow="1">
                <a:tableStyleId>{5C22544A-7EE6-4342-B048-85BDC9FD1C3A}</a:tableStyleId>
              </a:tblPr>
              <a:tblGrid>
                <a:gridCol w="1368152"/>
                <a:gridCol w="2016224"/>
                <a:gridCol w="2448272"/>
                <a:gridCol w="2808315"/>
              </a:tblGrid>
              <a:tr h="39194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7620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European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nuclear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medicine</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European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nuclear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medicine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molecular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imaging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67778">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Fortgesetzt von </a:t>
                      </a:r>
                      <a:r>
                        <a:rPr lang="de-DE" dirty="0" smtClean="0">
                          <a:latin typeface="Verdana" panose="020B0604030504040204" pitchFamily="34" charset="0"/>
                          <a:ea typeface="Verdana" panose="020B0604030504040204" pitchFamily="34" charset="0"/>
                          <a:cs typeface="Verdana" panose="020B0604030504040204" pitchFamily="34" charset="0"/>
                        </a:rPr>
                        <a:t>European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nuclear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medicine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molecular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imaging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0" dirty="0" smtClean="0">
                          <a:latin typeface="Verdana" panose="020B0604030504040204" pitchFamily="34" charset="0"/>
                          <a:ea typeface="Verdana" panose="020B0604030504040204" pitchFamily="34" charset="0"/>
                          <a:cs typeface="Verdana" panose="020B0604030504040204" pitchFamily="34" charset="0"/>
                        </a:rPr>
                        <a:t>Fortsetzung von </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European </a:t>
                      </a:r>
                      <a:r>
                        <a:rPr lang="de-DE" dirty="0" err="1" smtClean="0">
                          <a:latin typeface="Verdana" panose="020B0604030504040204" pitchFamily="34" charset="0"/>
                          <a:ea typeface="Verdana" panose="020B0604030504040204" pitchFamily="34" charset="0"/>
                          <a:cs typeface="Verdana" panose="020B0604030504040204" pitchFamily="34" charset="0"/>
                        </a:rPr>
                        <a:t>journal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nuclear</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medicine</a:t>
                      </a:r>
                      <a:r>
                        <a:rPr lang="de-DE" dirty="0" smtClean="0">
                          <a:latin typeface="Verdana" panose="020B0604030504040204" pitchFamily="34" charset="0"/>
                          <a:ea typeface="Verdana" panose="020B0604030504040204" pitchFamily="34" charset="0"/>
                          <a:cs typeface="Verdana" panose="020B0604030504040204" pitchFamily="34" charset="0"/>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Fallgruppe b)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1052736"/>
            <a:ext cx="7776864" cy="1200329"/>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Änderungen </a:t>
            </a:r>
            <a:r>
              <a:rPr lang="de-DE" sz="2400" u="sng" dirty="0" smtClean="0">
                <a:latin typeface="Verdana" panose="020B0604030504040204" pitchFamily="34" charset="0"/>
                <a:ea typeface="Verdana" panose="020B0604030504040204" pitchFamily="34" charset="0"/>
                <a:cs typeface="Verdana" panose="020B0604030504040204" pitchFamily="34" charset="0"/>
              </a:rPr>
              <a:t>nach</a:t>
            </a:r>
            <a:r>
              <a:rPr lang="de-DE" sz="2400" dirty="0" smtClean="0">
                <a:latin typeface="Verdana" panose="020B0604030504040204" pitchFamily="34" charset="0"/>
                <a:ea typeface="Verdana" panose="020B0604030504040204" pitchFamily="34" charset="0"/>
                <a:cs typeface="Verdana" panose="020B0604030504040204" pitchFamily="34" charset="0"/>
              </a:rPr>
              <a:t> den ersten 5 bzw. 6 Wörter (wenn der Titel mit einem Artikel beginnt)</a:t>
            </a:r>
          </a:p>
          <a:p>
            <a:pPr marL="342900" indent="-34290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mit einhergehendem </a:t>
            </a:r>
            <a:r>
              <a:rPr lang="de-DE" sz="2400" u="sng" dirty="0" smtClean="0">
                <a:latin typeface="Verdana" panose="020B0604030504040204" pitchFamily="34" charset="0"/>
                <a:ea typeface="Verdana" panose="020B0604030504040204" pitchFamily="34" charset="0"/>
                <a:cs typeface="Verdana" panose="020B0604030504040204" pitchFamily="34" charset="0"/>
              </a:rPr>
              <a:t>Bedeutungswechsel</a:t>
            </a:r>
            <a:endParaRPr lang="de-DE" sz="2400" u="sng" dirty="0"/>
          </a:p>
        </p:txBody>
      </p:sp>
    </p:spTree>
    <p:extLst>
      <p:ext uri="{BB962C8B-B14F-4D97-AF65-F5344CB8AC3E}">
        <p14:creationId xmlns:p14="http://schemas.microsoft.com/office/powerpoint/2010/main" val="15875603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3" name="Textfeld 2"/>
          <p:cNvSpPr txBox="1"/>
          <p:nvPr/>
        </p:nvSpPr>
        <p:spPr>
          <a:xfrm>
            <a:off x="292696" y="1008735"/>
            <a:ext cx="8136904" cy="830997"/>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Aber-Beispiel: </a:t>
            </a:r>
            <a:r>
              <a:rPr lang="de-DE" sz="2400" u="sng" dirty="0" smtClean="0">
                <a:latin typeface="Verdana" panose="020B0604030504040204" pitchFamily="34" charset="0"/>
                <a:ea typeface="Verdana" panose="020B0604030504040204" pitchFamily="34" charset="0"/>
                <a:cs typeface="Verdana" panose="020B0604030504040204" pitchFamily="34" charset="0"/>
              </a:rPr>
              <a:t>kein </a:t>
            </a:r>
            <a:r>
              <a:rPr lang="de-DE" sz="2400" u="sng" dirty="0">
                <a:latin typeface="Verdana" panose="020B0604030504040204" pitchFamily="34" charset="0"/>
                <a:ea typeface="Verdana" panose="020B0604030504040204" pitchFamily="34" charset="0"/>
                <a:cs typeface="Verdana" panose="020B0604030504040204" pitchFamily="34" charset="0"/>
              </a:rPr>
              <a:t>B</a:t>
            </a:r>
            <a:r>
              <a:rPr lang="de-DE" sz="2400" u="sng" dirty="0" smtClean="0">
                <a:latin typeface="Verdana" panose="020B0604030504040204" pitchFamily="34" charset="0"/>
                <a:ea typeface="Verdana" panose="020B0604030504040204" pitchFamily="34" charset="0"/>
                <a:cs typeface="Verdana" panose="020B0604030504040204" pitchFamily="34" charset="0"/>
              </a:rPr>
              <a:t>edeutungswechsel </a:t>
            </a:r>
            <a:r>
              <a:rPr lang="de-DE" sz="2400" dirty="0" smtClean="0">
                <a:latin typeface="Verdana" panose="020B0604030504040204" pitchFamily="34" charset="0"/>
                <a:ea typeface="Verdana" panose="020B0604030504040204" pitchFamily="34" charset="0"/>
                <a:cs typeface="Verdana" panose="020B0604030504040204" pitchFamily="34" charset="0"/>
              </a:rPr>
              <a:t>= geringfügige Änderung</a:t>
            </a:r>
          </a:p>
        </p:txBody>
      </p:sp>
      <p:graphicFrame>
        <p:nvGraphicFramePr>
          <p:cNvPr id="7" name="Tabelle 6"/>
          <p:cNvGraphicFramePr>
            <a:graphicFrameLocks noGrp="1"/>
          </p:cNvGraphicFramePr>
          <p:nvPr>
            <p:extLst>
              <p:ext uri="{D42A27DB-BD31-4B8C-83A1-F6EECF244321}">
                <p14:modId xmlns:p14="http://schemas.microsoft.com/office/powerpoint/2010/main" val="2895931259"/>
              </p:ext>
            </p:extLst>
          </p:nvPr>
        </p:nvGraphicFramePr>
        <p:xfrm>
          <a:off x="323528" y="2276873"/>
          <a:ext cx="8513160" cy="2557456"/>
        </p:xfrm>
        <a:graphic>
          <a:graphicData uri="http://schemas.openxmlformats.org/drawingml/2006/table">
            <a:tbl>
              <a:tblPr firstRow="1" bandRow="1">
                <a:tableStyleId>{5C22544A-7EE6-4342-B048-85BDC9FD1C3A}</a:tableStyleId>
              </a:tblPr>
              <a:tblGrid>
                <a:gridCol w="1200374"/>
                <a:gridCol w="2688058"/>
                <a:gridCol w="4624728"/>
              </a:tblGrid>
              <a:tr h="3893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56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br>
                        <a:rPr lang="de-DE" b="1" dirty="0" smtClean="0">
                          <a:latin typeface="Verdana" panose="020B0604030504040204" pitchFamily="34" charset="0"/>
                          <a:ea typeface="Verdana" panose="020B0604030504040204" pitchFamily="34" charset="0"/>
                          <a:cs typeface="Verdana" panose="020B0604030504040204" pitchFamily="34" charset="0"/>
                        </a:rPr>
                      </a:b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Kölnische Volkszeitung und Handelsblatt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92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2.3.7.1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von Teilen …</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aseline="0" dirty="0" smtClean="0">
                          <a:latin typeface="Verdana" panose="020B0604030504040204" pitchFamily="34" charset="0"/>
                          <a:ea typeface="Verdana" panose="020B0604030504040204" pitchFamily="34" charset="0"/>
                          <a:cs typeface="Verdana" panose="020B0604030504040204" pitchFamily="34" charset="0"/>
                        </a:rPr>
                        <a:t>Literarische Blätter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7328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2.3.7.3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effectLst/>
                          <a:latin typeface="Verdana"/>
                          <a:ea typeface="Times New Roman"/>
                          <a:cs typeface="Times New Roman"/>
                        </a:rPr>
                        <a:t>Erfassen von früheren Haupttiteln</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smtClean="0">
                          <a:effectLst/>
                          <a:latin typeface="Verdana"/>
                          <a:ea typeface="Times New Roman"/>
                          <a:cs typeface="Times New Roman"/>
                        </a:rPr>
                        <a:t>Haupttitel 1 </a:t>
                      </a:r>
                      <a:r>
                        <a:rPr lang="de-DE" sz="1800" dirty="0" smtClean="0">
                          <a:effectLst/>
                          <a:latin typeface="Verdana"/>
                          <a:ea typeface="Times New Roman"/>
                          <a:cs typeface="Times New Roman"/>
                        </a:rPr>
                        <a:t>(1967): Kölnische Volkszeitung und Handelsblatt. Literarische Beilagen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Titel 5"/>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Fallgruppe b)		-2-</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760069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 c)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620688"/>
            <a:ext cx="8640960" cy="5688632"/>
          </a:xfrm>
        </p:spPr>
        <p:txBody>
          <a:bodyPr/>
          <a:lstStyle/>
          <a:p>
            <a:pPr marL="0" indent="0">
              <a:buNone/>
            </a:pPr>
            <a:r>
              <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Namen von Körperschaften </a:t>
            </a:r>
            <a:r>
              <a:rPr lang="de-DE" sz="2000" dirty="0" smtClean="0">
                <a:latin typeface="Verdana" panose="020B0604030504040204" pitchFamily="34" charset="0"/>
                <a:ea typeface="Verdana" panose="020B0604030504040204" pitchFamily="34" charset="0"/>
                <a:cs typeface="Verdana" panose="020B0604030504040204" pitchFamily="34" charset="0"/>
              </a:rPr>
              <a:t>im Haupttitel/Verantwortlichkeits-angabe unterliegen folgenden Prüfungen:</a:t>
            </a: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p>
          <a:p>
            <a:pPr marL="457200" indent="-457200">
              <a:buNone/>
            </a:pPr>
            <a:r>
              <a:rPr lang="de-DE" sz="18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Liegt ein geistiger Schöpfer </a:t>
            </a:r>
            <a:r>
              <a:rPr lang="de-DE" sz="1800" dirty="0" smtClean="0">
                <a:latin typeface="Verdana" panose="020B0604030504040204" pitchFamily="34" charset="0"/>
                <a:ea typeface="Verdana" panose="020B0604030504040204" pitchFamily="34" charset="0"/>
                <a:cs typeface="Verdana" panose="020B0604030504040204" pitchFamily="34" charset="0"/>
              </a:rPr>
              <a:t>nach RDA 19.2/19.2 D-A-CH vor?</a:t>
            </a:r>
          </a:p>
          <a:p>
            <a:pPr marL="457200" indent="-457200">
              <a:buNone/>
            </a:pPr>
            <a:r>
              <a:rPr lang="de-DE" sz="1800" i="1" dirty="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J</a:t>
            </a:r>
            <a:r>
              <a:rPr lang="de-DE" sz="1800" i="1" dirty="0"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a </a:t>
            </a:r>
            <a:r>
              <a:rPr lang="de-DE" sz="1800" i="1" dirty="0" smtClean="0">
                <a:solidFill>
                  <a:srgbClr val="FF0000"/>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p>
          <a:p>
            <a:pPr marL="457200" indent="-457200">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Bei einer Änderung der Vorzugsbenennung der Körperschaft</a:t>
            </a: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2.3.2.13.1.c D-A-CH</a:t>
            </a: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Bei einem Wechsel der Hauptverantwortlichkeit für das Werk</a:t>
            </a: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Neue Beschreibung </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Kapitel 6</a:t>
            </a:r>
            <a:endPar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buNone/>
            </a:pPr>
            <a:endParaRPr lang="de-DE" sz="2000" dirty="0" smtClean="0">
              <a:latin typeface="Verdana" pitchFamily="34" charset="0"/>
              <a:ea typeface="Verdana" pitchFamily="34" charset="0"/>
              <a:cs typeface="Verdana" pitchFamily="34" charset="0"/>
              <a:sym typeface="Wingdings" panose="05000000000000000000" pitchFamily="2" charset="2"/>
            </a:endParaRPr>
          </a:p>
          <a:p>
            <a:pPr marL="0" indent="0">
              <a:buNone/>
            </a:pPr>
            <a:r>
              <a:rPr lang="de-DE" sz="2000" dirty="0" smtClean="0">
                <a:latin typeface="Verdana" pitchFamily="34" charset="0"/>
                <a:ea typeface="Verdana" pitchFamily="34" charset="0"/>
                <a:cs typeface="Verdana" pitchFamily="34" charset="0"/>
                <a:sym typeface="Wingdings" panose="05000000000000000000" pitchFamily="2" charset="2"/>
              </a:rPr>
              <a:t>Bei einer Änderung des Namens der Körperschaft, ohne Änderung der Vorzugsbenennung</a:t>
            </a:r>
          </a:p>
          <a:p>
            <a:pPr marL="0" indent="0">
              <a:buNone/>
            </a:pPr>
            <a:r>
              <a:rPr lang="de-DE" sz="2000" dirty="0" smtClean="0">
                <a:latin typeface="Verdana" pitchFamily="34" charset="0"/>
                <a:ea typeface="Verdana" pitchFamily="34" charset="0"/>
                <a:cs typeface="Verdana" pitchFamily="34" charset="0"/>
                <a:sym typeface="Wingdings" panose="05000000000000000000" pitchFamily="2" charset="2"/>
              </a:rPr>
              <a:t> </a:t>
            </a:r>
            <a:r>
              <a:rPr lang="de-DE" sz="2000" dirty="0" smtClean="0">
                <a:solidFill>
                  <a:srgbClr val="7030A0"/>
                </a:solidFill>
                <a:latin typeface="Verdana" pitchFamily="34" charset="0"/>
                <a:ea typeface="Verdana" pitchFamily="34" charset="0"/>
                <a:cs typeface="Verdana" pitchFamily="34" charset="0"/>
                <a:sym typeface="Wingdings" panose="05000000000000000000" pitchFamily="2" charset="2"/>
              </a:rPr>
              <a:t>Keine neue Beschreibung </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2.3.2.13.2.c D-A-CH, s. a. Schulungsunterlage „Keine neue Beschreibung“</a:t>
            </a:r>
            <a:endParaRPr lang="de-DE" sz="1800" dirty="0">
              <a:latin typeface="Verdana" pitchFamily="34" charset="0"/>
              <a:ea typeface="Verdana" pitchFamily="34" charset="0"/>
              <a:cs typeface="Verdana" pitchFamily="34" charset="0"/>
              <a:sym typeface="Wingdings" panose="05000000000000000000" pitchFamily="2" charset="2"/>
            </a:endParaRPr>
          </a:p>
          <a:p>
            <a:pPr marL="0" indent="0">
              <a:buNone/>
            </a:pP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14805193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 c)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620688"/>
            <a:ext cx="8640960" cy="5688632"/>
          </a:xfrm>
        </p:spPr>
        <p:txBody>
          <a:bodyPr/>
          <a:lstStyle/>
          <a:p>
            <a:pPr marL="457200" indent="-457200">
              <a:buNone/>
            </a:pPr>
            <a:endPar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endParaRPr>
          </a:p>
          <a:p>
            <a:pPr marL="457200" indent="-457200">
              <a:buNone/>
            </a:pPr>
            <a:r>
              <a:rPr lang="de-DE" sz="2000" dirty="0" smtClean="0">
                <a:solidFill>
                  <a:srgbClr val="C00000"/>
                </a:solidFill>
                <a:latin typeface="Verdana" panose="020B0604030504040204" pitchFamily="34" charset="0"/>
                <a:ea typeface="Verdana" panose="020B0604030504040204" pitchFamily="34" charset="0"/>
                <a:cs typeface="Verdana" panose="020B0604030504040204" pitchFamily="34" charset="0"/>
              </a:rPr>
              <a:t>Liegt ein geistiger Schöpfer </a:t>
            </a:r>
            <a:r>
              <a:rPr lang="de-DE" sz="2000" dirty="0" smtClean="0">
                <a:latin typeface="Verdana" panose="020B0604030504040204" pitchFamily="34" charset="0"/>
                <a:ea typeface="Verdana" panose="020B0604030504040204" pitchFamily="34" charset="0"/>
                <a:cs typeface="Verdana" panose="020B0604030504040204" pitchFamily="34" charset="0"/>
              </a:rPr>
              <a:t>nach RDA 19.2/19.2 D-A-CH vor?</a:t>
            </a:r>
          </a:p>
          <a:p>
            <a:pPr marL="457200" indent="-457200">
              <a:buNone/>
            </a:pPr>
            <a:r>
              <a:rPr lang="de-DE" sz="2000" i="1" dirty="0" smtClean="0">
                <a:solidFill>
                  <a:srgbClr val="7030A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Nein (hier greift RDA 19.3) </a:t>
            </a:r>
          </a:p>
          <a:p>
            <a:pPr marL="457200" indent="-457200">
              <a:buNone/>
            </a:pPr>
            <a:endParaRPr lang="de-DE" sz="2000" i="1" dirty="0">
              <a:solidFill>
                <a:srgbClr val="7030A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457200" indent="-457200">
              <a:buNone/>
            </a:pPr>
            <a:r>
              <a:rPr lang="de-DE" sz="2000" dirty="0" smtClean="0">
                <a:latin typeface="Verdana" pitchFamily="34" charset="0"/>
                <a:ea typeface="Verdana" pitchFamily="34" charset="0"/>
                <a:cs typeface="Verdana" pitchFamily="34" charset="0"/>
                <a:sym typeface="Wingdings" panose="05000000000000000000" pitchFamily="2" charset="2"/>
              </a:rPr>
              <a:t>Liegt im Haupttitel eine Änderung </a:t>
            </a:r>
            <a:r>
              <a:rPr lang="de-DE" sz="2000" dirty="0">
                <a:latin typeface="Verdana" pitchFamily="34" charset="0"/>
                <a:ea typeface="Verdana" pitchFamily="34" charset="0"/>
                <a:cs typeface="Verdana" pitchFamily="34" charset="0"/>
                <a:sym typeface="Wingdings" panose="05000000000000000000" pitchFamily="2" charset="2"/>
              </a:rPr>
              <a:t>des Namens der Körperschaft, ohne Änderung der </a:t>
            </a:r>
            <a:r>
              <a:rPr lang="de-DE" sz="2000" dirty="0" smtClean="0">
                <a:latin typeface="Verdana" pitchFamily="34" charset="0"/>
                <a:ea typeface="Verdana" pitchFamily="34" charset="0"/>
                <a:cs typeface="Verdana" pitchFamily="34" charset="0"/>
                <a:sym typeface="Wingdings" panose="05000000000000000000" pitchFamily="2" charset="2"/>
              </a:rPr>
              <a:t>Vorzugsbenennung vor? </a:t>
            </a:r>
          </a:p>
          <a:p>
            <a:pPr marL="457200" indent="-457200">
              <a:buNone/>
            </a:pPr>
            <a:r>
              <a:rPr lang="de-DE" sz="2000" dirty="0" smtClean="0">
                <a:latin typeface="Verdana" pitchFamily="34" charset="0"/>
                <a:ea typeface="Verdana" pitchFamily="34" charset="0"/>
                <a:cs typeface="Verdana" pitchFamily="34" charset="0"/>
                <a:sym typeface="Wingdings" panose="05000000000000000000" pitchFamily="2" charset="2"/>
              </a:rPr>
              <a:t> </a:t>
            </a:r>
            <a:r>
              <a:rPr lang="de-DE" sz="2000" dirty="0" smtClean="0">
                <a:solidFill>
                  <a:srgbClr val="FF0000"/>
                </a:solidFill>
                <a:latin typeface="Verdana" pitchFamily="34" charset="0"/>
                <a:ea typeface="Verdana" pitchFamily="34" charset="0"/>
                <a:cs typeface="Verdana" pitchFamily="34" charset="0"/>
                <a:sym typeface="Wingdings" panose="05000000000000000000" pitchFamily="2" charset="2"/>
              </a:rPr>
              <a:t>Neue </a:t>
            </a:r>
            <a:r>
              <a:rPr lang="de-DE" sz="2000" dirty="0">
                <a:solidFill>
                  <a:srgbClr val="FF0000"/>
                </a:solidFill>
                <a:latin typeface="Verdana" pitchFamily="34" charset="0"/>
                <a:ea typeface="Verdana" pitchFamily="34" charset="0"/>
                <a:cs typeface="Verdana" pitchFamily="34" charset="0"/>
                <a:sym typeface="Wingdings" panose="05000000000000000000" pitchFamily="2" charset="2"/>
              </a:rPr>
              <a:t>Beschreibung </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gemäß RDA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2.3.2.13.1.a D-A-CH</a:t>
            </a:r>
            <a:r>
              <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s. a. </a:t>
            </a:r>
            <a:r>
              <a:rPr lang="de-DE" sz="18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Fallgruppe a), Beispiel DIN-Schriftenreihe</a:t>
            </a:r>
            <a:endParaRPr lang="de-DE" sz="18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457200" indent="-457200">
              <a:buNone/>
            </a:pPr>
            <a:endParaRPr lang="de-DE" sz="2000" i="1" dirty="0" smtClean="0">
              <a:solidFill>
                <a:srgbClr val="7030A0"/>
              </a:solidFill>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457200" indent="-457200">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35367813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750476437"/>
              </p:ext>
            </p:extLst>
          </p:nvPr>
        </p:nvGraphicFramePr>
        <p:xfrm>
          <a:off x="322947" y="1533912"/>
          <a:ext cx="8497527" cy="4702304"/>
        </p:xfrm>
        <a:graphic>
          <a:graphicData uri="http://schemas.openxmlformats.org/drawingml/2006/table">
            <a:tbl>
              <a:tblPr firstRow="1" bandRow="1">
                <a:tableStyleId>{5C22544A-7EE6-4342-B048-85BDC9FD1C3A}</a:tableStyleId>
              </a:tblPr>
              <a:tblGrid>
                <a:gridCol w="1080701"/>
                <a:gridCol w="2016224"/>
                <a:gridCol w="2642808"/>
                <a:gridCol w="2757794"/>
              </a:tblGrid>
              <a:tr h="38292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728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19.2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a:t>
                      </a:r>
                      <a:r>
                        <a:rPr lang="de-DE" baseline="0" dirty="0" smtClean="0">
                          <a:latin typeface="Verdana" panose="020B0604030504040204" pitchFamily="34" charset="0"/>
                          <a:ea typeface="Verdana" panose="020B0604030504040204" pitchFamily="34" charset="0"/>
                          <a:cs typeface="Verdana" panose="020B0604030504040204" pitchFamily="34" charset="0"/>
                        </a:rPr>
                        <a:t> Beton- und Bautechnikverein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 Beton-Verein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13792">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18.5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Beziehungs-</a:t>
                      </a:r>
                      <a:r>
                        <a:rPr lang="de-DE" b="0" dirty="0" err="1" smtClean="0">
                          <a:latin typeface="Verdana" panose="020B0604030504040204" pitchFamily="34" charset="0"/>
                          <a:ea typeface="Verdana" panose="020B0604030504040204" pitchFamily="34" charset="0"/>
                          <a:cs typeface="Verdana" panose="020B0604030504040204" pitchFamily="34" charset="0"/>
                        </a:rPr>
                        <a:t>kennzeich</a:t>
                      </a:r>
                      <a:r>
                        <a:rPr lang="de-DE" b="0" dirty="0" smtClean="0">
                          <a:latin typeface="Verdana" panose="020B0604030504040204" pitchFamily="34" charset="0"/>
                          <a:ea typeface="Verdana" panose="020B0604030504040204" pitchFamily="34" charset="0"/>
                          <a:cs typeface="Verdana" panose="020B0604030504040204" pitchFamily="34" charset="0"/>
                        </a:rPr>
                        <a:t>-</a:t>
                      </a:r>
                      <a:r>
                        <a:rPr lang="de-DE" b="0" dirty="0" err="1" smtClean="0">
                          <a:latin typeface="Verdana" panose="020B0604030504040204" pitchFamily="34" charset="0"/>
                          <a:ea typeface="Verdana" panose="020B0604030504040204" pitchFamily="34" charset="0"/>
                          <a:cs typeface="Verdana" panose="020B0604030504040204" pitchFamily="34" charset="0"/>
                        </a:rPr>
                        <a:t>nungen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Verfasser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314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err="1" smtClean="0">
                          <a:latin typeface="Verdana" panose="020B0604030504040204" pitchFamily="34" charset="0"/>
                          <a:ea typeface="Verdana" panose="020B0604030504040204" pitchFamily="34" charset="0"/>
                          <a:cs typeface="Verdana" panose="020B0604030504040204" pitchFamily="34" charset="0"/>
                        </a:rPr>
                        <a:t>Verantwort</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err="1" smtClean="0">
                          <a:latin typeface="Verdana" panose="020B0604030504040204" pitchFamily="34" charset="0"/>
                          <a:ea typeface="Verdana" panose="020B0604030504040204" pitchFamily="34" charset="0"/>
                          <a:cs typeface="Verdana" panose="020B0604030504040204" pitchFamily="34" charset="0"/>
                        </a:rPr>
                        <a:t>lichkeits</a:t>
                      </a:r>
                      <a:r>
                        <a:rPr lang="de-DE" b="1" dirty="0"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Deutscher</a:t>
                      </a:r>
                      <a:r>
                        <a:rPr lang="de-DE" baseline="0" dirty="0" smtClean="0">
                          <a:latin typeface="Verdana" panose="020B0604030504040204" pitchFamily="34" charset="0"/>
                          <a:ea typeface="Verdana" panose="020B0604030504040204" pitchFamily="34" charset="0"/>
                          <a:cs typeface="Verdana" panose="020B0604030504040204" pitchFamily="34" charset="0"/>
                        </a:rPr>
                        <a:t> Beton- und Bautechnikverein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Deutscher Beton-Verein</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52128">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Fortgesetzt von</a:t>
                      </a:r>
                      <a:br>
                        <a:rPr lang="de-DE" i="1"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Deutscher Beton-Verein:</a:t>
                      </a:r>
                      <a:r>
                        <a:rPr lang="de-DE" baseline="0" dirty="0" smtClean="0">
                          <a:latin typeface="Verdana" panose="020B0604030504040204" pitchFamily="34" charset="0"/>
                          <a:ea typeface="Verdana" panose="020B0604030504040204" pitchFamily="34" charset="0"/>
                          <a:cs typeface="Verdana" panose="020B0604030504040204" pitchFamily="34" charset="0"/>
                        </a:rPr>
                        <a:t> 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Fortsetzung von</a:t>
                      </a:r>
                    </a:p>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Deutscher Beton- und Bautechnikverein: Mitgliederverzeichnis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4.a Fallgruppe c)		-3-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22946" y="692696"/>
            <a:ext cx="7776864" cy="830997"/>
          </a:xfrm>
          <a:prstGeom prst="rect">
            <a:avLst/>
          </a:prstGeom>
          <a:noFill/>
        </p:spPr>
        <p:txBody>
          <a:bodyPr wrap="square" rtlCol="0">
            <a:spAutoFit/>
          </a:bodyPr>
          <a:lstStyle/>
          <a:p>
            <a:pPr marL="342900" indent="-342900">
              <a:buFont typeface="Arial" panose="020B0604020202020204" pitchFamily="34" charset="0"/>
              <a:buChar char="•"/>
            </a:pP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Geistiger Schöpfer: </a:t>
            </a:r>
            <a:r>
              <a:rPr lang="de-DE" sz="2400" dirty="0" smtClean="0">
                <a:latin typeface="Verdana" panose="020B0604030504040204" pitchFamily="34" charset="0"/>
                <a:ea typeface="Verdana" panose="020B0604030504040204" pitchFamily="34" charset="0"/>
                <a:cs typeface="Verdana" panose="020B0604030504040204" pitchFamily="34" charset="0"/>
              </a:rPr>
              <a:t>Änderung der Vorzugsbenennung (neuer GND-Satz)</a:t>
            </a:r>
            <a:endParaRPr lang="de-DE" sz="2400" dirty="0"/>
          </a:p>
        </p:txBody>
      </p:sp>
    </p:spTree>
    <p:extLst>
      <p:ext uri="{BB962C8B-B14F-4D97-AF65-F5344CB8AC3E}">
        <p14:creationId xmlns:p14="http://schemas.microsoft.com/office/powerpoint/2010/main" val="24464335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a:bodyPr>
          <a:lstStyle/>
          <a:p>
            <a:pPr algn="ctr"/>
            <a:r>
              <a:rPr lang="de-DE" sz="2800" dirty="0" smtClean="0">
                <a:latin typeface="Verdana" pitchFamily="34" charset="0"/>
                <a:ea typeface="Verdana" pitchFamily="34" charset="0"/>
                <a:cs typeface="Verdana" pitchFamily="34" charset="0"/>
              </a:rPr>
              <a:t>Neue Beschreibungen</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 B</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5. Änderung der Verantwortlichkeit </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p:txBody>
          <a:bodyPr/>
          <a:lstStyle/>
          <a:p>
            <a:pPr marL="0" indent="0">
              <a:buNone/>
            </a:pPr>
            <a:endParaRPr lang="de-DE" sz="2400" dirty="0" smtClean="0">
              <a:solidFill>
                <a:srgbClr val="C00000"/>
              </a:solidFill>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itchFamily="34" charset="0"/>
                <a:ea typeface="Verdana" pitchFamily="34" charset="0"/>
                <a:cs typeface="Verdana" pitchFamily="34" charset="0"/>
              </a:rPr>
              <a:t>Änderung der Verantwortlichkeit von geistigen Schöpfern oder von sonstigen Körperschaften auf Werkebene</a:t>
            </a:r>
          </a:p>
          <a:p>
            <a:pPr marL="0" indent="0">
              <a:buNone/>
            </a:pPr>
            <a:endParaRPr lang="de-DE" sz="2400" i="1" dirty="0" smtClean="0">
              <a:solidFill>
                <a:srgbClr val="C00000"/>
              </a:solidFill>
              <a:latin typeface="Verdana" pitchFamily="34" charset="0"/>
              <a:ea typeface="Verdana" pitchFamily="34" charset="0"/>
              <a:cs typeface="Verdana" pitchFamily="34" charset="0"/>
              <a:sym typeface="Wingdings" panose="05000000000000000000" pitchFamily="2" charset="2"/>
            </a:endParaRPr>
          </a:p>
          <a:p>
            <a:pPr marL="0" indent="0">
              <a:buNone/>
            </a:pPr>
            <a:r>
              <a:rPr lang="de-DE" sz="2400" i="1" dirty="0" smtClean="0">
                <a:solidFill>
                  <a:srgbClr val="C00000"/>
                </a:solidFill>
                <a:latin typeface="Verdana" pitchFamily="34" charset="0"/>
                <a:ea typeface="Verdana" pitchFamily="34" charset="0"/>
                <a:cs typeface="Verdana" pitchFamily="34" charset="0"/>
                <a:sym typeface="Wingdings" panose="05000000000000000000" pitchFamily="2" charset="2"/>
              </a:rPr>
              <a:t>Ausführliche Hinweise folgen in der Schulungsunterlage Modul 5B, Werke II</a:t>
            </a:r>
          </a:p>
          <a:p>
            <a:pPr marL="0" indent="0"/>
            <a:endParaRPr lang="de-DE" sz="2400" dirty="0" smtClean="0">
              <a:latin typeface="Verdana" pitchFamily="34" charset="0"/>
              <a:ea typeface="Verdana" pitchFamily="34" charset="0"/>
              <a:cs typeface="Verdana" pitchFamily="34" charset="0"/>
            </a:endParaRPr>
          </a:p>
          <a:p>
            <a:pPr marL="457200" indent="-457200">
              <a:buFont typeface="+mj-lt"/>
              <a:buAutoNum type="arabicPeriod"/>
            </a:pPr>
            <a:endPar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4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400" dirty="0">
              <a:latin typeface="Verdana" panose="020B0604030504040204" pitchFamily="34" charset="0"/>
              <a:ea typeface="Verdana" panose="020B0604030504040204" pitchFamily="34" charset="0"/>
              <a:cs typeface="Verdana" panose="020B0604030504040204" pitchFamily="34" charset="0"/>
            </a:endParaRPr>
          </a:p>
          <a:p>
            <a:endPar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endParaRPr lang="de-DE" dirty="0" smtClean="0"/>
          </a:p>
          <a:p>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5196163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rm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6. Änderung des Ausgabevermerks</a:t>
            </a:r>
            <a:endParaRPr lang="de-DE" dirty="0"/>
          </a:p>
        </p:txBody>
      </p:sp>
      <p:sp>
        <p:nvSpPr>
          <p:cNvPr id="3" name="Textplatzhalter 2"/>
          <p:cNvSpPr>
            <a:spLocks noGrp="1"/>
          </p:cNvSpPr>
          <p:nvPr>
            <p:ph type="body" sz="quarter" idx="13"/>
          </p:nvPr>
        </p:nvSpPr>
        <p:spPr>
          <a:xfrm>
            <a:off x="251520" y="980728"/>
            <a:ext cx="8640960" cy="5328592"/>
          </a:xfrm>
        </p:spPr>
        <p:txBody>
          <a:bodyPr/>
          <a:lstStyle/>
          <a:p>
            <a:r>
              <a:rPr lang="de-DE" sz="2400" dirty="0" smtClean="0">
                <a:latin typeface="Verdana" pitchFamily="34" charset="0"/>
                <a:ea typeface="Verdana" pitchFamily="34" charset="0"/>
                <a:cs typeface="Verdana" pitchFamily="34" charset="0"/>
              </a:rPr>
              <a:t>Änderung im Ausgabevermerk mit wesentlicher Änderung des Geltungsbereichs oder der geografischen Abdeckung </a:t>
            </a:r>
            <a:r>
              <a:rPr lang="de-DE" sz="2400" dirty="0" smtClean="0">
                <a:latin typeface="Verdana" pitchFamily="34" charset="0"/>
                <a:ea typeface="Verdana" pitchFamily="34" charset="0"/>
                <a:cs typeface="Verdana" pitchFamily="34" charset="0"/>
                <a:sym typeface="Wingdings" pitchFamily="2" charset="2"/>
              </a:rPr>
              <a:t> </a:t>
            </a:r>
            <a:r>
              <a:rPr lang="de-DE" sz="2400" dirty="0" smtClean="0">
                <a:solidFill>
                  <a:srgbClr val="C00000"/>
                </a:solidFill>
                <a:latin typeface="Verdana" pitchFamily="34" charset="0"/>
                <a:ea typeface="Verdana" pitchFamily="34" charset="0"/>
                <a:cs typeface="Verdana" pitchFamily="34" charset="0"/>
              </a:rPr>
              <a:t>neue Beschreibung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Bei gleichen Haupttiteln ist die Bildung des Werktitels mit einem Merkmal zur Unterscheidung notwendig. </a:t>
            </a:r>
          </a:p>
          <a:p>
            <a:endParaRPr lang="de-DE" sz="2400" dirty="0" smtClean="0">
              <a:latin typeface="Verdana" pitchFamily="34" charset="0"/>
              <a:ea typeface="Verdana" pitchFamily="34" charset="0"/>
              <a:cs typeface="Verdana" pitchFamily="34" charset="0"/>
            </a:endParaRPr>
          </a:p>
          <a:p>
            <a:r>
              <a:rPr lang="de-DE" sz="2400" i="1" dirty="0" smtClean="0">
                <a:solidFill>
                  <a:srgbClr val="C00000"/>
                </a:solidFill>
                <a:latin typeface="Verdana" pitchFamily="34" charset="0"/>
                <a:ea typeface="Verdana" pitchFamily="34" charset="0"/>
                <a:cs typeface="Verdana" pitchFamily="34" charset="0"/>
              </a:rPr>
              <a:t>Ausführliche Hinweise zur Erfassung folgen in den Schulungsunterlagen Modul 5B, Ausgabevermerk und Werk II</a:t>
            </a:r>
            <a:endParaRPr lang="de-DE" sz="2400" i="1" dirty="0" smtClean="0">
              <a:solidFill>
                <a:srgbClr val="C00000"/>
              </a:solidFill>
            </a:endParaRPr>
          </a:p>
          <a:p>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9" name="Titel 1"/>
          <p:cNvSpPr>
            <a:spLocks noGrp="1"/>
          </p:cNvSpPr>
          <p:nvPr>
            <p:ph type="title"/>
          </p:nvPr>
        </p:nvSpPr>
        <p:spPr>
          <a:xfrm>
            <a:off x="251520" y="183778"/>
            <a:ext cx="8640960" cy="940966"/>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6.a Änderung des Geltungsbereichs</a:t>
            </a:r>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4225404969"/>
              </p:ext>
            </p:extLst>
          </p:nvPr>
        </p:nvGraphicFramePr>
        <p:xfrm>
          <a:off x="251520" y="1052737"/>
          <a:ext cx="8568955" cy="5140340"/>
        </p:xfrm>
        <a:graphic>
          <a:graphicData uri="http://schemas.openxmlformats.org/drawingml/2006/table">
            <a:tbl>
              <a:tblPr firstRow="1" bandRow="1">
                <a:tableStyleId>{5C22544A-7EE6-4342-B048-85BDC9FD1C3A}</a:tableStyleId>
              </a:tblPr>
              <a:tblGrid>
                <a:gridCol w="1296144"/>
                <a:gridCol w="2016224"/>
                <a:gridCol w="2304257"/>
                <a:gridCol w="2952330"/>
              </a:tblGrid>
              <a:tr h="42389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00514">
                <a:tc>
                  <a:txBody>
                    <a:bodyPr/>
                    <a:lstStyle/>
                    <a:p>
                      <a:r>
                        <a:rPr lang="de-DE" sz="1800" b="1" dirty="0" smtClean="0">
                          <a:solidFill>
                            <a:srgbClr val="000000"/>
                          </a:solidFill>
                          <a:effectLst/>
                          <a:latin typeface="Verdana"/>
                          <a:ea typeface="Times New Roman"/>
                          <a:cs typeface="Times New Roman"/>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800" b="1" dirty="0" smtClean="0">
                          <a:solidFill>
                            <a:srgbClr val="000000"/>
                          </a:solidFill>
                          <a:effectLst/>
                          <a:latin typeface="Verdana"/>
                          <a:ea typeface="Times New Roman"/>
                          <a:cs typeface="Times New Roman"/>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Deutsche Finanzwirtschaft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0051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6.27.1.9</a:t>
                      </a:r>
                      <a:endParaRPr lang="de-DE"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Ergänzungen zu </a:t>
                      </a:r>
                      <a:r>
                        <a:rPr lang="de-DE" sz="1800" b="1" dirty="0" err="1" smtClean="0">
                          <a:solidFill>
                            <a:srgbClr val="000000"/>
                          </a:solidFill>
                          <a:effectLst/>
                          <a:latin typeface="Verdana"/>
                          <a:ea typeface="Times New Roman"/>
                          <a:cs typeface="Times New Roman"/>
                        </a:rPr>
                        <a:t>Suchein</a:t>
                      </a:r>
                      <a:r>
                        <a:rPr lang="de-DE" sz="1800" b="1" dirty="0" smtClean="0">
                          <a:solidFill>
                            <a:srgbClr val="000000"/>
                          </a:solidFill>
                          <a:effectLst/>
                          <a:latin typeface="Verdana"/>
                          <a:ea typeface="Times New Roman"/>
                          <a:cs typeface="Times New Roman"/>
                        </a:rPr>
                        <a:t>-stiegen …</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Kredit und Versicherung)</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227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Deutsche Finanzwirtschaft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Deutsche Finanzwirtschaft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2788">
                <a:tc>
                  <a:txBody>
                    <a:bodyPr/>
                    <a:lstStyle/>
                    <a:p>
                      <a:pPr marL="0" indent="0">
                        <a:buFontTx/>
                        <a:buNone/>
                      </a:pPr>
                      <a:r>
                        <a:rPr lang="de-DE" b="1" dirty="0" smtClean="0">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marL="0" indent="0">
                        <a:buFontTx/>
                        <a:buNone/>
                      </a:pPr>
                      <a:r>
                        <a:rPr lang="de-DE" b="1" dirty="0" err="1" smtClean="0">
                          <a:latin typeface="Verdana" panose="020B0604030504040204" pitchFamily="34" charset="0"/>
                          <a:ea typeface="Verdana" panose="020B0604030504040204" pitchFamily="34" charset="0"/>
                          <a:cs typeface="Verdana" panose="020B0604030504040204" pitchFamily="34" charset="0"/>
                        </a:rPr>
                        <a:t>Ausgabebe</a:t>
                      </a:r>
                      <a:r>
                        <a:rPr lang="de-DE" b="1" dirty="0" smtClean="0">
                          <a:latin typeface="Verdana" panose="020B0604030504040204" pitchFamily="34" charset="0"/>
                          <a:ea typeface="Verdana" panose="020B0604030504040204" pitchFamily="34" charset="0"/>
                          <a:cs typeface="Verdana" panose="020B0604030504040204" pitchFamily="34" charset="0"/>
                        </a:rPr>
                        <a:t>-zeichnung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indent="0">
                        <a:buFontTx/>
                        <a:buNone/>
                      </a:pPr>
                      <a:r>
                        <a:rPr lang="de-DE" dirty="0" smtClean="0">
                          <a:latin typeface="Verdana" panose="020B0604030504040204" pitchFamily="34" charset="0"/>
                          <a:ea typeface="Verdana" panose="020B0604030504040204" pitchFamily="34" charset="0"/>
                          <a:cs typeface="Verdana" panose="020B0604030504040204" pitchFamily="34" charset="0"/>
                        </a:rPr>
                        <a:t>Ausgabe Kredit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indent="0">
                        <a:buFontTx/>
                        <a:buNone/>
                      </a:pPr>
                      <a:r>
                        <a:rPr lang="de-DE" dirty="0" smtClean="0">
                          <a:latin typeface="Verdana" panose="020B0604030504040204" pitchFamily="34" charset="0"/>
                          <a:ea typeface="Verdana" panose="020B0604030504040204" pitchFamily="34" charset="0"/>
                          <a:cs typeface="Verdana" panose="020B0604030504040204" pitchFamily="34" charset="0"/>
                        </a:rPr>
                        <a:t>Ausgabe Kredit und Versicherung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532580">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Fortgesetzt von</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Deutsche Finanzwirtschaft (Ausgabe Kredit und Versicherung)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indent="0">
                        <a:buFontTx/>
                        <a:buNone/>
                      </a:pPr>
                      <a:r>
                        <a:rPr lang="de-DE" i="1" dirty="0" smtClean="0">
                          <a:latin typeface="Verdana" panose="020B0604030504040204" pitchFamily="34" charset="0"/>
                          <a:ea typeface="Verdana" panose="020B0604030504040204" pitchFamily="34" charset="0"/>
                          <a:cs typeface="Verdana" panose="020B0604030504040204" pitchFamily="34" charset="0"/>
                        </a:rPr>
                        <a:t>Fortsetzung von</a:t>
                      </a:r>
                    </a:p>
                    <a:p>
                      <a:pPr marL="0" indent="0">
                        <a:buFontTx/>
                        <a:buNone/>
                      </a:pPr>
                      <a:r>
                        <a:rPr lang="de-DE" dirty="0" smtClean="0">
                          <a:latin typeface="Verdana" panose="020B0604030504040204" pitchFamily="34" charset="0"/>
                          <a:ea typeface="Verdana" panose="020B0604030504040204" pitchFamily="34" charset="0"/>
                          <a:cs typeface="Verdana" panose="020B0604030504040204" pitchFamily="34" charset="0"/>
                        </a:rPr>
                        <a:t>Deutsche Finanzwirtschaft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189173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a:spLocks noGrp="1"/>
          </p:cNvSpPr>
          <p:nvPr>
            <p:ph type="title"/>
          </p:nvPr>
        </p:nvSpPr>
        <p:spPr>
          <a:xfrm>
            <a:off x="251520" y="183778"/>
            <a:ext cx="8640960" cy="940966"/>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6.b Änderung der geografischen Abdeckung</a:t>
            </a:r>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2738777985"/>
              </p:ext>
            </p:extLst>
          </p:nvPr>
        </p:nvGraphicFramePr>
        <p:xfrm>
          <a:off x="251520" y="1340768"/>
          <a:ext cx="8640963" cy="4755600"/>
        </p:xfrm>
        <a:graphic>
          <a:graphicData uri="http://schemas.openxmlformats.org/drawingml/2006/table">
            <a:tbl>
              <a:tblPr firstRow="1" bandRow="1">
                <a:tableStyleId>{5C22544A-7EE6-4342-B048-85BDC9FD1C3A}</a:tableStyleId>
              </a:tblPr>
              <a:tblGrid>
                <a:gridCol w="1368152"/>
                <a:gridCol w="2232248"/>
                <a:gridCol w="2376265"/>
                <a:gridCol w="2664298"/>
              </a:tblGrid>
              <a:tr h="63163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36515">
                <a:tc>
                  <a:txBody>
                    <a:bodyPr/>
                    <a:lstStyle/>
                    <a:p>
                      <a:r>
                        <a:rPr lang="de-DE" sz="1800" b="1" dirty="0" smtClean="0">
                          <a:solidFill>
                            <a:srgbClr val="000000"/>
                          </a:solidFill>
                          <a:effectLst/>
                          <a:latin typeface="Verdana"/>
                          <a:ea typeface="Times New Roman"/>
                          <a:cs typeface="Times New Roman"/>
                        </a:rPr>
                        <a:t>6.2.2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smtClean="0">
                          <a:ln>
                            <a:noFill/>
                          </a:ln>
                          <a:solidFill>
                            <a:srgbClr val="000000"/>
                          </a:solidFill>
                          <a:effectLst/>
                          <a:uLnTx/>
                          <a:uFillTx/>
                          <a:latin typeface="Verdana"/>
                          <a:ea typeface="Times New Roman"/>
                          <a:cs typeface="Times New Roman"/>
                        </a:rPr>
                        <a:t>Bevorzugter Titel des Werks</a:t>
                      </a:r>
                      <a:endParaRPr kumimoji="0" lang="de-DE" sz="1800" b="1"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City </a:t>
                      </a:r>
                      <a:r>
                        <a:rPr lang="de-DE" dirty="0" err="1" smtClean="0">
                          <a:latin typeface="Verdana" panose="020B0604030504040204" pitchFamily="34" charset="0"/>
                          <a:ea typeface="Verdana" panose="020B0604030504040204" pitchFamily="34" charset="0"/>
                          <a:cs typeface="Verdana" panose="020B0604030504040204" pitchFamily="34" charset="0"/>
                        </a:rPr>
                        <a:t>dog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1" dirty="0" smtClean="0">
                          <a:solidFill>
                            <a:srgbClr val="000000"/>
                          </a:solidFill>
                          <a:effectLst/>
                          <a:latin typeface="Verdana"/>
                          <a:ea typeface="Times New Roman"/>
                          <a:cs typeface="Times New Roman"/>
                        </a:rPr>
                        <a:t>6.27.1.9</a:t>
                      </a:r>
                      <a:endParaRPr lang="de-DE" b="1" dirty="0" smtClean="0">
                        <a:latin typeface="Verdana" panose="020B0604030504040204" pitchFamily="34" charset="0"/>
                        <a:ea typeface="Verdana" panose="020B0604030504040204" pitchFamily="34" charset="0"/>
                        <a:cs typeface="Verdana" panose="020B0604030504040204" pitchFamily="34" charset="0"/>
                      </a:endParaRP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1" i="0" u="none" strike="noStrike" kern="1200" cap="none" spc="0" normalizeH="0" baseline="0" noProof="0" dirty="0" smtClean="0">
                          <a:ln>
                            <a:noFill/>
                          </a:ln>
                          <a:solidFill>
                            <a:srgbClr val="000000"/>
                          </a:solidFill>
                          <a:effectLst/>
                          <a:uLnTx/>
                          <a:uFillTx/>
                          <a:latin typeface="Verdana"/>
                          <a:ea typeface="Times New Roman"/>
                          <a:cs typeface="Times New Roman"/>
                        </a:rPr>
                        <a:t>Ergänzungen zu </a:t>
                      </a:r>
                      <a:r>
                        <a:rPr kumimoji="0" lang="de-DE" sz="1800" b="1" i="0" u="none" strike="noStrike" kern="1200" cap="none" spc="0" normalizeH="0" baseline="0" noProof="0" dirty="0" err="1" smtClean="0">
                          <a:ln>
                            <a:noFill/>
                          </a:ln>
                          <a:solidFill>
                            <a:srgbClr val="000000"/>
                          </a:solidFill>
                          <a:effectLst/>
                          <a:uLnTx/>
                          <a:uFillTx/>
                          <a:latin typeface="Verdana"/>
                          <a:ea typeface="Times New Roman"/>
                          <a:cs typeface="Times New Roman"/>
                        </a:rPr>
                        <a:t>Suchein</a:t>
                      </a:r>
                      <a:r>
                        <a:rPr kumimoji="0" lang="de-DE" sz="1800" b="1" i="0" u="none" strike="noStrike" kern="1200" cap="none" spc="0" normalizeH="0" baseline="0" noProof="0" dirty="0" smtClean="0">
                          <a:ln>
                            <a:noFill/>
                          </a:ln>
                          <a:solidFill>
                            <a:srgbClr val="000000"/>
                          </a:solidFill>
                          <a:effectLst/>
                          <a:uLnTx/>
                          <a:uFillTx/>
                          <a:latin typeface="Verdana"/>
                          <a:ea typeface="Times New Roman"/>
                          <a:cs typeface="Times New Roman"/>
                        </a:rPr>
                        <a:t>-stiegen … </a:t>
                      </a:r>
                      <a:endParaRPr kumimoji="0" lang="de-DE" sz="18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(Ausgabe Berlin und Brandenburg)</a:t>
                      </a:r>
                    </a:p>
                    <a:p>
                      <a:pPr marL="0" marR="0" indent="0" algn="l" defTabSz="914400" rtl="0" eaLnBrk="1" fontAlgn="auto" latinLnBrk="0" hangingPunct="1">
                        <a:lnSpc>
                          <a:spcPct val="100000"/>
                        </a:lnSpc>
                        <a:spcBef>
                          <a:spcPts val="0"/>
                        </a:spcBef>
                        <a:spcAft>
                          <a:spcPts val="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5346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City </a:t>
                      </a:r>
                      <a:r>
                        <a:rPr lang="de-DE" dirty="0" err="1" smtClean="0">
                          <a:latin typeface="Verdana" panose="020B0604030504040204" pitchFamily="34" charset="0"/>
                          <a:ea typeface="Verdana" panose="020B0604030504040204" pitchFamily="34" charset="0"/>
                          <a:cs typeface="Verdana" panose="020B0604030504040204" pitchFamily="34" charset="0"/>
                        </a:rPr>
                        <a:t>dog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City </a:t>
                      </a:r>
                      <a:r>
                        <a:rPr lang="de-DE" dirty="0" err="1" smtClean="0">
                          <a:latin typeface="Verdana" panose="020B0604030504040204" pitchFamily="34" charset="0"/>
                          <a:ea typeface="Verdana" panose="020B0604030504040204" pitchFamily="34" charset="0"/>
                          <a:cs typeface="Verdana" panose="020B0604030504040204" pitchFamily="34" charset="0"/>
                        </a:rPr>
                        <a:t>dog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1637">
                <a:tc>
                  <a:txBody>
                    <a:bodyPr/>
                    <a:lstStyle/>
                    <a:p>
                      <a:pPr marL="0" indent="0">
                        <a:buFontTx/>
                        <a:buNone/>
                      </a:pPr>
                      <a:r>
                        <a:rPr lang="de-DE" b="1" dirty="0" smtClean="0">
                          <a:latin typeface="Verdana" panose="020B0604030504040204" pitchFamily="34" charset="0"/>
                          <a:ea typeface="Verdana" panose="020B0604030504040204" pitchFamily="34" charset="0"/>
                          <a:cs typeface="Verdana" panose="020B0604030504040204" pitchFamily="34" charset="0"/>
                        </a:rPr>
                        <a:t>2.5.2</a:t>
                      </a:r>
                    </a:p>
                  </a:txBody>
                  <a:tcPr/>
                </a:tc>
                <a:tc>
                  <a:txBody>
                    <a:bodyPr/>
                    <a:lstStyle/>
                    <a:p>
                      <a:pPr marL="0" indent="0">
                        <a:buFontTx/>
                        <a:buNone/>
                      </a:pPr>
                      <a:r>
                        <a:rPr lang="de-DE" b="1" dirty="0" err="1" smtClean="0">
                          <a:latin typeface="Verdana" panose="020B0604030504040204" pitchFamily="34" charset="0"/>
                          <a:ea typeface="Verdana" panose="020B0604030504040204" pitchFamily="34" charset="0"/>
                          <a:cs typeface="Verdana" panose="020B0604030504040204" pitchFamily="34" charset="0"/>
                        </a:rPr>
                        <a:t>Ausgabebe</a:t>
                      </a:r>
                      <a:r>
                        <a:rPr lang="de-DE" b="1" dirty="0" smtClean="0">
                          <a:latin typeface="Verdana" panose="020B0604030504040204" pitchFamily="34" charset="0"/>
                          <a:ea typeface="Verdana" panose="020B0604030504040204" pitchFamily="34" charset="0"/>
                          <a:cs typeface="Verdana" panose="020B0604030504040204" pitchFamily="34" charset="0"/>
                        </a:rPr>
                        <a:t>-zeichnung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indent="0">
                        <a:buFontTx/>
                        <a:buNone/>
                      </a:pPr>
                      <a:r>
                        <a:rPr lang="de-DE" dirty="0" smtClean="0">
                          <a:latin typeface="Verdana" panose="020B0604030504040204" pitchFamily="34" charset="0"/>
                          <a:ea typeface="Verdana" panose="020B0604030504040204" pitchFamily="34" charset="0"/>
                          <a:cs typeface="Verdana" panose="020B0604030504040204" pitchFamily="34" charset="0"/>
                        </a:rPr>
                        <a:t>Ausgabe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indent="0">
                        <a:buFontTx/>
                        <a:buNone/>
                      </a:pPr>
                      <a:r>
                        <a:rPr lang="de-DE" dirty="0" smtClean="0">
                          <a:latin typeface="Verdana" panose="020B0604030504040204" pitchFamily="34" charset="0"/>
                          <a:ea typeface="Verdana" panose="020B0604030504040204" pitchFamily="34" charset="0"/>
                          <a:cs typeface="Verdana" panose="020B0604030504040204" pitchFamily="34" charset="0"/>
                        </a:rPr>
                        <a:t>Ausgabe Berlin und Brandenburg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57799">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i="1" dirty="0" smtClean="0">
                          <a:latin typeface="Verdana" panose="020B0604030504040204" pitchFamily="34" charset="0"/>
                          <a:ea typeface="Verdana" panose="020B0604030504040204" pitchFamily="34" charset="0"/>
                          <a:cs typeface="Verdana" panose="020B0604030504040204" pitchFamily="34" charset="0"/>
                        </a:rPr>
                        <a:t>Fortgesetzt von</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City </a:t>
                      </a:r>
                      <a:r>
                        <a:rPr lang="de-DE" dirty="0" err="1" smtClean="0">
                          <a:latin typeface="Verdana" panose="020B0604030504040204" pitchFamily="34" charset="0"/>
                          <a:ea typeface="Verdana" panose="020B0604030504040204" pitchFamily="34" charset="0"/>
                          <a:cs typeface="Verdana" panose="020B0604030504040204" pitchFamily="34" charset="0"/>
                        </a:rPr>
                        <a:t>dog</a:t>
                      </a:r>
                      <a:r>
                        <a:rPr lang="de-DE" dirty="0" smtClean="0">
                          <a:latin typeface="Verdana" panose="020B0604030504040204" pitchFamily="34" charset="0"/>
                          <a:ea typeface="Verdana" panose="020B0604030504040204" pitchFamily="34" charset="0"/>
                          <a:cs typeface="Verdana" panose="020B0604030504040204" pitchFamily="34" charset="0"/>
                        </a:rPr>
                        <a:t> (Ausgabe Berlin und Brandenburg)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indent="0">
                        <a:buFontTx/>
                        <a:buNone/>
                      </a:pPr>
                      <a:r>
                        <a:rPr lang="de-DE" i="1" dirty="0" smtClean="0">
                          <a:latin typeface="Verdana" panose="020B0604030504040204" pitchFamily="34" charset="0"/>
                          <a:ea typeface="Verdana" panose="020B0604030504040204" pitchFamily="34" charset="0"/>
                          <a:cs typeface="Verdana" panose="020B0604030504040204" pitchFamily="34" charset="0"/>
                        </a:rPr>
                        <a:t>Fortsetzung von</a:t>
                      </a:r>
                    </a:p>
                    <a:p>
                      <a:pPr marL="0" indent="0">
                        <a:buFontTx/>
                        <a:buNone/>
                      </a:pPr>
                      <a:r>
                        <a:rPr lang="de-DE" dirty="0" smtClean="0">
                          <a:latin typeface="Verdana" panose="020B0604030504040204" pitchFamily="34" charset="0"/>
                          <a:ea typeface="Verdana" panose="020B0604030504040204" pitchFamily="34" charset="0"/>
                          <a:cs typeface="Verdana" panose="020B0604030504040204" pitchFamily="34" charset="0"/>
                        </a:rPr>
                        <a:t>City </a:t>
                      </a:r>
                      <a:r>
                        <a:rPr lang="de-DE" dirty="0" err="1" smtClean="0">
                          <a:latin typeface="Verdana" panose="020B0604030504040204" pitchFamily="34" charset="0"/>
                          <a:ea typeface="Verdana" panose="020B0604030504040204" pitchFamily="34" charset="0"/>
                          <a:cs typeface="Verdana" panose="020B0604030504040204" pitchFamily="34" charset="0"/>
                        </a:rPr>
                        <a:t>dog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18917309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norm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7. Kumulationen, Reproduktionen und Indices</a:t>
            </a:r>
            <a:endParaRPr lang="de-DE" dirty="0"/>
          </a:p>
        </p:txBody>
      </p:sp>
      <p:sp>
        <p:nvSpPr>
          <p:cNvPr id="3" name="Textplatzhalter 2"/>
          <p:cNvSpPr>
            <a:spLocks noGrp="1"/>
          </p:cNvSpPr>
          <p:nvPr>
            <p:ph type="body" sz="quarter" idx="13"/>
          </p:nvPr>
        </p:nvSpPr>
        <p:spPr>
          <a:xfrm>
            <a:off x="251520" y="1196752"/>
            <a:ext cx="8640960" cy="4968552"/>
          </a:xfrm>
        </p:spPr>
        <p:txBody>
          <a:bodyPr/>
          <a:lstStyle/>
          <a:p>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Um zu entscheiden, wann bei Kumulationen, Reproduktionen und Indices neue Beschreibungen angelegt werden, werden die Schulungsunterlagen Modul 5B zu „Kumulationen“, „Reproduktionen“ und „Indices“ herangezogen. </a:t>
            </a:r>
            <a:endParaRPr lang="de-DE" sz="2400" dirty="0" smtClean="0">
              <a:solidFill>
                <a:srgbClr val="FF0000"/>
              </a:solidFill>
              <a:latin typeface="Verdana" pitchFamily="34" charset="0"/>
              <a:ea typeface="Verdana" pitchFamily="34" charset="0"/>
              <a:cs typeface="Verdana" pitchFamily="34" charset="0"/>
            </a:endParaRPr>
          </a:p>
          <a:p>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60648"/>
            <a:ext cx="8640960" cy="6048672"/>
          </a:xfrm>
        </p:spPr>
        <p:txBody>
          <a:bodyPr wrap="square"/>
          <a:lstStyle/>
          <a:p>
            <a:pPr marL="0" indent="0">
              <a:buNone/>
            </a:pPr>
            <a:r>
              <a:rPr lang="de-DE" sz="2800" dirty="0" smtClean="0">
                <a:latin typeface="Verdana" pitchFamily="34" charset="0"/>
                <a:ea typeface="Verdana" pitchFamily="34" charset="0"/>
                <a:cs typeface="Verdana" pitchFamily="34" charset="0"/>
              </a:rPr>
              <a:t>Folgende Änderungen führen zu neuen Beschreibungen: </a:t>
            </a:r>
          </a:p>
          <a:p>
            <a:endParaRPr lang="de-DE" sz="2400" dirty="0">
              <a:latin typeface="Verdana" pitchFamily="34" charset="0"/>
              <a:ea typeface="Verdana" pitchFamily="34" charset="0"/>
              <a:cs typeface="Verdana" pitchFamily="34" charset="0"/>
            </a:endParaRPr>
          </a:p>
          <a:p>
            <a:pPr marL="457200" indent="-457200">
              <a:buFont typeface="+mj-lt"/>
              <a:buAutoNum type="arabicPeriod"/>
            </a:pPr>
            <a:r>
              <a:rPr lang="de-DE" sz="2400" dirty="0" smtClean="0">
                <a:latin typeface="Verdana" pitchFamily="34" charset="0"/>
                <a:ea typeface="Verdana" pitchFamily="34" charset="0"/>
                <a:cs typeface="Verdana" pitchFamily="34" charset="0"/>
              </a:rPr>
              <a:t>Änderung der Erscheinungsweise</a:t>
            </a:r>
          </a:p>
          <a:p>
            <a:pPr marL="457200" indent="-457200">
              <a:buFont typeface="+mj-lt"/>
              <a:buAutoNum type="arabicPeriod"/>
            </a:pPr>
            <a:r>
              <a:rPr lang="de-DE" sz="2400" dirty="0" smtClean="0">
                <a:latin typeface="Verdana" pitchFamily="34" charset="0"/>
                <a:ea typeface="Verdana" pitchFamily="34" charset="0"/>
                <a:cs typeface="Verdana" pitchFamily="34" charset="0"/>
              </a:rPr>
              <a:t>Änderung der Datenträgereigenschaften</a:t>
            </a:r>
          </a:p>
          <a:p>
            <a:pPr marL="457200" indent="-457200">
              <a:buFont typeface="+mj-lt"/>
              <a:buAutoNum type="arabicPeriod"/>
            </a:pPr>
            <a:r>
              <a:rPr lang="de-DE" sz="2400" dirty="0" smtClean="0">
                <a:latin typeface="Verdana" pitchFamily="34" charset="0"/>
                <a:ea typeface="Verdana" pitchFamily="34" charset="0"/>
                <a:cs typeface="Verdana" pitchFamily="34" charset="0"/>
              </a:rPr>
              <a:t>Neuauflage des Grundwerks bei integrierenden Ressourcen</a:t>
            </a:r>
          </a:p>
          <a:p>
            <a:pPr marL="457200" indent="-457200">
              <a:buFont typeface="+mj-lt"/>
              <a:buAutoNum type="arabicPeriod"/>
            </a:pPr>
            <a:r>
              <a:rPr lang="de-DE" sz="2400" dirty="0" smtClean="0">
                <a:latin typeface="Verdana" pitchFamily="34" charset="0"/>
                <a:ea typeface="Verdana" pitchFamily="34" charset="0"/>
                <a:cs typeface="Verdana" pitchFamily="34" charset="0"/>
              </a:rPr>
              <a:t>Wesentliche Änderung im Haupttitel </a:t>
            </a:r>
          </a:p>
          <a:p>
            <a:pPr marL="457200" indent="-457200">
              <a:buFont typeface="+mj-lt"/>
              <a:buAutoNum type="arabicPeriod"/>
            </a:pPr>
            <a:r>
              <a:rPr lang="de-DE" sz="2400" dirty="0" smtClean="0">
                <a:latin typeface="Verdana" pitchFamily="34" charset="0"/>
                <a:ea typeface="Verdana" pitchFamily="34" charset="0"/>
                <a:cs typeface="Verdana" pitchFamily="34" charset="0"/>
              </a:rPr>
              <a:t>Änderung der Verantwortlichkeit </a:t>
            </a:r>
            <a:r>
              <a:rPr lang="de-DE" sz="1800" i="1" dirty="0">
                <a:latin typeface="Verdana" pitchFamily="34" charset="0"/>
                <a:ea typeface="Verdana" pitchFamily="34" charset="0"/>
                <a:cs typeface="Verdana" pitchFamily="34" charset="0"/>
              </a:rPr>
              <a:t>V</a:t>
            </a:r>
            <a:r>
              <a:rPr lang="de-DE" sz="1800" i="1" dirty="0" smtClean="0">
                <a:latin typeface="Verdana" pitchFamily="34" charset="0"/>
                <a:ea typeface="Verdana" pitchFamily="34" charset="0"/>
                <a:cs typeface="Verdana" pitchFamily="34" charset="0"/>
              </a:rPr>
              <a:t>gl. auch die Schulungsunterlage Modul 5B, Werke II</a:t>
            </a:r>
            <a:endParaRPr lang="de-DE" sz="1800" dirty="0" smtClean="0">
              <a:latin typeface="Verdana" pitchFamily="34" charset="0"/>
              <a:ea typeface="Verdana" pitchFamily="34" charset="0"/>
              <a:cs typeface="Verdana" pitchFamily="34" charset="0"/>
            </a:endParaRPr>
          </a:p>
          <a:p>
            <a:pPr marL="457200" indent="-457200">
              <a:buFont typeface="+mj-lt"/>
              <a:buAutoNum type="arabicPeriod"/>
            </a:pPr>
            <a:r>
              <a:rPr lang="de-DE" sz="2400" dirty="0" smtClean="0">
                <a:latin typeface="Verdana" pitchFamily="34" charset="0"/>
                <a:ea typeface="Verdana" pitchFamily="34" charset="0"/>
                <a:cs typeface="Verdana" pitchFamily="34" charset="0"/>
              </a:rPr>
              <a:t>Änderung des Ausgabevermerks </a:t>
            </a:r>
            <a:r>
              <a:rPr lang="de-DE" sz="1800" i="1" dirty="0">
                <a:latin typeface="Verdana" pitchFamily="34" charset="0"/>
                <a:ea typeface="Verdana" pitchFamily="34" charset="0"/>
                <a:cs typeface="Verdana" pitchFamily="34" charset="0"/>
              </a:rPr>
              <a:t>V</a:t>
            </a:r>
            <a:r>
              <a:rPr lang="de-DE" sz="1800" i="1" dirty="0" smtClean="0">
                <a:latin typeface="Verdana" pitchFamily="34" charset="0"/>
                <a:ea typeface="Verdana" pitchFamily="34" charset="0"/>
                <a:cs typeface="Verdana" pitchFamily="34" charset="0"/>
              </a:rPr>
              <a:t>gl. auch die Schulungsunterlagen Modul 5B, Ausgabevermerk und  Werke II</a:t>
            </a:r>
            <a:endParaRPr lang="de-DE" sz="1800" dirty="0" smtClean="0">
              <a:latin typeface="Verdana" pitchFamily="34" charset="0"/>
              <a:ea typeface="Verdana" pitchFamily="34" charset="0"/>
              <a:cs typeface="Verdana" pitchFamily="34" charset="0"/>
            </a:endParaRPr>
          </a:p>
          <a:p>
            <a:pPr marL="457200" indent="-457200">
              <a:buFont typeface="+mj-lt"/>
              <a:buAutoNum type="arabicPeriod"/>
            </a:pPr>
            <a:r>
              <a:rPr lang="de-DE" sz="2400" dirty="0" smtClean="0">
                <a:latin typeface="Verdana" pitchFamily="34" charset="0"/>
                <a:ea typeface="Verdana" pitchFamily="34" charset="0"/>
                <a:cs typeface="Verdana" pitchFamily="34" charset="0"/>
              </a:rPr>
              <a:t>Ggf. neue Beschreibungen bei Kumulationen, Reproduktionen und Indices </a:t>
            </a:r>
            <a:r>
              <a:rPr lang="de-DE" sz="1800" i="1" dirty="0">
                <a:latin typeface="Verdana" pitchFamily="34" charset="0"/>
                <a:ea typeface="Verdana" pitchFamily="34" charset="0"/>
                <a:cs typeface="Verdana" pitchFamily="34" charset="0"/>
              </a:rPr>
              <a:t>Vgl. auch die </a:t>
            </a:r>
            <a:r>
              <a:rPr lang="de-DE" sz="1800" i="1" dirty="0" smtClean="0">
                <a:latin typeface="Verdana" pitchFamily="34" charset="0"/>
                <a:ea typeface="Verdana" pitchFamily="34" charset="0"/>
                <a:cs typeface="Verdana" pitchFamily="34" charset="0"/>
              </a:rPr>
              <a:t>entsprechenden Schulungsunterlagen </a:t>
            </a:r>
            <a:r>
              <a:rPr lang="de-DE" sz="1800" i="1" dirty="0">
                <a:latin typeface="Verdana" pitchFamily="34" charset="0"/>
                <a:ea typeface="Verdana" pitchFamily="34" charset="0"/>
                <a:cs typeface="Verdana" pitchFamily="34" charset="0"/>
              </a:rPr>
              <a:t>Modul </a:t>
            </a:r>
            <a:r>
              <a:rPr lang="de-DE" sz="1800" i="1" dirty="0" smtClean="0">
                <a:latin typeface="Verdana" pitchFamily="34" charset="0"/>
                <a:ea typeface="Verdana" pitchFamily="34" charset="0"/>
                <a:cs typeface="Verdana" pitchFamily="34" charset="0"/>
              </a:rPr>
              <a:t>5B</a:t>
            </a:r>
            <a:endParaRPr lang="de-DE" sz="18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04856"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454280598"/>
              </p:ext>
            </p:extLst>
          </p:nvPr>
        </p:nvGraphicFramePr>
        <p:xfrm>
          <a:off x="395536" y="3284984"/>
          <a:ext cx="8064897" cy="1903605"/>
        </p:xfrm>
        <a:graphic>
          <a:graphicData uri="http://schemas.openxmlformats.org/drawingml/2006/table">
            <a:tbl>
              <a:tblPr firstRow="1" bandRow="1">
                <a:tableStyleId>{5C22544A-7EE6-4342-B048-85BDC9FD1C3A}</a:tableStyleId>
              </a:tblPr>
              <a:tblGrid>
                <a:gridCol w="936104"/>
                <a:gridCol w="1944216"/>
                <a:gridCol w="5184577"/>
              </a:tblGrid>
              <a:tr h="58178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Subventionen</a:t>
                      </a:r>
                      <a:r>
                        <a:rPr lang="de-DE" baseline="0" dirty="0" smtClean="0">
                          <a:latin typeface="Verdana" panose="020B0604030504040204" pitchFamily="34" charset="0"/>
                          <a:ea typeface="Verdana" panose="020B0604030504040204" pitchFamily="34" charset="0"/>
                          <a:cs typeface="Verdana" panose="020B0604030504040204" pitchFamily="34" charset="0"/>
                        </a:rPr>
                        <a:t> und Zuwendungen des Landes Niedersachsen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70387">
                <a:tc>
                  <a:txBody>
                    <a:bodyPr/>
                    <a:lstStyle/>
                    <a:p>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a:t>
                      </a:r>
                    </a:p>
                    <a:p>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Fortgesetzt als einzelne Einheit</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1. Änderung der Erscheinungsweise</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Textfeld 6"/>
          <p:cNvSpPr txBox="1"/>
          <p:nvPr/>
        </p:nvSpPr>
        <p:spPr>
          <a:xfrm>
            <a:off x="395536" y="1827490"/>
            <a:ext cx="7776864" cy="1200329"/>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Die </a:t>
            </a:r>
            <a:r>
              <a:rPr lang="de-DE" sz="2400" dirty="0">
                <a:latin typeface="Verdana" panose="020B0604030504040204" pitchFamily="34" charset="0"/>
                <a:ea typeface="Verdana" panose="020B0604030504040204" pitchFamily="34" charset="0"/>
                <a:cs typeface="Verdana" panose="020B0604030504040204" pitchFamily="34" charset="0"/>
              </a:rPr>
              <a:t>fortlaufende </a:t>
            </a:r>
            <a:r>
              <a:rPr lang="de-DE" sz="2400" dirty="0" smtClean="0">
                <a:latin typeface="Verdana" panose="020B0604030504040204" pitchFamily="34" charset="0"/>
                <a:ea typeface="Verdana" panose="020B0604030504040204" pitchFamily="34" charset="0"/>
                <a:cs typeface="Verdana" panose="020B0604030504040204" pitchFamily="34" charset="0"/>
              </a:rPr>
              <a:t>oder integrierende Ressource </a:t>
            </a:r>
            <a:r>
              <a:rPr lang="de-DE" sz="2400" dirty="0">
                <a:latin typeface="Verdana" panose="020B0604030504040204" pitchFamily="34" charset="0"/>
                <a:ea typeface="Verdana" panose="020B0604030504040204" pitchFamily="34" charset="0"/>
                <a:cs typeface="Verdana" panose="020B0604030504040204" pitchFamily="34" charset="0"/>
              </a:rPr>
              <a:t>ändert sich z. B. in eine einzelne Einheit (und umgekehrt)</a:t>
            </a:r>
            <a:endParaRPr lang="de-DE" sz="2400" dirty="0"/>
          </a:p>
        </p:txBody>
      </p:sp>
    </p:spTree>
    <p:extLst>
      <p:ext uri="{BB962C8B-B14F-4D97-AF65-F5344CB8AC3E}">
        <p14:creationId xmlns:p14="http://schemas.microsoft.com/office/powerpoint/2010/main" val="6911868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2. Änderung </a:t>
            </a:r>
            <a:r>
              <a:rPr lang="de-DE" dirty="0">
                <a:latin typeface="Verdana" panose="020B0604030504040204" pitchFamily="34" charset="0"/>
                <a:ea typeface="Verdana" panose="020B0604030504040204" pitchFamily="34" charset="0"/>
                <a:cs typeface="Verdana" panose="020B0604030504040204" pitchFamily="34" charset="0"/>
              </a:rPr>
              <a:t>der </a:t>
            </a:r>
            <a:r>
              <a:rPr lang="de-DE" dirty="0" smtClean="0">
                <a:latin typeface="Verdana" panose="020B0604030504040204" pitchFamily="34" charset="0"/>
                <a:ea typeface="Verdana" panose="020B0604030504040204" pitchFamily="34" charset="0"/>
                <a:cs typeface="Verdana" panose="020B0604030504040204" pitchFamily="34" charset="0"/>
              </a:rPr>
              <a:t>Datenträgereigenschaften -1-</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feld 2"/>
          <p:cNvSpPr txBox="1"/>
          <p:nvPr/>
        </p:nvSpPr>
        <p:spPr>
          <a:xfrm>
            <a:off x="352966" y="908720"/>
            <a:ext cx="8136904" cy="1200329"/>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Wechsel des Medientyps - </a:t>
            </a:r>
            <a:r>
              <a:rPr lang="de-DE" sz="2400" i="1"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mit gleichzeitiger Änderung des Haupttitels</a:t>
            </a:r>
            <a:endParaRPr lang="de-DE" sz="2400" i="1" dirty="0" smtClean="0">
              <a:latin typeface="Verdana" panose="020B0604030504040204" pitchFamily="34" charset="0"/>
              <a:ea typeface="Verdana" panose="020B0604030504040204" pitchFamily="34" charset="0"/>
              <a:cs typeface="Verdana" panose="020B0604030504040204" pitchFamily="34" charset="0"/>
            </a:endParaRPr>
          </a:p>
          <a:p>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1473017195"/>
              </p:ext>
            </p:extLst>
          </p:nvPr>
        </p:nvGraphicFramePr>
        <p:xfrm>
          <a:off x="366121" y="2852937"/>
          <a:ext cx="8454351" cy="3078104"/>
        </p:xfrm>
        <a:graphic>
          <a:graphicData uri="http://schemas.openxmlformats.org/drawingml/2006/table">
            <a:tbl>
              <a:tblPr firstRow="1" bandRow="1">
                <a:tableStyleId>{5C22544A-7EE6-4342-B048-85BDC9FD1C3A}</a:tableStyleId>
              </a:tblPr>
              <a:tblGrid>
                <a:gridCol w="1068546"/>
                <a:gridCol w="1913197"/>
                <a:gridCol w="2592289"/>
                <a:gridCol w="2880319"/>
              </a:tblGrid>
              <a:tr h="5040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Erfassung</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5218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Bonner</a:t>
                      </a:r>
                      <a:r>
                        <a:rPr lang="de-DE" baseline="0" dirty="0" smtClean="0">
                          <a:latin typeface="Verdana" panose="020B0604030504040204" pitchFamily="34" charset="0"/>
                          <a:ea typeface="Verdana" panose="020B0604030504040204" pitchFamily="34" charset="0"/>
                          <a:cs typeface="Verdana" panose="020B0604030504040204" pitchFamily="34" charset="0"/>
                        </a:rPr>
                        <a:t> Rundschau</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Bonner Rundschau und Pressespiegel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5195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4576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In Beziehung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Fortgesetzt von</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Bonner Rundschau und Pressespiegel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Fortsetzung von</a:t>
                      </a:r>
                      <a:r>
                        <a:rPr lang="de-DE" dirty="0" smtClean="0">
                          <a:latin typeface="Verdana" panose="020B0604030504040204" pitchFamily="34" charset="0"/>
                          <a:ea typeface="Verdana" panose="020B0604030504040204" pitchFamily="34" charset="0"/>
                          <a:cs typeface="Verdana" panose="020B0604030504040204" pitchFamily="34" charset="0"/>
                        </a:rPr>
                        <a:t/>
                      </a:r>
                      <a:br>
                        <a:rPr lang="de-DE" dirty="0" smtClean="0">
                          <a:latin typeface="Verdana" panose="020B0604030504040204" pitchFamily="34" charset="0"/>
                          <a:ea typeface="Verdana" panose="020B0604030504040204" pitchFamily="34" charset="0"/>
                          <a:cs typeface="Verdana" panose="020B0604030504040204" pitchFamily="34" charset="0"/>
                        </a:rPr>
                      </a:br>
                      <a:r>
                        <a:rPr lang="de-DE" dirty="0" smtClean="0">
                          <a:latin typeface="Verdana" panose="020B0604030504040204" pitchFamily="34" charset="0"/>
                          <a:ea typeface="Verdana" panose="020B0604030504040204" pitchFamily="34" charset="0"/>
                          <a:cs typeface="Verdana" panose="020B0604030504040204" pitchFamily="34" charset="0"/>
                        </a:rPr>
                        <a:t>Bonner Rundschau</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08831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2. Änderung </a:t>
            </a:r>
            <a:r>
              <a:rPr lang="de-DE" dirty="0">
                <a:latin typeface="Verdana" panose="020B0604030504040204" pitchFamily="34" charset="0"/>
                <a:ea typeface="Verdana" panose="020B0604030504040204" pitchFamily="34" charset="0"/>
                <a:cs typeface="Verdana" panose="020B0604030504040204" pitchFamily="34" charset="0"/>
              </a:rPr>
              <a:t>der </a:t>
            </a:r>
            <a:r>
              <a:rPr lang="de-DE" dirty="0" smtClean="0">
                <a:latin typeface="Verdana" panose="020B0604030504040204" pitchFamily="34" charset="0"/>
                <a:ea typeface="Verdana" panose="020B0604030504040204" pitchFamily="34" charset="0"/>
                <a:cs typeface="Verdana" panose="020B0604030504040204" pitchFamily="34" charset="0"/>
              </a:rPr>
              <a:t>Datenträgereigenschaften -2-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feld 2"/>
          <p:cNvSpPr txBox="1"/>
          <p:nvPr/>
        </p:nvSpPr>
        <p:spPr>
          <a:xfrm>
            <a:off x="352966" y="836712"/>
            <a:ext cx="8136904" cy="1200329"/>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Anfangs paralleles Erscheinen der verschiedenen  Medientypen – dann wird Medientyp 1 fortgesetzt von Medientyp 2</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912574543"/>
              </p:ext>
            </p:extLst>
          </p:nvPr>
        </p:nvGraphicFramePr>
        <p:xfrm>
          <a:off x="352966" y="2428671"/>
          <a:ext cx="8526361" cy="3171484"/>
        </p:xfrm>
        <a:graphic>
          <a:graphicData uri="http://schemas.openxmlformats.org/drawingml/2006/table">
            <a:tbl>
              <a:tblPr firstRow="1" bandRow="1">
                <a:tableStyleId>{5C22544A-7EE6-4342-B048-85BDC9FD1C3A}</a:tableStyleId>
              </a:tblPr>
              <a:tblGrid>
                <a:gridCol w="834658"/>
                <a:gridCol w="1728192"/>
                <a:gridCol w="2880320"/>
                <a:gridCol w="3083191"/>
              </a:tblGrid>
              <a:tr h="42426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Erfassung</a:t>
                      </a:r>
                    </a:p>
                  </a:txBody>
                  <a:tcPr/>
                </a:tc>
              </a:tr>
              <a:tr h="51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Bonner</a:t>
                      </a:r>
                      <a:r>
                        <a:rPr lang="de-DE" baseline="0" dirty="0" smtClean="0">
                          <a:latin typeface="Verdana" panose="020B0604030504040204" pitchFamily="34" charset="0"/>
                          <a:ea typeface="Verdana" panose="020B0604030504040204" pitchFamily="34" charset="0"/>
                          <a:cs typeface="Verdana" panose="020B0604030504040204" pitchFamily="34" charset="0"/>
                        </a:rPr>
                        <a:t> Rundschau</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Bonner Rundschau</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63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1999-2014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1999-</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0973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In Bez.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Erscheint auch </a:t>
                      </a:r>
                      <a:r>
                        <a:rPr lang="de-DE" dirty="0" err="1" smtClean="0">
                          <a:latin typeface="Verdana" panose="020B0604030504040204" pitchFamily="34" charset="0"/>
                          <a:ea typeface="Verdana" panose="020B0604030504040204" pitchFamily="34" charset="0"/>
                          <a:cs typeface="Verdana" panose="020B0604030504040204" pitchFamily="34" charset="0"/>
                        </a:rPr>
                        <a:t>als</a:t>
                      </a:r>
                      <a:r>
                        <a:rPr lang="de-DE" b="1" dirty="0" err="1" smtClean="0">
                          <a:latin typeface="Verdana" panose="020B0604030504040204" pitchFamily="34" charset="0"/>
                          <a:ea typeface="Verdana" panose="020B0604030504040204" pitchFamily="34" charset="0"/>
                          <a:cs typeface="Verdana" panose="020B0604030504040204" pitchFamily="34" charset="0"/>
                        </a:rPr>
                        <a:t>$n</a:t>
                      </a:r>
                      <a:r>
                        <a:rPr lang="de-DE" b="1" dirty="0" smtClean="0">
                          <a:latin typeface="Verdana" panose="020B0604030504040204" pitchFamily="34" charset="0"/>
                          <a:ea typeface="Verdana" panose="020B0604030504040204" pitchFamily="34" charset="0"/>
                          <a:cs typeface="Verdana" panose="020B0604030504040204" pitchFamily="34" charset="0"/>
                        </a:rPr>
                        <a:t> </a:t>
                      </a:r>
                      <a:r>
                        <a:rPr lang="de-DE" dirty="0" smtClean="0">
                          <a:latin typeface="Verdana" panose="020B0604030504040204" pitchFamily="34" charset="0"/>
                          <a:ea typeface="Verdana" panose="020B0604030504040204" pitchFamily="34" charset="0"/>
                          <a:cs typeface="Verdana" panose="020B0604030504040204" pitchFamily="34" charset="0"/>
                        </a:rPr>
                        <a:t>Online-Ausgabe, 1999-</a:t>
                      </a:r>
                      <a:r>
                        <a:rPr lang="de-DE" b="0" i="1" dirty="0" smtClean="0">
                          <a:latin typeface="Verdana" panose="020B0604030504040204" pitchFamily="34" charset="0"/>
                          <a:ea typeface="Verdana" panose="020B0604030504040204" pitchFamily="34" charset="0"/>
                          <a:cs typeface="Verdana" panose="020B0604030504040204" pitchFamily="34" charset="0"/>
                        </a:rPr>
                        <a:t>Bonner Rundschau </a:t>
                      </a:r>
                      <a:endParaRPr lang="de-DE" b="0"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Erscheint auch als </a:t>
                      </a:r>
                      <a:r>
                        <a:rPr lang="de-DE" b="1" dirty="0" smtClean="0">
                          <a:latin typeface="Verdana" panose="020B0604030504040204" pitchFamily="34" charset="0"/>
                          <a:ea typeface="Verdana" panose="020B0604030504040204" pitchFamily="34" charset="0"/>
                          <a:cs typeface="Verdana" panose="020B0604030504040204" pitchFamily="34" charset="0"/>
                        </a:rPr>
                        <a:t>$</a:t>
                      </a:r>
                      <a:r>
                        <a:rPr lang="de-DE" b="1" dirty="0" err="1" smtClean="0">
                          <a:latin typeface="Verdana" panose="020B0604030504040204" pitchFamily="34" charset="0"/>
                          <a:ea typeface="Verdana" panose="020B0604030504040204" pitchFamily="34" charset="0"/>
                          <a:cs typeface="Verdana" panose="020B0604030504040204" pitchFamily="34" charset="0"/>
                        </a:rPr>
                        <a:t>n</a:t>
                      </a:r>
                      <a:r>
                        <a:rPr lang="de-DE" dirty="0" err="1" smtClean="0">
                          <a:latin typeface="Verdana" panose="020B0604030504040204" pitchFamily="34" charset="0"/>
                          <a:ea typeface="Verdana" panose="020B0604030504040204" pitchFamily="34" charset="0"/>
                          <a:cs typeface="Verdana" panose="020B0604030504040204" pitchFamily="34" charset="0"/>
                        </a:rPr>
                        <a:t>Druck</a:t>
                      </a:r>
                      <a:r>
                        <a:rPr lang="de-DE" dirty="0" smtClean="0">
                          <a:latin typeface="Verdana" panose="020B0604030504040204" pitchFamily="34" charset="0"/>
                          <a:ea typeface="Verdana" panose="020B0604030504040204" pitchFamily="34" charset="0"/>
                          <a:cs typeface="Verdana" panose="020B0604030504040204" pitchFamily="34" charset="0"/>
                        </a:rPr>
                        <a:t>-Ausgabe, 1999-2014</a:t>
                      </a:r>
                      <a:r>
                        <a:rPr lang="de-DE" i="1" dirty="0" smtClean="0">
                          <a:latin typeface="Verdana" panose="020B0604030504040204" pitchFamily="34" charset="0"/>
                          <a:ea typeface="Verdana" panose="020B0604030504040204" pitchFamily="34" charset="0"/>
                          <a:cs typeface="Verdana" panose="020B0604030504040204" pitchFamily="34" charset="0"/>
                        </a:rPr>
                        <a:t>Bonner</a:t>
                      </a:r>
                      <a:r>
                        <a:rPr lang="de-DE" i="1" baseline="0" dirty="0" smtClean="0">
                          <a:latin typeface="Verdana" panose="020B0604030504040204" pitchFamily="34" charset="0"/>
                          <a:ea typeface="Verdana" panose="020B0604030504040204" pitchFamily="34" charset="0"/>
                          <a:cs typeface="Verdana" panose="020B0604030504040204" pitchFamily="34" charset="0"/>
                        </a:rPr>
                        <a:t> Rundschau</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14817585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a:t>
            </a:r>
            <a:r>
              <a:rPr lang="de-DE" sz="800" dirty="0" smtClean="0">
                <a:latin typeface="Verdana" panose="020B0604030504040204" pitchFamily="34" charset="0"/>
                <a:ea typeface="Verdana" panose="020B0604030504040204" pitchFamily="34" charset="0"/>
                <a:cs typeface="Verdana" panose="020B0604030504040204" pitchFamily="34" charset="0"/>
              </a:rPr>
              <a:t>Beschreibungen | </a:t>
            </a:r>
            <a:r>
              <a:rPr lang="de-DE" sz="800" dirty="0" smtClean="0">
                <a:latin typeface="Verdana" panose="020B0604030504040204" pitchFamily="34" charset="0"/>
                <a:ea typeface="Verdana" panose="020B0604030504040204" pitchFamily="34" charset="0"/>
                <a:cs typeface="Verdana" panose="020B0604030504040204" pitchFamily="34" charset="0"/>
              </a:rPr>
              <a:t>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9" name="Titel 1"/>
          <p:cNvSpPr>
            <a:spLocks noGrp="1"/>
          </p:cNvSpPr>
          <p:nvPr>
            <p:ph type="title"/>
          </p:nvPr>
        </p:nvSpPr>
        <p:spPr>
          <a:xfrm>
            <a:off x="251520" y="183778"/>
            <a:ext cx="8640960" cy="508918"/>
          </a:xfrm>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2. Änderung </a:t>
            </a:r>
            <a:r>
              <a:rPr lang="de-DE" dirty="0">
                <a:latin typeface="Verdana" panose="020B0604030504040204" pitchFamily="34" charset="0"/>
                <a:ea typeface="Verdana" panose="020B0604030504040204" pitchFamily="34" charset="0"/>
                <a:cs typeface="Verdana" panose="020B0604030504040204" pitchFamily="34" charset="0"/>
              </a:rPr>
              <a:t>der </a:t>
            </a:r>
            <a:r>
              <a:rPr lang="de-DE" dirty="0" smtClean="0">
                <a:latin typeface="Verdana" panose="020B0604030504040204" pitchFamily="34" charset="0"/>
                <a:ea typeface="Verdana" panose="020B0604030504040204" pitchFamily="34" charset="0"/>
                <a:cs typeface="Verdana" panose="020B0604030504040204" pitchFamily="34" charset="0"/>
              </a:rPr>
              <a:t>Datenträgereigenschaften -3-</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feld 2"/>
          <p:cNvSpPr txBox="1"/>
          <p:nvPr/>
        </p:nvSpPr>
        <p:spPr>
          <a:xfrm>
            <a:off x="352966" y="836712"/>
            <a:ext cx="8136904" cy="1200329"/>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2.a Wechsel des Medientyps</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 - </a:t>
            </a:r>
            <a:r>
              <a:rPr lang="de-DE" sz="2400" i="1"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ohne Änderung des Haupttitels</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49974799"/>
              </p:ext>
            </p:extLst>
          </p:nvPr>
        </p:nvGraphicFramePr>
        <p:xfrm>
          <a:off x="383302" y="2430383"/>
          <a:ext cx="8437169" cy="3301126"/>
        </p:xfrm>
        <a:graphic>
          <a:graphicData uri="http://schemas.openxmlformats.org/drawingml/2006/table">
            <a:tbl>
              <a:tblPr firstRow="1" bandRow="1">
                <a:tableStyleId>{5C22544A-7EE6-4342-B048-85BDC9FD1C3A}</a:tableStyleId>
              </a:tblPr>
              <a:tblGrid>
                <a:gridCol w="1020346"/>
                <a:gridCol w="2174669"/>
                <a:gridCol w="2361835"/>
                <a:gridCol w="2880319"/>
              </a:tblGrid>
              <a:tr h="58872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0989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Bonner</a:t>
                      </a:r>
                      <a:r>
                        <a:rPr lang="de-DE" baseline="0" dirty="0" smtClean="0">
                          <a:latin typeface="Verdana" panose="020B0604030504040204" pitchFamily="34" charset="0"/>
                          <a:ea typeface="Verdana" panose="020B0604030504040204" pitchFamily="34" charset="0"/>
                          <a:cs typeface="Verdana" panose="020B0604030504040204" pitchFamily="34" charset="0"/>
                        </a:rPr>
                        <a:t> Rundschau</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Bonner Rundschau</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Zählung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1999-2014</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2015-</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Medientyp</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27.1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In Bez. stehende Manifestation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Erscheint auch </a:t>
                      </a:r>
                      <a:r>
                        <a:rPr lang="de-DE" dirty="0" err="1" smtClean="0">
                          <a:latin typeface="Verdana" panose="020B0604030504040204" pitchFamily="34" charset="0"/>
                          <a:ea typeface="Verdana" panose="020B0604030504040204" pitchFamily="34" charset="0"/>
                          <a:cs typeface="Verdana" panose="020B0604030504040204" pitchFamily="34" charset="0"/>
                        </a:rPr>
                        <a:t>als</a:t>
                      </a:r>
                      <a:r>
                        <a:rPr lang="de-DE" b="1" dirty="0" err="1" smtClean="0">
                          <a:latin typeface="Verdana" panose="020B0604030504040204" pitchFamily="34" charset="0"/>
                          <a:ea typeface="Verdana" panose="020B0604030504040204" pitchFamily="34" charset="0"/>
                          <a:cs typeface="Verdana" panose="020B0604030504040204" pitchFamily="34" charset="0"/>
                        </a:rPr>
                        <a:t>$n</a:t>
                      </a:r>
                      <a:r>
                        <a:rPr lang="de-DE" dirty="0" err="1" smtClean="0">
                          <a:latin typeface="Verdana" panose="020B0604030504040204" pitchFamily="34" charset="0"/>
                          <a:ea typeface="Verdana" panose="020B0604030504040204" pitchFamily="34" charset="0"/>
                          <a:cs typeface="Verdana" panose="020B0604030504040204" pitchFamily="34" charset="0"/>
                        </a:rPr>
                        <a:t>Online-Ausgabe</a:t>
                      </a:r>
                      <a:r>
                        <a:rPr lang="de-DE" dirty="0" smtClean="0">
                          <a:latin typeface="Verdana" panose="020B0604030504040204" pitchFamily="34" charset="0"/>
                          <a:ea typeface="Verdana" panose="020B0604030504040204" pitchFamily="34" charset="0"/>
                          <a:cs typeface="Verdana" panose="020B0604030504040204" pitchFamily="34" charset="0"/>
                        </a:rPr>
                        <a:t>, 2015-</a:t>
                      </a:r>
                      <a:endParaRPr lang="de-DE" i="0" dirty="0" smtClean="0">
                        <a:latin typeface="Verdana" panose="020B0604030504040204" pitchFamily="34" charset="0"/>
                        <a:ea typeface="Verdana" panose="020B0604030504040204" pitchFamily="34" charset="0"/>
                        <a:cs typeface="Verdana" panose="020B0604030504040204" pitchFamily="34" charset="0"/>
                      </a:endParaRPr>
                    </a:p>
                    <a:p>
                      <a:r>
                        <a:rPr lang="de-DE" i="1" dirty="0" smtClean="0">
                          <a:latin typeface="Verdana" panose="020B0604030504040204" pitchFamily="34" charset="0"/>
                          <a:ea typeface="Verdana" panose="020B0604030504040204" pitchFamily="34" charset="0"/>
                          <a:cs typeface="Verdana" panose="020B0604030504040204" pitchFamily="34" charset="0"/>
                        </a:rPr>
                        <a:t>Bonner Rundschau</a:t>
                      </a:r>
                      <a:endParaRPr lang="de-DE" i="1"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Erscheint auch </a:t>
                      </a:r>
                      <a:r>
                        <a:rPr lang="de-DE" b="0" dirty="0" err="1" smtClean="0">
                          <a:latin typeface="Verdana" panose="020B0604030504040204" pitchFamily="34" charset="0"/>
                          <a:ea typeface="Verdana" panose="020B0604030504040204" pitchFamily="34" charset="0"/>
                          <a:cs typeface="Verdana" panose="020B0604030504040204" pitchFamily="34" charset="0"/>
                        </a:rPr>
                        <a:t>als</a:t>
                      </a:r>
                      <a:r>
                        <a:rPr lang="de-DE" b="1" dirty="0" err="1" smtClean="0">
                          <a:latin typeface="Verdana" panose="020B0604030504040204" pitchFamily="34" charset="0"/>
                          <a:ea typeface="Verdana" panose="020B0604030504040204" pitchFamily="34" charset="0"/>
                          <a:cs typeface="Verdana" panose="020B0604030504040204" pitchFamily="34" charset="0"/>
                        </a:rPr>
                        <a:t>$n</a:t>
                      </a:r>
                      <a:r>
                        <a:rPr lang="de-DE" b="0" dirty="0" err="1" smtClean="0">
                          <a:latin typeface="Verdana" panose="020B0604030504040204" pitchFamily="34" charset="0"/>
                          <a:ea typeface="Verdana" panose="020B0604030504040204" pitchFamily="34" charset="0"/>
                          <a:cs typeface="Verdana" panose="020B0604030504040204" pitchFamily="34" charset="0"/>
                        </a:rPr>
                        <a:t>Druck-Ausgabe</a:t>
                      </a:r>
                      <a:r>
                        <a:rPr lang="de-DE" b="0" dirty="0" smtClean="0">
                          <a:latin typeface="Verdana" panose="020B0604030504040204" pitchFamily="34" charset="0"/>
                          <a:ea typeface="Verdana" panose="020B0604030504040204" pitchFamily="34" charset="0"/>
                          <a:cs typeface="Verdana" panose="020B0604030504040204" pitchFamily="34" charset="0"/>
                        </a:rPr>
                        <a:t>, 1999-2014</a:t>
                      </a:r>
                    </a:p>
                    <a:p>
                      <a:pPr marL="0" marR="0" indent="0" algn="l" defTabSz="914400" rtl="0" eaLnBrk="1" fontAlgn="auto" latinLnBrk="0" hangingPunct="1">
                        <a:lnSpc>
                          <a:spcPct val="100000"/>
                        </a:lnSpc>
                        <a:spcBef>
                          <a:spcPts val="0"/>
                        </a:spcBef>
                        <a:spcAft>
                          <a:spcPts val="0"/>
                        </a:spcAft>
                        <a:buClrTx/>
                        <a:buSzTx/>
                        <a:buFontTx/>
                        <a:buNone/>
                        <a:tabLst/>
                        <a:defRPr/>
                      </a:pPr>
                      <a:r>
                        <a:rPr lang="de-DE" b="0" i="1" dirty="0" smtClean="0">
                          <a:latin typeface="Verdana" panose="020B0604030504040204" pitchFamily="34" charset="0"/>
                          <a:ea typeface="Verdana" panose="020B0604030504040204" pitchFamily="34" charset="0"/>
                          <a:cs typeface="Verdana" panose="020B0604030504040204" pitchFamily="34" charset="0"/>
                        </a:rPr>
                        <a:t>Bonner </a:t>
                      </a:r>
                      <a:r>
                        <a:rPr lang="de-DE" i="1" dirty="0" smtClean="0">
                          <a:latin typeface="Verdana" panose="020B0604030504040204" pitchFamily="34" charset="0"/>
                          <a:ea typeface="Verdana" panose="020B0604030504040204" pitchFamily="34" charset="0"/>
                          <a:cs typeface="Verdana" panose="020B0604030504040204" pitchFamily="34" charset="0"/>
                        </a:rPr>
                        <a:t>Rundschau</a:t>
                      </a:r>
                      <a:endParaRPr lang="de-DE" dirty="0">
                        <a:latin typeface="Verdana" panose="020B0604030504040204" pitchFamily="34" charset="0"/>
                        <a:ea typeface="Verdana" panose="020B0604030504040204" pitchFamily="34" charset="0"/>
                        <a:cs typeface="Verdana" panose="020B0604030504040204" pitchFamily="34" charset="0"/>
                      </a:endParaRPr>
                    </a:p>
                  </a:txBody>
                  <a:tcPr>
                    <a:solidFill>
                      <a:schemeClr val="accent3">
                        <a:lumMod val="40000"/>
                        <a:lumOff val="60000"/>
                      </a:schemeClr>
                    </a:solidFill>
                  </a:tcPr>
                </a:tc>
              </a:tr>
            </a:tbl>
          </a:graphicData>
        </a:graphic>
      </p:graphicFrame>
    </p:spTree>
    <p:extLst>
      <p:ext uri="{BB962C8B-B14F-4D97-AF65-F5344CB8AC3E}">
        <p14:creationId xmlns:p14="http://schemas.microsoft.com/office/powerpoint/2010/main" val="31891730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3" name="Textfeld 2"/>
          <p:cNvSpPr txBox="1"/>
          <p:nvPr/>
        </p:nvSpPr>
        <p:spPr>
          <a:xfrm>
            <a:off x="292696" y="1008735"/>
            <a:ext cx="8136904" cy="1569660"/>
          </a:xfrm>
          <a:prstGeom prst="rect">
            <a:avLst/>
          </a:prstGeom>
          <a:noFill/>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2.b Schwankung/Variation des Medientyps</a:t>
            </a:r>
          </a:p>
          <a:p>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Achtung: </a:t>
            </a:r>
            <a:r>
              <a:rPr lang="de-DE" sz="2400" u="sng" dirty="0" smtClean="0">
                <a:latin typeface="Verdana" panose="020B0604030504040204" pitchFamily="34" charset="0"/>
                <a:ea typeface="Verdana" panose="020B0604030504040204" pitchFamily="34" charset="0"/>
                <a:cs typeface="Verdana" panose="020B0604030504040204" pitchFamily="34" charset="0"/>
              </a:rPr>
              <a:t>kein </a:t>
            </a:r>
            <a:r>
              <a:rPr lang="de-DE" sz="2400" dirty="0" smtClean="0">
                <a:latin typeface="Verdana" panose="020B0604030504040204" pitchFamily="34" charset="0"/>
                <a:ea typeface="Verdana" panose="020B0604030504040204" pitchFamily="34" charset="0"/>
                <a:cs typeface="Verdana" panose="020B0604030504040204" pitchFamily="34" charset="0"/>
              </a:rPr>
              <a:t>kompletter Wechsel </a:t>
            </a:r>
            <a:r>
              <a:rPr lang="de-DE" sz="24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u="sng" dirty="0" smtClean="0">
                <a:latin typeface="Verdana" panose="020B0604030504040204" pitchFamily="34" charset="0"/>
                <a:ea typeface="Verdana" panose="020B0604030504040204" pitchFamily="34" charset="0"/>
                <a:cs typeface="Verdana" panose="020B0604030504040204" pitchFamily="34" charset="0"/>
              </a:rPr>
              <a:t>keine</a:t>
            </a:r>
            <a:r>
              <a:rPr lang="de-DE" sz="2400" dirty="0" smtClean="0">
                <a:latin typeface="Verdana" panose="020B0604030504040204" pitchFamily="34" charset="0"/>
                <a:ea typeface="Verdana" panose="020B0604030504040204" pitchFamily="34" charset="0"/>
                <a:cs typeface="Verdana" panose="020B0604030504040204" pitchFamily="34" charset="0"/>
              </a:rPr>
              <a:t> neue Beschreibung</a:t>
            </a:r>
          </a:p>
        </p:txBody>
      </p:sp>
      <p:graphicFrame>
        <p:nvGraphicFramePr>
          <p:cNvPr id="7" name="Tabelle 6"/>
          <p:cNvGraphicFramePr>
            <a:graphicFrameLocks noGrp="1"/>
          </p:cNvGraphicFramePr>
          <p:nvPr>
            <p:extLst>
              <p:ext uri="{D42A27DB-BD31-4B8C-83A1-F6EECF244321}">
                <p14:modId xmlns:p14="http://schemas.microsoft.com/office/powerpoint/2010/main" val="1594808998"/>
              </p:ext>
            </p:extLst>
          </p:nvPr>
        </p:nvGraphicFramePr>
        <p:xfrm>
          <a:off x="379322" y="2996951"/>
          <a:ext cx="8369142" cy="2518534"/>
        </p:xfrm>
        <a:graphic>
          <a:graphicData uri="http://schemas.openxmlformats.org/drawingml/2006/table">
            <a:tbl>
              <a:tblPr firstRow="1" bandRow="1">
                <a:tableStyleId>{5C22544A-7EE6-4342-B048-85BDC9FD1C3A}</a:tableStyleId>
              </a:tblPr>
              <a:tblGrid>
                <a:gridCol w="1456374"/>
                <a:gridCol w="2664296"/>
                <a:gridCol w="4248472"/>
              </a:tblGrid>
              <a:tr h="64807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 </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Critical</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media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studies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3.21.4.3.1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0" dirty="0" smtClean="0">
                          <a:latin typeface="Verdana" panose="020B0604030504040204" pitchFamily="34" charset="0"/>
                          <a:ea typeface="Verdana" panose="020B0604030504040204" pitchFamily="34" charset="0"/>
                          <a:cs typeface="Verdana" panose="020B0604030504040204" pitchFamily="34" charset="0"/>
                        </a:rPr>
                        <a:t>Anmerkung zur Änderung </a:t>
                      </a:r>
                      <a:r>
                        <a:rPr lang="de-DE" b="0" smtClean="0">
                          <a:latin typeface="Verdana" panose="020B0604030504040204" pitchFamily="34" charset="0"/>
                          <a:ea typeface="Verdana" panose="020B0604030504040204" pitchFamily="34" charset="0"/>
                          <a:cs typeface="Verdana" panose="020B0604030504040204" pitchFamily="34" charset="0"/>
                        </a:rPr>
                        <a:t>der Datenträgereigen-schaft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Erscheint teils als Online-Ausgabe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6" name="Titel 5"/>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2. Änderung der Datenträgereigenschaften -4-</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4277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3. Neuauflage des Grundwerks </a:t>
            </a:r>
            <a:r>
              <a:rPr lang="de-DE" smtClean="0">
                <a:latin typeface="Verdana" pitchFamily="34" charset="0"/>
                <a:ea typeface="Verdana" pitchFamily="34" charset="0"/>
                <a:cs typeface="Verdana" pitchFamily="34" charset="0"/>
              </a:rPr>
              <a:t>bei (gedruckten) integrierenden </a:t>
            </a:r>
            <a:r>
              <a:rPr lang="de-DE" dirty="0" smtClean="0">
                <a:latin typeface="Verdana" pitchFamily="34" charset="0"/>
                <a:ea typeface="Verdana" pitchFamily="34" charset="0"/>
                <a:cs typeface="Verdana" pitchFamily="34" charset="0"/>
              </a:rPr>
              <a:t>Ressourcen</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a:lstStyle/>
          <a:p>
            <a:r>
              <a:rPr lang="de-DE" dirty="0" smtClean="0"/>
              <a:t>Bei einer Neuauflage des Grundwerks wird eine neue Beschreibung erstellt</a:t>
            </a:r>
          </a:p>
          <a:p>
            <a:r>
              <a:rPr lang="de-DE" dirty="0" smtClean="0"/>
              <a:t>Eine </a:t>
            </a:r>
            <a:r>
              <a:rPr lang="de-DE" dirty="0"/>
              <a:t>Neuauflage liegt dann vor, wenn der Verlag sich entschließt, statt einer umfangreichen Austauschlieferung ein </a:t>
            </a:r>
            <a:r>
              <a:rPr lang="de-DE" dirty="0">
                <a:solidFill>
                  <a:srgbClr val="FF0000"/>
                </a:solidFill>
              </a:rPr>
              <a:t>komplett überarbeitetes Grundwerk </a:t>
            </a:r>
            <a:r>
              <a:rPr lang="de-DE" dirty="0"/>
              <a:t>herauszubringen, alle Seiten sind auf dem neuesten Stand (ohne alte Stand-Fußnoten). </a:t>
            </a:r>
          </a:p>
        </p:txBody>
      </p:sp>
      <p:sp>
        <p:nvSpPr>
          <p:cNvPr id="4" name="Fußzeilenplatzhalter 3"/>
          <p:cNvSpPr>
            <a:spLocks noGrp="1"/>
          </p:cNvSpPr>
          <p:nvPr>
            <p:ph type="ftr" sz="quarter" idx="14"/>
          </p:nvPr>
        </p:nvSpPr>
        <p:spPr>
          <a:xfrm>
            <a:off x="395536" y="6381328"/>
            <a:ext cx="7920880" cy="365125"/>
          </a:xfrm>
        </p:spPr>
        <p:txBody>
          <a:bodyPr/>
          <a:lstStyle/>
          <a:p>
            <a:r>
              <a:rPr lang="de-DE" sz="800" dirty="0" smtClean="0">
                <a:latin typeface="Verdana" panose="020B0604030504040204" pitchFamily="34" charset="0"/>
                <a:ea typeface="Verdana" panose="020B0604030504040204" pitchFamily="34" charset="0"/>
                <a:cs typeface="Verdana" panose="020B0604030504040204" pitchFamily="34" charset="0"/>
              </a:rPr>
              <a:t>AG RDA Schulungsunterlagen – Modul 5B.08: Neue Beschreibungen | Stand: 21.01.2016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1597</Words>
  <Application>Microsoft Office PowerPoint</Application>
  <PresentationFormat>Bildschirmpräsentation (4:3)</PresentationFormat>
  <Paragraphs>410</Paragraphs>
  <Slides>24</Slides>
  <Notes>13</Notes>
  <HiddenSlides>0</HiddenSlides>
  <MMClips>0</MMClips>
  <ScaleCrop>false</ScaleCrop>
  <HeadingPairs>
    <vt:vector size="4" baseType="variant">
      <vt:variant>
        <vt:lpstr>Design</vt:lpstr>
      </vt:variant>
      <vt:variant>
        <vt:i4>1</vt:i4>
      </vt:variant>
      <vt:variant>
        <vt:lpstr>Folientitel</vt:lpstr>
      </vt:variant>
      <vt:variant>
        <vt:i4>24</vt:i4>
      </vt:variant>
    </vt:vector>
  </HeadingPairs>
  <TitlesOfParts>
    <vt:vector size="25" baseType="lpstr">
      <vt:lpstr>Larissa-Design</vt:lpstr>
      <vt:lpstr>Schulungsunterlagen der AG RDA</vt:lpstr>
      <vt:lpstr>Neue Beschreibungen </vt:lpstr>
      <vt:lpstr>PowerPoint-Präsentation</vt:lpstr>
      <vt:lpstr>1. Änderung der Erscheinungsweise</vt:lpstr>
      <vt:lpstr>2. Änderung der Datenträgereigenschaften -1-</vt:lpstr>
      <vt:lpstr>2. Änderung der Datenträgereigenschaften -2-</vt:lpstr>
      <vt:lpstr>2. Änderung der Datenträgereigenschaften -3-</vt:lpstr>
      <vt:lpstr>2. Änderung der Datenträgereigenschaften -4-</vt:lpstr>
      <vt:lpstr>3. Neuauflage des Grundwerks bei (gedruckten) integrierenden Ressourcen</vt:lpstr>
      <vt:lpstr>4. Wesentliche Änderung im Haupttitel</vt:lpstr>
      <vt:lpstr>4.a Fallgruppe a)  -1-</vt:lpstr>
      <vt:lpstr>4.a Fallgruppe a)  -2-</vt:lpstr>
      <vt:lpstr>4.a Fallgruppe a)  -3-</vt:lpstr>
      <vt:lpstr>4.a Fallgruppe a)  -3-</vt:lpstr>
      <vt:lpstr>4.a Fallgruppe b)  -1-</vt:lpstr>
      <vt:lpstr>4.a Fallgruppe b)  -2-</vt:lpstr>
      <vt:lpstr>4.a Fallgrupp c)  -1-</vt:lpstr>
      <vt:lpstr>4.a Fallgrupp c)  -2-</vt:lpstr>
      <vt:lpstr>4.a Fallgruppe c)  -3-</vt:lpstr>
      <vt:lpstr>5. Änderung der Verantwortlichkeit </vt:lpstr>
      <vt:lpstr>6. Änderung des Ausgabevermerks</vt:lpstr>
      <vt:lpstr>6.a Änderung des Geltungsbereichs</vt:lpstr>
      <vt:lpstr>6.b Änderung der geografischen Abdeckung</vt:lpstr>
      <vt:lpstr>7. Kumulationen, Reproduktionen und Indices</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Goerlich</cp:lastModifiedBy>
  <cp:revision>475</cp:revision>
  <cp:lastPrinted>2014-11-28T10:44:38Z</cp:lastPrinted>
  <dcterms:created xsi:type="dcterms:W3CDTF">2014-02-18T07:01:40Z</dcterms:created>
  <dcterms:modified xsi:type="dcterms:W3CDTF">2016-03-11T07:57:30Z</dcterms:modified>
</cp:coreProperties>
</file>