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25"/>
  </p:notesMasterIdLst>
  <p:handoutMasterIdLst>
    <p:handoutMasterId r:id="rId26"/>
  </p:handoutMasterIdLst>
  <p:sldIdLst>
    <p:sldId id="359" r:id="rId2"/>
    <p:sldId id="259" r:id="rId3"/>
    <p:sldId id="353" r:id="rId4"/>
    <p:sldId id="340" r:id="rId5"/>
    <p:sldId id="352" r:id="rId6"/>
    <p:sldId id="325" r:id="rId7"/>
    <p:sldId id="332" r:id="rId8"/>
    <p:sldId id="326" r:id="rId9"/>
    <p:sldId id="354" r:id="rId10"/>
    <p:sldId id="351" r:id="rId11"/>
    <p:sldId id="334" r:id="rId12"/>
    <p:sldId id="355" r:id="rId13"/>
    <p:sldId id="337" r:id="rId14"/>
    <p:sldId id="341" r:id="rId15"/>
    <p:sldId id="343" r:id="rId16"/>
    <p:sldId id="344" r:id="rId17"/>
    <p:sldId id="356" r:id="rId18"/>
    <p:sldId id="345" r:id="rId19"/>
    <p:sldId id="346" r:id="rId20"/>
    <p:sldId id="357" r:id="rId21"/>
    <p:sldId id="347" r:id="rId22"/>
    <p:sldId id="348" r:id="rId23"/>
    <p:sldId id="358" r:id="rId24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71" autoAdjust="0"/>
    <p:restoredTop sz="90975" autoAdjust="0"/>
  </p:normalViewPr>
  <p:slideViewPr>
    <p:cSldViewPr>
      <p:cViewPr>
        <p:scale>
          <a:sx n="100" d="100"/>
          <a:sy n="100" d="100"/>
        </p:scale>
        <p:origin x="-1392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1950" y="1446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20.08.2015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2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20.08.2015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30093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Nachdruck (mit abweichendem</a:t>
            </a:r>
            <a:r>
              <a:rPr lang="de-DE" baseline="0" dirty="0" smtClean="0"/>
              <a:t> Titel; Nachdruck ist in anderem Verlag erschienen)</a:t>
            </a:r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Bibliotheken</a:t>
            </a:r>
            <a:r>
              <a:rPr lang="de-DE" baseline="0" dirty="0" smtClean="0"/>
              <a:t> mit </a:t>
            </a:r>
            <a:r>
              <a:rPr lang="de-DE" baseline="0" dirty="0" err="1" smtClean="0"/>
              <a:t>Pflichtexemplarrecht</a:t>
            </a:r>
            <a:r>
              <a:rPr lang="de-DE" baseline="0" dirty="0" smtClean="0"/>
              <a:t>: RDA-Grundregel kann generell angewendet werden </a:t>
            </a:r>
            <a:r>
              <a:rPr lang="de-DE" baseline="0" dirty="0" smtClean="0">
                <a:sym typeface="Wingdings" panose="05000000000000000000" pitchFamily="2" charset="2"/>
              </a:rPr>
              <a:t> getrennte Beschreibungen für Original/Nachdruck, auch wenn im gleichen Verlag erschienen.</a:t>
            </a:r>
          </a:p>
          <a:p>
            <a:endParaRPr lang="de-DE" baseline="0" dirty="0" smtClean="0"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z. B. </a:t>
            </a:r>
            <a:r>
              <a:rPr lang="de-DE" dirty="0" err="1" smtClean="0"/>
              <a:t>Digitalisat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ABER: Als</a:t>
            </a:r>
            <a:r>
              <a:rPr lang="de-DE" sz="1200" baseline="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Reproduktion behandelt werden </a:t>
            </a:r>
            <a:r>
              <a:rPr lang="de-DE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PoDs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(Print-on-Demand), wenn zusätzlich vom Verlag angeboten.</a:t>
            </a:r>
            <a:b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Wechsel von Print zu </a:t>
            </a:r>
            <a:r>
              <a:rPr lang="de-DE" sz="12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PoD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 </a:t>
            </a:r>
            <a:r>
              <a:rPr lang="de-DE" sz="1200" u="sng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keine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Reproduktion!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Entstehungsmethode gemäß 3.9 RDA (fakultativ)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0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i="1" dirty="0">
              <a:solidFill>
                <a:srgbClr val="FF0000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Faksimiles dürften im </a:t>
            </a:r>
            <a:r>
              <a:rPr lang="de-DE" dirty="0" err="1" smtClean="0"/>
              <a:t>fR</a:t>
            </a:r>
            <a:r>
              <a:rPr lang="de-DE" dirty="0" smtClean="0"/>
              <a:t>-Bereich</a:t>
            </a:r>
            <a:r>
              <a:rPr lang="de-DE" baseline="0" dirty="0" smtClean="0"/>
              <a:t> eher selten vorkommen, werden hier der Vollständigkeit halber aufgelistet</a:t>
            </a:r>
          </a:p>
          <a:p>
            <a:endParaRPr lang="de-DE" baseline="0" dirty="0" smtClean="0"/>
          </a:p>
          <a:p>
            <a:r>
              <a:rPr lang="de-DE" baseline="0" dirty="0" smtClean="0"/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baseline="0" dirty="0" smtClean="0"/>
              <a:t>In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 AWR zu 2.1, Punkt 1.2 ist geregelt, wann bei</a:t>
            </a:r>
            <a:r>
              <a:rPr lang="de-DE" sz="1200" baseline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fortlaufenden Ressourcen Nachdrucke eine eigene Beschreibung erhalten und wann nicht.</a:t>
            </a:r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(ohne abweichenden Titel; Nachdruck ist in anderem Verlag erschienen)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12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Nachdruck (mit abweichendem</a:t>
            </a:r>
            <a:r>
              <a:rPr lang="de-DE" baseline="0" dirty="0" smtClean="0"/>
              <a:t> Titel; Nachdruck ist in anderem Verlag erschienen)</a:t>
            </a:r>
          </a:p>
          <a:p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5B.07: Reproduktionen | Aleph | Stand: 04.08.2015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nbn-resolving.de/urn:nbn:de:gbv:3:3-35982=x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4192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-27384"/>
            <a:ext cx="864096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476672"/>
            <a:ext cx="8640960" cy="604867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Liegt nur der Nachdruck vor und gibt es keine Beschreibung für das Original, wird Feld 649b mit den Unterfeldern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$t (Titel)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$d (Erscheinungsort)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$e (Verlagsname)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$f (Erscheinungsdatum)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 (physische Beschreibung)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 </a:t>
            </a: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649b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$i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 von</a:t>
            </a:r>
          </a:p>
          <a:p>
            <a:pPr marL="0" indent="0">
              <a:buNone/>
            </a:pPr>
            <a:r>
              <a:rPr lang="de-DE" sz="2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Zeitschrift für psychoanalytische Pädagogik</a:t>
            </a:r>
          </a:p>
          <a:p>
            <a:pPr marL="0" indent="0"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Wien</a:t>
            </a:r>
          </a:p>
          <a:p>
            <a:pPr marL="0" indent="0">
              <a:buNone/>
            </a:pPr>
            <a:r>
              <a:rPr lang="de-DE" sz="2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Psychoanalytischer Verlag</a:t>
            </a:r>
          </a:p>
          <a:p>
            <a:pPr marL="0" indent="0">
              <a:buNone/>
            </a:pPr>
            <a:r>
              <a:rPr lang="de-DE" sz="2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$f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1970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solidFill>
                  <a:srgbClr val="C0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$h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8838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(1)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0223876"/>
              </p:ext>
            </p:extLst>
          </p:nvPr>
        </p:nvGraphicFramePr>
        <p:xfrm>
          <a:off x="251520" y="1794126"/>
          <a:ext cx="8568952" cy="29504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5087"/>
                <a:gridCol w="1009129"/>
                <a:gridCol w="2088232"/>
                <a:gridCol w="2232248"/>
                <a:gridCol w="2304256"/>
              </a:tblGrid>
              <a:tr h="664450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880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02934">
                <a:tc rowSpan="3"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Port-au-Prince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Nendeln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0293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[Edition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Delta]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Kraus</a:t>
                      </a:r>
                    </a:p>
                  </a:txBody>
                  <a:tcPr/>
                </a:tc>
              </a:tr>
              <a:tr h="20293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1943-1945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1980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(2)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2885289"/>
              </p:ext>
            </p:extLst>
          </p:nvPr>
        </p:nvGraphicFramePr>
        <p:xfrm>
          <a:off x="179512" y="836712"/>
          <a:ext cx="8856984" cy="56018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20"/>
                <a:gridCol w="1944216"/>
                <a:gridCol w="2520280"/>
                <a:gridCol w="2376264"/>
              </a:tblGrid>
              <a:tr h="664450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7976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649a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 als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800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de-DE" sz="1800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800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800" b="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25881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649b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800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de-DE" sz="1800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 </a:t>
                      </a:r>
                      <a:r>
                        <a:rPr lang="de-DE" sz="1800" b="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  <a:p>
                      <a:endParaRPr lang="de-DE" sz="1800" b="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i="0" u="sng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Erfassung,</a:t>
                      </a:r>
                      <a:r>
                        <a:rPr lang="de-DE" sz="1800" b="0" i="1" u="sng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i="0" u="sng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wenn Original nicht vorliegt:</a:t>
                      </a:r>
                      <a:endParaRPr lang="de-DE" sz="1800" b="0" i="1" u="sng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800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800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Cahier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d‘Haïti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Port-au-Prince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[Edition Delta]</a:t>
                      </a:r>
                    </a:p>
                    <a:p>
                      <a:r>
                        <a:rPr lang="de-DE" sz="18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1943-1945</a:t>
                      </a:r>
                    </a:p>
                    <a:p>
                      <a:r>
                        <a:rPr lang="de-DE" sz="1800" b="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$h</a:t>
                      </a:r>
                      <a:r>
                        <a:rPr lang="de-DE" sz="1800" b="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endParaRPr lang="de-DE" sz="1800" b="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6789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86895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 Reproduktion in gleicher physischer Form</a:t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1.2 Keine eigene Beschreibung für Nachdruck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395536" y="1772816"/>
            <a:ext cx="792088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/ Nachdruck = gleicher Verlag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 keine eigene Beschreibung für den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Nachdruck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2.1 D-A-CH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, Punkt 1.2)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eigener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Exemplarsatz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für Nachdruck an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Beschreibung des Originals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lvl="1">
              <a:buFont typeface="Arial" pitchFamily="34" charset="0"/>
              <a:buChar char="•"/>
            </a:pP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abweichender Titel des Nachdrucks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    Erfassung als abweichender Titel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1.2 Keine eigene Beschreibung für Nachdruck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848972"/>
              </p:ext>
            </p:extLst>
          </p:nvPr>
        </p:nvGraphicFramePr>
        <p:xfrm>
          <a:off x="395537" y="943000"/>
          <a:ext cx="7848872" cy="48982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1"/>
                <a:gridCol w="1080120"/>
                <a:gridCol w="2304256"/>
                <a:gridCol w="3456385"/>
              </a:tblGrid>
              <a:tr h="900100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 und 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Luftfahrt international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9776">
                <a:tc rowSpan="3"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Herford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6924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Mittler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32766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1974-1983</a:t>
                      </a:r>
                      <a:endParaRPr lang="de-DE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72235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370a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Luftfahrt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0010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505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 des Nachdrucks: Luftfahrt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519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51703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 Reproduktion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unterschiedlicher </a:t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physischer Form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Mikroform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916832"/>
            <a:ext cx="8640960" cy="439248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Mikroform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und Mikroform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Zusatzelement nach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RDA 2.1 D-A-CH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„Reproduktion von“ / „Reproduziert als“</a:t>
            </a:r>
          </a:p>
          <a:p>
            <a:pPr marL="914400" lvl="2" indent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Kopiengeneration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= Merkmal des Exemplars        (RDA 3.10 D-A-CH)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Regelung gilt auch für Zeitungen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2052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Reproduktion als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Mikroform (1)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026274"/>
              </p:ext>
            </p:extLst>
          </p:nvPr>
        </p:nvGraphicFramePr>
        <p:xfrm>
          <a:off x="323528" y="1349856"/>
          <a:ext cx="8496944" cy="4087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1080120"/>
                <a:gridCol w="2016224"/>
                <a:gridCol w="2448272"/>
                <a:gridCol w="1944216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./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45192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</a:p>
                    <a:p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(Mikroform)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582759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Magazin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6240">
                <a:tc rowSpan="3"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Altona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025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Hammerich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Olms</a:t>
                      </a:r>
                    </a:p>
                  </a:txBody>
                  <a:tcPr/>
                </a:tc>
              </a:tr>
              <a:tr h="39624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1791-1800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1356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11770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Reproduktion als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Mikroform (2)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2480481"/>
              </p:ext>
            </p:extLst>
          </p:nvPr>
        </p:nvGraphicFramePr>
        <p:xfrm>
          <a:off x="323528" y="764704"/>
          <a:ext cx="8640960" cy="4663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364"/>
                <a:gridCol w="1206551"/>
                <a:gridCol w="2375945"/>
                <a:gridCol w="1992728"/>
                <a:gridCol w="2069372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./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874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649c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  <a:p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Reproduziert als</a:t>
                      </a:r>
                    </a:p>
                    <a:p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800" b="0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Magazin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b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Hildesheim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  <a:r>
                        <a:rPr lang="de-DE" sz="1800" b="0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Olms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$f</a:t>
                      </a:r>
                      <a:r>
                        <a:rPr lang="de-DE" sz="1800" b="0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1994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b="0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27544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649d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Reproduktion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800" b="0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Deutsches Magazin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b="0" baseline="0" dirty="0" smtClean="0">
                          <a:solidFill>
                            <a:srgbClr val="0070C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772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Reproduktion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39248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elektronische Reproduktion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elektronische Reproduktion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 </a:t>
            </a:r>
          </a:p>
          <a:p>
            <a:pPr marL="742950" lvl="2" indent="-342900">
              <a:buFont typeface="Symbol" panose="05050102010706020507" pitchFamily="18" charset="2"/>
              <a:buChar char="-"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Zusatzelement nach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27.1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</a:t>
            </a: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>
              <a:buFont typeface="Symbol" panose="05050102010706020507" pitchFamily="18" charset="2"/>
              <a:buChar char="-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„Elektronische Reproduktion von“ / „Elektronische Reproduktion“</a:t>
            </a: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56986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9762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2.2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(1)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96855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255814"/>
              </p:ext>
            </p:extLst>
          </p:nvPr>
        </p:nvGraphicFramePr>
        <p:xfrm>
          <a:off x="395537" y="1359024"/>
          <a:ext cx="8280919" cy="3864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1080120"/>
                <a:gridCol w="2088232"/>
                <a:gridCol w="2088232"/>
                <a:gridCol w="2088232"/>
              </a:tblGrid>
              <a:tr h="648585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(Reproduktion/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Digitalisat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4858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</a:p>
                    <a:p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4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Computermedien)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20095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Teutonia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57200">
                <a:tc rowSpan="3"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</a:t>
                      </a:r>
                    </a:p>
                    <a:p>
                      <a:r>
                        <a:rPr lang="de-DE" sz="1800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Schleusingen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Halle, Saale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572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Glaser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ULB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432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1846-1849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2012</a:t>
                      </a:r>
                      <a:endParaRPr lang="de-DE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00800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114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667" y="2646040"/>
            <a:ext cx="8229600" cy="1719064"/>
          </a:xfrm>
        </p:spPr>
        <p:txBody>
          <a:bodyPr>
            <a:normAutofit fontScale="90000"/>
          </a:bodyPr>
          <a:lstStyle/>
          <a:p>
            <a:pPr algn="ctr"/>
            <a: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Faksimiles und Reproduktionen </a:t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- fortlaufende Ressourcen -</a:t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3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5 B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2.2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Elektronische Reproduktion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5994139"/>
              </p:ext>
            </p:extLst>
          </p:nvPr>
        </p:nvGraphicFramePr>
        <p:xfrm>
          <a:off x="107504" y="908720"/>
          <a:ext cx="8928992" cy="527520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77636"/>
                <a:gridCol w="1308559"/>
                <a:gridCol w="2366334"/>
                <a:gridCol w="1872208"/>
                <a:gridCol w="2304255"/>
              </a:tblGrid>
              <a:tr h="802642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(Reproduktion/</a:t>
                      </a:r>
                    </a:p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Digitalisat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50495"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655e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4.6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Uniform </a:t>
                      </a:r>
                      <a:r>
                        <a:rPr lang="de-DE" sz="1600" b="1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Resource</a:t>
                      </a:r>
                      <a:r>
                        <a:rPr lang="de-DE" sz="1600" b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Locator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$u </a:t>
                      </a:r>
                      <a:r>
                        <a:rPr lang="de-DE" sz="16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hlinkClick r:id="rId3"/>
                        </a:rPr>
                        <a:t>http://nbn-resolving.de/urn:nbn:de:gbv:3:3-35982=x</a:t>
                      </a:r>
                      <a:endParaRPr lang="de-DE" sz="1600" b="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83836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URL-Attribut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600" b="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Resolving</a:t>
                      </a:r>
                      <a:r>
                        <a:rPr lang="de-DE" sz="16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-System</a:t>
                      </a:r>
                      <a:endParaRPr lang="de-DE" sz="1600" b="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648072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4.4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Zugangs-beschränkungen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600" b="0" kern="1200" dirty="0" smtClean="0">
                          <a:solidFill>
                            <a:srgbClr val="C0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$z</a:t>
                      </a:r>
                      <a:r>
                        <a:rPr lang="de-DE" sz="16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kostenfrei</a:t>
                      </a:r>
                      <a:endParaRPr lang="de-DE" sz="1600" b="0" kern="1200" dirty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09145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649c</a:t>
                      </a:r>
                      <a:b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Manifestationsebene</a:t>
                      </a:r>
                    </a:p>
                    <a:p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</a:t>
                      </a:r>
                    </a:p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Teutonia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00811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649d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Manifestationsebene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/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Elektronische Reproduktion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von</a:t>
                      </a:r>
                    </a:p>
                    <a:p>
                      <a:r>
                        <a:rPr lang="de-DE" sz="1600" i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Teutonia</a:t>
                      </a:r>
                    </a:p>
                    <a:p>
                      <a:r>
                        <a:rPr lang="de-DE" sz="1600" i="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i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170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44624"/>
            <a:ext cx="9756576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Ausdrucke von Online-Ressourcen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680520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Werden </a:t>
            </a:r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nicht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als Reproduktion behandelt</a:t>
            </a:r>
          </a:p>
          <a:p>
            <a:r>
              <a:rPr lang="de-DE" sz="2400" u="sng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Aber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: eigene Beschreibung für Ausdrucke von Online-Ressourcen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Veröffentlichungsangabe vom Original übernehmen</a:t>
            </a:r>
          </a:p>
          <a:p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Mehrfachausdrucke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für ein- und dieselbe Ressource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nur </a:t>
            </a:r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1 Beschreibung </a:t>
            </a:r>
            <a:b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Ausdruckdatum = Merkmal des Exemplars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und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Ausdruck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J.4.2)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„erscheint auch als“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/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„erscheint auch als“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anose="05000000000000000000" pitchFamily="2" charset="2"/>
            </a:endParaRPr>
          </a:p>
          <a:p>
            <a:pPr marL="457200" lvl="1" indent="0">
              <a:buNone/>
            </a:pPr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2"/>
            <a:endParaRPr lang="de-DE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8883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2644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327794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2.3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Sonderfall: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         Ausdrucke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von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(1)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3037862"/>
              </p:ext>
            </p:extLst>
          </p:nvPr>
        </p:nvGraphicFramePr>
        <p:xfrm>
          <a:off x="251520" y="1412776"/>
          <a:ext cx="8640959" cy="462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1080119"/>
                <a:gridCol w="2088232"/>
                <a:gridCol w="2160241"/>
                <a:gridCol w="2376263"/>
              </a:tblGrid>
              <a:tr h="715386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Online-Ressource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Ausdruck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8947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061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3.2.1.3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4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Computermedien)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</a:t>
                      </a: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hne Hilfsmittel zu benutzen)</a:t>
                      </a: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89478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6240">
                <a:tc rowSpan="3"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/>
                      </a:r>
                      <a:b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51816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Ruhr-Universität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Ruhr-Universität</a:t>
                      </a: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9624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endParaRPr lang="de-DE" sz="18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2010</a:t>
                      </a:r>
                      <a:endParaRPr lang="de-DE" sz="1800" kern="120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4179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10081120" cy="65293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2.3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Sonderfall: Ausdrucke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Online-Ressourcen (2)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0376492"/>
              </p:ext>
            </p:extLst>
          </p:nvPr>
        </p:nvGraphicFramePr>
        <p:xfrm>
          <a:off x="107504" y="764704"/>
          <a:ext cx="8928991" cy="55166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5"/>
                <a:gridCol w="1152128"/>
                <a:gridCol w="2376264"/>
                <a:gridCol w="1512168"/>
                <a:gridCol w="3024336"/>
              </a:tblGrid>
              <a:tr h="944622">
                <a:tc>
                  <a:txBody>
                    <a:bodyPr/>
                    <a:lstStyle/>
                    <a:p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Online-Ressource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 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Ausdruck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567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6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</a:p>
                    <a:p>
                      <a:endParaRPr lang="de-DE" sz="16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Äquivalenzbeziehung auf Manifestationsebene</a:t>
                      </a: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270956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527z</a:t>
                      </a:r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6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600" b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</a:t>
                      </a:r>
                    </a:p>
                    <a:p>
                      <a:endParaRPr lang="de-DE" sz="1600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Äquivalenzbeziehung auf Manifestationsebene</a:t>
                      </a:r>
                    </a:p>
                    <a:p>
                      <a:endParaRPr lang="de-DE" sz="16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6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IDNR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i="1" kern="1200" baseline="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0" i="0" u="sng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Erfassung, wenn Online-Ressource nicht vorliegt: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$p 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 auch als Online-Ressource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6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GeoLoge</a:t>
                      </a:r>
                      <a:endParaRPr lang="de-DE" sz="1600" kern="1200" dirty="0" smtClean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  <a:r>
                        <a:rPr lang="de-DE" sz="16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Bochum : Ruhr-Universität, 2010</a:t>
                      </a:r>
                      <a:endParaRPr lang="de-DE" sz="1600" b="0" i="0" u="none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097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116632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Übersicht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640960" cy="54726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0. Definition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 Reproduktion in gleicher physischer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Form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Beschreibung für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1.2 Keine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Beschreibung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</a:t>
            </a:r>
          </a:p>
          <a:p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 Reproduktion in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unterschiedlicher</a:t>
            </a:r>
            <a:b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physischer Form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2.1 Reproduktion als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Mikroform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2.2 Elektronische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Reproduktion</a:t>
            </a:r>
          </a:p>
          <a:p>
            <a:pPr lvl="1"/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2.3 Sonderfall: Ausdrucke von Online-</a:t>
            </a:r>
            <a:b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                     Ressourcen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128792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2039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</a:t>
            </a:r>
          </a:p>
          <a:p>
            <a:pPr>
              <a:buNone/>
            </a:pPr>
            <a:endParaRPr lang="de-DE" sz="2400" b="1" dirty="0" smtClean="0"/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=  exakte Kopie des Inhalts einer Ressource 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mechanischen oder elektronischen Mitteln erstellt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Reproduktion werden behandelt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Nachdrucke, die gemäß RDA 2.1 D-A-CH, Punkt 1.1.A und 1.2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erhalten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einer Manifestation in einer anderen physischen Form (Mikroform, elektronische Form)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Faksimiles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640960" cy="5472608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Reproduktion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als Reproduktion werden behandelt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Nachdrucke,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2.1 D-A-CH, Punkt 1.1.A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1.2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erhalten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Kopien in gleicher physischer Form (z. B. selbst erstellte Kopien, Print on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demand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erstellte Ausdrucke von Online-Ressourcen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Rundfunk- und Fernsehmitschnitte</a:t>
            </a:r>
          </a:p>
          <a:p>
            <a:pPr lvl="1"/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Reproduktion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Lizenzausgaben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344816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5324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0. Definition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268760"/>
            <a:ext cx="8640960" cy="4608512"/>
          </a:xfrm>
        </p:spPr>
        <p:txBody>
          <a:bodyPr wrap="square"/>
          <a:lstStyle/>
          <a:p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für Reproduktion                (RDA 1.6.2 und RDA 1.11)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mit Original in Beziehung gesetzt                 (RDA 1.11 und RDA 27.1.1.3; Beziehungskennzeichnung gemäß RDA J.4.2)</a:t>
            </a:r>
          </a:p>
          <a:p>
            <a:r>
              <a:rPr lang="de-DE" sz="2400" dirty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Grundlage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 der Beschreibung = </a:t>
            </a:r>
            <a:r>
              <a:rPr lang="de-DE" sz="2400" dirty="0" smtClean="0">
                <a:solidFill>
                  <a:srgbClr val="0070C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Reproduktion    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2.2.3.3)</a:t>
            </a: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unterschiedliche Titel Original/Reproduktion</a:t>
            </a:r>
          </a:p>
          <a:p>
            <a:pPr lvl="1">
              <a:buFont typeface="Wingdings"/>
              <a:buChar char="è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Titel der Reproduktion = Haupttitel der  Manifestation (RDA 2.3.2.3)</a:t>
            </a:r>
          </a:p>
          <a:p>
            <a:pPr lvl="1">
              <a:buFont typeface="Wingdings"/>
              <a:buChar char="è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Haupttitel des Originals = Werktitel                  (RDA 6.2.2.2 D-A-CH)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41682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22899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Reproduktion in gleicher physischer Form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1.1 Eigene Beschreibung für Nachdruck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312368"/>
          </a:xfrm>
        </p:spPr>
        <p:txBody>
          <a:bodyPr wrap="square"/>
          <a:lstStyle/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Nachdruck</a:t>
            </a: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 unterschiedlichen Verlagen für Original und Nachdruck </a:t>
            </a:r>
            <a:r>
              <a:rPr lang="de-DE" sz="2400" dirty="0">
                <a:latin typeface="Verdana" pitchFamily="34" charset="0"/>
                <a:ea typeface="Verdana" pitchFamily="34" charset="0"/>
                <a:cs typeface="Verdana" pitchFamily="34" charset="0"/>
              </a:rPr>
              <a:t>(RDA 2.1 D-A-CH,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Punkt 1.2)</a:t>
            </a: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Original und Nachdruck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 Beziehung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lvl="1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(RDA J.4.2) =</a:t>
            </a:r>
          </a:p>
          <a:p>
            <a:pPr marL="914400" lvl="2" indent="0">
              <a:buNone/>
            </a:pP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„Nachdruck von“ / „Nachgedruckt als“</a:t>
            </a:r>
          </a:p>
          <a:p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dirty="0" smtClean="0"/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Aleph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72008"/>
            <a:ext cx="8640960" cy="98072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(1)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784976" cy="568863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2002876"/>
              </p:ext>
            </p:extLst>
          </p:nvPr>
        </p:nvGraphicFramePr>
        <p:xfrm>
          <a:off x="318476" y="1599585"/>
          <a:ext cx="8574004" cy="3794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1156"/>
                <a:gridCol w="864096"/>
                <a:gridCol w="2088232"/>
                <a:gridCol w="2304256"/>
                <a:gridCol w="2376264"/>
              </a:tblGrid>
              <a:tr h="670391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43000"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331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Zeitschrift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psychoanalytische Pädagogik</a:t>
                      </a:r>
                      <a:endParaRPr lang="de-DE" sz="18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864">
                <a:tc rowSpan="3"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419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</a:p>
                    <a:p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Erscheinungs-ort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Wien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Würzburg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90068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sychoana-</a:t>
                      </a:r>
                      <a:r>
                        <a:rPr lang="de-DE" sz="1800" kern="12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lytischer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Verlag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de-DE" sz="180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Journalfranz</a:t>
                      </a:r>
                      <a:endParaRPr lang="de-DE" sz="1800" b="0" dirty="0" smtClean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  <a:p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72843">
                <a:tc vMerge="1">
                  <a:txBody>
                    <a:bodyPr/>
                    <a:lstStyle/>
                    <a:p>
                      <a:endParaRPr lang="de-DE" sz="14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sz="1800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Erscheinungs-datum</a:t>
                      </a:r>
                      <a:endParaRPr lang="de-DE" sz="18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$c</a:t>
                      </a:r>
                      <a:r>
                        <a:rPr lang="de-DE" sz="1800" kern="1200" baseline="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1926-1937</a:t>
                      </a: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/>
                    </a:p>
                  </a:txBody>
                  <a:tcPr marL="68580" marR="68580" marT="0" marB="0"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1970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034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0"/>
            <a:ext cx="8640960" cy="98072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1.1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Nachdruck (2)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620688"/>
            <a:ext cx="8784976" cy="5688632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11252359"/>
              </p:ext>
            </p:extLst>
          </p:nvPr>
        </p:nvGraphicFramePr>
        <p:xfrm>
          <a:off x="107504" y="908720"/>
          <a:ext cx="8928992" cy="44215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916"/>
                <a:gridCol w="1184460"/>
                <a:gridCol w="2294891"/>
                <a:gridCol w="2353493"/>
                <a:gridCol w="2088232"/>
              </a:tblGrid>
              <a:tr h="670391">
                <a:tc>
                  <a:txBody>
                    <a:bodyPr/>
                    <a:lstStyle/>
                    <a:p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(Original)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(Nachdruck)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922244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649a</a:t>
                      </a:r>
                      <a:b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Nachgedruckt als</a:t>
                      </a:r>
                      <a:endParaRPr lang="de-DE" sz="1800" b="1" kern="12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$t</a:t>
                      </a:r>
                      <a:r>
                        <a:rPr lang="de-DE" sz="1800" b="0" i="0" kern="12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Zeitschrift für psychoanalytische Pädagogik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 </a:t>
                      </a:r>
                      <a:r>
                        <a:rPr lang="de-DE" sz="1800" b="0" i="1" kern="12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IDNR</a:t>
                      </a:r>
                      <a:endParaRPr lang="de-DE" sz="1800" b="0" i="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90000" marR="90000" marT="46800" marB="4680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b="0" i="1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918561"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649b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</a:p>
                    <a:p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 Anhang J</a:t>
                      </a:r>
                      <a:r>
                        <a:rPr lang="de-DE" sz="1800" b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4.2</a:t>
                      </a:r>
                      <a:endParaRPr lang="de-DE" sz="1800" b="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de-DE" sz="18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Äquivalenz-beziehung auf Manifestations-ebene</a:t>
                      </a:r>
                      <a:endParaRPr lang="de-DE" sz="1800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 marL="90000" marR="90000" marT="46800" marB="4680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rgbClr val="C0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 </a:t>
                      </a:r>
                      <a:r>
                        <a:rPr lang="de-DE" sz="1800" kern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Nachdruck</a:t>
                      </a:r>
                      <a:r>
                        <a:rPr lang="de-DE" sz="1800" kern="12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von</a:t>
                      </a:r>
                      <a:endParaRPr lang="de-DE" sz="1800" b="1" kern="12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$t</a:t>
                      </a:r>
                      <a:r>
                        <a:rPr lang="de-DE" sz="1800" b="0" i="0" kern="12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</a:t>
                      </a:r>
                      <a:r>
                        <a:rPr lang="de-DE" sz="1800" b="0" i="0" kern="12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Zeitschrift für psycho-analytische Pädagogik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0" i="0" kern="1200" baseline="0" dirty="0" smtClean="0">
                          <a:solidFill>
                            <a:srgbClr val="C0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$9 </a:t>
                      </a:r>
                      <a:r>
                        <a:rPr lang="de-DE" sz="1800" b="0" i="1" kern="1200" baseline="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IDNR</a:t>
                      </a:r>
                      <a:endParaRPr lang="de-DE" sz="1800" b="0" i="0" kern="1200" dirty="0" smtClean="0">
                        <a:solidFill>
                          <a:schemeClr val="dk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27280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5B.07: Reproduktionen | Aleph | Stand: 04.08.2015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7327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1671</Words>
  <Application>Microsoft Office PowerPoint</Application>
  <PresentationFormat>Bildschirmpräsentation (4:3)</PresentationFormat>
  <Paragraphs>500</Paragraphs>
  <Slides>23</Slides>
  <Notes>21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4" baseType="lpstr">
      <vt:lpstr>Larissa-Design</vt:lpstr>
      <vt:lpstr>Schulungsunterlagen der AG RDA</vt:lpstr>
      <vt:lpstr> Faksimiles und Reproduktionen  - fortlaufende Ressourcen -  </vt:lpstr>
      <vt:lpstr>Übersicht</vt:lpstr>
      <vt:lpstr>0. Definition </vt:lpstr>
      <vt:lpstr>0. Definition </vt:lpstr>
      <vt:lpstr>0. Definition</vt:lpstr>
      <vt:lpstr>1. Reproduktion in gleicher physischer Form 1.1 Eigene Beschreibung für Nachdruck</vt:lpstr>
      <vt:lpstr>1.1 Eigene Beschreibung für Nachdruck (1)</vt:lpstr>
      <vt:lpstr>1.1 Eigene Beschreibung für Nachdruck (2)</vt:lpstr>
      <vt:lpstr>1.1 Eigene Beschreibung für Nachdruck</vt:lpstr>
      <vt:lpstr>1.1 Eigene Beschreibung für Nachdruck (1)</vt:lpstr>
      <vt:lpstr>1.1 Eigene Beschreibung für Nachdruck (2)</vt:lpstr>
      <vt:lpstr>1. Reproduktion in gleicher physischer Form 1.2 Keine eigene Beschreibung für Nachdruck</vt:lpstr>
      <vt:lpstr>1.2 Keine eigene Beschreibung für Nachdruck</vt:lpstr>
      <vt:lpstr>2 Reproduktion in unterschiedlicher     physischer Form 2.1 Reproduktion als Mikroform</vt:lpstr>
      <vt:lpstr>2.1 Reproduktion als Mikroform (1)</vt:lpstr>
      <vt:lpstr>2.1 Reproduktion als Mikroform (2)</vt:lpstr>
      <vt:lpstr>2.2 Elektronische Reproduktion</vt:lpstr>
      <vt:lpstr>2.2 Elektronische Reproduktion (1)</vt:lpstr>
      <vt:lpstr>2.2 Elektronische Reproduktion (2)</vt:lpstr>
      <vt:lpstr>2.3 Sonderfall: Ausdrucke von Online-Ressourcen</vt:lpstr>
      <vt:lpstr>2.3 Sonderfall:                                Ausdrucke von Online-Ressourcen (1)</vt:lpstr>
      <vt:lpstr>2.3 Sonderfall: Ausdrucke Online-Ressourcen (2)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674</cp:revision>
  <cp:lastPrinted>2015-01-15T08:53:29Z</cp:lastPrinted>
  <dcterms:created xsi:type="dcterms:W3CDTF">2014-02-18T07:01:40Z</dcterms:created>
  <dcterms:modified xsi:type="dcterms:W3CDTF">2015-08-20T10:09:15Z</dcterms:modified>
</cp:coreProperties>
</file>