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4"/>
  </p:notesMasterIdLst>
  <p:handoutMasterIdLst>
    <p:handoutMasterId r:id="rId35"/>
  </p:handoutMasterIdLst>
  <p:sldIdLst>
    <p:sldId id="360" r:id="rId2"/>
    <p:sldId id="259" r:id="rId3"/>
    <p:sldId id="353" r:id="rId4"/>
    <p:sldId id="340" r:id="rId5"/>
    <p:sldId id="352" r:id="rId6"/>
    <p:sldId id="325" r:id="rId7"/>
    <p:sldId id="332" r:id="rId8"/>
    <p:sldId id="326" r:id="rId9"/>
    <p:sldId id="354" r:id="rId10"/>
    <p:sldId id="351" r:id="rId11"/>
    <p:sldId id="334" r:id="rId12"/>
    <p:sldId id="355" r:id="rId13"/>
    <p:sldId id="337" r:id="rId14"/>
    <p:sldId id="341" r:id="rId15"/>
    <p:sldId id="343" r:id="rId16"/>
    <p:sldId id="344" r:id="rId17"/>
    <p:sldId id="356" r:id="rId18"/>
    <p:sldId id="371" r:id="rId19"/>
    <p:sldId id="345" r:id="rId20"/>
    <p:sldId id="346" r:id="rId21"/>
    <p:sldId id="357" r:id="rId22"/>
    <p:sldId id="361" r:id="rId23"/>
    <p:sldId id="362" r:id="rId24"/>
    <p:sldId id="367" r:id="rId25"/>
    <p:sldId id="368" r:id="rId26"/>
    <p:sldId id="369" r:id="rId27"/>
    <p:sldId id="370" r:id="rId28"/>
    <p:sldId id="347" r:id="rId29"/>
    <p:sldId id="348" r:id="rId30"/>
    <p:sldId id="358" r:id="rId31"/>
    <p:sldId id="350" r:id="rId32"/>
    <p:sldId id="359" r:id="rId33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1" autoAdjust="0"/>
    <p:restoredTop sz="90975" autoAdjust="0"/>
  </p:normalViewPr>
  <p:slideViewPr>
    <p:cSldViewPr>
      <p:cViewPr>
        <p:scale>
          <a:sx n="75" d="100"/>
          <a:sy n="75" d="100"/>
        </p:scale>
        <p:origin x="-1248" y="-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50" y="140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08.12.2016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08.12.2016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7032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 zur Expansion in 4255: In der ZDB wird</a:t>
            </a:r>
            <a:r>
              <a:rPr lang="de-DE" sz="12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derzeit nur der Titel expandiert. Zur Verdeutlichung, dass es sich hier aber um unterschiedliche Manifestationen handelt, wurden auf der Folie in Blau noch weitere Angaben hinzugefügt.</a:t>
            </a: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endParaRPr lang="de-DE" baseline="0" dirty="0" smtClean="0"/>
          </a:p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Bibliotheken</a:t>
            </a:r>
            <a:r>
              <a:rPr lang="de-DE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mit </a:t>
            </a:r>
            <a:r>
              <a:rPr lang="de-DE" baseline="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Pflichtexemplarrecht</a:t>
            </a:r>
            <a:r>
              <a:rPr lang="de-DE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RDA-Grundregel kann generell angewendet werden </a:t>
            </a:r>
            <a:r>
              <a:rPr lang="de-DE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 getrennte Beschreibungen für Original/Nachdruck, auch wenn im gleichen Verlag erschienen.</a:t>
            </a:r>
          </a:p>
          <a:p>
            <a:endParaRPr lang="de-DE" baseline="0" dirty="0" smtClean="0">
              <a:sym typeface="Wingdings" panose="05000000000000000000" pitchFamily="2" charset="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In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 AWR zu 2.1, Punkt 1.2 ist geregelt, wann bei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fortlaufenden Ressourcen Nachdrucke eine eigene Beschreibung erhalten und wann nicht.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Jahr des Nachdrucks kann in einer allgemeinen Anmerkung abgelegt werden:</a:t>
            </a:r>
          </a:p>
          <a:p>
            <a:endParaRPr lang="de-DE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4201 Nachdruck erschien 1978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4256:</a:t>
            </a:r>
            <a:r>
              <a:rPr lang="de-DE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 Erfassung von Unterfeldern: siehe Folie 10</a:t>
            </a:r>
          </a:p>
          <a:p>
            <a:endParaRPr lang="de-D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 zur Expansion in 4256: In der ZDB wird</a:t>
            </a:r>
            <a:r>
              <a:rPr lang="de-DE" sz="12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derzeit nur der Titel expandiert. Zur Verdeutlichung, dass es sich hier aber um unterschiedliche Manifestationen handelt, wurden auf der Folie in Blau noch weitere Angaben hinzugefügt.</a:t>
            </a: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7102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z. B. </a:t>
            </a:r>
            <a:r>
              <a:rPr lang="de-DE" dirty="0" err="1" smtClean="0"/>
              <a:t>Digitalisat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 zur Expansion in 4256: In der ZDB wird</a:t>
            </a:r>
            <a:r>
              <a:rPr lang="de-DE" sz="12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derzeit nur der Titel expandiert. Zur Verdeutlichung, dass es sich hier aber um unterschiedliche Manifestationen handelt, wurden auf der Folie in Blau noch weitere Angaben hinzugefügt.</a:t>
            </a: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Zur Veröffentlichungsangabe: Da e</a:t>
            </a:r>
            <a:r>
              <a:rPr lang="de-DE" sz="2000" dirty="0" smtClean="0"/>
              <a:t>ingebettete Metadaten sowie Metadaten auf direkt zur Ressource führenden Webseiten als Teil der Ressource gelten, müssen sie nicht eckig geklammert erfasst werden.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9240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z. B. Mehrfach-</a:t>
            </a:r>
            <a:r>
              <a:rPr lang="de-DE" dirty="0" err="1" smtClean="0"/>
              <a:t>Digitalisat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z. B. Mehrfach-</a:t>
            </a:r>
            <a:r>
              <a:rPr lang="de-DE" dirty="0" err="1" smtClean="0"/>
              <a:t>Digitalisat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428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428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ABER: Als</a:t>
            </a:r>
            <a:r>
              <a:rPr lang="de-DE" sz="1200" baseline="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Reproduktion behandelt werden </a:t>
            </a:r>
            <a:r>
              <a:rPr lang="de-DE" sz="12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PoDs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(Print-on-Demand), wenn zusätzlich vom Verlag angeboten.</a:t>
            </a:r>
            <a:b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Wechsel von Print zu </a:t>
            </a:r>
            <a:r>
              <a:rPr lang="de-DE" sz="12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PoD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 </a:t>
            </a:r>
            <a:r>
              <a:rPr lang="de-DE" sz="1200" u="sng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keine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Reproduktion!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Entstehungsmethode gemäß RDA 3.9 (fakultativ) in Feld 4201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i="0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75797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 zur Expansion in 4256: In der ZDB wird</a:t>
            </a:r>
            <a:r>
              <a:rPr lang="de-DE" sz="12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derzeit nur der Titel expandiert. Zur Verdeutlichung, dass es sich hier aber um unterschiedliche Manifestationen handelt, wurden auf der Folie in Blau noch weitere Angaben hinzugefügt.</a:t>
            </a: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 dürften im </a:t>
            </a:r>
            <a:r>
              <a:rPr lang="de-D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-Bereich eher selten vorkommen, werden hier der Vollständigkeit halber aufgelistet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2.1 D-A-CH, Punkt 1.2 ist geregelt, wann bei fortlaufenden Ressourcen Nachdrucke eine eigene Beschreibung erhalten und wann nicht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Rundfunk- und Fernsehmitschnitte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spielen im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-Bereich keine Rolle, werden hier nur der Vollständigkeit halber aufgelistet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 AWR zu 2.1, Punkt 1.2 ist geregelt, wann bei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fortlaufenden Ressourcen Nachdrucke eine eigene Beschreibung erhalten und wann nicht.</a:t>
            </a:r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2.1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D-A-CH, Punkt 1.2 ist geregelt, wann bei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fortlaufenden Ressourcen Nachdrucke eine eigene Beschreibung erhalten und wann nicht.</a:t>
            </a:r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 zur Expansion in 4255: In der ZDB wird</a:t>
            </a:r>
            <a:r>
              <a:rPr lang="de-DE" sz="12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derzeit nur der Titel expandiert. Zur Verdeutlichung, dass es sich hier aber um unterschiedliche Manifestationen handelt, wurden auf der Folie in Blau noch weitere Angaben hinzugefügt. Die Expansion zeigt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so die Form, die entstehen würde, wenn die Angaben mit Unterfeldern erfasst würden (siehe folgende Folie).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Feld 4216: wird belegt, um Reproduktionen</a:t>
            </a:r>
            <a:r>
              <a:rPr lang="de-DE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besser zu kennzeichnen.</a:t>
            </a:r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nbn-resolving.de/urn:nbn:de:gbv:3:3-35982=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goobiweb.bbf.dipf.de/viewer/resolver?urn=urn:nbn:de:0111-bbf-spo-15507627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nbn-resolving.de/urn:nbn:de:hbz:061:1-196376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nbn-resolving.de/urn:nbn:de:gbv:3:3-35982=x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1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Liegt nur der Nachdruck vor und gibt es keine Beschreibung für das Original, wird Feld 4255* mit den Unterfeldern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$l (geistiger Schöpfer)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$t (Titel)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$d (Erscheinungsort)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$e (Verlagsname)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$f (Erscheinungsdatum)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$h (physische Beschreibung)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 [*gilt auch für Feld 4256]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4255 Nachdruck 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</a:t>
            </a:r>
            <a:r>
              <a:rPr lang="de-DE" sz="2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$t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Zeitschrift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psychoanalytische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Pädagogik</a:t>
            </a:r>
            <a:r>
              <a:rPr lang="de-DE" sz="2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$d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Wien</a:t>
            </a:r>
            <a:r>
              <a:rPr lang="de-DE" sz="2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$e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Psychoanalytischer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Verlag</a:t>
            </a:r>
            <a:r>
              <a:rPr lang="de-DE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$f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1926-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1937</a:t>
            </a:r>
            <a:r>
              <a:rPr lang="de-DE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$h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 (4)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883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843538"/>
              </p:ext>
            </p:extLst>
          </p:nvPr>
        </p:nvGraphicFramePr>
        <p:xfrm>
          <a:off x="107503" y="980730"/>
          <a:ext cx="9001001" cy="5111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0803"/>
                <a:gridCol w="921406"/>
                <a:gridCol w="2016224"/>
                <a:gridCol w="2520280"/>
                <a:gridCol w="2592288"/>
              </a:tblGrid>
              <a:tr h="1087463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61224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1943</a:t>
                      </a: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1945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1980</a:t>
                      </a: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1980</a:t>
                      </a:r>
                    </a:p>
                    <a:p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87463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3210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87463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87463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1943/1944-1945 [?] 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1943/1944-1945 [?] </a:t>
                      </a:r>
                    </a:p>
                    <a:p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10" name="Titel 3"/>
          <p:cNvSpPr>
            <a:spLocks noGrp="1"/>
          </p:cNvSpPr>
          <p:nvPr>
            <p:ph type="title"/>
          </p:nvPr>
        </p:nvSpPr>
        <p:spPr>
          <a:xfrm>
            <a:off x="251520" y="25578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(5)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Nachdruck (ohne abweichenden Titel; Nachdruck ist in anderem Verlag erschienen</a:t>
            </a:r>
            <a:r>
              <a:rPr lang="de-DE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014657"/>
              </p:ext>
            </p:extLst>
          </p:nvPr>
        </p:nvGraphicFramePr>
        <p:xfrm>
          <a:off x="468561" y="1144534"/>
          <a:ext cx="8351911" cy="5053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079"/>
                <a:gridCol w="1224136"/>
                <a:gridCol w="2160240"/>
                <a:gridCol w="2160240"/>
                <a:gridCol w="1944216"/>
              </a:tblGrid>
              <a:tr h="66445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5659">
                <a:tc rowSpan="2">
                  <a:txBody>
                    <a:bodyPr/>
                    <a:lstStyle/>
                    <a:p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Port-au-Prince : [Edition Delta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Nendeln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Kraus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85192">
                <a:tc vMerge="1">
                  <a:txBody>
                    <a:bodyPr/>
                    <a:lstStyle/>
                    <a:p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558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4216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20464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4255</a:t>
                      </a:r>
                      <a:b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800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Nachgedruckt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als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Cahiers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-</a:t>
                      </a:r>
                      <a:r>
                        <a:rPr lang="de-DE" sz="1800" i="1" dirty="0" err="1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Nendeln</a:t>
                      </a:r>
                      <a:r>
                        <a:rPr lang="de-DE" sz="1800" i="1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Kraus, 1980</a:t>
                      </a:r>
                      <a:endParaRPr lang="de-DE" sz="1800" i="1" dirty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Nachdruck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endParaRPr lang="de-DE" sz="1800" b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- </a:t>
                      </a:r>
                      <a:endParaRPr lang="de-DE" sz="1800" b="1" i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Port-au-Prince : [Edition Delta], 1943-1945</a:t>
                      </a:r>
                      <a:endParaRPr lang="de-DE" sz="1800" i="1" dirty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2046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27.1.1.3</a:t>
                      </a:r>
                      <a:endParaRPr lang="de-DE" sz="1800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10" name="Titel 3"/>
          <p:cNvSpPr>
            <a:spLocks noGrp="1"/>
          </p:cNvSpPr>
          <p:nvPr>
            <p:ph type="title"/>
          </p:nvPr>
        </p:nvSpPr>
        <p:spPr>
          <a:xfrm>
            <a:off x="251520" y="25578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(6)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Nachdruck (ohne abweichenden Titel; Nachdruck ist in anderem Verlag erschienen</a:t>
            </a:r>
            <a:r>
              <a:rPr lang="de-DE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11678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95536" y="1772816"/>
            <a:ext cx="79208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/ Nachdruck = gleicher Verlag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 keine eigene Beschreibung für den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   Nachdruck (RDA 2.1 D-A-CH, Punkt 1.2)   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eigener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Exemplarsatz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für Nachdruck an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   Beschreibung des Originals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abweichender Titel des Nachdrucks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    Erfassung als abweichender Titel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900100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 Reproduktion in gleicher physischer Form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1.2 Keine eigene Beschreibung für Nachdruck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(1)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432048"/>
          </a:xfrm>
        </p:spPr>
        <p:txBody>
          <a:bodyPr>
            <a:noAutofit/>
          </a:bodyPr>
          <a:lstStyle/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1.2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Keine eigene Beschreibung für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Nachdruck </a:t>
            </a:r>
            <a:r>
              <a:rPr lang="de-DE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(2</a:t>
            </a:r>
            <a:r>
              <a:rPr lang="de-DE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r>
              <a:rPr lang="de-DE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Nachdruck (mit abweichendem Titel; Nachdruck ist in gleichem Verlag erschienen</a:t>
            </a:r>
            <a:r>
              <a:rPr lang="de-DE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221452"/>
              </p:ext>
            </p:extLst>
          </p:nvPr>
        </p:nvGraphicFramePr>
        <p:xfrm>
          <a:off x="179512" y="1483020"/>
          <a:ext cx="8712968" cy="4682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2952328"/>
                <a:gridCol w="3960440"/>
              </a:tblGrid>
              <a:tr h="90010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 und 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693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1974</a:t>
                      </a: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292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Luftfahrt international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n-NO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Nr. 1 (1974)-1983, 6 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5320">
                <a:tc rowSpan="2">
                  <a:txBody>
                    <a:bodyPr/>
                    <a:lstStyle/>
                    <a:p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Herford : Mittler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248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48117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des Nachdrucks: Luftfahrt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251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916832"/>
            <a:ext cx="8640960" cy="4392488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Mikroform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und Mikroform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Zusatzelement nach RDA 27.1 D-A-CH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(RDA J.4.2) =</a:t>
            </a:r>
          </a:p>
          <a:p>
            <a:pPr marL="914400" lvl="2" indent="0"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„Reproduktion von“ / „Reproduziert als“</a:t>
            </a:r>
          </a:p>
          <a:p>
            <a:pPr marL="914400" lvl="2" indent="0">
              <a:buNone/>
            </a:pP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Kopiengeneration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Merkmal des Exemplars (RDA 3.10 D-A-CH)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Regelung gilt auch für Zeitungen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620688"/>
            <a:ext cx="889248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 Reproduktion in unterschiedlicher 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  physischer Form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Mikroform 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205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664495"/>
              </p:ext>
            </p:extLst>
          </p:nvPr>
        </p:nvGraphicFramePr>
        <p:xfrm>
          <a:off x="323528" y="1349856"/>
          <a:ext cx="8496944" cy="498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80120"/>
                <a:gridCol w="2016224"/>
                <a:gridCol w="2448272"/>
                <a:gridCol w="1944216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./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519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</a:t>
                      </a:r>
                      <a:r>
                        <a:rPr lang="de-DE" sz="18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4519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1791</a:t>
                      </a: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1800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1994</a:t>
                      </a: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1994</a:t>
                      </a:r>
                    </a:p>
                    <a:p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2759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82759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(1791)-Bd. 20 (1800)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(1791)-Bd. 20 (1800)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4360">
                <a:tc rowSpan="2">
                  <a:txBody>
                    <a:bodyPr/>
                    <a:lstStyle/>
                    <a:p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Altona :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Hammerich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Hildesheim :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Olms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436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Mikroform (2)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135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16470"/>
              </p:ext>
            </p:extLst>
          </p:nvPr>
        </p:nvGraphicFramePr>
        <p:xfrm>
          <a:off x="486093" y="1369288"/>
          <a:ext cx="8118355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296144"/>
                <a:gridCol w="2232248"/>
                <a:gridCol w="1709643"/>
                <a:gridCol w="1944216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</a:t>
                      </a: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./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35108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4216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9248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4256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</a:p>
                    <a:p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Reproduziert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als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endParaRPr lang="de-DE" sz="1800" b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</a:t>
                      </a:r>
                      <a:r>
                        <a:rPr lang="de-DE" sz="18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–Hildesheim : Olms, 1994</a:t>
                      </a:r>
                      <a:endParaRPr lang="de-DE" sz="1800" i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</a:p>
                    <a:p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</a:t>
                      </a:r>
                      <a:r>
                        <a:rPr lang="de-DE" sz="18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- Altona : Hammerich, 1791-1800</a:t>
                      </a:r>
                      <a:endParaRPr lang="de-DE" sz="1800" i="1" dirty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9248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Mikroform (3)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77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Zählungen von Mikroformen wie "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Reel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1-reel 30" oder "[Mikrofiche] 1-200"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Umfangsangabe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nicht als Zählung.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Reproduktion keine eigene Zählung auf, wird die Zählung des Originals genommen. 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051207"/>
              </p:ext>
            </p:extLst>
          </p:nvPr>
        </p:nvGraphicFramePr>
        <p:xfrm>
          <a:off x="467544" y="3933056"/>
          <a:ext cx="8496944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1368152"/>
                <a:gridCol w="532859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(1899/1901)-18 (1917/1918) ; damit Erscheinen eingestellt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Mikrofilmrollen (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Reel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1-reel 7)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Mikroform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(4)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948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392488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elektronische Reproduktion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und elektronische Reproduktion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 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Zusatzelement nach RDA 27.1 D-A-CH</a:t>
            </a: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(RDA J.4.2) =</a:t>
            </a:r>
          </a:p>
          <a:p>
            <a:pPr marL="914400" lvl="2" indent="0"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„Elektronische Reproduktion von“ / „Elektronische Reproduktion“</a:t>
            </a:r>
          </a:p>
          <a:p>
            <a:pPr lvl="2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698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667" y="2646040"/>
            <a:ext cx="8229600" cy="1719064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Faksimiles und Reproduktionen </a:t>
            </a:r>
            <a:b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fortlaufende Ressourcen -</a:t>
            </a:r>
            <a:b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3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96358"/>
              </p:ext>
            </p:extLst>
          </p:nvPr>
        </p:nvGraphicFramePr>
        <p:xfrm>
          <a:off x="179512" y="1124744"/>
          <a:ext cx="8784976" cy="5009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1080120"/>
                <a:gridCol w="2088232"/>
                <a:gridCol w="2160241"/>
                <a:gridCol w="2520280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</a:t>
                      </a: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48585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</a:p>
                    <a:p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8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485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1846</a:t>
                      </a: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1849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</a:t>
                      </a: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</a:t>
                      </a:r>
                    </a:p>
                    <a:p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0095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224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(1846)-Band 3 (1848/1849) </a:t>
                      </a:r>
                    </a:p>
                    <a:p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(1846)-Band 3 (1848/1849) 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2246">
                <a:tc rowSpan="2"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</a:t>
                      </a:r>
                    </a:p>
                    <a:p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Schleusingen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Glaser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Halle, Saale : ULB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753">
                <a:tc vMerge="1">
                  <a:txBody>
                    <a:bodyPr/>
                    <a:lstStyle/>
                    <a:p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511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087723"/>
              </p:ext>
            </p:extLst>
          </p:nvPr>
        </p:nvGraphicFramePr>
        <p:xfrm>
          <a:off x="251521" y="914360"/>
          <a:ext cx="8352928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5"/>
                <a:gridCol w="936104"/>
                <a:gridCol w="2448273"/>
                <a:gridCol w="1728192"/>
                <a:gridCol w="2376264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</a:t>
                      </a: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24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4085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Uniform 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Resource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Locator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=u </a:t>
                      </a: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hlinkClick r:id="rId3"/>
                        </a:rPr>
                        <a:t>http://nbn-resolving.de/urn:nbn:de:gbv:3:3-35982=x</a:t>
                      </a: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R=z LF</a:t>
                      </a:r>
                      <a:endParaRPr lang="de-DE" sz="1800" b="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891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4216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4563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4256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</a:p>
                    <a:p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endParaRPr lang="de-DE" sz="1800" b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</a:t>
                      </a:r>
                      <a:r>
                        <a:rPr lang="de-DE" sz="18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- Halle, Saale : </a:t>
                      </a:r>
                      <a:r>
                        <a:rPr lang="de-DE" sz="1800" b="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ULB,</a:t>
                      </a:r>
                      <a:r>
                        <a:rPr lang="de-DE" sz="1800" b="1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</a:t>
                      </a:r>
                      <a:endParaRPr lang="de-DE" sz="1800" i="1" dirty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Reproduktion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</a:t>
                      </a:r>
                      <a:r>
                        <a:rPr lang="de-DE" sz="18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– </a:t>
                      </a:r>
                      <a:r>
                        <a:rPr lang="de-DE" sz="1800" i="1" baseline="0" dirty="0" err="1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Schleusingen</a:t>
                      </a:r>
                      <a:r>
                        <a:rPr lang="de-DE" sz="18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Glaser, 1846-1849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3099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(3)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170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392488"/>
          </a:xfrm>
        </p:spPr>
        <p:txBody>
          <a:bodyPr wrap="square"/>
          <a:lstStyle/>
          <a:p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 wird gleichzeitig oder nacheinander von mehreren Institutionen in Teilen oder vollständig elektronisch reproduziert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 typeface="Wingdings"/>
              <a:buChar char="è"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es wird nur </a:t>
            </a:r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eine gemeinsame Beschreibung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für die Reproduktion erfasst</a:t>
            </a:r>
          </a:p>
          <a:p>
            <a:pPr lvl="1">
              <a:buFont typeface="Wingdings"/>
              <a:buChar char="è"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RDA 2.1 D-A-CH,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ERL 1 zu Punkt 2</a:t>
            </a:r>
          </a:p>
          <a:p>
            <a:pPr lvl="2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(4)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290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616624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Dabei ist für die Erfassung zu beachten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18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Erscheinungsdatum: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Erfassung des Datums der frühesten  und spätesten Digitalisierung</a:t>
            </a:r>
            <a:b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18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Zählung: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 der digitalisierten Bände und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Jahrgänge</a:t>
            </a:r>
            <a:b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18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Veröffentlichungsangabe: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Erfassung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digitalisierenden Institution nach RDA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2.8.2.1.4 und 2.8.4.5.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 Online-Ressourcen werden als veröffentlicht betrachtet.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Eingebettete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Metadaten sowie Metadaten auf direkt zur Ressource führenden Webseiten (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Frontdoor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-Seiten, Landingpages)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gelten als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 der Ressource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2.2.2.1 D-A-CH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marL="457200" lvl="1" indent="0">
              <a:buNone/>
            </a:pPr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18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Elektronische Adresse: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Angabe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aller elektronisch verfügbaren Adressen mit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digitalisierten Bestandes in $x; weitere Angaben zum Umfang der Digitalisierung sind in den Lokaldaten zu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erfassen.</a:t>
            </a:r>
            <a:b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18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Allgemeine Anmerkung (empfohlen</a:t>
            </a:r>
            <a:r>
              <a:rPr lang="de-DE" sz="18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):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Angabe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digitalisierenden Institution und des Herstellungsjahrs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(5)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663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81743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108494"/>
              </p:ext>
            </p:extLst>
          </p:nvPr>
        </p:nvGraphicFramePr>
        <p:xfrm>
          <a:off x="107504" y="905976"/>
          <a:ext cx="8928993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277"/>
                <a:gridCol w="1384971"/>
                <a:gridCol w="2232248"/>
                <a:gridCol w="1922667"/>
                <a:gridCol w="2541830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(Original/Print)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009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</a:p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2009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1897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1940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2008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2013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4360">
                <a:tc rowSpan="2"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/>
                        <a:t>!</a:t>
                      </a:r>
                      <a:r>
                        <a:rPr lang="de-DE" sz="1800" dirty="0" err="1" smtClean="0"/>
                        <a:t>IDN</a:t>
                      </a:r>
                      <a:r>
                        <a:rPr lang="de-DE" sz="1800" b="1" dirty="0" err="1" smtClean="0"/>
                        <a:t>!</a:t>
                      </a:r>
                      <a:r>
                        <a:rPr lang="de-DE" sz="1800" dirty="0" err="1" smtClean="0"/>
                        <a:t>Gymnasium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Andreanum</a:t>
                      </a:r>
                      <a:r>
                        <a:rPr lang="de-DE" sz="1800" dirty="0" smtClean="0"/>
                        <a:t>          </a:t>
                      </a:r>
                      <a:r>
                        <a:rPr lang="de-DE" sz="1800" b="1" dirty="0" smtClean="0"/>
                        <a:t>$</a:t>
                      </a:r>
                      <a:r>
                        <a:rPr lang="de-DE" sz="1800" b="1" dirty="0" err="1" smtClean="0"/>
                        <a:t>g</a:t>
                      </a:r>
                      <a:r>
                        <a:rPr lang="de-DE" sz="1800" dirty="0" err="1" smtClean="0"/>
                        <a:t>Hildesheim</a:t>
                      </a:r>
                      <a:endParaRPr lang="de-DE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/>
                        <a:t>$B</a:t>
                      </a:r>
                      <a:r>
                        <a:rPr lang="de-DE" sz="1800" dirty="0" smtClean="0"/>
                        <a:t>Verfasser</a:t>
                      </a:r>
                      <a:r>
                        <a:rPr lang="de-DE" sz="1800" b="1" dirty="0" smtClean="0"/>
                        <a:t>$4</a:t>
                      </a:r>
                      <a:r>
                        <a:rPr lang="de-DE" sz="1800" dirty="0" smtClean="0"/>
                        <a:t>aut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/>
                        <a:t>!</a:t>
                      </a:r>
                      <a:r>
                        <a:rPr lang="de-DE" sz="1800" dirty="0" err="1" smtClean="0"/>
                        <a:t>IDN</a:t>
                      </a:r>
                      <a:r>
                        <a:rPr lang="de-DE" sz="1800" b="1" dirty="0" err="1" smtClean="0"/>
                        <a:t>!</a:t>
                      </a:r>
                      <a:r>
                        <a:rPr lang="de-DE" sz="1800" dirty="0" err="1" smtClean="0"/>
                        <a:t>Gymnasium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Andreanum</a:t>
                      </a:r>
                      <a:r>
                        <a:rPr lang="de-DE" sz="1800" dirty="0" smtClean="0"/>
                        <a:t>          </a:t>
                      </a:r>
                      <a:r>
                        <a:rPr lang="de-DE" sz="1800" b="1" dirty="0" smtClean="0"/>
                        <a:t>$</a:t>
                      </a:r>
                      <a:r>
                        <a:rPr lang="de-DE" sz="1800" b="1" dirty="0" err="1" smtClean="0"/>
                        <a:t>g</a:t>
                      </a:r>
                      <a:r>
                        <a:rPr lang="de-DE" sz="1800" dirty="0" err="1" smtClean="0"/>
                        <a:t>Hildesheim</a:t>
                      </a:r>
                      <a:endParaRPr lang="de-DE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/>
                        <a:t>$B</a:t>
                      </a:r>
                      <a:r>
                        <a:rPr lang="de-DE" sz="1800" dirty="0" smtClean="0"/>
                        <a:t>Verfasser</a:t>
                      </a:r>
                      <a:r>
                        <a:rPr lang="de-DE" sz="1800" b="1" dirty="0" smtClean="0"/>
                        <a:t>$4</a:t>
                      </a:r>
                      <a:r>
                        <a:rPr lang="de-DE" sz="1800" dirty="0" smtClean="0"/>
                        <a:t>aut</a:t>
                      </a:r>
                    </a:p>
                  </a:txBody>
                  <a:tcPr/>
                </a:tc>
              </a:tr>
              <a:tr h="59436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I.2.1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Beziehungskenn-</a:t>
                      </a:r>
                    </a:p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zeichnung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420095">
                <a:tc rowSpan="2"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über das Schuljahr … /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Andreanum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Staatliches Gymnasium in Hildesheim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über das Schuljahr … /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Andreanum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Staatliches Gymnasium in Hildesheim</a:t>
                      </a:r>
                    </a:p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2246">
                <a:tc vMerge="1">
                  <a:txBody>
                    <a:bodyPr/>
                    <a:lstStyle/>
                    <a:p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Verantwortlich-</a:t>
                      </a:r>
                      <a:r>
                        <a:rPr lang="de-DE" sz="1600" b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keitsangabe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22246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1896/1897-1939/1940 [?]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1896/1897-1914/1915  ; 1939/1940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(6)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430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978971"/>
              </p:ext>
            </p:extLst>
          </p:nvPr>
        </p:nvGraphicFramePr>
        <p:xfrm>
          <a:off x="107504" y="836712"/>
          <a:ext cx="8928991" cy="5422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852"/>
                <a:gridCol w="787852"/>
                <a:gridCol w="2691828"/>
                <a:gridCol w="1378741"/>
                <a:gridCol w="3282718"/>
              </a:tblGrid>
              <a:tr h="457339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(Original/Print)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57339">
                <a:tc rowSpan="2"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(1.) Erscheinungsort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Hildesheim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Bibliothek für Bildungsgeschichtliche Forschung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57339">
                <a:tc vMerge="1">
                  <a:txBody>
                    <a:bodyPr/>
                    <a:lstStyle/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6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(1.) Verlagsname</a:t>
                      </a:r>
                      <a:endParaRPr lang="de-DE" sz="16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84505">
                <a:tc rowSpan="2">
                  <a:txBody>
                    <a:bodyPr/>
                    <a:lstStyle/>
                    <a:p>
                      <a:r>
                        <a:rPr lang="de-DE" sz="1600" b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(2.) Erscheinungsort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Düsseldorf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Universitäts- und Landesbibliothek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1744">
                <a:tc vMerge="1">
                  <a:txBody>
                    <a:bodyPr/>
                    <a:lstStyle/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(2.) Verlagsname</a:t>
                      </a:r>
                    </a:p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0120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4085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(1.) Uniform </a:t>
                      </a:r>
                      <a:r>
                        <a:rPr lang="de-DE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Resource</a:t>
                      </a: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Locator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hlinkClick r:id="rId3"/>
                        </a:rPr>
                        <a:t>=u http://goobiweb.bbf.dipf.de/viewer/resolver?urn=urn:nbn:de:0111-bbf-spo-15507627=x D; 1939/1940=z LF</a:t>
                      </a:r>
                      <a:endParaRPr lang="de-DE" sz="1600" u="sng" kern="1200" dirty="0">
                        <a:solidFill>
                          <a:srgbClr val="25159B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97936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4085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(2.) Uniform </a:t>
                      </a:r>
                      <a:r>
                        <a:rPr lang="de-DE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Resource</a:t>
                      </a: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Locator</a:t>
                      </a:r>
                      <a:endParaRPr lang="de-DE" sz="16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hlinkClick r:id="rId4"/>
                        </a:rPr>
                        <a:t>=u http://nbn-resolving.de/urn:nbn:de:hbz:061:1-196376=x R; 1896/97 - 1911/12; 1914/15; Beilage zu 1912/13 - 1913/14=z LF</a:t>
                      </a:r>
                      <a:endParaRPr lang="de-DE" sz="1600" u="none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(7)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873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403647" y="1916832"/>
            <a:ext cx="6480721" cy="50405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332838"/>
              </p:ext>
            </p:extLst>
          </p:nvPr>
        </p:nvGraphicFramePr>
        <p:xfrm>
          <a:off x="251520" y="1196752"/>
          <a:ext cx="8784977" cy="470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497"/>
                <a:gridCol w="1129497"/>
                <a:gridCol w="2321744"/>
                <a:gridCol w="1467934"/>
                <a:gridCol w="2736305"/>
              </a:tblGrid>
              <a:tr h="1128072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</a:t>
                      </a:r>
                    </a:p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Digitalisiert von: Berlin : Bibliothek für Bildungsgeschichtliche Forschung, 2008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sz="1600" b="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600" b="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600" b="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Digitalisiert von: Düsseldorf : Universitäts- und Landesbibliothek, 2013</a:t>
                      </a:r>
                      <a:endParaRPr lang="de-DE" sz="1600" b="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Mehr nicht digitalisiert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4216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(8)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200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827584" y="3068960"/>
            <a:ext cx="7344816" cy="1008112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959811"/>
              </p:ext>
            </p:extLst>
          </p:nvPr>
        </p:nvGraphicFramePr>
        <p:xfrm>
          <a:off x="179512" y="1141904"/>
          <a:ext cx="8784977" cy="387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736304"/>
                <a:gridCol w="2133495"/>
                <a:gridCol w="2258994"/>
              </a:tblGrid>
              <a:tr h="1128072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</a:t>
                      </a:r>
                    </a:p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2480">
                <a:tc rowSpan="2"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Äquivalenzbeziehung auf Manifestationsebene</a:t>
                      </a:r>
                    </a:p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Gymnasium </a:t>
                      </a:r>
                      <a:r>
                        <a:rPr lang="de-DE" sz="1400" i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Andreanum</a:t>
                      </a:r>
                      <a:r>
                        <a:rPr lang="de-DE" sz="1400" b="1" i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$g</a:t>
                      </a:r>
                      <a:r>
                        <a:rPr lang="de-DE" sz="14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Hildesheim: Bericht über das Schuljahr ... </a:t>
                      </a:r>
                      <a:r>
                        <a:rPr lang="de-DE" sz="1400" i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– </a:t>
                      </a:r>
                      <a:r>
                        <a:rPr lang="de-DE" sz="14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r>
                        <a:rPr lang="de-DE" sz="1400" i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Bibliothek für Bildungsgeschichtliche Forschung, 2008-2013</a:t>
                      </a:r>
                      <a:endParaRPr lang="de-DE" sz="14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600" b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Reproduktion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r>
                        <a:rPr lang="de-DE" sz="1600" b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Gymnasium </a:t>
                      </a:r>
                      <a:r>
                        <a:rPr lang="de-DE" sz="1400" i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Andreanum</a:t>
                      </a:r>
                      <a:r>
                        <a:rPr lang="de-DE" sz="1400" b="1" i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$g</a:t>
                      </a:r>
                      <a:r>
                        <a:rPr lang="de-DE" sz="14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Hildesheim: Bericht über das Schuljahr ... </a:t>
                      </a:r>
                      <a:r>
                        <a:rPr lang="de-DE" sz="1400" i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– Hildesheim, 1897-1940</a:t>
                      </a:r>
                    </a:p>
                    <a:p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25250">
                <a:tc vMerge="1">
                  <a:txBody>
                    <a:bodyPr/>
                    <a:lstStyle/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b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(9)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098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680520"/>
          </a:xfrm>
        </p:spPr>
        <p:txBody>
          <a:bodyPr wrap="square"/>
          <a:lstStyle/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Werden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nicht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als Reproduktion behandelt</a:t>
            </a:r>
          </a:p>
          <a:p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Aber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eigene Beschreibung für Ausdrucke von Online-Ressourcen</a:t>
            </a:r>
          </a:p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Veröffentlichungsangabe vom Original übernehmen</a:t>
            </a:r>
          </a:p>
          <a:p>
            <a:r>
              <a:rPr lang="de-DE" sz="2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Mehrfachausdrucke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ein- und dieselbe Ressource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nur </a:t>
            </a:r>
            <a:r>
              <a:rPr lang="de-DE" sz="2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1 Beschreibung </a:t>
            </a:r>
            <a:br>
              <a:rPr lang="de-DE" sz="2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Ausdruckdatum = Merkmal des Exemplars</a:t>
            </a:r>
          </a:p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empfohlen: Anmerkung</a:t>
            </a: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</a:t>
            </a:r>
            <a:r>
              <a:rPr lang="de-DE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und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Ausdruck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</a:t>
            </a:r>
          </a:p>
          <a:p>
            <a:pPr lvl="1"/>
            <a:r>
              <a:rPr lang="de-DE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J.4.2) </a:t>
            </a:r>
            <a:r>
              <a:rPr lang="de-DE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=</a:t>
            </a:r>
          </a:p>
          <a:p>
            <a:pPr marL="914400" lvl="2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„Erscheint auch als“ </a:t>
            </a:r>
            <a:r>
              <a:rPr lang="de-DE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/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„Erscheint auch als“</a:t>
            </a:r>
            <a:b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4243 Erscheint auch </a:t>
            </a:r>
            <a:r>
              <a:rPr lang="de-DE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als</a:t>
            </a:r>
            <a:r>
              <a:rPr lang="de-DE" sz="1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$n</a:t>
            </a:r>
            <a:r>
              <a:rPr lang="de-DE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Online-Ausgabe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…/4243 Erscheint auch </a:t>
            </a:r>
            <a:r>
              <a:rPr lang="de-DE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als</a:t>
            </a:r>
            <a:r>
              <a:rPr lang="de-DE" sz="1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$n</a:t>
            </a:r>
            <a:r>
              <a:rPr lang="de-DE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Druck-Ausgabe</a:t>
            </a:r>
            <a: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…</a:t>
            </a:r>
            <a:br>
              <a:rPr lang="de-DE" sz="18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2.3 Sonderfall: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Ausdrucke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Online-Ressourcen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264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895072"/>
              </p:ext>
            </p:extLst>
          </p:nvPr>
        </p:nvGraphicFramePr>
        <p:xfrm>
          <a:off x="251521" y="1829474"/>
          <a:ext cx="8640959" cy="4314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5"/>
                <a:gridCol w="1152128"/>
                <a:gridCol w="2088232"/>
                <a:gridCol w="2304256"/>
                <a:gridCol w="2232248"/>
              </a:tblGrid>
              <a:tr h="71538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(Orig. /Online)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(Ausdruck)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9478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8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947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</a:t>
                      </a:r>
                      <a:endParaRPr lang="de-DE" sz="18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</a:t>
                      </a:r>
                      <a:endParaRPr lang="de-DE" sz="180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9478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 (2010)-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 (2010)-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9478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10" name="Titel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2.3 Sonderfall: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Ausdrucke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Online-Ressourcen (2)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417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640960" cy="547260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0. Definition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Reproduktion in gleicher physischer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1.1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Beschreibung für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Nachdruck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1.2 Keine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Beschreibung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Nachdruck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 Reproduktion in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unterschiedlicher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physischer Form</a:t>
            </a:r>
          </a:p>
          <a:p>
            <a:pPr lvl="1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Mikroform</a:t>
            </a:r>
          </a:p>
          <a:p>
            <a:pPr lvl="1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Reproduktion</a:t>
            </a:r>
          </a:p>
          <a:p>
            <a:pPr lvl="1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2.3 Sonderfall: Ausdrucke von Online-</a:t>
            </a:r>
            <a:b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Ressourcen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1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Übersicht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20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327035"/>
              </p:ext>
            </p:extLst>
          </p:nvPr>
        </p:nvGraphicFramePr>
        <p:xfrm>
          <a:off x="251521" y="1213832"/>
          <a:ext cx="8712967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5"/>
                <a:gridCol w="864096"/>
                <a:gridCol w="2808312"/>
                <a:gridCol w="1872208"/>
                <a:gridCol w="2304256"/>
              </a:tblGrid>
              <a:tr h="71538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(Orig. / Online)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(Ausdruck)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5736">
                <a:tc>
                  <a:txBody>
                    <a:bodyPr/>
                    <a:lstStyle/>
                    <a:p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8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Bochum : 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Ruhr-Universität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Bochum :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Ruhr-Universität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5736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zur Manifestation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Ausdruck der Online-Ausgabe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06863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4243</a:t>
                      </a:r>
                      <a:b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Äquivalenzbeziehung auf Manifestationsebene</a:t>
                      </a:r>
                    </a:p>
                    <a:p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als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Druck-Ausgabe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als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Online-Ausgabe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b="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5702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10" name="Titel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2.3 Sonderfall: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Ausdrucke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Online-Ressourcen (3)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09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348463"/>
              </p:ext>
            </p:extLst>
          </p:nvPr>
        </p:nvGraphicFramePr>
        <p:xfrm>
          <a:off x="395536" y="1748831"/>
          <a:ext cx="7920880" cy="4203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4320480"/>
              </a:tblGrid>
              <a:tr h="372165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(Original)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 (Reproduktion)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216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Obvz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216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40441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</a:t>
                      </a: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Hilfsmittel zu </a:t>
                      </a:r>
                      <a:r>
                        <a:rPr lang="de-DE" sz="1600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72531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en-US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en-US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Online-Ressource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cr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6931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1846</a:t>
                      </a: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1849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2012</a:t>
                      </a: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2012</a:t>
                      </a: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$n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2012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6280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1500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/1ger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/1ger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6280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1505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1505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sz="1600" b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6280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Teutonia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Teutonia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Vollständiges Beispiel / Elektronische Reproduktion 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368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27908"/>
              </p:ext>
            </p:extLst>
          </p:nvPr>
        </p:nvGraphicFramePr>
        <p:xfrm>
          <a:off x="539552" y="1142137"/>
          <a:ext cx="7992888" cy="5153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4464496"/>
              </a:tblGrid>
              <a:tr h="372165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(Original)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 (Reproduktion)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528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(1846)-Band 3 (1848/1849)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(1846)-Band 3 (1848/1849)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339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Schleusingen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Glaser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Halle, Saale : ULB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8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4085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=u </a:t>
                      </a:r>
                      <a:r>
                        <a:rPr lang="de-DE" sz="1600" u="sng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hlinkClick r:id="rId3"/>
                        </a:rPr>
                        <a:t>http://nbn-resolving.de/urn:nbn:de:gbv:3:3-35982=x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R=z LF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9934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4201 Digitalisiert von: Halle, Saale :</a:t>
                      </a:r>
                      <a:b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endParaRPr lang="de-DE" sz="100" b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Universitäts-</a:t>
                      </a:r>
                      <a:r>
                        <a:rPr lang="de-DE" sz="1600" b="0" baseline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und Landesbibliothek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Sachsen-Anhalt, 2012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964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4216 Reproduktion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99340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4256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600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6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</a:t>
                      </a:r>
                      <a:r>
                        <a:rPr lang="de-DE" sz="16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– Halle, Saale : </a:t>
                      </a:r>
                      <a:r>
                        <a:rPr lang="de-DE" sz="1600" i="1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ULB</a:t>
                      </a:r>
                      <a:r>
                        <a:rPr lang="de-DE" sz="16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2012</a:t>
                      </a:r>
                      <a:endParaRPr lang="de-DE" sz="1600" i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4256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Reproduktion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600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6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</a:t>
                      </a:r>
                      <a:r>
                        <a:rPr lang="de-DE" sz="16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– </a:t>
                      </a:r>
                      <a:r>
                        <a:rPr lang="de-DE" sz="1600" i="1" baseline="0" dirty="0" err="1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Schleusingen</a:t>
                      </a:r>
                      <a:r>
                        <a:rPr lang="de-DE" sz="16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Glaser, 1846-1849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7" name="Titel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Vollständiges Beispiel / Elektronische Reproduktion 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60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Reproduktion</a:t>
            </a:r>
          </a:p>
          <a:p>
            <a:pPr>
              <a:buNone/>
            </a:pPr>
            <a:endParaRPr lang="de-DE" sz="2400" b="1" dirty="0" smtClean="0"/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  exakte Kopie des Inhalts einer Ressource </a:t>
            </a: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mechanischen oder elektronischen Mitteln erstellt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Reproduktion werden behandelt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Nachdrucke, die gemäß RDA 2.1 D-A-CH, Punkt 1.1.A und 1.2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erhalten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Kopien einer Manifestation in einer anderen physischen Form (Mikroform, elektronische Form)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</a:t>
            </a:r>
          </a:p>
          <a:p>
            <a:pPr marL="457200" lvl="1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0. Definition (1)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Reproduktion</a:t>
            </a:r>
            <a:b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folgende Ressourcen gelten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Ausnahmeregeln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Nachdrucke,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gemäß RDA 2.1 D-A-CH,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 1.1.A und 1.2 </a:t>
            </a:r>
            <a:r>
              <a:rPr lang="de-DE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erhalten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Kopien in gleicher physischer Form (z. B. selbst erstellte Kopien, Print on 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demand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 s.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2.1 D-A-CH, Punkt 1.3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Selbst erstellte Ausdrucke von Online-Ressourcen,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s. RDA 2.1 D-A-CH, ERL 2 zu Punkt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Rundfunk- und Fernsehmitschnitte, s.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1.11 D-A-CH, ERL 2</a:t>
            </a:r>
          </a:p>
          <a:p>
            <a:pPr marL="57150" indent="0">
              <a:buNone/>
            </a:pP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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Diese 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Ressourcen werden nicht als Reproduktion behandelt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57150" indent="0">
              <a:buNone/>
            </a:pP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Reproduktion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Lizenzausgaben</a:t>
            </a:r>
            <a:b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0. Definition (2)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532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1052736"/>
            <a:ext cx="8640960" cy="4896544"/>
          </a:xfrm>
        </p:spPr>
        <p:txBody>
          <a:bodyPr wrap="square"/>
          <a:lstStyle/>
          <a:p>
            <a: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für Reproduktion (RDA 1.6.2 und RDA 1.11)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mit Original in Beziehung gesetzt (RDA 1.11,  und RDA 27.1.1.3; Beziehungskennzeichnung gemäß RDA J.4.2)</a:t>
            </a:r>
          </a:p>
          <a:p>
            <a:r>
              <a:rPr lang="de-DE" sz="2400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Grundlage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der Beschreibung = </a:t>
            </a:r>
            <a: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Reproduktion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2.2.3.3)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unterschiedliche Titel Original/Reproduktion</a:t>
            </a:r>
          </a:p>
          <a:p>
            <a:pPr lvl="1">
              <a:buFont typeface="Wingdings"/>
              <a:buChar char="è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Titel der Reproduktion = Haupttitel der Manifestation (RDA 2.3.2.3)</a:t>
            </a:r>
          </a:p>
          <a:p>
            <a:pPr lvl="1">
              <a:buFont typeface="Wingdings"/>
              <a:buChar char="è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Haupttitel des Originals = Werktitel (RDA 6.2.2.2 D-A-CH)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0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Definition (3)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3312368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Nachdruck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 unterschiedlichen Verlagen für Original und Nachdruck (RDA 2.1 D-A-CH, Punkt 1.2)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und Nachdruck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(RDA J.4.2) =</a:t>
            </a:r>
          </a:p>
          <a:p>
            <a:pPr marL="914400" lvl="2" indent="0"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„Nachdruck von“ / „Nachgedruckt als“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 Reproduktion in gleicher physischer Form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 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784976" cy="568863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894069"/>
              </p:ext>
            </p:extLst>
          </p:nvPr>
        </p:nvGraphicFramePr>
        <p:xfrm>
          <a:off x="323528" y="980728"/>
          <a:ext cx="8574004" cy="5482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1156"/>
                <a:gridCol w="864096"/>
                <a:gridCol w="2088232"/>
                <a:gridCol w="2304256"/>
                <a:gridCol w="2376264"/>
              </a:tblGrid>
              <a:tr h="84319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05071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1926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1937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1970</a:t>
                      </a: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1970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1970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15010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psychoanalytische Pädagogik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psychoanalytische Pädagogik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03509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(1926/1927)-11 (1937) ; damit Erscheinen eingestellt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(1926/1927)-11 (1937) ; damit Erscheinen eingestellt 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05071">
                <a:tc rowSpan="2">
                  <a:txBody>
                    <a:bodyPr/>
                    <a:lstStyle/>
                    <a:p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</a:p>
                    <a:p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Wien : P</a:t>
                      </a: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sychoana-</a:t>
                      </a:r>
                      <a:r>
                        <a:rPr lang="de-DE" sz="1800" kern="12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lytischer</a:t>
                      </a: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Verlag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Würzburg :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Journalfranz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90061">
                <a:tc vMerge="1">
                  <a:txBody>
                    <a:bodyPr/>
                    <a:lstStyle/>
                    <a:p>
                      <a:endParaRPr lang="de-DE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4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0000" marR="90000" marT="46800" marB="46800"/>
                </a:tc>
                <a:tc vMerge="1"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251520" y="25578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(2)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Nachdruck (ohne abweichenden Titel; Nachdruck ist in anderem Verlag erschienen</a:t>
            </a:r>
            <a:r>
              <a:rPr lang="de-DE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6632"/>
            <a:ext cx="8784976" cy="6192688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1321"/>
              </p:ext>
            </p:extLst>
          </p:nvPr>
        </p:nvGraphicFramePr>
        <p:xfrm>
          <a:off x="207221" y="1268760"/>
          <a:ext cx="8685259" cy="44194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95"/>
                <a:gridCol w="1224136"/>
                <a:gridCol w="2232248"/>
                <a:gridCol w="2409025"/>
                <a:gridCol w="1911455"/>
              </a:tblGrid>
              <a:tr h="6703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291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4216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0000" marR="90000" marT="46800" marB="4680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Reproduktion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22244">
                <a:tc rowSpan="2">
                  <a:txBody>
                    <a:bodyPr/>
                    <a:lstStyle/>
                    <a:p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4255</a:t>
                      </a:r>
                      <a:b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Nachgedruckt </a:t>
                      </a:r>
                      <a:r>
                        <a:rPr lang="de-DE" sz="1800" kern="12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als</a:t>
                      </a:r>
                      <a:r>
                        <a:rPr lang="de-DE" sz="1800" b="1" kern="12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b="0" kern="12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800" b="1" kern="12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psychoanalytische Pädagogik</a:t>
                      </a:r>
                      <a:r>
                        <a:rPr lang="de-DE" sz="18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–Würzburg : Journalfranz, 1970</a:t>
                      </a:r>
                      <a:endParaRPr lang="de-DE" sz="1800" i="1" kern="1200" dirty="0" smtClean="0">
                        <a:solidFill>
                          <a:srgbClr val="0070C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0000" marR="90000" marT="46800" marB="4680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Nachdruck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psychoana-</a:t>
                      </a:r>
                      <a:r>
                        <a:rPr lang="de-DE" sz="18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lytische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Pädagogik</a:t>
                      </a:r>
                      <a:r>
                        <a:rPr lang="de-DE" sz="1800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– Wien : </a:t>
                      </a:r>
                      <a:r>
                        <a:rPr lang="de-DE" sz="1800" i="1" kern="120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Psychoana-</a:t>
                      </a:r>
                      <a:r>
                        <a:rPr lang="de-DE" sz="1800" i="1" kern="1200" dirty="0" err="1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lytischer</a:t>
                      </a:r>
                      <a:r>
                        <a:rPr lang="de-DE" sz="1800" i="1" kern="120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Verlag, 1926-1937</a:t>
                      </a:r>
                      <a:endParaRPr lang="de-DE" sz="1800" b="0" i="1" dirty="0">
                        <a:solidFill>
                          <a:srgbClr val="0070C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9959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b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310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PICA DNB/ZDB 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25578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 (3)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Nachdruck (ohne abweichenden Titel; Nachdruck ist in anderem Verlag erschienen</a:t>
            </a:r>
            <a:r>
              <a:rPr lang="de-DE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5732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2683</Words>
  <Application>Microsoft Office PowerPoint</Application>
  <PresentationFormat>Bildschirmpräsentation (4:3)</PresentationFormat>
  <Paragraphs>744</Paragraphs>
  <Slides>32</Slides>
  <Notes>32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3" baseType="lpstr">
      <vt:lpstr>Larissa-Design</vt:lpstr>
      <vt:lpstr>Schulungsunterlagen der AG RDA</vt:lpstr>
      <vt:lpstr> Faksimiles und Reproduktionen  - fortlaufende Ressourcen -  </vt:lpstr>
      <vt:lpstr>Übersicht</vt:lpstr>
      <vt:lpstr>0. Definition (1) </vt:lpstr>
      <vt:lpstr>0. Definition (2) </vt:lpstr>
      <vt:lpstr>0. Definition (3)</vt:lpstr>
      <vt:lpstr>1. Reproduktion in gleicher physischer Form 1.1 Eigene Beschreibung für Nachdruck (1)</vt:lpstr>
      <vt:lpstr>1.1 Eigene Beschreibung für Nachdruck (2) Nachdruck (ohne abweichenden Titel; Nachdruck ist in anderem Verlag erschienen)</vt:lpstr>
      <vt:lpstr>1.1 Eigene Beschreibung für Nachdruck (3) Nachdruck (ohne abweichenden Titel; Nachdruck ist in anderem Verlag erschienen)</vt:lpstr>
      <vt:lpstr>1.1 Eigene Beschreibung für Nachdruck (4)</vt:lpstr>
      <vt:lpstr>1.1 Eigene Beschreibung für Nachdruck (5) Nachdruck (ohne abweichenden Titel; Nachdruck ist in anderem Verlag erschienen)</vt:lpstr>
      <vt:lpstr>1.1 Eigene Beschreibung für Nachdruck (6) Nachdruck (ohne abweichenden Titel; Nachdruck ist in anderem Verlag erschienen)</vt:lpstr>
      <vt:lpstr>1. Reproduktion in gleicher physischer Form 1.2 Keine eigene Beschreibung für Nachdruck (1)</vt:lpstr>
      <vt:lpstr>1.2 Keine eigene Beschreibung für Nachdruck (2) Nachdruck (mit abweichendem Titel; Nachdruck ist in gleichem Verlag erschienen)</vt:lpstr>
      <vt:lpstr>2 Reproduktion in unterschiedlicher     physischer Form 2.1 Reproduktion als Mikroform (1)</vt:lpstr>
      <vt:lpstr>2.1 Reproduktion als Mikroform (2)</vt:lpstr>
      <vt:lpstr>2.1 Reproduktion als Mikroform (3)</vt:lpstr>
      <vt:lpstr>2.1 Reproduktion als Mikroform (4)</vt:lpstr>
      <vt:lpstr>2.2 Elektronische Reproduktion (1)</vt:lpstr>
      <vt:lpstr>2.2 Elektronische Reproduktion (2)</vt:lpstr>
      <vt:lpstr>2.2 Elektronische Reproduktion (3)</vt:lpstr>
      <vt:lpstr>2.2 Elektronische Reproduktion (4)</vt:lpstr>
      <vt:lpstr>2.2 Elektronische Reproduktion (5)</vt:lpstr>
      <vt:lpstr>2.2 Elektronische Reproduktion (6)</vt:lpstr>
      <vt:lpstr>2.2 Elektronische Reproduktion (7)</vt:lpstr>
      <vt:lpstr>2.2 Elektronische Reproduktion (8)</vt:lpstr>
      <vt:lpstr>2.2 Elektronische Reproduktion (9)</vt:lpstr>
      <vt:lpstr>2.3 Sonderfall:  Ausdrucke von Online-Ressourcen (1)</vt:lpstr>
      <vt:lpstr>2.3 Sonderfall:  Ausdrucke von Online-Ressourcen (2)</vt:lpstr>
      <vt:lpstr>2.3 Sonderfall:  Ausdrucke von Online-Ressourcen (3)</vt:lpstr>
      <vt:lpstr>Vollständiges Beispiel / Elektronische Reproduktion (1)</vt:lpstr>
      <vt:lpstr>Vollständiges Beispiel / Elektronische Reproduktion (1)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Bufalino, Cinzia</cp:lastModifiedBy>
  <cp:revision>722</cp:revision>
  <cp:lastPrinted>2016-06-24T11:33:22Z</cp:lastPrinted>
  <dcterms:created xsi:type="dcterms:W3CDTF">2014-02-18T07:01:40Z</dcterms:created>
  <dcterms:modified xsi:type="dcterms:W3CDTF">2016-12-08T12:06:06Z</dcterms:modified>
</cp:coreProperties>
</file>