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3"/>
  </p:notesMasterIdLst>
  <p:handoutMasterIdLst>
    <p:handoutMasterId r:id="rId34"/>
  </p:handoutMasterIdLst>
  <p:sldIdLst>
    <p:sldId id="352" r:id="rId2"/>
    <p:sldId id="351" r:id="rId3"/>
    <p:sldId id="353" r:id="rId4"/>
    <p:sldId id="354" r:id="rId5"/>
    <p:sldId id="355" r:id="rId6"/>
    <p:sldId id="356" r:id="rId7"/>
    <p:sldId id="357" r:id="rId8"/>
    <p:sldId id="326" r:id="rId9"/>
    <p:sldId id="362" r:id="rId10"/>
    <p:sldId id="334" r:id="rId11"/>
    <p:sldId id="363" r:id="rId12"/>
    <p:sldId id="358" r:id="rId13"/>
    <p:sldId id="341" r:id="rId14"/>
    <p:sldId id="359" r:id="rId15"/>
    <p:sldId id="344" r:id="rId16"/>
    <p:sldId id="364" r:id="rId17"/>
    <p:sldId id="375" r:id="rId18"/>
    <p:sldId id="360" r:id="rId19"/>
    <p:sldId id="346" r:id="rId20"/>
    <p:sldId id="365" r:id="rId21"/>
    <p:sldId id="368" r:id="rId22"/>
    <p:sldId id="369" r:id="rId23"/>
    <p:sldId id="370" r:id="rId24"/>
    <p:sldId id="371" r:id="rId25"/>
    <p:sldId id="373" r:id="rId26"/>
    <p:sldId id="374" r:id="rId27"/>
    <p:sldId id="372" r:id="rId28"/>
    <p:sldId id="348" r:id="rId29"/>
    <p:sldId id="366" r:id="rId30"/>
    <p:sldId id="350" r:id="rId31"/>
    <p:sldId id="367" r:id="rId3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59B"/>
    <a:srgbClr val="243E5E"/>
    <a:srgbClr val="325298"/>
    <a:srgbClr val="393496"/>
    <a:srgbClr val="384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0975" autoAdjust="0"/>
  </p:normalViewPr>
  <p:slideViewPr>
    <p:cSldViewPr>
      <p:cViewPr>
        <p:scale>
          <a:sx n="75" d="100"/>
          <a:sy n="75" d="100"/>
        </p:scale>
        <p:origin x="-1248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Nachdruck (mit abweichendem</a:t>
            </a:r>
            <a:r>
              <a:rPr lang="de-DE" baseline="0" dirty="0" smtClean="0"/>
              <a:t> Titel; Nachdruck ist in anderem Verlag erschienen)</a:t>
            </a: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Bibliotheken</a:t>
            </a:r>
            <a:r>
              <a:rPr lang="de-DE" baseline="0" dirty="0" smtClean="0"/>
              <a:t> mit </a:t>
            </a:r>
            <a:r>
              <a:rPr lang="de-DE" baseline="0" dirty="0" err="1" smtClean="0"/>
              <a:t>Pflichtexemplarrecht</a:t>
            </a:r>
            <a:r>
              <a:rPr lang="de-DE" baseline="0" dirty="0" smtClean="0"/>
              <a:t>: RDA-Grundregel kann generell angewendet werden </a:t>
            </a:r>
            <a:r>
              <a:rPr lang="de-DE" baseline="0" dirty="0" smtClean="0">
                <a:sym typeface="Wingdings" panose="05000000000000000000" pitchFamily="2" charset="2"/>
              </a:rPr>
              <a:t> getrennte Beschreibungen für Original/Nachdruck, auch wenn im gleichen Verlag erschienen.</a:t>
            </a:r>
          </a:p>
          <a:p>
            <a:endParaRPr lang="de-DE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/>
              <a:t>Das Jahr des Nachdrucks (1978) kann in einer allgemeinen Anmerkung abgelegt werden.</a:t>
            </a:r>
            <a:br>
              <a:rPr lang="de-DE" baseline="0" dirty="0" smtClean="0"/>
            </a:br>
            <a:endParaRPr lang="de-DE" i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9240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Mehrfach-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Mehrfach-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28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28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ABER: Als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Reproduktion behandelt werden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PoDs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(Print-on-Demand), wenn zusätzlich vom Verlag angeboten.</a:t>
            </a:r>
            <a:b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Wechsel von Print zu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</a:t>
            </a:r>
            <a:r>
              <a:rPr lang="de-DE" sz="12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keine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Reproduktion!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Entstehungsmethode gemäß 3.9 RDA (fakultativ)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* Wird codiert erfasst.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**Wird codiert erfasst.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Faksimiles dürften im </a:t>
            </a:r>
            <a:r>
              <a:rPr lang="de-DE" dirty="0" err="1" smtClean="0"/>
              <a:t>fR</a:t>
            </a:r>
            <a:r>
              <a:rPr lang="de-DE" dirty="0" smtClean="0"/>
              <a:t>-Bereich</a:t>
            </a:r>
            <a:r>
              <a:rPr lang="de-DE" baseline="0" dirty="0" smtClean="0"/>
              <a:t> eher selten vorkommen, werden hier der Vollständigkeit halber aufgelistet</a:t>
            </a:r>
          </a:p>
          <a:p>
            <a:endParaRPr lang="de-DE" baseline="0" dirty="0" smtClean="0"/>
          </a:p>
          <a:p>
            <a:r>
              <a:rPr lang="de-DE" baseline="0" dirty="0" smtClean="0"/>
              <a:t>In RDA 2.1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Rundfunk- und Fernsehmitschnitte </a:t>
            </a:r>
            <a:r>
              <a:rPr lang="de-DE" dirty="0" smtClean="0"/>
              <a:t>spielen im </a:t>
            </a:r>
            <a:r>
              <a:rPr lang="de-DE" dirty="0" err="1" smtClean="0"/>
              <a:t>fR</a:t>
            </a:r>
            <a:r>
              <a:rPr lang="de-DE" dirty="0" smtClean="0"/>
              <a:t>-Bereich keine Rolle, werden hier nur der Vollständigkeit halber aufgelistet</a:t>
            </a:r>
          </a:p>
          <a:p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RDA 2.1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RDA 2.1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nbn-resolving.de/urn:nbn:de:gbv:3:3-35982=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bn-resolving.de/urn:nbn:de:hbz:061:1-196376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(4)</a:t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erschienen)</a:t>
            </a:r>
            <a:b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427379"/>
              </p:ext>
            </p:extLst>
          </p:nvPr>
        </p:nvGraphicFramePr>
        <p:xfrm>
          <a:off x="179512" y="1196752"/>
          <a:ext cx="8856984" cy="4554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37"/>
                <a:gridCol w="2736304"/>
                <a:gridCol w="2592288"/>
                <a:gridCol w="2582755"/>
              </a:tblGrid>
              <a:tr h="66445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880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565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1943/1944-1945 [?] 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1943/1944-1945 [?] 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7565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Port-au-Prince : [Edition Delta]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Nendeln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Kraus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85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880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1943-1945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5862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399514"/>
              </p:ext>
            </p:extLst>
          </p:nvPr>
        </p:nvGraphicFramePr>
        <p:xfrm>
          <a:off x="386003" y="1848630"/>
          <a:ext cx="8362461" cy="3870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231"/>
                <a:gridCol w="2954160"/>
                <a:gridCol w="1883535"/>
                <a:gridCol w="1883535"/>
              </a:tblGrid>
              <a:tr h="66445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204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20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als: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Nendeln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Kraus, 1980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von: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 </a:t>
                      </a:r>
                      <a:endParaRPr lang="de-DE" sz="1800" b="1" i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Port-au-Prince : [Edition Delta], 1943-1945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20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(5)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0426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772816"/>
            <a:ext cx="81369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/ Nachdruck = gleicher Verlag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keine eigene Beschreibung für den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Nachdruck (RDA 2.1 D-A-CH, Punkt 1.2)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eigener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Exemplarsatz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für Nachdruck an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Beschreibung des Originals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abweichender Titel des Nachdrucks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 Erfassung als abweichender Titel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900100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1.2 Keine eigene Beschreibung für Nachdruck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(1)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3385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435535"/>
              </p:ext>
            </p:extLst>
          </p:nvPr>
        </p:nvGraphicFramePr>
        <p:xfrm>
          <a:off x="852580" y="967408"/>
          <a:ext cx="7175804" cy="4837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313"/>
                <a:gridCol w="2976131"/>
                <a:gridCol w="3240360"/>
              </a:tblGrid>
              <a:tr h="90010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 und 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Luftfahrt international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des Nachdrucks: Luftfahrt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7768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Nr. 1 (1974)-1983, 6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Herford : Mittler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5368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1974-1983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432048"/>
          </a:xfrm>
        </p:spPr>
        <p:txBody>
          <a:bodyPr>
            <a:noAutofit/>
          </a:bodyPr>
          <a:lstStyle/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1.2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Keine 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</a:t>
            </a:r>
            <a:r>
              <a:rPr lang="de-DE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</a:t>
            </a:r>
            <a:r>
              <a:rPr lang="de-DE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(mit abweichendem Titel; Nachdruck ist in gleichem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916832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Mikroform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Mikroform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RDA 27.1 D-A-CH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„Reproduktion von“ / „Reproduziert als“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Kopiengeneration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Merkmal des Exemplars (RDA 3.10 D-A-CH)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Regelung gilt auch für Zeitungen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Titel 3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 Reproduktion in unterschiedlicher 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17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270451"/>
              </p:ext>
            </p:extLst>
          </p:nvPr>
        </p:nvGraphicFramePr>
        <p:xfrm>
          <a:off x="516487" y="1196752"/>
          <a:ext cx="8015953" cy="4729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246"/>
                <a:gridCol w="2880320"/>
                <a:gridCol w="2119817"/>
                <a:gridCol w="1857570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 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8647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865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(1791)-Bd. 20 (1800)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(1791)-Bd. 20 (1800)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0865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Altona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Hammerich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Olms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153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1791-1800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5108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13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022334"/>
              </p:ext>
            </p:extLst>
          </p:nvPr>
        </p:nvGraphicFramePr>
        <p:xfrm>
          <a:off x="516487" y="1230600"/>
          <a:ext cx="8015953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201"/>
                <a:gridCol w="2791365"/>
                <a:gridCol w="2119817"/>
                <a:gridCol w="1857570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 als: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Magazin. –Hildesheim : Olms, 1994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 von: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Magazin. - Altona : Hammerich, 1791-1800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62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Zählungen von Mikroformen wie "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Reel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1-reel 30" oder "[Mikrofiche] 1-200" werden als Umfangsangabe erfasst und nicht als Zählung.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Weist die Reproduktion keine eigene Zählung auf, wird die Zählung des Originals genommen. 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876454"/>
              </p:ext>
            </p:extLst>
          </p:nvPr>
        </p:nvGraphicFramePr>
        <p:xfrm>
          <a:off x="323528" y="3861048"/>
          <a:ext cx="8568952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296144"/>
                <a:gridCol w="64807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(1899/1901)-18 (1917/1918) ; damit Erscheinen eingestellt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Mikrofilmrollen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Reel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1-reel 7)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85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elektronische Reproduktion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elektronische Reproduktion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RDA 27.1 D-A-CH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„Elektronische Reproduktion von“ / „Elektronische Reproduktion“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201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820053"/>
              </p:ext>
            </p:extLst>
          </p:nvPr>
        </p:nvGraphicFramePr>
        <p:xfrm>
          <a:off x="179512" y="992421"/>
          <a:ext cx="8856984" cy="5316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736304"/>
                <a:gridCol w="2592288"/>
                <a:gridCol w="2448272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Halle, Saale :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450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1846-1849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0259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5240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(2)</a:t>
            </a:r>
            <a:endParaRPr lang="de-DE" dirty="0"/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51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667" y="2646040"/>
            <a:ext cx="8229600" cy="171906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Faksimiles und Reproduktionen 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fortlaufende Ressourcen -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80720" cy="365125"/>
          </a:xfrm>
        </p:spPr>
        <p:txBody>
          <a:bodyPr/>
          <a:lstStyle/>
          <a:p>
            <a:r>
              <a:rPr lang="de-DE" dirty="0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0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002993"/>
              </p:ext>
            </p:extLst>
          </p:nvPr>
        </p:nvGraphicFramePr>
        <p:xfrm>
          <a:off x="179512" y="1050384"/>
          <a:ext cx="8784976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664296"/>
                <a:gridCol w="2232248"/>
                <a:gridCol w="2592288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6797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Uniform 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http://nbn-resolving.de/urn:nbn:de:gbv:3:3-35982</a:t>
                      </a:r>
                      <a:endParaRPr lang="de-DE" sz="1800" b="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Reproduktion:</a:t>
                      </a:r>
                      <a:endParaRPr lang="de-DE" sz="18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Teutonia. - Halle, Saale : </a:t>
                      </a:r>
                      <a:r>
                        <a:rPr lang="de-DE" sz="1800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ULB,</a:t>
                      </a:r>
                      <a:r>
                        <a:rPr lang="de-DE" sz="1800" b="1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i="1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von: 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Teutonia. – 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Glaser, 1846-1849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525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63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392488"/>
          </a:xfrm>
        </p:spPr>
        <p:txBody>
          <a:bodyPr wrap="square"/>
          <a:lstStyle/>
          <a:p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 wird gleichzeitig oder nacheinander von mehreren Institutionen in Teilen oder vollständig elektronisch reproduziert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Wingdings"/>
              <a:buChar char="è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es wird nur </a:t>
            </a: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eine gemeinsame Beschreibung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für die Reproduktion erfasst</a:t>
            </a:r>
          </a:p>
          <a:p>
            <a:pPr lvl="1">
              <a:buFont typeface="Wingdings"/>
              <a:buChar char="è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RDA 2.1 D-A-CH,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 1 zu Punkt 2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5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472608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Dabei ist für die Erfassung zu beachten: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Erfassung des Datums der frühesten  und spätesten Digitalisierung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Zählung: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Angabe der digitalisierten Bände und Jahrgänge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Veröffentlichungsangabe: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Erfassung der digitalisierenden Institution nach RDA 2.8.2.1.4 und 2.8.4.5. Alle Online-Ressourcen werden als veröffentlicht betrachtet. Eingebettete Metadaten sowie Metadaten auf direkt zur Ressource führenden Webseiten (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Frontdoor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-Seiten, Landingpages) gelten als Teil der Ressource (RDA 2.2.2.1 D-A-CH).</a:t>
            </a:r>
          </a:p>
          <a:p>
            <a:pPr marL="457200" lvl="1" indent="0">
              <a:buNone/>
            </a:pP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Elektronische Adresse: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Angabe aller elektronisch verfügbaren Adressen mit Angabe des digitalisierten Bestandes in $x; weitere Angaben zum Umfang der Digitalisierung sind in den Lokaldaten zu erfassen.</a:t>
            </a:r>
            <a:b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18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 Anmerkung (empfohlen):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Angabe der digitalisierenden Institution und des Herstellungsjahrs</a:t>
            </a:r>
          </a:p>
          <a:p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86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509744"/>
              </p:ext>
            </p:extLst>
          </p:nvPr>
        </p:nvGraphicFramePr>
        <p:xfrm>
          <a:off x="107504" y="836712"/>
          <a:ext cx="892899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2880320"/>
                <a:gridCol w="2304256"/>
                <a:gridCol w="2808312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 das Schuljahr …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 das Schuljahr …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Staatliches Gymnasium in Hildesheim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Staatliches Gymnasium in Hildesheim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1896/1897-1939/1940 [?]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1896/1897-1914/1915 ; 1939/1940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224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Bibliothek für Bildungsgeschichtliche Forschung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450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(6)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576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999992"/>
              </p:ext>
            </p:extLst>
          </p:nvPr>
        </p:nvGraphicFramePr>
        <p:xfrm>
          <a:off x="107504" y="764704"/>
          <a:ext cx="8928992" cy="561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952328"/>
                <a:gridCol w="1512168"/>
                <a:gridCol w="3600400"/>
              </a:tblGrid>
              <a:tr h="45733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450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Erscheinungsort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Düsseldorf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Universitäts- und Landesbibliothek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174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Verlagsname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1897-1940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2008-2013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01208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Digitalisiert von: Berlin : Bibliothek für Bildungsgeschichtliche Forschung, 2008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97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Digitalisiert von: Düsseldorf : Universitäts- und Landesbibliothek, 2013</a:t>
                      </a:r>
                      <a:endParaRPr lang="de-DE" sz="1600" b="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Mehr nicht digitalisiert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12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403647" y="1916832"/>
            <a:ext cx="6480721" cy="50405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728060"/>
              </p:ext>
            </p:extLst>
          </p:nvPr>
        </p:nvGraphicFramePr>
        <p:xfrm>
          <a:off x="107504" y="932064"/>
          <a:ext cx="8928992" cy="544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376264"/>
                <a:gridCol w="2160240"/>
                <a:gridCol w="3024336"/>
              </a:tblGrid>
              <a:tr h="825784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Original/Print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012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0012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(1.) Uniform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u="sng" kern="1200" dirty="0" smtClean="0">
                          <a:solidFill>
                            <a:srgbClr val="25159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http://goobiweb.bbf.dipf.de/viewer/resolver?urn=urn:nbn:de:0111-bbf-spo-15507627</a:t>
                      </a:r>
                      <a:endParaRPr lang="de-DE" sz="1600" u="sng" kern="1200" dirty="0">
                        <a:solidFill>
                          <a:srgbClr val="25159B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(2.) Uniform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u="non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http://nbn-resolving.de/urn:nbn:de:hbz:061:1-196376; 1896/97 - 1911/12; 1914/15; Beilage zu 1912/13 - 1913/14</a:t>
                      </a:r>
                      <a:endParaRPr lang="de-DE" sz="1600" u="none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(Hildesheim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(Hildesheim)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4152">
                <a:tc>
                  <a:txBody>
                    <a:bodyPr/>
                    <a:lstStyle/>
                    <a:p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I.2.1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(8)</a:t>
            </a:r>
            <a:endParaRPr lang="de-DE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681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827584" y="3068960"/>
            <a:ext cx="7344816" cy="100811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379512"/>
              </p:ext>
            </p:extLst>
          </p:nvPr>
        </p:nvGraphicFramePr>
        <p:xfrm>
          <a:off x="179512" y="1141904"/>
          <a:ext cx="8784976" cy="3657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664296"/>
                <a:gridCol w="2232248"/>
                <a:gridCol w="2592288"/>
              </a:tblGrid>
              <a:tr h="112807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(Elektronische Reproduktion)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Manifestationsebene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(Hildesheim): Bericht über das Schuljahr ... –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 Bibliothek für Bildungsgeschichtliche Forschung, 2008-2013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="1" dirty="0" smtClean="0">
                        <a:solidFill>
                          <a:srgbClr val="0070C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von: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Gymnasium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Andreanum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(Hildesheim): Bericht über das Schuljahr ... – Hildesheim, 1897-1940</a:t>
                      </a:r>
                    </a:p>
                    <a:p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525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(9)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530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680520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Werden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nicht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als Reproduktion behandelt</a:t>
            </a:r>
          </a:p>
          <a:p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eigene Beschreibung für Ausdrucke von Online-Ressourcen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 vom Original übernehmen</a:t>
            </a:r>
          </a:p>
          <a:p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Mehrfachausdrucke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ein- und dieselbe Ressource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nur </a:t>
            </a:r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1 Beschreibung </a:t>
            </a:r>
            <a:b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Ausdruckdatum = Merkmal des Exemplars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empfohlen: Anmerkung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J.4.2)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/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06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51746"/>
              </p:ext>
            </p:extLst>
          </p:nvPr>
        </p:nvGraphicFramePr>
        <p:xfrm>
          <a:off x="323528" y="1340768"/>
          <a:ext cx="864096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448272"/>
                <a:gridCol w="2313418"/>
                <a:gridCol w="2655134"/>
              </a:tblGrid>
              <a:tr h="71538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(Orig. /Online)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(Ausdruck)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674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573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(2010)-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(2010)-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73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338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4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56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6886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Ausdruck der Online-Ausgabe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17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578963"/>
              </p:ext>
            </p:extLst>
          </p:nvPr>
        </p:nvGraphicFramePr>
        <p:xfrm>
          <a:off x="625239" y="1956792"/>
          <a:ext cx="790720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083"/>
                <a:gridCol w="2628365"/>
                <a:gridCol w="1953378"/>
                <a:gridCol w="1921375"/>
              </a:tblGrid>
              <a:tr h="71538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(Orig. /Online)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(Ausdruck)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06863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Manifestations-ebene</a:t>
                      </a: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 Druck-Ausgabe: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-</a:t>
                      </a:r>
                      <a:b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Ruhr-Universität, 2010</a:t>
                      </a: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 Online-Ausgabe: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– Bochum : Ruhr-Universität, 2010</a:t>
                      </a:r>
                    </a:p>
                    <a:p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57029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54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 Definition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Reproduktion in gleicher physischer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1.2 Keine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 Reproduktion in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unterschiedlicher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physischer 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Mikroform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Reproduktion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Ausdrucke von Online-</a:t>
            </a:r>
            <a:b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Ressourcen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dirty="0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Übersicht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20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388664"/>
              </p:ext>
            </p:extLst>
          </p:nvPr>
        </p:nvGraphicFramePr>
        <p:xfrm>
          <a:off x="144017" y="1196752"/>
          <a:ext cx="8820471" cy="5165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15"/>
                <a:gridCol w="2467356"/>
                <a:gridCol w="2501196"/>
                <a:gridCol w="2899404"/>
              </a:tblGrid>
              <a:tr h="372165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RDA4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(Original)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(Reproduktion)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Teutonia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Teutonia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52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(1846)-Band 3 (1848/1849)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73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Erscheinungsort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Halle, Saale 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Verlagsname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Glaser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ULB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1292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1846-1849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*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*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07417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2.17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 zur Manifestation</a:t>
                      </a:r>
                    </a:p>
                    <a:p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Digitalisiert von: Halle,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Saale : Universitäts-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und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Landesbibliothek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Sachsen-Anhalt, 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  <a:endParaRPr lang="de-DE" sz="1600" b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2.17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 zur Manifestation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Reproduktion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Vollständiges Beispiel / Elektronische Reproduktion (1)</a:t>
            </a:r>
            <a:endParaRPr lang="de-DE" dirty="0"/>
          </a:p>
        </p:txBody>
      </p:sp>
      <p:sp>
        <p:nvSpPr>
          <p:cNvPr id="9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36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536695"/>
              </p:ext>
            </p:extLst>
          </p:nvPr>
        </p:nvGraphicFramePr>
        <p:xfrm>
          <a:off x="323528" y="1268760"/>
          <a:ext cx="8172400" cy="5056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218"/>
                <a:gridCol w="2314593"/>
                <a:gridCol w="2232248"/>
                <a:gridCol w="2323341"/>
              </a:tblGrid>
              <a:tr h="603478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(Original)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(Reproduktion)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165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Medientyp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benutzen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165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Datenträgertyp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07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6.9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Inhaltstyp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03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Sprache der Expression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**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**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3793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J.4.2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 von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051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27.1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Teutonia. –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Glaser, 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1846-1849</a:t>
                      </a:r>
                      <a:endParaRPr lang="de-DE" sz="16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Teutonia. – Halle,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Saale :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2012</a:t>
                      </a:r>
                      <a:endParaRPr lang="de-DE" sz="160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8" name="Titel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Vollständiges Beispiel / Elektronische Reproduktion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546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</a:p>
          <a:p>
            <a:pPr>
              <a:buNone/>
            </a:pPr>
            <a:endParaRPr lang="de-DE" sz="2400" b="1" dirty="0" smtClean="0"/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  exakte Kopie des Inhalts einer Ressource 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mechanischen oder elektronischen Mitteln erstellt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Reproduktion werden behandelt</a:t>
            </a:r>
          </a:p>
          <a:p>
            <a:pPr lvl="1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die gemäß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2.1 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1.1.A und 1.2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erhalten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einer Manifestation in einer anderen physischen Form (Mikroform, elektronische Form)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54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folgende Ressourcen gelten Ausnahmeregeln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die gemäß RDA 2.1 D-A-CH, Punkt 1.1.A und 1.2 </a:t>
            </a: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erhalten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in gleicher physischer Form (z. B. selbst erstellte Kopien, Print on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s. RDA 2.1 D-A-CH, Punkt 1.3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erstellte Ausdrucke von Online-Ressourcen, s. RDA 2.1 D-A-CH, ERL 2 zu Punkt 2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Rundfunk- und Fernsehmitschnitte, s. RDA 1.11 D-A-CH, ERL 2</a:t>
            </a:r>
          </a:p>
          <a:p>
            <a:pPr marL="57150" indent="0">
              <a:buNone/>
            </a:pP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 </a:t>
            </a:r>
            <a:r>
              <a:rPr 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Diese Ressourcen werden nicht als Reproduktion behandelt.</a:t>
            </a:r>
          </a:p>
          <a:p>
            <a:pPr marL="57150" indent="0">
              <a:buNone/>
            </a:pP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Reproduktion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Lizenzausgaben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(2)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33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5240238"/>
          </a:xfrm>
        </p:spPr>
        <p:txBody>
          <a:bodyPr wrap="square"/>
          <a:lstStyle/>
          <a:p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Reproduktion (RDA 1.6.2  und RDA 1.11)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mit Original in Beziehung gesetzt (RDA 1.11   und RDA 27.1; Beziehungskennzeichnung gemäß RDA J.4.2)</a:t>
            </a:r>
          </a:p>
          <a:p>
            <a:r>
              <a:rPr lang="de-DE" sz="2400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Grundlage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der Beschreibung = </a:t>
            </a:r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Reproduktion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2.2.3.3)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 Titel Original/Reproduktion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Titel der Reproduktion = Haupttitel der Manifestation (RDA 2.3.2.3)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Haupttitel des Originals = Werktitel (RDA 6.2.2.2 D-A-CH)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(3)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9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31236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unterschiedlichen Verlagen für Original und Nachdruck (RDA 2.1 D-A-CH, Punkt 1.2)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Nachdruck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„Nachdruck von“ / „Nachgedruckt als“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7" name="Titel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625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553654"/>
              </p:ext>
            </p:extLst>
          </p:nvPr>
        </p:nvGraphicFramePr>
        <p:xfrm>
          <a:off x="336682" y="1124744"/>
          <a:ext cx="8555798" cy="5080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781"/>
                <a:gridCol w="2528650"/>
                <a:gridCol w="2494104"/>
                <a:gridCol w="2376263"/>
              </a:tblGrid>
              <a:tr h="6703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9959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21151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(1926/1927)-11 (1937) ; damit Erscheinen eingestellt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(1926/1927)-11 (1937) ; damit Erscheinen eingestellt </a:t>
                      </a:r>
                    </a:p>
                    <a:p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1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</a:p>
                    <a:p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Wien : P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sychoanalytischer Verlag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Würzburg :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Journalfranz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448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4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/>
                </a:tc>
                <a:tc vMerge="1"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0300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1926-1937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(2)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819056"/>
              </p:ext>
            </p:extLst>
          </p:nvPr>
        </p:nvGraphicFramePr>
        <p:xfrm>
          <a:off x="336682" y="1366401"/>
          <a:ext cx="8555798" cy="3970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982"/>
                <a:gridCol w="2474449"/>
                <a:gridCol w="2494104"/>
                <a:gridCol w="2376263"/>
              </a:tblGrid>
              <a:tr h="6703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22244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Reproduktion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22244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als: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Pädagogik. –Würzburg : Journalfranz, 1970</a:t>
                      </a:r>
                      <a:endParaRPr lang="de-DE" sz="1800" i="1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von: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Pädagogik. – Wien : </a:t>
                      </a:r>
                      <a:r>
                        <a:rPr lang="de-DE" sz="1800" i="1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Psychoanalytischer Verlag, 1926-1937</a:t>
                      </a:r>
                      <a:endParaRPr lang="de-DE" sz="1800" b="0" i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99599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92056" cy="365125"/>
          </a:xfrm>
        </p:spPr>
        <p:txBody>
          <a:bodyPr/>
          <a:lstStyle/>
          <a:p>
            <a:r>
              <a:rPr lang="de-DE" smtClean="0"/>
              <a:t>AG RDA Schulungsunterlagen – Modul 5B.07: Reproduktionen| Stand: 30.11.2016 | CC BY-NC-SA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 (3)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</a:t>
            </a:r>
            <a:r>
              <a:rPr lang="de-DE" sz="1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6030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2171</Words>
  <Application>Microsoft Office PowerPoint</Application>
  <PresentationFormat>Bildschirmpräsentation (4:3)</PresentationFormat>
  <Paragraphs>643</Paragraphs>
  <Slides>31</Slides>
  <Notes>29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Larissa-Design</vt:lpstr>
      <vt:lpstr>Schulungsunterlagen der AG RDA</vt:lpstr>
      <vt:lpstr> Faksimiles und Reproduktionen  - fortlaufende Ressourcen -  </vt:lpstr>
      <vt:lpstr>Übersicht</vt:lpstr>
      <vt:lpstr>0. Definition (1)</vt:lpstr>
      <vt:lpstr>0. Definition (2) </vt:lpstr>
      <vt:lpstr>0. Definition (3)</vt:lpstr>
      <vt:lpstr>1. Reproduktion in gleicher physischer Form 1.1 Eigene Beschreibung für Nachdruck (1)</vt:lpstr>
      <vt:lpstr>1.1 Eigene Beschreibung für Nachdruck (2) Nachdruck (ohne abweichenden Titel; Nachdruck ist in anderem Verlag erschienen)</vt:lpstr>
      <vt:lpstr>1.1 Eigene Beschreibung für Nachdruck (3) Nachdruck (ohne abweichenden Titel; Nachdruck ist in anderem Verlag erschienen)</vt:lpstr>
      <vt:lpstr>1.1 Eigene Beschreibung für Nachdruck (4) Nachdruck (ohne abweichenden Titel; Nachdruck ist in anderem Verlag erschienen) </vt:lpstr>
      <vt:lpstr>1.1 Eigene Beschreibung für Nachdruck (5) Nachdruck (ohne abweichenden Titel; Nachdruck ist in anderem Verlag erschienen)</vt:lpstr>
      <vt:lpstr>1. Reproduktion in gleicher physischer Form 1.2 Keine eigene Beschreibung für Nachdruck (1)</vt:lpstr>
      <vt:lpstr>1.2 Keine eigene Beschreibung für Nachdruck (2) Nachdruck (mit abweichendem Titel; Nachdruck ist in gleichem Verlag erschienen)</vt:lpstr>
      <vt:lpstr>2 Reproduktion in unterschiedlicher     physischer Form 2.1 Reproduktion als Mikroform (1)</vt:lpstr>
      <vt:lpstr>2.1 Reproduktion als Mikroform (2)</vt:lpstr>
      <vt:lpstr>2.1 Reproduktion als Mikroform (3)</vt:lpstr>
      <vt:lpstr>2.1 Reproduktion als Mikroform (4)</vt:lpstr>
      <vt:lpstr>2.2 Elektronische Reproduktion (1)</vt:lpstr>
      <vt:lpstr>2.2 Elektronische Reproduktion (2)</vt:lpstr>
      <vt:lpstr>2.2 Elektronische Reproduktion (3)</vt:lpstr>
      <vt:lpstr>2.2 Elektronische Reproduktion (4)</vt:lpstr>
      <vt:lpstr>2.2 Elektronische Reproduktion (5)</vt:lpstr>
      <vt:lpstr>2.2 Elektronische Reproduktion (6)</vt:lpstr>
      <vt:lpstr>2.2 Elektronische Reproduktion (7)</vt:lpstr>
      <vt:lpstr>2.2 Elektronische Reproduktion (8)</vt:lpstr>
      <vt:lpstr>2.2 Elektronische Reproduktion (9)</vt:lpstr>
      <vt:lpstr>2.3 Sonderfall:  Ausdrucke von Online-Ressourcen (1)</vt:lpstr>
      <vt:lpstr>2.3 Sonderfall:  Ausdrucke von Online-Ressourcen (2)</vt:lpstr>
      <vt:lpstr>2.3 Sonderfall:  Ausdrucke von Online-Ressourcen (3)</vt:lpstr>
      <vt:lpstr>Vollständiges Beispiel / Elektronische Reproduktion (1)</vt:lpstr>
      <vt:lpstr>Vollständiges Beispiel / Elektronische Reproduktion (1)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686</cp:revision>
  <cp:lastPrinted>2015-01-15T08:53:29Z</cp:lastPrinted>
  <dcterms:created xsi:type="dcterms:W3CDTF">2014-02-18T07:01:40Z</dcterms:created>
  <dcterms:modified xsi:type="dcterms:W3CDTF">2016-12-08T12:18:54Z</dcterms:modified>
</cp:coreProperties>
</file>