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285" r:id="rId2"/>
    <p:sldId id="259" r:id="rId3"/>
    <p:sldId id="349" r:id="rId4"/>
    <p:sldId id="356" r:id="rId5"/>
    <p:sldId id="287" r:id="rId6"/>
    <p:sldId id="302" r:id="rId7"/>
    <p:sldId id="303" r:id="rId8"/>
    <p:sldId id="305" r:id="rId9"/>
    <p:sldId id="306" r:id="rId10"/>
    <p:sldId id="365" r:id="rId11"/>
    <p:sldId id="307" r:id="rId12"/>
    <p:sldId id="308" r:id="rId13"/>
    <p:sldId id="309" r:id="rId14"/>
    <p:sldId id="310" r:id="rId15"/>
    <p:sldId id="311" r:id="rId16"/>
    <p:sldId id="371" r:id="rId17"/>
    <p:sldId id="372" r:id="rId18"/>
    <p:sldId id="312" r:id="rId19"/>
    <p:sldId id="313" r:id="rId20"/>
    <p:sldId id="357" r:id="rId21"/>
    <p:sldId id="363" r:id="rId22"/>
    <p:sldId id="314" r:id="rId23"/>
    <p:sldId id="315" r:id="rId24"/>
    <p:sldId id="355" r:id="rId25"/>
    <p:sldId id="316" r:id="rId26"/>
    <p:sldId id="364" r:id="rId27"/>
    <p:sldId id="317" r:id="rId28"/>
    <p:sldId id="318" r:id="rId29"/>
    <p:sldId id="319" r:id="rId30"/>
    <p:sldId id="320" r:id="rId31"/>
    <p:sldId id="321" r:id="rId32"/>
    <p:sldId id="322" r:id="rId33"/>
    <p:sldId id="366" r:id="rId34"/>
    <p:sldId id="323" r:id="rId35"/>
    <p:sldId id="367" r:id="rId36"/>
    <p:sldId id="368" r:id="rId37"/>
    <p:sldId id="324" r:id="rId38"/>
    <p:sldId id="358" r:id="rId39"/>
    <p:sldId id="325" r:id="rId40"/>
    <p:sldId id="369" r:id="rId41"/>
    <p:sldId id="359" r:id="rId42"/>
    <p:sldId id="360" r:id="rId43"/>
    <p:sldId id="326" r:id="rId44"/>
    <p:sldId id="330" r:id="rId45"/>
    <p:sldId id="331" r:id="rId46"/>
    <p:sldId id="370" r:id="rId47"/>
    <p:sldId id="332" r:id="rId48"/>
    <p:sldId id="333" r:id="rId49"/>
    <p:sldId id="334" r:id="rId50"/>
    <p:sldId id="335" r:id="rId51"/>
    <p:sldId id="336" r:id="rId52"/>
    <p:sldId id="361" r:id="rId53"/>
    <p:sldId id="362" r:id="rId54"/>
    <p:sldId id="347" r:id="rId55"/>
    <p:sldId id="337" r:id="rId56"/>
    <p:sldId id="350" r:id="rId57"/>
    <p:sldId id="338" r:id="rId58"/>
    <p:sldId id="339" r:id="rId59"/>
    <p:sldId id="340" r:id="rId60"/>
    <p:sldId id="341" r:id="rId61"/>
    <p:sldId id="342" r:id="rId62"/>
    <p:sldId id="343" r:id="rId63"/>
    <p:sldId id="344" r:id="rId64"/>
    <p:sldId id="345" r:id="rId65"/>
    <p:sldId id="346" r:id="rId6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6" autoAdjust="0"/>
    <p:restoredTop sz="85592" autoAdjust="0"/>
  </p:normalViewPr>
  <p:slideViewPr>
    <p:cSldViewPr>
      <p:cViewPr varScale="1">
        <p:scale>
          <a:sx n="74" d="100"/>
          <a:sy n="74" d="100"/>
        </p:scale>
        <p:origin x="-128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01.02.2017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01.02.2017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0000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90617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0795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82894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38330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56878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u="sng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44313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09822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5928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9276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8098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396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432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8497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mtClean="0"/>
              <a:t>Karlsruher</a:t>
            </a:r>
            <a:r>
              <a:rPr lang="de-DE" baseline="0" smtClean="0"/>
              <a:t> Virtuelle Katalog (KVK) gilt nicht als gesicherte Quelle für die Angabe der Zählung der ersten und/oder letzten Ausgabe</a:t>
            </a:r>
            <a:endParaRPr lang="de-DE" smtClean="0"/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175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003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251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Informationsquellen </a:t>
            </a:r>
            <a:r>
              <a:rPr lang="de-DE" dirty="0" smtClean="0"/>
              <a:t>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Vorwort, Nachwort, Klappentexte</a:t>
            </a:r>
          </a:p>
          <a:p>
            <a:pPr marL="0" indent="0">
              <a:buNone/>
            </a:pPr>
            <a:r>
              <a:rPr lang="de-DE" dirty="0" smtClean="0"/>
              <a:t>als Informationsquelle für Zählung,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wenn zu erwarten ist, dass sich in den nächsten</a:t>
            </a:r>
          </a:p>
          <a:p>
            <a:pPr marL="0" indent="0">
              <a:buNone/>
            </a:pPr>
            <a:r>
              <a:rPr lang="de-DE" dirty="0" smtClean="0"/>
              <a:t> Ausgaben die Zählung nur </a:t>
            </a:r>
            <a:r>
              <a:rPr lang="de-DE" dirty="0"/>
              <a:t>d</a:t>
            </a:r>
            <a:r>
              <a:rPr lang="de-DE" dirty="0" smtClean="0"/>
              <a:t>ort befindet!</a:t>
            </a:r>
          </a:p>
          <a:p>
            <a:pPr marL="0" indent="0">
              <a:buNone/>
            </a:pPr>
            <a:r>
              <a:rPr lang="de-DE" dirty="0" smtClean="0"/>
              <a:t>(Ermessen des Katalogisierenden)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u="sng" dirty="0"/>
              <a:t>Hinweis:</a:t>
            </a:r>
          </a:p>
          <a:p>
            <a:pPr marL="0" indent="0">
              <a:buNone/>
            </a:pPr>
            <a:r>
              <a:rPr lang="de-DE" dirty="0"/>
              <a:t>Ziffern und Zahlen aus </a:t>
            </a:r>
            <a:r>
              <a:rPr lang="de-DE"/>
              <a:t>einem Barcode/Strichcode </a:t>
            </a:r>
            <a:r>
              <a:rPr lang="de-DE" dirty="0"/>
              <a:t>gelten nicht als Zählung!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922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allgemein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472608"/>
          </a:xfrm>
        </p:spPr>
        <p:txBody>
          <a:bodyPr wrap="square"/>
          <a:lstStyle/>
          <a:p>
            <a:pPr marL="400050"/>
            <a:r>
              <a:rPr lang="de-DE" dirty="0" smtClean="0"/>
              <a:t>RDA 1.7, RDA 1.8, RDA Anhang A.6 u. D 1.2.4.3, Grundregeln RDA 2.6.1, Duden</a:t>
            </a:r>
            <a:endParaRPr lang="de-DE" dirty="0"/>
          </a:p>
          <a:p>
            <a:pPr marL="57150" indent="0">
              <a:buNone/>
            </a:pPr>
            <a:endParaRPr lang="de-DE" sz="900" dirty="0" smtClean="0"/>
          </a:p>
          <a:p>
            <a:pPr marL="400050"/>
            <a:r>
              <a:rPr lang="de-DE" dirty="0" smtClean="0"/>
              <a:t>Bandbezeichnungen (z. B. Band, Jahrgang, Volume usw.) aus Informationsquelle übertragen</a:t>
            </a:r>
          </a:p>
          <a:p>
            <a:pPr marL="400050"/>
            <a:r>
              <a:rPr lang="de-DE" dirty="0" smtClean="0"/>
              <a:t>je nach Angabe in ausgeschriebener oder abgekürzter Form</a:t>
            </a:r>
          </a:p>
          <a:p>
            <a:pPr marL="400050"/>
            <a:r>
              <a:rPr lang="de-DE" dirty="0"/>
              <a:t>e</a:t>
            </a:r>
            <a:r>
              <a:rPr lang="de-DE" dirty="0" smtClean="0"/>
              <a:t>rstes Wort/erste Abkürzung der Zählfolge immer groß schreiben</a:t>
            </a:r>
          </a:p>
          <a:p>
            <a:pPr marL="400050"/>
            <a:endParaRPr lang="de-DE" sz="1600" dirty="0" smtClean="0"/>
          </a:p>
          <a:p>
            <a:pPr marL="57150" indent="0">
              <a:buNone/>
            </a:pPr>
            <a:r>
              <a:rPr lang="de-DE" sz="1600" u="sng" dirty="0" smtClean="0"/>
              <a:t>Beispiel</a:t>
            </a:r>
            <a:r>
              <a:rPr lang="de-DE" sz="1600" dirty="0" smtClean="0"/>
              <a:t>:  Vorlage: Volume 1     No. 1      Jan.   1976</a:t>
            </a:r>
          </a:p>
          <a:p>
            <a:pPr marL="57150" indent="0">
              <a:buNone/>
            </a:pPr>
            <a:r>
              <a:rPr lang="de-DE" sz="1600" dirty="0"/>
              <a:t> </a:t>
            </a:r>
            <a:r>
              <a:rPr lang="de-DE" sz="1600" dirty="0" smtClean="0"/>
              <a:t>                          Volume 10</a:t>
            </a:r>
            <a:r>
              <a:rPr lang="de-DE" sz="1600" spc="-300" dirty="0" smtClean="0"/>
              <a:t>       </a:t>
            </a:r>
            <a:r>
              <a:rPr lang="de-DE" sz="1600" dirty="0" smtClean="0"/>
              <a:t>No. 12</a:t>
            </a:r>
            <a:r>
              <a:rPr lang="de-DE" sz="1600" kern="1300" spc="-300" dirty="0" smtClean="0"/>
              <a:t>         </a:t>
            </a:r>
            <a:r>
              <a:rPr lang="de-DE" sz="1600" dirty="0" err="1" smtClean="0"/>
              <a:t>Dec</a:t>
            </a:r>
            <a:r>
              <a:rPr lang="de-DE" sz="1600" dirty="0" smtClean="0"/>
              <a:t>.   1985</a:t>
            </a:r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2000" dirty="0">
              <a:solidFill>
                <a:srgbClr val="0070C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3919966"/>
              </p:ext>
            </p:extLst>
          </p:nvPr>
        </p:nvGraphicFramePr>
        <p:xfrm>
          <a:off x="179512" y="4998876"/>
          <a:ext cx="8712969" cy="13104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689308"/>
                <a:gridCol w="4295469"/>
              </a:tblGrid>
              <a:tr h="3960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1, no. 1 (Jan. 1976)-volume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10</a:t>
                      </a: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no. 12 (Dec. 1985)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85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Angabe einer Jahreszahl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692696"/>
            <a:ext cx="8928992" cy="5472608"/>
          </a:xfrm>
        </p:spPr>
        <p:txBody>
          <a:bodyPr wrap="square"/>
          <a:lstStyle/>
          <a:p>
            <a:pPr marL="400050"/>
            <a:r>
              <a:rPr lang="de-DE" smtClean="0"/>
              <a:t>Jahreszahl </a:t>
            </a:r>
            <a:r>
              <a:rPr lang="de-DE" dirty="0" smtClean="0"/>
              <a:t>im Allgemeinen wie in der   Informationsquelle angegeben erfassen</a:t>
            </a:r>
          </a:p>
          <a:p>
            <a:pPr marL="57150" indent="0">
              <a:buNone/>
            </a:pPr>
            <a:r>
              <a:rPr lang="de-DE" sz="1800" u="sng" dirty="0" smtClean="0"/>
              <a:t>Beispiel</a:t>
            </a:r>
            <a:r>
              <a:rPr lang="de-DE" sz="1800" u="sng" dirty="0"/>
              <a:t>:</a:t>
            </a:r>
          </a:p>
          <a:p>
            <a:pPr marL="57150" indent="0">
              <a:buNone/>
            </a:pPr>
            <a:r>
              <a:rPr lang="de-DE" sz="1800" dirty="0"/>
              <a:t>In der Informationsquelle: 88, 1</a:t>
            </a:r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sz="1200" dirty="0" smtClean="0"/>
          </a:p>
          <a:p>
            <a:pPr marL="400050"/>
            <a:r>
              <a:rPr lang="de-DE" dirty="0" smtClean="0"/>
              <a:t> zusammenfassende Angaben von Daten nach </a:t>
            </a:r>
          </a:p>
          <a:p>
            <a:pPr marL="57150" indent="0">
              <a:buNone/>
            </a:pPr>
            <a:r>
              <a:rPr lang="de-DE" dirty="0"/>
              <a:t> </a:t>
            </a:r>
            <a:r>
              <a:rPr lang="de-DE" dirty="0" smtClean="0"/>
              <a:t>   RDA 1.8.4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erste und letzte Zahl vollständig ohne</a:t>
            </a:r>
          </a:p>
          <a:p>
            <a:pPr marL="57150" indent="0">
              <a:buNone/>
            </a:pPr>
            <a:r>
              <a:rPr lang="de-DE" dirty="0"/>
              <a:t> </a:t>
            </a:r>
            <a:r>
              <a:rPr lang="de-DE" dirty="0" smtClean="0"/>
              <a:t>   eckige Klammern</a:t>
            </a:r>
            <a:endParaRPr lang="de-DE" sz="800" dirty="0" smtClean="0"/>
          </a:p>
          <a:p>
            <a:pPr marL="57150" indent="0">
              <a:buNone/>
            </a:pPr>
            <a:r>
              <a:rPr lang="de-DE" sz="1800" u="sng" dirty="0" smtClean="0"/>
              <a:t>Beispiel:</a:t>
            </a:r>
          </a:p>
          <a:p>
            <a:pPr marL="57150" indent="0">
              <a:buNone/>
            </a:pPr>
            <a:r>
              <a:rPr lang="de-DE" sz="1800" dirty="0" smtClean="0"/>
              <a:t>In der Informationsquelle: 1956/57</a:t>
            </a:r>
          </a:p>
          <a:p>
            <a:pPr marL="57150" indent="0">
              <a:buNone/>
            </a:pPr>
            <a:endParaRPr lang="de-DE" sz="18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278726"/>
              </p:ext>
            </p:extLst>
          </p:nvPr>
        </p:nvGraphicFramePr>
        <p:xfrm>
          <a:off x="323528" y="2204864"/>
          <a:ext cx="8496945" cy="1108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4147662"/>
                <a:gridCol w="2549083"/>
              </a:tblGrid>
              <a:tr h="46805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88, 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949471"/>
              </p:ext>
            </p:extLst>
          </p:nvPr>
        </p:nvGraphicFramePr>
        <p:xfrm>
          <a:off x="323528" y="5301208"/>
          <a:ext cx="8496943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6960"/>
                <a:gridCol w="4280416"/>
                <a:gridCol w="255547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1956/1957-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23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Zeichensetzung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Zeichensetzung:</a:t>
            </a:r>
          </a:p>
          <a:p>
            <a:pPr marL="400050"/>
            <a:r>
              <a:rPr lang="de-DE" dirty="0" smtClean="0"/>
              <a:t>Bis-Strich am Ende zeigt fortlaufendes Erscheinen</a:t>
            </a:r>
          </a:p>
          <a:p>
            <a:pPr marL="400050"/>
            <a:r>
              <a:rPr lang="de-DE" dirty="0" smtClean="0"/>
              <a:t>chronologische Bezeichnung in runden Klammern nach der alphanumerischen Bezeichnung</a:t>
            </a:r>
          </a:p>
          <a:p>
            <a:pPr marL="57150" indent="0">
              <a:buNone/>
            </a:pPr>
            <a:endParaRPr lang="de-DE" dirty="0" smtClean="0">
              <a:solidFill>
                <a:srgbClr val="0070C0"/>
              </a:solidFill>
            </a:endParaRPr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158189"/>
              </p:ext>
            </p:extLst>
          </p:nvPr>
        </p:nvGraphicFramePr>
        <p:xfrm>
          <a:off x="251520" y="2780928"/>
          <a:ext cx="8640960" cy="293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3672408"/>
                <a:gridCol w="33123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1 (2001)-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4, Nr. 4 (April 1993)-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 (2008 Januar)-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# 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38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</a:t>
            </a:r>
            <a:r>
              <a:rPr lang="de-DE" dirty="0"/>
              <a:t>Z</a:t>
            </a:r>
            <a:r>
              <a:rPr lang="de-DE" dirty="0" smtClean="0"/>
              <a:t>eichensetzung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Nur chronologische Bezeichnung liegt vor</a:t>
            </a: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keine runden Klammern</a:t>
            </a:r>
            <a:endParaRPr lang="de-DE" dirty="0" smtClean="0"/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32183"/>
              </p:ext>
            </p:extLst>
          </p:nvPr>
        </p:nvGraphicFramePr>
        <p:xfrm>
          <a:off x="179512" y="1988840"/>
          <a:ext cx="8712969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3690411"/>
                <a:gridCol w="336637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2008-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Januar 2007-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Frühjahr 2001-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Weihnachten 2014-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Wintersemester 2010/2011-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172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Zeichensetzung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Bezeichnungen der frühesten und der spätesten Ausgabe in einer einzigen Zählungsangabe</a:t>
            </a:r>
          </a:p>
          <a:p>
            <a:pPr marL="400050"/>
            <a:r>
              <a:rPr lang="de-DE" dirty="0" smtClean="0"/>
              <a:t>Bis-Strich zwischen die Bezeichnungen</a:t>
            </a:r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42205"/>
              </p:ext>
            </p:extLst>
          </p:nvPr>
        </p:nvGraphicFramePr>
        <p:xfrm>
          <a:off x="251520" y="2492896"/>
          <a:ext cx="8640960" cy="31394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3093046"/>
                <a:gridCol w="3891730"/>
              </a:tblGrid>
              <a:tr h="39628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1-4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1991-1998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b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1982/1983-1990/1991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86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Erfassung, Zeichensetzung </a:t>
            </a:r>
            <a:r>
              <a:rPr lang="de-DE" dirty="0" smtClean="0"/>
              <a:t>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Auflagenzählung, Stand- oder Versionsangaben gelten nur gemäß RDA 0.0 D-A-CH als Zählung, </a:t>
            </a:r>
            <a:r>
              <a:rPr lang="de-DE" dirty="0" smtClean="0"/>
              <a:t>wenn</a:t>
            </a:r>
          </a:p>
          <a:p>
            <a:pPr lvl="0"/>
            <a:r>
              <a:rPr lang="de-DE" dirty="0"/>
              <a:t>keine weitere Zählung </a:t>
            </a:r>
            <a:r>
              <a:rPr lang="de-DE" dirty="0" smtClean="0"/>
              <a:t>vorhanden ist</a:t>
            </a:r>
            <a:endParaRPr lang="de-DE" dirty="0"/>
          </a:p>
          <a:p>
            <a:pPr lvl="0"/>
            <a:r>
              <a:rPr lang="de-DE" dirty="0"/>
              <a:t>eine Erscheinungsfrequenz in der Ressource selbst genannt ist</a:t>
            </a:r>
          </a:p>
          <a:p>
            <a:pPr lvl="0"/>
            <a:r>
              <a:rPr lang="de-DE" dirty="0"/>
              <a:t>kein geplanter Abschluss </a:t>
            </a:r>
            <a:r>
              <a:rPr lang="de-DE" dirty="0" smtClean="0"/>
              <a:t>vorliegt</a:t>
            </a:r>
          </a:p>
          <a:p>
            <a:pPr marL="0" lvl="0" indent="0">
              <a:buNone/>
            </a:pPr>
            <a:endParaRPr lang="de-DE" sz="1200" dirty="0"/>
          </a:p>
          <a:p>
            <a:pPr marL="0" lvl="0" indent="0">
              <a:buNone/>
            </a:pPr>
            <a:r>
              <a:rPr lang="de-DE" sz="1600" u="sng" dirty="0" smtClean="0"/>
              <a:t>Beispiel 1</a:t>
            </a:r>
            <a:r>
              <a:rPr lang="de-DE" sz="1600" dirty="0" smtClean="0"/>
              <a:t>: </a:t>
            </a:r>
          </a:p>
          <a:p>
            <a:pPr marL="0" lvl="0" indent="0">
              <a:buNone/>
            </a:pPr>
            <a:r>
              <a:rPr lang="de-DE" sz="1600" dirty="0" smtClean="0"/>
              <a:t>In der Informationsquelle: 1. Auflage 2011</a:t>
            </a:r>
          </a:p>
          <a:p>
            <a:pPr marL="0" lvl="0" indent="0">
              <a:buNone/>
            </a:pPr>
            <a:r>
              <a:rPr lang="de-DE" sz="1600" dirty="0" smtClean="0"/>
              <a:t>Keine weitere Zählung vorhanden; Erscheinungsfrequenz jährlich - in der Ressource genannt; kein Abschluss geplant</a:t>
            </a:r>
          </a:p>
          <a:p>
            <a:pPr marL="0" lv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581619"/>
              </p:ext>
            </p:extLst>
          </p:nvPr>
        </p:nvGraphicFramePr>
        <p:xfrm>
          <a:off x="251520" y="4869160"/>
          <a:ext cx="8786884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762444"/>
                <a:gridCol w="3875712"/>
                <a:gridCol w="3240360"/>
              </a:tblGrid>
              <a:tr h="29883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Auflage (2011)-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2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Erfassung, </a:t>
            </a:r>
            <a:r>
              <a:rPr lang="de-DE"/>
              <a:t>Zeichensetzung </a:t>
            </a:r>
            <a:r>
              <a:rPr lang="de-DE" smtClean="0"/>
              <a:t>-5-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de-DE" sz="1600" u="sng" dirty="0"/>
              <a:t>Beispiel </a:t>
            </a:r>
            <a:r>
              <a:rPr lang="de-DE" sz="1600" u="sng" dirty="0" smtClean="0"/>
              <a:t>2</a:t>
            </a:r>
            <a:r>
              <a:rPr lang="de-DE" sz="1600" dirty="0" smtClean="0"/>
              <a:t>: </a:t>
            </a:r>
            <a:endParaRPr lang="de-DE" sz="1600" dirty="0"/>
          </a:p>
          <a:p>
            <a:pPr marL="0" lvl="0" indent="0">
              <a:buNone/>
            </a:pPr>
            <a:r>
              <a:rPr lang="de-DE" sz="1600" dirty="0"/>
              <a:t>In der Informationsquelle: </a:t>
            </a:r>
            <a:r>
              <a:rPr lang="de-DE" sz="1600" dirty="0" smtClean="0"/>
              <a:t>Stand: 1. Dezember 2014</a:t>
            </a:r>
            <a:endParaRPr lang="de-DE" sz="1600" dirty="0"/>
          </a:p>
          <a:p>
            <a:pPr marL="0" lvl="0" indent="0">
              <a:buNone/>
            </a:pPr>
            <a:r>
              <a:rPr lang="de-DE" sz="1600" dirty="0"/>
              <a:t>Keine weitere Zählung </a:t>
            </a:r>
            <a:r>
              <a:rPr lang="de-DE" sz="1600" dirty="0" smtClean="0"/>
              <a:t>vorhanden; </a:t>
            </a:r>
            <a:r>
              <a:rPr lang="de-DE" sz="1600"/>
              <a:t>Erscheinungsfrequenz </a:t>
            </a:r>
            <a:r>
              <a:rPr lang="de-DE" sz="1600" smtClean="0"/>
              <a:t>vierteljährlich - </a:t>
            </a:r>
            <a:r>
              <a:rPr lang="de-DE" sz="1600" dirty="0" smtClean="0"/>
              <a:t>in </a:t>
            </a:r>
            <a:r>
              <a:rPr lang="de-DE" sz="1600" dirty="0"/>
              <a:t>der Ressource </a:t>
            </a:r>
            <a:r>
              <a:rPr lang="de-DE" sz="1600" dirty="0" smtClean="0"/>
              <a:t>genannt; </a:t>
            </a:r>
            <a:r>
              <a:rPr lang="de-DE" sz="1600" dirty="0"/>
              <a:t>kein Abschluss </a:t>
            </a:r>
            <a:r>
              <a:rPr lang="de-DE" sz="1600" dirty="0" smtClean="0"/>
              <a:t>geplant</a:t>
            </a:r>
          </a:p>
          <a:p>
            <a:pPr marL="0" lvl="0" indent="0">
              <a:buNone/>
            </a:pPr>
            <a:endParaRPr lang="de-DE" sz="1600" dirty="0"/>
          </a:p>
          <a:p>
            <a:pPr marL="0" lvl="0" indent="0">
              <a:buNone/>
            </a:pPr>
            <a:endParaRPr lang="de-DE" sz="1600" dirty="0" smtClean="0"/>
          </a:p>
          <a:p>
            <a:pPr marL="0" lvl="0" indent="0">
              <a:buNone/>
            </a:pPr>
            <a:endParaRPr lang="de-DE" sz="1600" dirty="0"/>
          </a:p>
          <a:p>
            <a:pPr marL="0" lvl="0" indent="0">
              <a:buNone/>
            </a:pPr>
            <a:endParaRPr lang="de-DE" sz="1600" dirty="0" smtClean="0"/>
          </a:p>
          <a:p>
            <a:pPr marL="0" lvl="0" indent="0">
              <a:buNone/>
            </a:pPr>
            <a:endParaRPr lang="de-DE" sz="1600" dirty="0"/>
          </a:p>
          <a:p>
            <a:pPr marL="0" lvl="0" indent="0">
              <a:buNone/>
            </a:pPr>
            <a:r>
              <a:rPr lang="de-DE" sz="1600" u="sng" dirty="0" smtClean="0"/>
              <a:t>Beispiel 3</a:t>
            </a:r>
            <a:r>
              <a:rPr lang="de-DE" sz="1600" dirty="0" smtClean="0"/>
              <a:t>: </a:t>
            </a:r>
            <a:endParaRPr lang="de-DE" sz="1600" dirty="0"/>
          </a:p>
          <a:p>
            <a:pPr marL="0" lvl="0" indent="0">
              <a:buNone/>
            </a:pPr>
            <a:r>
              <a:rPr lang="de-DE" sz="1600" dirty="0"/>
              <a:t>In der Informationsquelle: </a:t>
            </a:r>
            <a:endParaRPr lang="de-DE" sz="1600" dirty="0" smtClean="0"/>
          </a:p>
          <a:p>
            <a:pPr marL="0" lvl="0" indent="0">
              <a:buNone/>
            </a:pPr>
            <a:r>
              <a:rPr lang="de-DE" sz="1600" dirty="0" smtClean="0"/>
              <a:t>Ausgabe 01             1. Auflage, Stand: 15. Juni 2015</a:t>
            </a:r>
          </a:p>
          <a:p>
            <a:pPr marL="0" indent="0">
              <a:buNone/>
            </a:pPr>
            <a:r>
              <a:rPr lang="de-DE" sz="1600" dirty="0" smtClean="0"/>
              <a:t>Ressource </a:t>
            </a:r>
            <a:r>
              <a:rPr lang="de-DE" sz="1600" dirty="0"/>
              <a:t>erscheint alle 1-2 </a:t>
            </a:r>
            <a:r>
              <a:rPr lang="de-DE" sz="1600" dirty="0" smtClean="0"/>
              <a:t>Jahre</a:t>
            </a:r>
          </a:p>
          <a:p>
            <a:pPr marL="0" indent="0">
              <a:buNone/>
            </a:pPr>
            <a:endParaRPr lang="de-DE" sz="1600" dirty="0" smtClean="0"/>
          </a:p>
          <a:p>
            <a:pPr marL="0" lv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690830"/>
              </p:ext>
            </p:extLst>
          </p:nvPr>
        </p:nvGraphicFramePr>
        <p:xfrm>
          <a:off x="323528" y="2132856"/>
          <a:ext cx="80298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5408"/>
                <a:gridCol w="808355"/>
                <a:gridCol w="3604829"/>
                <a:gridCol w="270125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Stand: 1. Dezember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081761"/>
              </p:ext>
            </p:extLst>
          </p:nvPr>
        </p:nvGraphicFramePr>
        <p:xfrm>
          <a:off x="323528" y="4725144"/>
          <a:ext cx="8087547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9720"/>
                <a:gridCol w="808355"/>
                <a:gridCol w="3734533"/>
                <a:gridCol w="261493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01-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212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Erscheinen eingestellt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bekannt, dass fortlaufende Ressource Erscheinen eingestellt hat</a:t>
            </a: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>
                <a:sym typeface="Wingdings" panose="05000000000000000000" pitchFamily="2" charset="2"/>
              </a:rPr>
              <a:t>n</a:t>
            </a:r>
            <a:r>
              <a:rPr lang="de-DE" dirty="0" smtClean="0"/>
              <a:t>ach der Zählung der letzten Ausgabe:</a:t>
            </a:r>
          </a:p>
          <a:p>
            <a:pPr marL="57150" indent="0">
              <a:buNone/>
            </a:pPr>
            <a:r>
              <a:rPr lang="de-DE" dirty="0"/>
              <a:t> </a:t>
            </a:r>
            <a:r>
              <a:rPr lang="de-DE" dirty="0" smtClean="0"/>
              <a:t>           ;     damit Erscheinen eingestellt</a:t>
            </a:r>
          </a:p>
          <a:p>
            <a:pPr marL="57150" indent="0">
              <a:buNone/>
            </a:pPr>
            <a:r>
              <a:rPr lang="de-DE" dirty="0" smtClean="0"/>
              <a:t>           </a:t>
            </a:r>
          </a:p>
          <a:p>
            <a:pPr marL="57150" indent="0">
              <a:buNone/>
            </a:pPr>
            <a:endParaRPr lang="de-DE" dirty="0" smtClean="0"/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dirty="0" smtClean="0"/>
          </a:p>
          <a:p>
            <a:pPr marL="57150" indent="0">
              <a:buNone/>
            </a:pPr>
            <a:r>
              <a:rPr lang="de-DE" sz="2000" dirty="0" smtClean="0"/>
              <a:t>Beispiel nur eine einzige Ausgabe erschienen:</a:t>
            </a:r>
          </a:p>
          <a:p>
            <a:pPr marL="57150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851743"/>
              </p:ext>
            </p:extLst>
          </p:nvPr>
        </p:nvGraphicFramePr>
        <p:xfrm>
          <a:off x="179512" y="2780928"/>
          <a:ext cx="8784976" cy="1310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1944216"/>
                <a:gridCol w="5184576"/>
              </a:tblGrid>
              <a:tr h="39628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Heft 1 (1990)-Jahrgang 24, Heft 6 (2003) ; damit Erscheinen eingestellt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132856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533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686950"/>
              </p:ext>
            </p:extLst>
          </p:nvPr>
        </p:nvGraphicFramePr>
        <p:xfrm>
          <a:off x="107503" y="4725144"/>
          <a:ext cx="871297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792088"/>
                <a:gridCol w="2016224"/>
                <a:gridCol w="496855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1 (1991) ; damit Erscheinen eingestellt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975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fehlende Zählungsbezeichnung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00050"/>
            <a:r>
              <a:rPr lang="de-DE" dirty="0" smtClean="0"/>
              <a:t>keine Zählungsbezeichnungen in erster oder letzter Ausgabe vorhanden</a:t>
            </a:r>
          </a:p>
          <a:p>
            <a:pPr marL="400050"/>
            <a:r>
              <a:rPr lang="de-DE" dirty="0"/>
              <a:t>a</a:t>
            </a:r>
            <a:r>
              <a:rPr lang="de-DE" dirty="0" smtClean="0"/>
              <a:t>ber Muster aus späteren/früheren Ausgaben ersichtlich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auf </a:t>
            </a:r>
            <a:r>
              <a:rPr lang="de-DE" dirty="0">
                <a:sym typeface="Wingdings" panose="05000000000000000000" pitchFamily="2" charset="2"/>
              </a:rPr>
              <a:t>Muster </a:t>
            </a:r>
            <a:r>
              <a:rPr lang="de-DE" dirty="0" smtClean="0">
                <a:sym typeface="Wingdings" panose="05000000000000000000" pitchFamily="2" charset="2"/>
              </a:rPr>
              <a:t>basierende Zählungsangabe </a:t>
            </a:r>
            <a:r>
              <a:rPr lang="de-DE" dirty="0">
                <a:sym typeface="Wingdings" panose="05000000000000000000" pitchFamily="2" charset="2"/>
              </a:rPr>
              <a:t>in </a:t>
            </a:r>
            <a:r>
              <a:rPr lang="de-DE" dirty="0" smtClean="0">
                <a:sym typeface="Wingdings" panose="05000000000000000000" pitchFamily="2" charset="2"/>
              </a:rPr>
              <a:t>eckigen Klammern fingieren</a:t>
            </a:r>
          </a:p>
          <a:p>
            <a:pPr marL="400050"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g</a:t>
            </a:r>
            <a:r>
              <a:rPr lang="de-DE" dirty="0" smtClean="0">
                <a:sym typeface="Wingdings" panose="05000000000000000000" pitchFamily="2" charset="2"/>
              </a:rPr>
              <a:t>gf. Anmerkung gemäß RDA 2.17.5</a:t>
            </a:r>
          </a:p>
          <a:p>
            <a:pPr marL="400050">
              <a:buFont typeface="Wingdings"/>
              <a:buChar char="à"/>
            </a:pPr>
            <a:endParaRPr lang="de-DE" dirty="0" smtClean="0"/>
          </a:p>
          <a:p>
            <a:pPr marL="400050">
              <a:buFont typeface="Symbol" panose="05050102010706020507" pitchFamily="18" charset="2"/>
              <a:buChar char="-"/>
            </a:pPr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834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Zählung von fortlaufenden Ressourcen</a:t>
            </a:r>
            <a:br>
              <a:rPr lang="de-DE" sz="2800" dirty="0" smtClean="0"/>
            </a:br>
            <a:r>
              <a:rPr lang="de-DE" dirty="0" smtClean="0"/>
              <a:t>(RDA 2.6)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3. Erfassung, fehlende </a:t>
            </a:r>
            <a:r>
              <a:rPr lang="de-DE" dirty="0" smtClean="0"/>
              <a:t>Zählungsbezeichnung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688632"/>
          </a:xfrm>
        </p:spPr>
        <p:txBody>
          <a:bodyPr/>
          <a:lstStyle/>
          <a:p>
            <a:pPr marL="0" indent="0">
              <a:buNone/>
            </a:pPr>
            <a:endParaRPr lang="de-DE" sz="1400" u="sng" dirty="0"/>
          </a:p>
          <a:p>
            <a:pPr marL="0" indent="0">
              <a:buNone/>
            </a:pPr>
            <a:endParaRPr lang="de-DE" sz="1400" u="sng" dirty="0" smtClean="0"/>
          </a:p>
          <a:p>
            <a:pPr marL="0" indent="0">
              <a:buNone/>
            </a:pPr>
            <a:r>
              <a:rPr lang="de-DE" sz="1600" u="sng" dirty="0" smtClean="0"/>
              <a:t>Beispiel </a:t>
            </a:r>
            <a:r>
              <a:rPr lang="de-DE" sz="1600" u="sng" dirty="0"/>
              <a:t>1:</a:t>
            </a:r>
          </a:p>
          <a:p>
            <a:pPr marL="0" indent="0">
              <a:buNone/>
            </a:pPr>
            <a:endParaRPr lang="de-DE" sz="1400" u="sng" dirty="0" smtClean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r>
              <a:rPr lang="de-DE" sz="1600" u="sng" dirty="0" smtClean="0"/>
              <a:t>Beispiel 2:</a:t>
            </a:r>
            <a:endParaRPr lang="de-DE" sz="1400" dirty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sz="1400" dirty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sz="14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615235"/>
              </p:ext>
            </p:extLst>
          </p:nvPr>
        </p:nvGraphicFramePr>
        <p:xfrm>
          <a:off x="107504" y="1484784"/>
          <a:ext cx="8934199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525"/>
                <a:gridCol w="914525"/>
                <a:gridCol w="3194730"/>
                <a:gridCol w="3910419"/>
              </a:tblGrid>
              <a:tr h="1390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[Jahrgang 1, Nummer 1 (Januar 1990)]-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beginnt mit Jahrgang 1, Nummer 2 (Februar 1990)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076175"/>
              </p:ext>
            </p:extLst>
          </p:nvPr>
        </p:nvGraphicFramePr>
        <p:xfrm>
          <a:off x="179512" y="4005064"/>
          <a:ext cx="8784975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335"/>
                <a:gridCol w="904335"/>
                <a:gridCol w="3165175"/>
                <a:gridCol w="381113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[Band 1]-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beginnt mit Band 2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7904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600" u="sng" dirty="0" smtClean="0"/>
              <a:t>Beispiel 3:</a:t>
            </a:r>
          </a:p>
          <a:p>
            <a:pPr marL="0" indent="0">
              <a:buNone/>
            </a:pPr>
            <a:endParaRPr lang="de-DE" sz="1600" u="sng" dirty="0"/>
          </a:p>
          <a:p>
            <a:pPr marL="0" indent="0">
              <a:buNone/>
            </a:pPr>
            <a:endParaRPr lang="de-DE" sz="1600" u="sng" dirty="0" smtClean="0"/>
          </a:p>
          <a:p>
            <a:pPr marL="0" indent="0">
              <a:buNone/>
            </a:pPr>
            <a:endParaRPr lang="de-DE" sz="1600" u="sng" dirty="0"/>
          </a:p>
          <a:p>
            <a:pPr marL="0" indent="0">
              <a:buNone/>
            </a:pPr>
            <a:endParaRPr lang="de-DE" sz="1600" u="sng" dirty="0" smtClean="0"/>
          </a:p>
          <a:p>
            <a:pPr marL="0" indent="0">
              <a:buNone/>
            </a:pPr>
            <a:endParaRPr lang="de-DE" sz="1600" u="sng" dirty="0"/>
          </a:p>
          <a:p>
            <a:pPr marL="0" indent="0">
              <a:buNone/>
            </a:pPr>
            <a:endParaRPr lang="de-DE" sz="1600" u="sng" dirty="0" smtClean="0"/>
          </a:p>
          <a:p>
            <a:pPr marL="0" indent="0">
              <a:buNone/>
            </a:pPr>
            <a:endParaRPr lang="de-DE" sz="1600" u="sng" dirty="0"/>
          </a:p>
          <a:p>
            <a:pPr marL="0" indent="0">
              <a:buNone/>
            </a:pPr>
            <a:r>
              <a:rPr lang="de-DE" sz="1600" u="sng" dirty="0" smtClean="0"/>
              <a:t>Beispiel 4:</a:t>
            </a:r>
            <a:endParaRPr lang="de-DE" sz="1600" u="sng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914200"/>
              </p:ext>
            </p:extLst>
          </p:nvPr>
        </p:nvGraphicFramePr>
        <p:xfrm>
          <a:off x="395536" y="1397000"/>
          <a:ext cx="8352928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6593"/>
                <a:gridCol w="990845"/>
                <a:gridCol w="3232745"/>
                <a:gridCol w="323274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[Frühjahr 2012]-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beginnt mit Sommer 2012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996219"/>
              </p:ext>
            </p:extLst>
          </p:nvPr>
        </p:nvGraphicFramePr>
        <p:xfrm>
          <a:off x="395536" y="3933056"/>
          <a:ext cx="8352928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4601"/>
                <a:gridCol w="999695"/>
                <a:gridCol w="3224316"/>
                <a:gridCol w="322431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1 (1989)-[Heft 60 (1994)]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endet mit Heft 59 (1994)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3. Erfassung, fehlende Zählungsbezeichnung -3-</a:t>
            </a:r>
          </a:p>
        </p:txBody>
      </p:sp>
    </p:spTree>
    <p:extLst>
      <p:ext uri="{BB962C8B-B14F-4D97-AF65-F5344CB8AC3E}">
        <p14:creationId xmlns:p14="http://schemas.microsoft.com/office/powerpoint/2010/main" val="281987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alternative Zählung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616624"/>
          </a:xfrm>
        </p:spPr>
        <p:txBody>
          <a:bodyPr wrap="square"/>
          <a:lstStyle/>
          <a:p>
            <a:pPr marL="400050"/>
            <a:r>
              <a:rPr lang="de-DE" dirty="0"/>
              <a:t>w</a:t>
            </a:r>
            <a:r>
              <a:rPr lang="de-DE" dirty="0" smtClean="0"/>
              <a:t>eiteres eindeutiges </a:t>
            </a:r>
            <a:r>
              <a:rPr lang="de-DE" dirty="0"/>
              <a:t>Zählsystem</a:t>
            </a:r>
          </a:p>
          <a:p>
            <a:pPr marL="400050"/>
            <a:r>
              <a:rPr lang="de-DE" dirty="0" smtClean="0"/>
              <a:t>jeder Teil der Zählung identifiziert Ausgaben eindeutig</a:t>
            </a:r>
          </a:p>
          <a:p>
            <a:pPr marL="57150" indent="0">
              <a:buNone/>
            </a:pPr>
            <a:endParaRPr lang="de-DE" sz="1600" dirty="0" smtClean="0"/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Erfassung alternative Zählung nach        =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jedes Zählsystem gilt als eigenes System</a:t>
            </a:r>
          </a:p>
          <a:p>
            <a:pPr marL="400050"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Reihenfolge nach Angabe in der Informationsquelle</a:t>
            </a:r>
            <a:endParaRPr lang="de-DE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2576898"/>
              </p:ext>
            </p:extLst>
          </p:nvPr>
        </p:nvGraphicFramePr>
        <p:xfrm>
          <a:off x="179512" y="3717032"/>
          <a:ext cx="8856984" cy="264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3528392"/>
                <a:gridCol w="3672408"/>
              </a:tblGrid>
              <a:tr h="18025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1, H. 1 (Frühling 1972)- = Nr. 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1, H. 1 (Frühling 1972)-Bd.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6, H. 4 (Winter 1977) = Nr. 1-Nr. 24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1, no. 1 (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January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2000)- = </a:t>
                      </a:r>
                      <a:r>
                        <a:rPr lang="de-DE" sz="18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Issue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188" y="2453283"/>
            <a:ext cx="5143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609" y="2453283"/>
            <a:ext cx="5143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36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Neue Zählfolge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5112568"/>
          </a:xfrm>
        </p:spPr>
        <p:txBody>
          <a:bodyPr wrap="square"/>
          <a:lstStyle/>
          <a:p>
            <a:pPr marL="400050"/>
            <a:r>
              <a:rPr lang="de-DE" dirty="0" smtClean="0"/>
              <a:t>weitere alphanumerische Bezeichnung</a:t>
            </a:r>
          </a:p>
          <a:p>
            <a:pPr marL="400050"/>
            <a:r>
              <a:rPr lang="de-DE" dirty="0" smtClean="0"/>
              <a:t>beginnt erneut mit „1“</a:t>
            </a:r>
          </a:p>
          <a:p>
            <a:pPr marL="400050"/>
            <a:endParaRPr lang="de-DE" dirty="0" smtClean="0"/>
          </a:p>
          <a:p>
            <a:pPr marL="400050"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a</a:t>
            </a:r>
            <a:r>
              <a:rPr lang="de-DE" dirty="0" smtClean="0">
                <a:sym typeface="Wingdings" panose="05000000000000000000" pitchFamily="2" charset="2"/>
              </a:rPr>
              <a:t>n vorherige Zählungsangabe anschließen mit:</a:t>
            </a: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         ;      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Formulierung </a:t>
            </a:r>
            <a:r>
              <a:rPr lang="de-DE" dirty="0">
                <a:sym typeface="Wingdings" panose="05000000000000000000" pitchFamily="2" charset="2"/>
              </a:rPr>
              <a:t>aus Ressource, z. B. „Neue Folge“, </a:t>
            </a:r>
            <a:r>
              <a:rPr lang="de-DE" dirty="0" smtClean="0">
                <a:sym typeface="Wingdings" panose="05000000000000000000" pitchFamily="2" charset="2"/>
              </a:rPr>
              <a:t>„Neue </a:t>
            </a:r>
            <a:r>
              <a:rPr lang="de-DE" dirty="0">
                <a:sym typeface="Wingdings" panose="05000000000000000000" pitchFamily="2" charset="2"/>
              </a:rPr>
              <a:t>Serie“ </a:t>
            </a:r>
            <a:r>
              <a:rPr lang="de-DE" dirty="0" smtClean="0">
                <a:sym typeface="Wingdings" panose="05000000000000000000" pitchFamily="2" charset="2"/>
              </a:rPr>
              <a:t>voranstellen; trennen </a:t>
            </a:r>
            <a:r>
              <a:rPr lang="de-DE" dirty="0">
                <a:sym typeface="Wingdings" panose="05000000000000000000" pitchFamily="2" charset="2"/>
              </a:rPr>
              <a:t>durch Komma</a:t>
            </a:r>
            <a:endParaRPr lang="de-DE" dirty="0" smtClean="0">
              <a:sym typeface="Wingdings" panose="05000000000000000000" pitchFamily="2" charset="2"/>
            </a:endParaRP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wenn Formulierung „Neue Folge“ nicht in Ressource, dann in deutscher Sprache fingieren!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32770"/>
            <a:ext cx="5143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32770"/>
            <a:ext cx="5143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669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Erfassung, Neue Zählfolge </a:t>
            </a:r>
            <a:r>
              <a:rPr lang="de-DE" dirty="0" smtClean="0"/>
              <a:t>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/>
          <a:lstStyle/>
          <a:p>
            <a:pPr marL="0" indent="0">
              <a:buNone/>
            </a:pPr>
            <a:r>
              <a:rPr lang="de-DE" u="sng" dirty="0" smtClean="0"/>
              <a:t>Beispiele: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790386"/>
              </p:ext>
            </p:extLst>
          </p:nvPr>
        </p:nvGraphicFramePr>
        <p:xfrm>
          <a:off x="179512" y="1268760"/>
          <a:ext cx="864096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46"/>
                <a:gridCol w="775646"/>
                <a:gridCol w="2363790"/>
                <a:gridCol w="454897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1 (Februar 2001)-Ausgabe 8 (September 2001) ; Neue Serie,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 1 (2002)-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1, 1 (1994)-volume 3, 12 (1996) ; 2nd series, volume 1, 1 (1997)-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1-Band 5 ; [Neue Folge], Band 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3, Ausgabe 3 (1999)-Bd. 5, Ausgabe 4 (2001) ; [Neue Folge], Ausgabe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(2002)-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Numéro 1 (2000)-numéro 10 (2009) ; [Neue Folge], numéro 1 (2010)-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955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Neue Zählfolge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Wechsel alphanumerische bzw. alphanumerisch/chronologische Zählung</a:t>
            </a:r>
          </a:p>
          <a:p>
            <a:pPr marL="57150" indent="0">
              <a:buNone/>
            </a:pPr>
            <a:r>
              <a:rPr lang="de-DE" dirty="0" smtClean="0"/>
              <a:t>              chronologische Zählung</a:t>
            </a:r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dirty="0" smtClean="0"/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878905"/>
              </p:ext>
            </p:extLst>
          </p:nvPr>
        </p:nvGraphicFramePr>
        <p:xfrm>
          <a:off x="159153" y="2322286"/>
          <a:ext cx="8629492" cy="31278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808355"/>
                <a:gridCol w="2691231"/>
                <a:gridCol w="4221538"/>
              </a:tblGrid>
              <a:tr h="38462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387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Heft 1 (1965)-Jahrgang 10, Heft 6 (1974) ; 1975-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387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1-Bd. 13 ; 2002-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6387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2000-2004 ; Jg. 6, Nr. 1 (2005)-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hteck 12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de-DE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Pfeil nach links und rechts 6"/>
          <p:cNvSpPr/>
          <p:nvPr/>
        </p:nvSpPr>
        <p:spPr>
          <a:xfrm>
            <a:off x="611560" y="1844824"/>
            <a:ext cx="1080120" cy="144016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569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3. Erfassung, Neue Zählfolge </a:t>
            </a:r>
            <a:r>
              <a:rPr lang="de-DE" dirty="0" smtClean="0"/>
              <a:t>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Wechsel durchlaufende </a:t>
            </a:r>
            <a:r>
              <a:rPr lang="de-DE" dirty="0" smtClean="0"/>
              <a:t>     nicht </a:t>
            </a:r>
            <a:r>
              <a:rPr lang="de-DE" dirty="0"/>
              <a:t>durchlaufende </a:t>
            </a:r>
            <a:r>
              <a:rPr lang="de-DE" dirty="0" smtClean="0"/>
              <a:t>Zählung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57150" indent="0">
              <a:buNone/>
            </a:pPr>
            <a:r>
              <a:rPr lang="de-DE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r>
              <a:rPr lang="de-DE" dirty="0"/>
              <a:t> </a:t>
            </a:r>
            <a:r>
              <a:rPr lang="de-DE" u="sng" dirty="0"/>
              <a:t>Nicht berücksichtigen </a:t>
            </a:r>
            <a:r>
              <a:rPr lang="de-DE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r>
              <a:rPr lang="de-DE" dirty="0"/>
              <a:t> :</a:t>
            </a:r>
          </a:p>
          <a:p>
            <a:pPr marL="400050"/>
            <a:r>
              <a:rPr lang="de-DE" dirty="0"/>
              <a:t>Änderung innerhalb alphanumerischer Zählung</a:t>
            </a:r>
          </a:p>
          <a:p>
            <a:pPr marL="400050"/>
            <a:r>
              <a:rPr lang="de-DE" dirty="0"/>
              <a:t>Änderung in </a:t>
            </a:r>
            <a:r>
              <a:rPr lang="de-DE" dirty="0" smtClean="0"/>
              <a:t>Bandbezeichnungen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6" name="Pfeil nach links und rechts 5"/>
          <p:cNvSpPr/>
          <p:nvPr/>
        </p:nvSpPr>
        <p:spPr>
          <a:xfrm>
            <a:off x="3995936" y="1052736"/>
            <a:ext cx="432048" cy="60415"/>
          </a:xfrm>
          <a:prstGeom prst="left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66079"/>
              </p:ext>
            </p:extLst>
          </p:nvPr>
        </p:nvGraphicFramePr>
        <p:xfrm>
          <a:off x="251520" y="1397000"/>
          <a:ext cx="8659903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808355"/>
                <a:gridCol w="2819781"/>
                <a:gridCol w="412339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Vol. 1 (2001)-vol. 16 (2004) ; 2005, Nr. 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1995, Nr. 1-1999, Nr. 4 ; Heft 21 (2000)-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001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Angaben ermitteln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/>
              <a:t>e</a:t>
            </a:r>
            <a:r>
              <a:rPr lang="de-DE" dirty="0" smtClean="0"/>
              <a:t>rste/letzte Ausgabe liegt nicht vor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Angaben können ermittelt werden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nur aus gesicherter Quelle (z. B. Verlagshinweise)</a:t>
            </a:r>
          </a:p>
          <a:p>
            <a:pPr marL="400050"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gesichert  keine eckigen Klammern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Nach Auskunft des Verlages auf der ersten Ausgabe: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1  Nummer 1   1995</a:t>
            </a:r>
          </a:p>
          <a:p>
            <a:pPr marL="400050">
              <a:buFont typeface="Wingdings"/>
              <a:buChar char="à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105087"/>
              </p:ext>
            </p:extLst>
          </p:nvPr>
        </p:nvGraphicFramePr>
        <p:xfrm>
          <a:off x="251520" y="4149080"/>
          <a:ext cx="8640961" cy="13106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3027085"/>
                <a:gridCol w="3957692"/>
              </a:tblGrid>
              <a:tr h="396283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99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1, Nummer 1 (1995)-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087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Angaben nicht zu ermitteln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472608"/>
          </a:xfrm>
        </p:spPr>
        <p:txBody>
          <a:bodyPr wrap="square"/>
          <a:lstStyle/>
          <a:p>
            <a:pPr marL="400050"/>
            <a:r>
              <a:rPr lang="de-DE" sz="2000" dirty="0" smtClean="0"/>
              <a:t>erste/letzte Ausgabe liegt nicht vor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Angaben </a:t>
            </a:r>
            <a:r>
              <a:rPr lang="de-DE" sz="2000" u="sng" dirty="0" smtClean="0">
                <a:sym typeface="Wingdings" panose="05000000000000000000" pitchFamily="2" charset="2"/>
              </a:rPr>
              <a:t>nicht</a:t>
            </a:r>
            <a:r>
              <a:rPr lang="de-DE" sz="2000" dirty="0" smtClean="0">
                <a:sym typeface="Wingdings" panose="05000000000000000000" pitchFamily="2" charset="2"/>
              </a:rPr>
              <a:t> ermittelbar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Zählung beruht </a:t>
            </a:r>
            <a:r>
              <a:rPr lang="de-DE" sz="2000" u="sng" dirty="0" smtClean="0">
                <a:sym typeface="Wingdings" panose="05000000000000000000" pitchFamily="2" charset="2"/>
              </a:rPr>
              <a:t>nicht</a:t>
            </a:r>
            <a:r>
              <a:rPr lang="de-DE" sz="2000" dirty="0" smtClean="0">
                <a:sym typeface="Wingdings" panose="05000000000000000000" pitchFamily="2" charset="2"/>
              </a:rPr>
              <a:t> auf erster/letzter Ausgabe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Zählung beruht auf </a:t>
            </a:r>
            <a:r>
              <a:rPr lang="de-DE" sz="2000" dirty="0">
                <a:sym typeface="Wingdings" panose="05000000000000000000" pitchFamily="2" charset="2"/>
              </a:rPr>
              <a:t>erster/letzter </a:t>
            </a:r>
            <a:r>
              <a:rPr lang="de-DE" sz="2000" dirty="0" smtClean="0">
                <a:sym typeface="Wingdings" panose="05000000000000000000" pitchFamily="2" charset="2"/>
              </a:rPr>
              <a:t>Ausgabe, die vorliegt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Kennzeichnung durch: Leerzeichen [?]</a:t>
            </a: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1:</a:t>
            </a:r>
            <a:r>
              <a:rPr lang="de-DE" sz="1600" dirty="0" smtClean="0">
                <a:sym typeface="Wingdings" panose="05000000000000000000" pitchFamily="2" charset="2"/>
              </a:rPr>
              <a:t> nicht abgeschlossen, früheste Ausgabe nicht ermittelbar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2:</a:t>
            </a:r>
            <a:r>
              <a:rPr lang="de-DE" sz="1600" dirty="0" smtClean="0">
                <a:sym typeface="Wingdings" panose="05000000000000000000" pitchFamily="2" charset="2"/>
              </a:rPr>
              <a:t> abgeschlossen, früheste und späteste Ausgabe nicht ermittelbar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Frühere/spätere Ausgaben liegen nachträglich vor/sind ermittelbar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 Zählung entsprechend anpassen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802860"/>
              </p:ext>
            </p:extLst>
          </p:nvPr>
        </p:nvGraphicFramePr>
        <p:xfrm>
          <a:off x="107504" y="2924945"/>
          <a:ext cx="8856983" cy="1092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792088"/>
                <a:gridCol w="3240360"/>
                <a:gridCol w="4032448"/>
              </a:tblGrid>
              <a:tr h="513826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629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5, Nummer 3 (2010) [?]-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841351"/>
              </p:ext>
            </p:extLst>
          </p:nvPr>
        </p:nvGraphicFramePr>
        <p:xfrm>
          <a:off x="179512" y="4365104"/>
          <a:ext cx="8784976" cy="916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720080"/>
                <a:gridCol w="3384376"/>
                <a:gridCol w="3888433"/>
              </a:tblGrid>
              <a:tr h="337321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677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12 [?]-Ausgabe 24 [?]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98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de-DE" dirty="0" smtClean="0"/>
              <a:t>. Erfassung, einzelne Ausgabe liegt vor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16624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</a:t>
            </a:r>
            <a:r>
              <a:rPr lang="de-DE" sz="1600" dirty="0" smtClean="0">
                <a:sym typeface="Wingdings" panose="05000000000000000000" pitchFamily="2" charset="2"/>
              </a:rPr>
              <a:t>: erste Ausgabe liegt mit Zählung und Erscheinungsdatum 2003 vor, mehr nicht zu ermitteln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2:</a:t>
            </a:r>
            <a:r>
              <a:rPr lang="de-DE" sz="1600" dirty="0" smtClean="0">
                <a:sym typeface="Wingdings" panose="05000000000000000000" pitchFamily="2" charset="2"/>
              </a:rPr>
              <a:t> letzte Ausgabe liegt mit Zählung und Erscheinungsdatum 2003 vor, mehr nicht zu ermitteln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3:</a:t>
            </a:r>
            <a:r>
              <a:rPr lang="de-DE" sz="1600" dirty="0" smtClean="0">
                <a:sym typeface="Wingdings" panose="05000000000000000000" pitchFamily="2" charset="2"/>
              </a:rPr>
              <a:t> einzelne Ausgabe liegt Zählung und Erscheinungsdatum 2003 vor, Beginn und Ende unbekannt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370708"/>
              </p:ext>
            </p:extLst>
          </p:nvPr>
        </p:nvGraphicFramePr>
        <p:xfrm>
          <a:off x="179512" y="1268760"/>
          <a:ext cx="8640960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3212876"/>
                <a:gridCol w="3627884"/>
              </a:tblGrid>
              <a:tr h="36981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629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 Dezember 2003 [?]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721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2003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2003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2003-[2003?]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011642"/>
              </p:ext>
            </p:extLst>
          </p:nvPr>
        </p:nvGraphicFramePr>
        <p:xfrm>
          <a:off x="179512" y="3140968"/>
          <a:ext cx="8640961" cy="1296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3240360"/>
                <a:gridCol w="3600401"/>
              </a:tblGrid>
              <a:tr h="337321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677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 Dezember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2003 [?]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9703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2003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2003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[2003?]-2003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004488"/>
              </p:ext>
            </p:extLst>
          </p:nvPr>
        </p:nvGraphicFramePr>
        <p:xfrm>
          <a:off x="179512" y="5085184"/>
          <a:ext cx="8640959" cy="132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3240360"/>
                <a:gridCol w="360039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 Dezember 2003 [?]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2003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2003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[2003?]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18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14350" indent="-457200">
              <a:buAutoNum type="arabicPeriod"/>
            </a:pPr>
            <a:r>
              <a:rPr lang="de-DE" sz="2800" dirty="0" smtClean="0"/>
              <a:t>Definitionen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Informationsquellen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Erfassung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Alphanumerische Zählung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Chronologische Zählung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Komplexe oder unregelmäßige Zählungen</a:t>
            </a:r>
          </a:p>
          <a:p>
            <a:pPr marL="514350" indent="-457200">
              <a:buAutoNum type="arabicPeriod"/>
            </a:pPr>
            <a:r>
              <a:rPr lang="de-DE" sz="2800" dirty="0" smtClean="0"/>
              <a:t>Statistiken und Statistische Berichte</a:t>
            </a:r>
          </a:p>
          <a:p>
            <a:pPr marL="514350" indent="-457200">
              <a:buAutoNum type="arabicPeriod"/>
            </a:pPr>
            <a:r>
              <a:rPr lang="de-DE" sz="2800" dirty="0"/>
              <a:t>Anmerkungen zur Zählung</a:t>
            </a:r>
            <a:endParaRPr lang="de-DE" sz="2800" dirty="0" smtClean="0"/>
          </a:p>
          <a:p>
            <a:pPr marL="57150" indent="0">
              <a:buNone/>
            </a:pPr>
            <a:endParaRPr lang="de-DE" sz="2800" dirty="0">
              <a:solidFill>
                <a:srgbClr val="0070C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856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Doppel- oder Mehrfachzählungen:</a:t>
            </a:r>
          </a:p>
          <a:p>
            <a:pPr marL="57150" indent="0">
              <a:buNone/>
            </a:pPr>
            <a:endParaRPr lang="de-DE" dirty="0" smtClean="0"/>
          </a:p>
          <a:p>
            <a:pPr marL="400050">
              <a:buFont typeface="Wingdings"/>
              <a:buChar char="à"/>
            </a:pPr>
            <a:r>
              <a:rPr lang="de-DE" dirty="0" smtClean="0"/>
              <a:t>  Bis-Strich / anderes Zeichen wird zu Schrägstrich</a:t>
            </a:r>
          </a:p>
          <a:p>
            <a:pPr marL="514350" lvl="1" indent="0">
              <a:buNone/>
            </a:pPr>
            <a:endParaRPr lang="de-DE" sz="800" dirty="0"/>
          </a:p>
          <a:p>
            <a:pPr marL="57150" indent="0">
              <a:buNone/>
            </a:pPr>
            <a:r>
              <a:rPr lang="de-DE" sz="1800" u="sng" dirty="0" smtClean="0"/>
              <a:t>Beispiel 1:</a:t>
            </a:r>
            <a:r>
              <a:rPr lang="de-DE" sz="1800" dirty="0" smtClean="0"/>
              <a:t> Angabe in der Informationsquelle: Heft 7-9  2001</a:t>
            </a:r>
          </a:p>
          <a:p>
            <a:pPr marL="57150" indent="0">
              <a:buNone/>
            </a:pPr>
            <a:endParaRPr lang="de-DE" sz="1800" dirty="0"/>
          </a:p>
          <a:p>
            <a:pPr marL="57150" indent="0">
              <a:buNone/>
            </a:pPr>
            <a:endParaRPr lang="de-DE" sz="1800" dirty="0" smtClean="0"/>
          </a:p>
          <a:p>
            <a:pPr marL="57150" indent="0">
              <a:buNone/>
            </a:pPr>
            <a:endParaRPr lang="de-DE" sz="1800" dirty="0"/>
          </a:p>
          <a:p>
            <a:pPr marL="57150" indent="0">
              <a:buNone/>
            </a:pPr>
            <a:endParaRPr lang="de-DE" sz="1800" dirty="0" smtClean="0"/>
          </a:p>
          <a:p>
            <a:pPr marL="57150" indent="0">
              <a:buNone/>
            </a:pPr>
            <a:r>
              <a:rPr lang="de-DE" sz="1800" u="sng" dirty="0" smtClean="0"/>
              <a:t>Beispiel 2:</a:t>
            </a:r>
            <a:r>
              <a:rPr lang="de-DE" sz="1800" dirty="0" smtClean="0"/>
              <a:t> Angabe in der Informationsquelle: </a:t>
            </a:r>
            <a:r>
              <a:rPr lang="de-DE" sz="1800" dirty="0"/>
              <a:t>Ausgabe 24 + 25</a:t>
            </a:r>
          </a:p>
          <a:p>
            <a:pPr marL="57150" indent="0">
              <a:buNone/>
            </a:pPr>
            <a:endParaRPr lang="de-DE" sz="1800" dirty="0" smtClean="0"/>
          </a:p>
          <a:p>
            <a:pPr marL="57150" indent="0">
              <a:buNone/>
            </a:pPr>
            <a:endParaRPr lang="de-DE" sz="1400" dirty="0" smtClean="0"/>
          </a:p>
          <a:p>
            <a:pPr marL="57150" indent="0">
              <a:buNone/>
            </a:pPr>
            <a:endParaRPr lang="de-DE" dirty="0" smtClean="0"/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69036"/>
              </p:ext>
            </p:extLst>
          </p:nvPr>
        </p:nvGraphicFramePr>
        <p:xfrm>
          <a:off x="179512" y="2708920"/>
          <a:ext cx="864096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4025902"/>
                <a:gridCol w="281485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7/9 (2001)-</a:t>
                      </a:r>
                      <a:endParaRPr lang="de-DE" sz="20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751348"/>
              </p:ext>
            </p:extLst>
          </p:nvPr>
        </p:nvGraphicFramePr>
        <p:xfrm>
          <a:off x="251521" y="4437112"/>
          <a:ext cx="856895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792088"/>
                <a:gridCol w="4246089"/>
                <a:gridCol w="259467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 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24/25-</a:t>
                      </a:r>
                      <a:endParaRPr lang="de-DE" sz="20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75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spcBef>
                <a:spcPts val="200"/>
              </a:spcBef>
              <a:buNone/>
            </a:pPr>
            <a:r>
              <a:rPr lang="de-DE" dirty="0" smtClean="0"/>
              <a:t>Durchlaufende Zählung</a:t>
            </a:r>
          </a:p>
          <a:p>
            <a:pPr marL="857250" lvl="1" indent="-342900"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       läuft kontinuierlich weiter</a:t>
            </a:r>
          </a:p>
          <a:p>
            <a:pPr marL="857250" lvl="1" indent="-342900">
              <a:buFont typeface="Arial" panose="020B0604020202020204" pitchFamily="34" charset="0"/>
              <a:buChar char="•"/>
            </a:pPr>
            <a:r>
              <a:rPr lang="de-DE" dirty="0" smtClean="0"/>
              <a:t>       beginnt nicht jedes Jahr mit „1“</a:t>
            </a:r>
          </a:p>
          <a:p>
            <a:pPr marL="57150" indent="0">
              <a:buNone/>
            </a:pPr>
            <a:endParaRPr lang="de-DE" dirty="0" smtClean="0"/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Erfassung </a:t>
            </a:r>
            <a:r>
              <a:rPr lang="de-DE" sz="2000" dirty="0">
                <a:sym typeface="Wingdings" panose="05000000000000000000" pitchFamily="2" charset="2"/>
              </a:rPr>
              <a:t>e</a:t>
            </a:r>
            <a:r>
              <a:rPr lang="de-DE" sz="2000" dirty="0" smtClean="0">
                <a:sym typeface="Wingdings" panose="05000000000000000000" pitchFamily="2" charset="2"/>
              </a:rPr>
              <a:t>ntsprechend der Informationsquelle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chronologische Bezeichnung in runden Klammern nach der alphanumerischen Bezeichnung</a:t>
            </a:r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r>
              <a:rPr lang="de-DE" sz="1600" u="sng" dirty="0" smtClean="0"/>
              <a:t>Beispiel:</a:t>
            </a:r>
          </a:p>
          <a:p>
            <a:pPr marL="57150" indent="0">
              <a:buNone/>
            </a:pPr>
            <a:r>
              <a:rPr lang="de-DE" sz="1600" dirty="0" smtClean="0"/>
              <a:t>Angaben in den Informationsquellen:</a:t>
            </a:r>
          </a:p>
          <a:p>
            <a:pPr marL="57150" indent="0">
              <a:buNone/>
            </a:pPr>
            <a:r>
              <a:rPr lang="de-DE" sz="1600" dirty="0" smtClean="0"/>
              <a:t>Heft 1 Januar 2011  ||      Heft 2 Juli 2011     ||     Heft 3 Januar 2012</a:t>
            </a:r>
            <a:endParaRPr lang="de-DE" sz="1600" dirty="0"/>
          </a:p>
          <a:p>
            <a:pPr marL="400050"/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690997"/>
              </p:ext>
            </p:extLst>
          </p:nvPr>
        </p:nvGraphicFramePr>
        <p:xfrm>
          <a:off x="251520" y="4581128"/>
          <a:ext cx="856895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3619380"/>
                <a:gridCol w="329338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Heft 1 (Januar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2011)-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71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Nicht durchlaufende Zählung</a:t>
            </a:r>
          </a:p>
          <a:p>
            <a:pPr marL="400050"/>
            <a:r>
              <a:rPr lang="de-DE" dirty="0"/>
              <a:t>Jahr als Jahrgangs-, Band- oder Volume-Zählung</a:t>
            </a:r>
          </a:p>
          <a:p>
            <a:pPr marL="57150" indent="0">
              <a:buNone/>
            </a:pPr>
            <a:endParaRPr lang="de-DE" sz="1600" dirty="0" smtClean="0"/>
          </a:p>
          <a:p>
            <a:pPr lvl="1">
              <a:buFont typeface="Wingdings"/>
              <a:buChar char="à"/>
            </a:pPr>
            <a:r>
              <a:rPr lang="de-DE" sz="2400" dirty="0" smtClean="0">
                <a:sym typeface="Wingdings" panose="05000000000000000000" pitchFamily="2" charset="2"/>
              </a:rPr>
              <a:t> Jahr Bestandteil der alphanumerischen Zählung</a:t>
            </a:r>
          </a:p>
          <a:p>
            <a:pPr lvl="1">
              <a:buFont typeface="Wingdings"/>
              <a:buChar char="à"/>
            </a:pPr>
            <a:r>
              <a:rPr lang="de-DE" sz="2400" dirty="0" smtClean="0">
                <a:sym typeface="Wingdings" panose="05000000000000000000" pitchFamily="2" charset="2"/>
              </a:rPr>
              <a:t> Jahr vor Zählung der einzelnen Ausgaben</a:t>
            </a:r>
          </a:p>
          <a:p>
            <a:pPr lvl="1">
              <a:buFont typeface="Wingdings"/>
              <a:buChar char="à"/>
            </a:pPr>
            <a:r>
              <a:rPr lang="de-DE" sz="2400" dirty="0" smtClean="0">
                <a:sym typeface="Wingdings" panose="05000000000000000000" pitchFamily="2" charset="2"/>
              </a:rPr>
              <a:t> Jahr und untergeordnete Zählung durch Komma</a:t>
            </a:r>
          </a:p>
          <a:p>
            <a:pPr marL="457200" lvl="1" indent="0">
              <a:buNone/>
            </a:pP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ym typeface="Wingdings" panose="05000000000000000000" pitchFamily="2" charset="2"/>
              </a:rPr>
              <a:t>   Leerzeichen trennen</a:t>
            </a:r>
          </a:p>
          <a:p>
            <a:pPr marL="457200" lvl="1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457200" lvl="1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Angaben in den Informationsquellen:</a:t>
            </a:r>
          </a:p>
          <a:p>
            <a:pPr marL="457200" lvl="1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Heft 1  1995  ||   Heft 2  1995  ||  Heft 1  1996  || Heft  2  1996</a:t>
            </a:r>
            <a:endParaRPr lang="de-DE" sz="1600" dirty="0">
              <a:sym typeface="Wingdings" panose="05000000000000000000" pitchFamily="2" charset="2"/>
            </a:endParaRPr>
          </a:p>
          <a:p>
            <a:pPr lvl="1">
              <a:buFont typeface="Wingdings"/>
              <a:buChar char="à"/>
            </a:pPr>
            <a:endParaRPr lang="de-DE" sz="2400" dirty="0" smtClean="0"/>
          </a:p>
          <a:p>
            <a:pPr marL="457200" lvl="1" indent="0">
              <a:buNone/>
            </a:pPr>
            <a:endParaRPr lang="de-DE" sz="2400" dirty="0" smtClean="0"/>
          </a:p>
          <a:p>
            <a:pPr marL="57150" indent="0">
              <a:buNone/>
            </a:pPr>
            <a:endParaRPr lang="de-DE" sz="2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475272"/>
              </p:ext>
            </p:extLst>
          </p:nvPr>
        </p:nvGraphicFramePr>
        <p:xfrm>
          <a:off x="179513" y="4941168"/>
          <a:ext cx="8640959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562"/>
                <a:gridCol w="859629"/>
                <a:gridCol w="3158306"/>
                <a:gridCol w="375446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1995, Heft 1-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477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Alphanumerische Zählung </a:t>
            </a:r>
            <a:r>
              <a:rPr lang="de-DE" dirty="0" smtClean="0"/>
              <a:t>-4-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Wochen-</a:t>
            </a:r>
            <a:r>
              <a:rPr lang="de-DE" dirty="0"/>
              <a:t>/ Kalenderwochen-/</a:t>
            </a:r>
            <a:r>
              <a:rPr lang="de-DE" dirty="0" smtClean="0"/>
              <a:t>Quartalsangaben gelten als  alphanumerische Zählung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sz="1800" u="sng" dirty="0" smtClean="0"/>
              <a:t>Beispiel:</a:t>
            </a:r>
          </a:p>
          <a:p>
            <a:pPr marL="0" indent="0">
              <a:buNone/>
            </a:pPr>
            <a:r>
              <a:rPr lang="de-DE" sz="1800" dirty="0" smtClean="0"/>
              <a:t>In den Informationsquellen:</a:t>
            </a:r>
          </a:p>
          <a:p>
            <a:pPr marL="457200" indent="-457200">
              <a:buAutoNum type="arabicPlain" startAt="2014"/>
            </a:pPr>
            <a:r>
              <a:rPr lang="de-DE" sz="1800" dirty="0" smtClean="0"/>
              <a:t>   Woche 1</a:t>
            </a:r>
          </a:p>
          <a:p>
            <a:pPr marL="0" indent="0">
              <a:buNone/>
            </a:pPr>
            <a:r>
              <a:rPr lang="de-DE" sz="1800" dirty="0" smtClean="0"/>
              <a:t>2014   Woche 2</a:t>
            </a:r>
          </a:p>
          <a:p>
            <a:pPr marL="0" indent="0">
              <a:buNone/>
            </a:pPr>
            <a:r>
              <a:rPr lang="de-DE" sz="1800" dirty="0" smtClean="0"/>
              <a:t>...</a:t>
            </a:r>
          </a:p>
          <a:p>
            <a:pPr marL="0" indent="0">
              <a:buNone/>
            </a:pPr>
            <a:r>
              <a:rPr lang="de-DE" sz="1800" dirty="0" smtClean="0"/>
              <a:t>2015   Woche 1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942330"/>
              </p:ext>
            </p:extLst>
          </p:nvPr>
        </p:nvGraphicFramePr>
        <p:xfrm>
          <a:off x="251520" y="4221088"/>
          <a:ext cx="8380614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232248"/>
                <a:gridCol w="442017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2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2014, Woche 1-</a:t>
                      </a:r>
                      <a:endParaRPr lang="de-DE" sz="20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45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-5-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Zwei oder mehr Zählungen</a:t>
            </a:r>
          </a:p>
          <a:p>
            <a:pPr marL="400050"/>
            <a:r>
              <a:rPr lang="de-DE" dirty="0" smtClean="0"/>
              <a:t>Zählungen einander über- und untergeordnet</a:t>
            </a:r>
          </a:p>
          <a:p>
            <a:pPr marL="857250"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übergeordnete </a:t>
            </a:r>
            <a:r>
              <a:rPr lang="de-DE" dirty="0"/>
              <a:t>durchlaufende Zählung</a:t>
            </a:r>
            <a:endParaRPr lang="de-DE" dirty="0" smtClean="0"/>
          </a:p>
          <a:p>
            <a:pPr marL="857250" lvl="1" indent="-342900">
              <a:buFont typeface="Symbol" panose="05050102010706020507" pitchFamily="18" charset="2"/>
              <a:buChar char="-"/>
            </a:pPr>
            <a:r>
              <a:rPr lang="de-DE" dirty="0" smtClean="0"/>
              <a:t>untergeordnete </a:t>
            </a:r>
            <a:r>
              <a:rPr lang="de-DE" u="sng" dirty="0" smtClean="0"/>
              <a:t>nicht durchlaufende</a:t>
            </a:r>
            <a:r>
              <a:rPr lang="de-DE" dirty="0" smtClean="0"/>
              <a:t> Zählung der einzelnen Ausgaben</a:t>
            </a:r>
          </a:p>
          <a:p>
            <a:pPr marL="514350" lvl="1" indent="0">
              <a:buNone/>
            </a:pPr>
            <a:endParaRPr lang="de-DE" dirty="0" smtClean="0"/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Erfassung in strukturierter Form</a:t>
            </a:r>
          </a:p>
          <a:p>
            <a:pPr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übergeordnete durchlaufende Zählung </a:t>
            </a:r>
            <a:r>
              <a:rPr lang="de-DE" dirty="0" smtClean="0">
                <a:sym typeface="Wingdings" panose="05000000000000000000" pitchFamily="2" charset="2"/>
              </a:rPr>
              <a:t>vor untergeordneter </a:t>
            </a:r>
            <a:r>
              <a:rPr lang="de-DE" u="sng" dirty="0" smtClean="0">
                <a:sym typeface="Wingdings" panose="05000000000000000000" pitchFamily="2" charset="2"/>
              </a:rPr>
              <a:t>nicht durchlaufender</a:t>
            </a:r>
            <a:r>
              <a:rPr lang="de-DE" dirty="0" smtClean="0">
                <a:sym typeface="Wingdings" panose="05000000000000000000" pitchFamily="2" charset="2"/>
              </a:rPr>
              <a:t> Zählung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Trennung durch Komma Leerzeichen</a:t>
            </a:r>
          </a:p>
          <a:p>
            <a:pPr lvl="1">
              <a:buFont typeface="Wingdings"/>
              <a:buChar char="à"/>
            </a:pPr>
            <a:endParaRPr lang="de-DE" sz="2400" dirty="0" smtClean="0"/>
          </a:p>
          <a:p>
            <a:pPr marL="457200" lvl="1" indent="0">
              <a:buNone/>
            </a:pPr>
            <a:endParaRPr lang="de-DE" sz="2400" dirty="0" smtClean="0"/>
          </a:p>
          <a:p>
            <a:pPr marL="57150" indent="0">
              <a:buNone/>
            </a:pPr>
            <a:endParaRPr lang="de-DE" sz="2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83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Alphanumerische Zählung </a:t>
            </a:r>
            <a:r>
              <a:rPr lang="de-DE" dirty="0" smtClean="0"/>
              <a:t>-6-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u="sng" dirty="0" smtClean="0"/>
              <a:t>Beispiel 1:</a:t>
            </a:r>
          </a:p>
          <a:p>
            <a:pPr marL="0" indent="0">
              <a:buNone/>
            </a:pPr>
            <a:r>
              <a:rPr lang="de-DE" sz="1800" dirty="0" smtClean="0"/>
              <a:t>In den Informationsquellen:</a:t>
            </a:r>
          </a:p>
          <a:p>
            <a:pPr marL="0" indent="0">
              <a:buNone/>
            </a:pPr>
            <a:r>
              <a:rPr lang="de-DE" sz="1800" dirty="0" smtClean="0"/>
              <a:t>Jahrgang 1 Heft 1 März 2010  -  Jahrgang 1 Heft 2 Juni 2010</a:t>
            </a:r>
          </a:p>
          <a:p>
            <a:pPr marL="0" indent="0">
              <a:buNone/>
            </a:pPr>
            <a:r>
              <a:rPr lang="de-DE" sz="1800" dirty="0" smtClean="0"/>
              <a:t>Jahrgang 2 Heft 1 März 2011  -  Jahrgang 2 Heft 2 Juni 2011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000" dirty="0"/>
          </a:p>
          <a:p>
            <a:pPr marL="0" indent="0">
              <a:buNone/>
            </a:pPr>
            <a:r>
              <a:rPr lang="de-DE" sz="1800" u="sng" dirty="0" smtClean="0"/>
              <a:t>Beispiel 2:</a:t>
            </a:r>
          </a:p>
          <a:p>
            <a:pPr marL="0" indent="0">
              <a:buNone/>
            </a:pPr>
            <a:r>
              <a:rPr lang="de-DE" sz="1800" dirty="0"/>
              <a:t>I</a:t>
            </a:r>
            <a:r>
              <a:rPr lang="de-DE" sz="1800" dirty="0" smtClean="0"/>
              <a:t>n den Informationsquellen:</a:t>
            </a:r>
          </a:p>
          <a:p>
            <a:pPr marL="0" indent="0">
              <a:buNone/>
            </a:pPr>
            <a:r>
              <a:rPr lang="de-DE" sz="1800" dirty="0" smtClean="0"/>
              <a:t>H. 1 – Jg. 1 Januar 2013</a:t>
            </a:r>
          </a:p>
          <a:p>
            <a:pPr marL="0" indent="0">
              <a:buNone/>
            </a:pPr>
            <a:r>
              <a:rPr lang="de-DE" sz="1800" dirty="0" smtClean="0"/>
              <a:t>H. 2 – Jg. 1 März 2013</a:t>
            </a:r>
          </a:p>
          <a:p>
            <a:pPr marL="0" indent="0">
              <a:buNone/>
            </a:pPr>
            <a:r>
              <a:rPr lang="de-DE" sz="900" dirty="0" smtClean="0"/>
              <a:t>...</a:t>
            </a:r>
          </a:p>
          <a:p>
            <a:pPr marL="0" indent="0">
              <a:buNone/>
            </a:pPr>
            <a:r>
              <a:rPr lang="de-DE" sz="1800" dirty="0" smtClean="0"/>
              <a:t>H. 1 – Jg. 2 Januar 2014</a:t>
            </a:r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177456"/>
              </p:ext>
            </p:extLst>
          </p:nvPr>
        </p:nvGraphicFramePr>
        <p:xfrm>
          <a:off x="251520" y="2204864"/>
          <a:ext cx="831023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808355"/>
                <a:gridCol w="3600400"/>
                <a:gridCol w="299310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Heft 1 (März 2010)-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422014"/>
              </p:ext>
            </p:extLst>
          </p:nvPr>
        </p:nvGraphicFramePr>
        <p:xfrm>
          <a:off x="323528" y="5229200"/>
          <a:ext cx="8352928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3744416"/>
                <a:gridCol w="295232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Jg. 1, H. 1 (Januar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2013)-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887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Alphanumerische Zählung </a:t>
            </a:r>
            <a:r>
              <a:rPr lang="de-DE" dirty="0" smtClean="0"/>
              <a:t>-7-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800" u="sng" dirty="0" smtClean="0"/>
              <a:t>Beispiel 3:</a:t>
            </a:r>
          </a:p>
          <a:p>
            <a:pPr marL="0" indent="0">
              <a:buNone/>
            </a:pPr>
            <a:r>
              <a:rPr lang="de-DE" sz="1800" dirty="0"/>
              <a:t>I</a:t>
            </a:r>
            <a:r>
              <a:rPr lang="de-DE" sz="1800" dirty="0" smtClean="0"/>
              <a:t>n den Informationsquellen:</a:t>
            </a:r>
          </a:p>
          <a:p>
            <a:pPr marL="0" indent="0">
              <a:buNone/>
            </a:pPr>
            <a:r>
              <a:rPr lang="de-DE" sz="1800" dirty="0" smtClean="0"/>
              <a:t>Jg. 1   KW 42  2010 </a:t>
            </a:r>
          </a:p>
          <a:p>
            <a:pPr marL="0" indent="0">
              <a:buNone/>
            </a:pPr>
            <a:r>
              <a:rPr lang="de-DE" sz="1800" dirty="0" smtClean="0"/>
              <a:t>Jg. 1   KW 43  2010</a:t>
            </a:r>
          </a:p>
          <a:p>
            <a:pPr marL="0" indent="0">
              <a:buNone/>
            </a:pPr>
            <a:r>
              <a:rPr lang="de-DE" sz="900" dirty="0" smtClean="0"/>
              <a:t>...</a:t>
            </a:r>
          </a:p>
          <a:p>
            <a:pPr marL="0" indent="0">
              <a:buNone/>
            </a:pPr>
            <a:r>
              <a:rPr lang="de-DE" sz="1800" dirty="0" smtClean="0"/>
              <a:t>Jg. 2   KW  1   2011</a:t>
            </a:r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/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1800" u="sng" dirty="0" smtClean="0"/>
              <a:t>Beispiel 4:</a:t>
            </a:r>
          </a:p>
          <a:p>
            <a:pPr marL="0" indent="0">
              <a:buNone/>
            </a:pPr>
            <a:r>
              <a:rPr lang="de-DE" sz="1800" dirty="0"/>
              <a:t>I</a:t>
            </a:r>
            <a:r>
              <a:rPr lang="de-DE" sz="1800" dirty="0" smtClean="0"/>
              <a:t>n </a:t>
            </a:r>
            <a:r>
              <a:rPr lang="de-DE" sz="1800" dirty="0"/>
              <a:t>den </a:t>
            </a:r>
            <a:r>
              <a:rPr lang="de-DE" sz="1800" dirty="0" smtClean="0"/>
              <a:t>Informationsquellen:</a:t>
            </a:r>
            <a:endParaRPr lang="de-DE" sz="1800" dirty="0"/>
          </a:p>
          <a:p>
            <a:pPr marL="0" indent="0">
              <a:buNone/>
            </a:pPr>
            <a:r>
              <a:rPr lang="de-DE" sz="1800" dirty="0" smtClean="0"/>
              <a:t>1. Jahrgang     11. Kalenderwoche     19. Oktober 2002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689778"/>
              </p:ext>
            </p:extLst>
          </p:nvPr>
        </p:nvGraphicFramePr>
        <p:xfrm>
          <a:off x="323528" y="2780928"/>
          <a:ext cx="855015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676"/>
                <a:gridCol w="808355"/>
                <a:gridCol w="3567561"/>
                <a:gridCol w="322156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Jg. 1, KW 42 (2010)-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816970"/>
              </p:ext>
            </p:extLst>
          </p:nvPr>
        </p:nvGraphicFramePr>
        <p:xfrm>
          <a:off x="323528" y="5085184"/>
          <a:ext cx="864096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2931"/>
                <a:gridCol w="830214"/>
                <a:gridCol w="2773359"/>
                <a:gridCol w="410445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</a:p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Jahrgang, 11. Kalenderwoche (19. Oktober 2002)-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808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de-DE" dirty="0" smtClean="0"/>
              <a:t>. Alphanumerische Zählung -8-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Zwei durchlaufende Zählungen mit Über- und Unterordnung</a:t>
            </a:r>
          </a:p>
          <a:p>
            <a:pPr marL="57150" indent="0">
              <a:buNone/>
            </a:pPr>
            <a:r>
              <a:rPr lang="de-DE" dirty="0" smtClean="0"/>
              <a:t>- keine alternative Zählungen -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Erfassung in strukturierter Form</a:t>
            </a:r>
          </a:p>
          <a:p>
            <a:pPr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übergeordnete durchlaufende Zählung </a:t>
            </a:r>
            <a:r>
              <a:rPr lang="de-DE" dirty="0" smtClean="0">
                <a:sym typeface="Wingdings" panose="05000000000000000000" pitchFamily="2" charset="2"/>
              </a:rPr>
              <a:t>vor untergeordneter durchlaufender Zählung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Trennung durch Komma Leerzeichen</a:t>
            </a:r>
          </a:p>
          <a:p>
            <a:pPr marL="0" indent="0">
              <a:buNone/>
            </a:pPr>
            <a:endParaRPr lang="de-DE" sz="1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u="sng" dirty="0"/>
              <a:t>Beispiel 1:</a:t>
            </a:r>
            <a:r>
              <a:rPr lang="de-DE" sz="1600" dirty="0"/>
              <a:t> In den Informationsquellen</a:t>
            </a:r>
          </a:p>
          <a:p>
            <a:pPr marL="0" indent="0">
              <a:buNone/>
            </a:pPr>
            <a:r>
              <a:rPr lang="de-DE" sz="1600" dirty="0"/>
              <a:t>Jahrgang 1, Band 1 1991 | Jahrgang 1 Band 2 1991 | Jahrgang 2 Band 3 1992 |</a:t>
            </a:r>
          </a:p>
          <a:p>
            <a:pPr marL="0" indent="0">
              <a:buNone/>
            </a:pPr>
            <a:r>
              <a:rPr lang="de-DE" sz="1600" dirty="0"/>
              <a:t>| Jahrgang 2 Band 4 1992 | </a:t>
            </a:r>
            <a:r>
              <a:rPr lang="de-DE" sz="1600"/>
              <a:t>Jahrgang </a:t>
            </a:r>
            <a:r>
              <a:rPr lang="de-DE" sz="1600" smtClean="0"/>
              <a:t>3 </a:t>
            </a:r>
            <a:r>
              <a:rPr lang="de-DE" sz="1600" dirty="0"/>
              <a:t>Band 5 1993</a:t>
            </a:r>
          </a:p>
          <a:p>
            <a:pPr marL="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20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66186"/>
              </p:ext>
            </p:extLst>
          </p:nvPr>
        </p:nvGraphicFramePr>
        <p:xfrm>
          <a:off x="251520" y="4869160"/>
          <a:ext cx="8424935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4433"/>
                <a:gridCol w="849348"/>
                <a:gridCol w="3114096"/>
                <a:gridCol w="350705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Band 1 (1991)-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82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4. Alphanumerische Zählung </a:t>
            </a:r>
            <a:r>
              <a:rPr lang="de-DE" dirty="0" smtClean="0"/>
              <a:t>-9-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r>
              <a:rPr lang="de-DE" sz="1600" u="sng" dirty="0" smtClean="0"/>
              <a:t>Beispiel 2:</a:t>
            </a:r>
            <a:r>
              <a:rPr lang="de-DE" sz="1600" dirty="0" smtClean="0"/>
              <a:t> In den Informationsquellen:</a:t>
            </a:r>
          </a:p>
          <a:p>
            <a:pPr marL="0" indent="0">
              <a:buNone/>
            </a:pPr>
            <a:r>
              <a:rPr lang="de-DE" sz="1600" dirty="0" smtClean="0"/>
              <a:t>Nr. 49  Bd. 4  | Nr. 50  Bd. 4 | Nr. 51  Bd. 5</a:t>
            </a: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r>
              <a:rPr lang="de-DE" sz="1600" u="sng" dirty="0" smtClean="0"/>
              <a:t>Beispiel 3:</a:t>
            </a:r>
            <a:r>
              <a:rPr lang="de-DE" sz="1600" dirty="0" smtClean="0"/>
              <a:t> In den Informationsquellen:</a:t>
            </a:r>
          </a:p>
          <a:p>
            <a:pPr marL="0" indent="0">
              <a:buNone/>
            </a:pPr>
            <a:r>
              <a:rPr lang="de-DE" sz="1600" dirty="0" smtClean="0"/>
              <a:t>24. Juli 1996 No 106 (27752)</a:t>
            </a:r>
          </a:p>
          <a:p>
            <a:pPr marL="0" indent="0">
              <a:buNone/>
            </a:pPr>
            <a:r>
              <a:rPr lang="de-DE" sz="1600" dirty="0" smtClean="0"/>
              <a:t>24. Oktober 1996 No 106 (27753)</a:t>
            </a:r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293421"/>
              </p:ext>
            </p:extLst>
          </p:nvPr>
        </p:nvGraphicFramePr>
        <p:xfrm>
          <a:off x="107504" y="1916832"/>
          <a:ext cx="8568952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868"/>
                <a:gridCol w="765565"/>
                <a:gridCol w="2908071"/>
                <a:gridCol w="403244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4, Nr. 49-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3992823"/>
              </p:ext>
            </p:extLst>
          </p:nvPr>
        </p:nvGraphicFramePr>
        <p:xfrm>
          <a:off x="179512" y="4653136"/>
          <a:ext cx="8601606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808355"/>
                <a:gridCol w="2924443"/>
                <a:gridCol w="396044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 106, 27752 (24. Juli 1996)-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22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5. Chronologische Zählung, allgemein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sz="2000" dirty="0" smtClean="0"/>
              <a:t>Datumsangaben (Jahreszeiten, Monate, Tagesdaten) entsprechend Angaben in Informationsquelle</a:t>
            </a:r>
          </a:p>
          <a:p>
            <a:pPr marL="400050"/>
            <a:r>
              <a:rPr lang="de-DE" sz="2000" dirty="0" smtClean="0"/>
              <a:t>keine Wochentage erfassen</a:t>
            </a:r>
          </a:p>
          <a:p>
            <a:pPr marL="400050"/>
            <a:r>
              <a:rPr lang="de-DE" sz="2000" dirty="0" smtClean="0"/>
              <a:t>bei Doppel- und Mehrfachzählungen </a:t>
            </a:r>
            <a:r>
              <a:rPr lang="de-DE" sz="2000" dirty="0" smtClean="0">
                <a:sym typeface="Wingdings" panose="05000000000000000000" pitchFamily="2" charset="2"/>
              </a:rPr>
              <a:t> </a:t>
            </a:r>
            <a:r>
              <a:rPr lang="de-DE" sz="2000" dirty="0"/>
              <a:t>Bis-Strich / anderes Zeichen </a:t>
            </a:r>
            <a:r>
              <a:rPr lang="de-DE" sz="2000" dirty="0" smtClean="0"/>
              <a:t>durch Schrägstrich ersetzen</a:t>
            </a:r>
          </a:p>
          <a:p>
            <a:pPr marL="400050"/>
            <a:r>
              <a:rPr lang="de-DE" sz="2000" dirty="0"/>
              <a:t>z</a:t>
            </a:r>
            <a:r>
              <a:rPr lang="de-DE" sz="2000" dirty="0" smtClean="0"/>
              <a:t>usammenfassende Jahresangaben </a:t>
            </a:r>
            <a:r>
              <a:rPr lang="de-DE" sz="2000" dirty="0" smtClean="0">
                <a:sym typeface="Wingdings" panose="05000000000000000000" pitchFamily="2" charset="2"/>
              </a:rPr>
              <a:t> erste und letzte Zahl in vollständiger Form (RDA 1.8.4)</a:t>
            </a:r>
          </a:p>
          <a:p>
            <a:pPr marL="400050"/>
            <a:endParaRPr lang="de-DE" sz="800" dirty="0" smtClean="0"/>
          </a:p>
          <a:p>
            <a:pPr marL="57150" indent="0">
              <a:buNone/>
            </a:pPr>
            <a:r>
              <a:rPr lang="de-DE" sz="1600" u="sng" dirty="0" smtClean="0"/>
              <a:t>Beispiel 1:</a:t>
            </a:r>
          </a:p>
          <a:p>
            <a:pPr marL="57150" indent="0">
              <a:buNone/>
            </a:pPr>
            <a:r>
              <a:rPr lang="de-DE" sz="1600" dirty="0" smtClean="0"/>
              <a:t>Angabe in der Informationsquelle: Donnerstag, 4. September 2014</a:t>
            </a:r>
          </a:p>
          <a:p>
            <a:pPr marL="57150" indent="0">
              <a:buNone/>
            </a:pPr>
            <a:endParaRPr lang="de-DE" sz="8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800" dirty="0"/>
          </a:p>
          <a:p>
            <a:pPr marL="57150" indent="0">
              <a:buNone/>
            </a:pPr>
            <a:r>
              <a:rPr lang="de-DE" sz="1600" u="sng" dirty="0" smtClean="0"/>
              <a:t>Beispiel 2:</a:t>
            </a:r>
          </a:p>
          <a:p>
            <a:pPr marL="57150" indent="0">
              <a:buNone/>
            </a:pPr>
            <a:r>
              <a:rPr lang="de-DE" sz="1600" dirty="0" smtClean="0"/>
              <a:t>Angabe in der Informationsquelle: 1962-63</a:t>
            </a:r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93911"/>
              </p:ext>
            </p:extLst>
          </p:nvPr>
        </p:nvGraphicFramePr>
        <p:xfrm>
          <a:off x="107504" y="4005064"/>
          <a:ext cx="883137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80"/>
                <a:gridCol w="736918"/>
                <a:gridCol w="4671588"/>
                <a:gridCol w="259228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 September 2014-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900571"/>
              </p:ext>
            </p:extLst>
          </p:nvPr>
        </p:nvGraphicFramePr>
        <p:xfrm>
          <a:off x="107504" y="5517232"/>
          <a:ext cx="8725868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034"/>
                <a:gridCol w="736918"/>
                <a:gridCol w="4541567"/>
                <a:gridCol w="257934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1962/1963-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624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Definitionen -1-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die Zählung von fortlaufenden Ressourcen ist ein Standardelement</a:t>
            </a:r>
          </a:p>
          <a:p>
            <a:endParaRPr lang="de-DE" dirty="0" smtClean="0"/>
          </a:p>
          <a:p>
            <a:r>
              <a:rPr lang="de-DE" dirty="0" smtClean="0"/>
              <a:t>Grundlage ist: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- alphanumerische/chronologische Bezeichnung der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ersten Ausgabe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- alphanumerische/chronologische Bezeichnung der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letzten Ausgabe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99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Chronologische Zählung, allgemein </a:t>
            </a:r>
            <a:r>
              <a:rPr lang="de-DE" dirty="0" smtClean="0"/>
              <a:t>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Datumsangaben bei Ausgabevermerken mit </a:t>
            </a:r>
            <a:r>
              <a:rPr lang="de-DE" dirty="0"/>
              <a:t>i</a:t>
            </a:r>
            <a:r>
              <a:rPr lang="de-DE" dirty="0" smtClean="0"/>
              <a:t>nhaltlichen/sachlichen Aussagen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als Zählung erfassen, wenn keine weitere Zählung</a:t>
            </a:r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genannt</a:t>
            </a:r>
          </a:p>
          <a:p>
            <a:pPr marL="0" indent="0">
              <a:buNone/>
            </a:pPr>
            <a:endParaRPr lang="de-DE" sz="1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Beispiel:</a:t>
            </a:r>
          </a:p>
          <a:p>
            <a:pPr marL="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Angaben in der Informationsquelle:</a:t>
            </a:r>
          </a:p>
          <a:p>
            <a:pPr marL="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Ausgabe Hessen 2015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223974"/>
              </p:ext>
            </p:extLst>
          </p:nvPr>
        </p:nvGraphicFramePr>
        <p:xfrm>
          <a:off x="323528" y="4509120"/>
          <a:ext cx="8352928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474"/>
                <a:gridCol w="933474"/>
                <a:gridCol w="3242990"/>
                <a:gridCol w="324299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246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5. Chronologische Zählung, </a:t>
            </a:r>
            <a:r>
              <a:rPr lang="de-DE"/>
              <a:t>allgemein </a:t>
            </a:r>
            <a:r>
              <a:rPr lang="de-DE" smtClean="0"/>
              <a:t>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Erscheinungsdatum, Copyright-Datum, Vertriebs- oder Herstellungsdatum gelten </a:t>
            </a:r>
            <a:r>
              <a:rPr lang="de-DE" u="sng" dirty="0" smtClean="0"/>
              <a:t>nicht</a:t>
            </a:r>
            <a:r>
              <a:rPr lang="de-DE" dirty="0" smtClean="0"/>
              <a:t> als chronologische Bezeichnung </a:t>
            </a:r>
            <a:r>
              <a:rPr lang="de-DE" dirty="0" smtClean="0">
                <a:sym typeface="Wingdings" panose="05000000000000000000" pitchFamily="2" charset="2"/>
              </a:rPr>
              <a:t> keine Zählung!</a:t>
            </a: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 in der Ressource: Band 1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 auf der Titelseite: Verlagsort   Verlagsname  2015</a:t>
            </a: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Gegenbeispiel: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Angaben auf der Titelseite: Jahrgang 4 | Heft 1</a:t>
            </a:r>
          </a:p>
          <a:p>
            <a:pPr marL="0" indent="0">
              <a:buNone/>
            </a:pP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ym typeface="Wingdings" panose="05000000000000000000" pitchFamily="2" charset="2"/>
              </a:rPr>
              <a:t>                                       1996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(Jahr nicht in der Nähe des Verlagsorts/Verlags = chronologische Zählung)</a:t>
            </a:r>
          </a:p>
          <a:p>
            <a:pPr marL="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16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3650729"/>
              </p:ext>
            </p:extLst>
          </p:nvPr>
        </p:nvGraphicFramePr>
        <p:xfrm>
          <a:off x="107505" y="3068960"/>
          <a:ext cx="878497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864096"/>
                <a:gridCol w="4678884"/>
                <a:gridCol w="244990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233560"/>
              </p:ext>
            </p:extLst>
          </p:nvPr>
        </p:nvGraphicFramePr>
        <p:xfrm>
          <a:off x="251520" y="5445224"/>
          <a:ext cx="8568952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4351574"/>
                <a:gridCol w="263320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4, Heft 1 (1996)-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66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1810"/>
            <a:ext cx="8640960" cy="364902"/>
          </a:xfrm>
        </p:spPr>
        <p:txBody>
          <a:bodyPr/>
          <a:lstStyle/>
          <a:p>
            <a:r>
              <a:rPr lang="de-DE" dirty="0"/>
              <a:t>5. Chronologische Zählung,   </a:t>
            </a:r>
            <a:br>
              <a:rPr lang="de-DE" dirty="0"/>
            </a:br>
            <a:r>
              <a:rPr lang="de-DE" dirty="0"/>
              <a:t>    </a:t>
            </a:r>
            <a:r>
              <a:rPr lang="de-DE" dirty="0" smtClean="0"/>
              <a:t>Berichtsjahr/Berichtszeitraum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5328592"/>
          </a:xfrm>
        </p:spPr>
        <p:txBody>
          <a:bodyPr/>
          <a:lstStyle/>
          <a:p>
            <a:pPr marL="57150" indent="0">
              <a:buNone/>
            </a:pPr>
            <a:r>
              <a:rPr lang="de-DE" dirty="0"/>
              <a:t>Berichtsjahr als chronologische Zählung, wenn</a:t>
            </a:r>
          </a:p>
          <a:p>
            <a:pPr marL="400050"/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/>
              <a:t>Teil des Haupttitels</a:t>
            </a:r>
          </a:p>
          <a:p>
            <a:pPr marL="400050"/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/>
              <a:t>an prominenter Stelle in der Ressource</a:t>
            </a:r>
          </a:p>
          <a:p>
            <a:pPr marL="0" indent="0">
              <a:buNone/>
            </a:pPr>
            <a:endParaRPr lang="de-DE" sz="800" dirty="0" smtClean="0"/>
          </a:p>
          <a:p>
            <a:pPr marL="0" indent="0">
              <a:buNone/>
            </a:pPr>
            <a:r>
              <a:rPr lang="de-DE" sz="1600" u="sng" dirty="0" smtClean="0"/>
              <a:t>Beispiel 1:</a:t>
            </a:r>
          </a:p>
          <a:p>
            <a:pPr marL="0" indent="0">
              <a:buNone/>
            </a:pPr>
            <a:r>
              <a:rPr lang="de-DE" sz="1600" dirty="0" smtClean="0"/>
              <a:t>Angaben in der Informationsquelle</a:t>
            </a:r>
            <a:r>
              <a:rPr lang="de-DE" sz="1600" dirty="0"/>
              <a:t>: Jahresbericht </a:t>
            </a:r>
            <a:r>
              <a:rPr lang="de-DE" sz="1600" dirty="0" smtClean="0"/>
              <a:t>2004</a:t>
            </a:r>
          </a:p>
          <a:p>
            <a:pPr marL="0" indent="0">
              <a:buNone/>
            </a:pPr>
            <a:endParaRPr lang="de-DE" sz="800" dirty="0" smtClean="0"/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endParaRPr lang="de-DE" sz="1600" dirty="0" smtClean="0"/>
          </a:p>
          <a:p>
            <a:pPr marL="0" indent="0">
              <a:buNone/>
            </a:pPr>
            <a:endParaRPr lang="de-DE" sz="1600" dirty="0"/>
          </a:p>
          <a:p>
            <a:pPr marL="0" indent="0">
              <a:buNone/>
            </a:pPr>
            <a:r>
              <a:rPr lang="de-DE" sz="1600" u="sng" dirty="0" smtClean="0"/>
              <a:t>Beispiel 2:</a:t>
            </a:r>
          </a:p>
          <a:p>
            <a:pPr marL="0" indent="0">
              <a:buNone/>
            </a:pPr>
            <a:r>
              <a:rPr lang="de-DE" sz="1600" dirty="0" smtClean="0"/>
              <a:t>Angaben in der Informationsquelle:</a:t>
            </a:r>
          </a:p>
          <a:p>
            <a:pPr marL="0" indent="0">
              <a:buNone/>
            </a:pPr>
            <a:r>
              <a:rPr lang="de-DE" sz="1600" dirty="0" smtClean="0"/>
              <a:t>Geschäftsbericht</a:t>
            </a:r>
          </a:p>
          <a:p>
            <a:pPr marL="0" indent="0">
              <a:buNone/>
            </a:pPr>
            <a:r>
              <a:rPr lang="de-DE" sz="1600" dirty="0" smtClean="0"/>
              <a:t>1997/1998</a:t>
            </a:r>
            <a:endParaRPr lang="de-DE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531752"/>
              </p:ext>
            </p:extLst>
          </p:nvPr>
        </p:nvGraphicFramePr>
        <p:xfrm>
          <a:off x="179512" y="3212976"/>
          <a:ext cx="871296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288"/>
                <a:gridCol w="845288"/>
                <a:gridCol w="5438216"/>
                <a:gridCol w="158417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2004-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574633"/>
              </p:ext>
            </p:extLst>
          </p:nvPr>
        </p:nvGraphicFramePr>
        <p:xfrm>
          <a:off x="251520" y="5445224"/>
          <a:ext cx="864096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785542"/>
                <a:gridCol w="5218858"/>
                <a:gridCol w="172819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1997/1998-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124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228600" indent="-171450"/>
            <a:endParaRPr lang="de-DE" sz="800" dirty="0" smtClean="0"/>
          </a:p>
          <a:p>
            <a:pPr marL="57150" indent="0">
              <a:buNone/>
            </a:pPr>
            <a:r>
              <a:rPr lang="de-DE" dirty="0" smtClean="0"/>
              <a:t>Mehrere chronologische Bezeichnungen, unterschiedliche Berichtsjahre</a:t>
            </a:r>
          </a:p>
          <a:p>
            <a:pPr marL="400050"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e</a:t>
            </a:r>
            <a:r>
              <a:rPr lang="de-DE" dirty="0" smtClean="0">
                <a:sym typeface="Wingdings" panose="05000000000000000000" pitchFamily="2" charset="2"/>
              </a:rPr>
              <a:t>rste chronologische Bezeichnung in Zählungsangabe</a:t>
            </a:r>
          </a:p>
          <a:p>
            <a:pPr marL="400050">
              <a:buFont typeface="Wingdings"/>
              <a:buChar char="à"/>
            </a:pPr>
            <a:r>
              <a:rPr lang="de-DE" dirty="0">
                <a:sym typeface="Wingdings" panose="05000000000000000000" pitchFamily="2" charset="2"/>
              </a:rPr>
              <a:t>z</a:t>
            </a:r>
            <a:r>
              <a:rPr lang="de-DE" dirty="0" smtClean="0">
                <a:sym typeface="Wingdings" panose="05000000000000000000" pitchFamily="2" charset="2"/>
              </a:rPr>
              <a:t>weite und weitere in einer Anmerkung gemäß </a:t>
            </a:r>
          </a:p>
          <a:p>
            <a:pPr marL="57150" indent="0">
              <a:buNone/>
            </a:pP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RDA 2.17.5</a:t>
            </a:r>
          </a:p>
          <a:p>
            <a:pPr marL="57150" indent="0">
              <a:buNone/>
            </a:pPr>
            <a:r>
              <a:rPr lang="de-DE" sz="1600" u="sng" dirty="0" smtClean="0"/>
              <a:t>Beispiel:</a:t>
            </a:r>
          </a:p>
          <a:p>
            <a:pPr marL="57150" indent="0">
              <a:buNone/>
            </a:pPr>
            <a:r>
              <a:rPr lang="de-DE" sz="1600" dirty="0" smtClean="0"/>
              <a:t>Angabe in der Informationsquelle:</a:t>
            </a:r>
          </a:p>
          <a:p>
            <a:pPr marL="57150" indent="0">
              <a:buNone/>
            </a:pPr>
            <a:r>
              <a:rPr lang="de-DE" sz="1600" dirty="0" smtClean="0"/>
              <a:t>Haushaltsplan 2001/02 und Investitionsprogramm 2000/05</a:t>
            </a: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43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826185"/>
              </p:ext>
            </p:extLst>
          </p:nvPr>
        </p:nvGraphicFramePr>
        <p:xfrm>
          <a:off x="251520" y="4437112"/>
          <a:ext cx="8496941" cy="201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208"/>
                <a:gridCol w="956992"/>
                <a:gridCol w="3194186"/>
                <a:gridCol w="350255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2001/2002-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Haushaltsplan 2001/2002- beinhaltet das Investitionsprogramm 2000/2005-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471810"/>
            <a:ext cx="8640960" cy="364902"/>
          </a:xfrm>
        </p:spPr>
        <p:txBody>
          <a:bodyPr/>
          <a:lstStyle/>
          <a:p>
            <a:r>
              <a:rPr lang="de-DE" dirty="0"/>
              <a:t>5. Chronologische Zählung,   </a:t>
            </a:r>
            <a:br>
              <a:rPr lang="de-DE" dirty="0"/>
            </a:br>
            <a:r>
              <a:rPr lang="de-DE" dirty="0"/>
              <a:t>    </a:t>
            </a:r>
            <a:r>
              <a:rPr lang="de-DE" dirty="0" smtClean="0"/>
              <a:t>Berichtsjahr/Berichtszeitraum -2-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45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Erfassen:</a:t>
            </a:r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auf Basis der Punkte 1 – 5</a:t>
            </a:r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in der Form, in der sie in Informationsquelle erscheinen</a:t>
            </a:r>
          </a:p>
          <a:p>
            <a:pPr marL="400050"/>
            <a:r>
              <a:rPr lang="de-DE" dirty="0" smtClean="0">
                <a:sym typeface="Wingdings" panose="05000000000000000000" pitchFamily="2" charset="2"/>
              </a:rPr>
              <a:t>ggf. Anmerkung gemäß RDA 2.17.5</a:t>
            </a:r>
            <a:endParaRPr lang="de-DE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Jahr als </a:t>
            </a:r>
            <a:r>
              <a:rPr lang="de-DE" sz="1800" dirty="0">
                <a:sym typeface="Wingdings" panose="05000000000000000000" pitchFamily="2" charset="2"/>
              </a:rPr>
              <a:t>Jahrgangs-, Band- oder Volume-Zählung </a:t>
            </a: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</a:t>
            </a:r>
            <a:r>
              <a:rPr lang="de-DE" sz="1800" dirty="0" smtClean="0">
                <a:sym typeface="Wingdings" panose="05000000000000000000" pitchFamily="2" charset="2"/>
              </a:rPr>
              <a:t> der Informationsquelle: Ausgabe 2012 * 01    |  Februar 2012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Ausgabenzählung nicht durchlaufend</a:t>
            </a: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44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335699"/>
              </p:ext>
            </p:extLst>
          </p:nvPr>
        </p:nvGraphicFramePr>
        <p:xfrm>
          <a:off x="251520" y="4725144"/>
          <a:ext cx="8352928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025"/>
                <a:gridCol w="850159"/>
                <a:gridCol w="2592288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2012,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 01 (Februar 2012)-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/>
              <a:t>-1-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627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 </a:t>
            </a:r>
            <a:r>
              <a:rPr lang="de-DE" sz="1800" u="sng" dirty="0">
                <a:sym typeface="Wingdings" panose="05000000000000000000" pitchFamily="2" charset="2"/>
              </a:rPr>
              <a:t>2</a:t>
            </a:r>
            <a:r>
              <a:rPr lang="de-DE" sz="1800" u="sng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Jahr als </a:t>
            </a:r>
            <a:r>
              <a:rPr lang="de-DE" sz="1800" dirty="0">
                <a:sym typeface="Wingdings" panose="05000000000000000000" pitchFamily="2" charset="2"/>
              </a:rPr>
              <a:t>Jahrgangs-, Band- oder Volume-Zählung </a:t>
            </a: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</a:t>
            </a:r>
            <a:r>
              <a:rPr lang="de-DE" sz="1800" dirty="0" smtClean="0">
                <a:sym typeface="Wingdings" panose="05000000000000000000" pitchFamily="2" charset="2"/>
              </a:rPr>
              <a:t> der Informationsquelle: Nr. 5 vom 14.11.13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Nummern-Zählung nicht durchlaufend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 3: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Jahr als </a:t>
            </a:r>
            <a:r>
              <a:rPr lang="de-DE" sz="1800" dirty="0">
                <a:sym typeface="Wingdings" panose="05000000000000000000" pitchFamily="2" charset="2"/>
              </a:rPr>
              <a:t>Jahrgangs-, Band- oder Volume-Zählung </a:t>
            </a: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der Informationsquelle: Nummer 1      Mai-Juni 1995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Nummern-Zählung nicht durchlaufend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45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860462"/>
              </p:ext>
            </p:extLst>
          </p:nvPr>
        </p:nvGraphicFramePr>
        <p:xfrm>
          <a:off x="179512" y="2276872"/>
          <a:ext cx="8352928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025"/>
                <a:gridCol w="778151"/>
                <a:gridCol w="3061501"/>
                <a:gridCol w="370725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13,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Nr. 5 (14.11.13)-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566750"/>
              </p:ext>
            </p:extLst>
          </p:nvPr>
        </p:nvGraphicFramePr>
        <p:xfrm>
          <a:off x="323528" y="4941168"/>
          <a:ext cx="8208911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92088"/>
                <a:gridCol w="2986283"/>
                <a:gridCol w="363845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1995, Nummer 1 (Mai/Juni 1995)-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/>
              <a:t>-2-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282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84976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688632"/>
          </a:xfrm>
        </p:spPr>
        <p:txBody>
          <a:bodyPr/>
          <a:lstStyle/>
          <a:p>
            <a:pPr marL="57150" indent="0">
              <a:buNone/>
            </a:pPr>
            <a:r>
              <a:rPr lang="de-DE" sz="1600" u="sng" dirty="0">
                <a:sym typeface="Wingdings" panose="05000000000000000000" pitchFamily="2" charset="2"/>
              </a:rPr>
              <a:t>Beispiel </a:t>
            </a:r>
            <a:r>
              <a:rPr lang="de-DE" sz="1600" u="sng" dirty="0" smtClean="0">
                <a:sym typeface="Wingdings" panose="05000000000000000000" pitchFamily="2" charset="2"/>
              </a:rPr>
              <a:t>4:</a:t>
            </a:r>
            <a:endParaRPr lang="de-DE" sz="1600" u="sng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Übergeordnete Jahrgangs-</a:t>
            </a:r>
            <a:r>
              <a:rPr lang="de-DE" sz="1800" dirty="0">
                <a:sym typeface="Wingdings" panose="05000000000000000000" pitchFamily="2" charset="2"/>
              </a:rPr>
              <a:t>, Band- oder </a:t>
            </a:r>
            <a:r>
              <a:rPr lang="de-DE" sz="1800" dirty="0" smtClean="0">
                <a:sym typeface="Wingdings" panose="05000000000000000000" pitchFamily="2" charset="2"/>
              </a:rPr>
              <a:t>Volume-Zählung und untergeordnete chronologische Zählung</a:t>
            </a: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dirty="0">
                <a:sym typeface="Wingdings" panose="05000000000000000000" pitchFamily="2" charset="2"/>
              </a:rPr>
              <a:t>In </a:t>
            </a:r>
            <a:r>
              <a:rPr lang="de-DE" sz="1800" dirty="0" smtClean="0">
                <a:sym typeface="Wingdings" panose="05000000000000000000" pitchFamily="2" charset="2"/>
              </a:rPr>
              <a:t>den Informationsquellen:</a:t>
            </a:r>
          </a:p>
          <a:p>
            <a:pPr marL="400050">
              <a:buAutoNum type="arabicPeriod"/>
            </a:pPr>
            <a:r>
              <a:rPr lang="de-DE" sz="1800" dirty="0" smtClean="0">
                <a:sym typeface="Wingdings" panose="05000000000000000000" pitchFamily="2" charset="2"/>
              </a:rPr>
              <a:t>Jahrgang März 2014 .... 1. Jahrgang Dezember 2014 </a:t>
            </a:r>
          </a:p>
          <a:p>
            <a:pPr marL="400050">
              <a:buAutoNum type="arabicPeriod"/>
            </a:pPr>
            <a:r>
              <a:rPr lang="de-DE" sz="1800" dirty="0" smtClean="0">
                <a:sym typeface="Wingdings" panose="05000000000000000000" pitchFamily="2" charset="2"/>
              </a:rPr>
              <a:t>Jahrgang März 2015</a:t>
            </a:r>
            <a:endParaRPr lang="de-DE" sz="800" dirty="0" smtClean="0">
              <a:sym typeface="Wingdings" panose="05000000000000000000" pitchFamily="2" charset="2"/>
            </a:endParaRPr>
          </a:p>
          <a:p>
            <a:pPr marL="400050">
              <a:buAutoNum type="arabicPeriod"/>
            </a:pPr>
            <a:endParaRPr lang="de-DE" sz="5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500" u="sng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5:</a:t>
            </a:r>
          </a:p>
          <a:p>
            <a:pPr marL="57150" indent="0">
              <a:buNone/>
            </a:pPr>
            <a:r>
              <a:rPr lang="de-DE" sz="1800" dirty="0">
                <a:sym typeface="Wingdings" panose="05000000000000000000" pitchFamily="2" charset="2"/>
              </a:rPr>
              <a:t>Übergeordnete Jahrgangs-, Band- oder </a:t>
            </a:r>
            <a:r>
              <a:rPr lang="de-DE" sz="1800" dirty="0" smtClean="0">
                <a:sym typeface="Wingdings" panose="05000000000000000000" pitchFamily="2" charset="2"/>
              </a:rPr>
              <a:t>Volume-Zählung </a:t>
            </a:r>
            <a:r>
              <a:rPr lang="de-DE" sz="1800" dirty="0">
                <a:sym typeface="Wingdings" panose="05000000000000000000" pitchFamily="2" charset="2"/>
              </a:rPr>
              <a:t>und untergeordnete chronologische Zählung</a:t>
            </a:r>
          </a:p>
          <a:p>
            <a:pPr marL="57150" indent="0">
              <a:buNone/>
            </a:pPr>
            <a:r>
              <a:rPr lang="de-DE" sz="1800" dirty="0">
                <a:sym typeface="Wingdings" panose="05000000000000000000" pitchFamily="2" charset="2"/>
              </a:rPr>
              <a:t>In den Informationsquellen</a:t>
            </a:r>
            <a:r>
              <a:rPr lang="de-DE" sz="1800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Jahrgang 8  Weihnachten 2006 / Jänner 2007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Jahrgang 8  Februar 2007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492875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46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421640"/>
              </p:ext>
            </p:extLst>
          </p:nvPr>
        </p:nvGraphicFramePr>
        <p:xfrm>
          <a:off x="323528" y="2492896"/>
          <a:ext cx="8424936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3744416"/>
                <a:gridCol w="3024336"/>
              </a:tblGrid>
              <a:tr h="39622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389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</a:p>
                    <a:p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Jahrgang (März 2014)-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620568"/>
              </p:ext>
            </p:extLst>
          </p:nvPr>
        </p:nvGraphicFramePr>
        <p:xfrm>
          <a:off x="323528" y="5445224"/>
          <a:ext cx="849694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663"/>
                <a:gridCol w="762529"/>
                <a:gridCol w="3557951"/>
                <a:gridCol w="321080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fortlaufenden Ressourcen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8 (Weihnachten 2006/Jänner 2007)-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218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 </a:t>
            </a:r>
            <a:r>
              <a:rPr lang="de-DE" sz="1800" u="sng" dirty="0">
                <a:sym typeface="Wingdings" panose="05000000000000000000" pitchFamily="2" charset="2"/>
              </a:rPr>
              <a:t>6</a:t>
            </a:r>
            <a:r>
              <a:rPr lang="de-DE" sz="1800" u="sng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Zusammengesetzte Zählung aus mehreren Informationsquellen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Angaben an der Haupttitelstelle: Jahresbericht 2004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Angabe auf der Rückseite der Titelseite: Ausgabe 3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u="sng" dirty="0" smtClean="0">
                <a:sym typeface="Wingdings" panose="05000000000000000000" pitchFamily="2" charset="2"/>
              </a:rPr>
              <a:t>Beispiel 7: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Zwei durchlaufende Zählungen, keine alternativen Zählungen 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der Informationsquelle: Dienstag, 3. Juni 2014 // NR. 127, 70. JG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47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270891"/>
              </p:ext>
            </p:extLst>
          </p:nvPr>
        </p:nvGraphicFramePr>
        <p:xfrm>
          <a:off x="179513" y="2276872"/>
          <a:ext cx="8352928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025"/>
                <a:gridCol w="850159"/>
                <a:gridCol w="3168352"/>
                <a:gridCol w="352839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3 (2004)-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036134"/>
              </p:ext>
            </p:extLst>
          </p:nvPr>
        </p:nvGraphicFramePr>
        <p:xfrm>
          <a:off x="179513" y="4653136"/>
          <a:ext cx="8280919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553"/>
                <a:gridCol w="922639"/>
                <a:gridCol w="3168352"/>
                <a:gridCol w="338437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70.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Jg., Nr. 127 (3. Juni 2014)-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/>
              <a:t>-4-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669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8</a:t>
            </a:r>
            <a:r>
              <a:rPr lang="de-DE" sz="1800" u="sng" dirty="0" smtClean="0">
                <a:sym typeface="Wingdings" panose="05000000000000000000" pitchFamily="2" charset="2"/>
              </a:rPr>
              <a:t>: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>
                <a:sym typeface="Wingdings" panose="05000000000000000000" pitchFamily="2" charset="2"/>
              </a:rPr>
              <a:t>Doppelt gezählte Ausgaben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den Informationsquellen: </a:t>
            </a:r>
          </a:p>
          <a:p>
            <a:pPr marL="57150" indent="0">
              <a:buNone/>
            </a:pPr>
            <a:r>
              <a:rPr lang="de-DE" sz="1600" dirty="0">
                <a:sym typeface="Wingdings" panose="05000000000000000000" pitchFamily="2" charset="2"/>
              </a:rPr>
              <a:t>Band 1 1953 ... Band 8 </a:t>
            </a:r>
            <a:r>
              <a:rPr lang="de-DE" sz="1600" dirty="0" smtClean="0">
                <a:sym typeface="Wingdings" panose="05000000000000000000" pitchFamily="2" charset="2"/>
              </a:rPr>
              <a:t>1960     Band 8 1961     Band 9 1962</a:t>
            </a: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9</a:t>
            </a:r>
            <a:r>
              <a:rPr lang="de-DE" sz="1800" u="sng" dirty="0" smtClean="0">
                <a:sym typeface="Wingdings" panose="05000000000000000000" pitchFamily="2" charset="2"/>
              </a:rPr>
              <a:t>:</a:t>
            </a:r>
            <a:r>
              <a:rPr lang="de-DE" sz="1800" dirty="0" smtClean="0">
                <a:sym typeface="Wingdings" panose="05000000000000000000" pitchFamily="2" charset="2"/>
              </a:rPr>
              <a:t> </a:t>
            </a:r>
            <a:r>
              <a:rPr lang="de-DE" sz="1800" dirty="0">
                <a:sym typeface="Wingdings" panose="05000000000000000000" pitchFamily="2" charset="2"/>
              </a:rPr>
              <a:t>In der Zählung ausgelassene </a:t>
            </a:r>
            <a:r>
              <a:rPr lang="de-DE" sz="1800" dirty="0" smtClean="0">
                <a:sym typeface="Wingdings" panose="05000000000000000000" pitchFamily="2" charset="2"/>
              </a:rPr>
              <a:t>Ausgaben,</a:t>
            </a:r>
            <a:endParaRPr lang="de-DE" sz="1800" u="sng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jährlich erscheinende Ressource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1 Erscheinungsdatum: 1970 ... Band 5 Erscheinungsdatum: 1974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7 Erscheinungsdatum: 1975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9132971"/>
              </p:ext>
            </p:extLst>
          </p:nvPr>
        </p:nvGraphicFramePr>
        <p:xfrm>
          <a:off x="323528" y="1916832"/>
          <a:ext cx="8568952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801"/>
                <a:gridCol w="874383"/>
                <a:gridCol w="3240360"/>
                <a:gridCol w="367240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(1953)-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8 doppelt gezählt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188461"/>
              </p:ext>
            </p:extLst>
          </p:nvPr>
        </p:nvGraphicFramePr>
        <p:xfrm>
          <a:off x="251520" y="4725144"/>
          <a:ext cx="8568952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522"/>
                <a:gridCol w="960678"/>
                <a:gridCol w="3456384"/>
                <a:gridCol w="33123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6 in der Zählung ausgelassen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/>
              <a:t>-5-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131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10</a:t>
            </a:r>
            <a:r>
              <a:rPr lang="de-DE" sz="1800" u="sng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Nicht erschienene Ausgaben, jährlich erscheinende Ressource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In den Informationsquellen: 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Band 1 </a:t>
            </a:r>
            <a:r>
              <a:rPr lang="de-DE" sz="2000" dirty="0" smtClean="0">
                <a:sym typeface="Wingdings" panose="05000000000000000000" pitchFamily="2" charset="2"/>
              </a:rPr>
              <a:t>1961        Band 2 1962             Band 4 1964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(Band 3 1963 lt. Verlagsmitteilung nicht erschienen)</a:t>
            </a: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187426"/>
              </p:ext>
            </p:extLst>
          </p:nvPr>
        </p:nvGraphicFramePr>
        <p:xfrm>
          <a:off x="251520" y="2708920"/>
          <a:ext cx="8208912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850"/>
                <a:gridCol w="1046366"/>
                <a:gridCol w="3058090"/>
                <a:gridCol w="320660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(1961)-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3 (1963) nicht erschienen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6. Komplexe oder unregelmäßige Zählungen -</a:t>
            </a:r>
            <a:r>
              <a:rPr lang="de-DE" sz="2400" dirty="0"/>
              <a:t>6-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150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Definitionen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Zählung besteht entweder aus:</a:t>
            </a:r>
          </a:p>
          <a:p>
            <a:pPr marL="57150" indent="0">
              <a:buNone/>
            </a:pPr>
            <a:r>
              <a:rPr lang="de-DE" b="1" dirty="0" smtClean="0">
                <a:solidFill>
                  <a:srgbClr val="0070C0"/>
                </a:solidFill>
              </a:rPr>
              <a:t>Alphanumerischer Bezeichnung</a:t>
            </a:r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= Ziffer, Buchstabe usw. mit/ohne Bandbezeichnung</a:t>
            </a:r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Volume 1</a:t>
            </a:r>
            <a:endParaRPr lang="de-DE" dirty="0" smtClean="0"/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Nummer 1</a:t>
            </a:r>
            <a:endParaRPr lang="de-DE" dirty="0" smtClean="0"/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Ausgabe A</a:t>
            </a:r>
            <a:endParaRPr lang="de-DE" dirty="0" smtClean="0"/>
          </a:p>
          <a:p>
            <a:pPr marL="57150" indent="0">
              <a:buNone/>
            </a:pPr>
            <a:r>
              <a:rPr lang="de-DE" dirty="0" smtClean="0"/>
              <a:t>oder:</a:t>
            </a:r>
            <a:endParaRPr lang="de-DE" dirty="0"/>
          </a:p>
          <a:p>
            <a:pPr marL="57150" indent="0">
              <a:buNone/>
            </a:pPr>
            <a:r>
              <a:rPr lang="de-DE" b="1" dirty="0" smtClean="0">
                <a:solidFill>
                  <a:srgbClr val="7030A0"/>
                </a:solidFill>
              </a:rPr>
              <a:t>Chronologischer Bezeichnung</a:t>
            </a:r>
          </a:p>
          <a:p>
            <a:pPr marL="57150" indent="0">
              <a:buNone/>
            </a:pPr>
            <a:r>
              <a:rPr lang="de-DE" dirty="0" smtClean="0">
                <a:solidFill>
                  <a:srgbClr val="7030A0"/>
                </a:solidFill>
              </a:rPr>
              <a:t>= Jahr, Jahr und Monat usw.</a:t>
            </a:r>
          </a:p>
          <a:p>
            <a:pPr marL="57150" indent="0">
              <a:buNone/>
            </a:pPr>
            <a:r>
              <a:rPr lang="de-DE" dirty="0">
                <a:solidFill>
                  <a:srgbClr val="7030A0"/>
                </a:solidFill>
              </a:rPr>
              <a:t> </a:t>
            </a:r>
            <a:r>
              <a:rPr lang="de-DE" dirty="0" smtClean="0">
                <a:solidFill>
                  <a:srgbClr val="7030A0"/>
                </a:solidFill>
              </a:rPr>
              <a:t>   2008</a:t>
            </a:r>
            <a:endParaRPr lang="de-DE" dirty="0" smtClean="0"/>
          </a:p>
          <a:p>
            <a:pPr marL="57150" indent="0">
              <a:buNone/>
            </a:pPr>
            <a:r>
              <a:rPr lang="de-DE" dirty="0">
                <a:solidFill>
                  <a:srgbClr val="7030A0"/>
                </a:solidFill>
              </a:rPr>
              <a:t> </a:t>
            </a:r>
            <a:r>
              <a:rPr lang="de-DE" dirty="0" smtClean="0">
                <a:solidFill>
                  <a:srgbClr val="7030A0"/>
                </a:solidFill>
              </a:rPr>
              <a:t>   März/April 2010</a:t>
            </a:r>
            <a:endParaRPr lang="de-DE" dirty="0" smtClean="0"/>
          </a:p>
          <a:p>
            <a:pPr marL="57150" indent="0">
              <a:buNone/>
            </a:pPr>
            <a:r>
              <a:rPr lang="de-DE" dirty="0">
                <a:solidFill>
                  <a:srgbClr val="7030A0"/>
                </a:solidFill>
              </a:rPr>
              <a:t> </a:t>
            </a:r>
            <a:r>
              <a:rPr lang="de-DE" dirty="0" smtClean="0">
                <a:solidFill>
                  <a:srgbClr val="7030A0"/>
                </a:solidFill>
              </a:rPr>
              <a:t>   12. Oktober 2001</a:t>
            </a:r>
            <a:endParaRPr lang="de-DE" dirty="0" smtClean="0"/>
          </a:p>
          <a:p>
            <a:pPr marL="57150" indent="0">
              <a:buNone/>
            </a:pPr>
            <a:endParaRPr lang="de-DE" dirty="0">
              <a:solidFill>
                <a:srgbClr val="00B05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Nicht chronologisches Erscheinen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Angabe der Zählung nach frühest</a:t>
            </a: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erschienener Ausgabe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Anmerkung nach RDA 2.17.5 weist auf spätere Ausgaben hin 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11: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5              2000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1              2002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3              2010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443313"/>
              </p:ext>
            </p:extLst>
          </p:nvPr>
        </p:nvGraphicFramePr>
        <p:xfrm>
          <a:off x="395536" y="3429000"/>
          <a:ext cx="8208913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850"/>
                <a:gridCol w="897850"/>
                <a:gridCol w="2821814"/>
                <a:gridCol w="359139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6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 (2000)-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 in 2002, Band 3 in 2010 erschienen</a:t>
                      </a:r>
                    </a:p>
                    <a:p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oder alternativ:</a:t>
                      </a:r>
                    </a:p>
                    <a:p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 nicht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chronologischer Reihenfolge erschienen</a:t>
                      </a:r>
                      <a:endParaRPr lang="de-DE" sz="16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dirty="0" smtClean="0"/>
              <a:t>-7</a:t>
            </a:r>
            <a:r>
              <a:rPr lang="de-DE" sz="2400" dirty="0" smtClean="0"/>
              <a:t>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09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760640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Einzelne Bände mit Auflagenzählung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Zählung entsprechend der ersten/letzten Ausgabe bleibt unverändert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Hinweis auf höhere Auflagen durch Anmerkung nach RDA 2.17.5 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Datumsangabe bei der Auflagenbezeichnung gilt als Erscheinungsdatum, nicht als chronologische Bezeichnung </a:t>
            </a: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12: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1   1. Auflage 1981    2. Auflage 1983</a:t>
            </a:r>
          </a:p>
          <a:p>
            <a:pPr marL="57150" indent="0">
              <a:buNone/>
            </a:pPr>
            <a:r>
              <a:rPr lang="de-DE" sz="1000" dirty="0" smtClean="0">
                <a:sym typeface="Wingdings" panose="05000000000000000000" pitchFamily="2" charset="2"/>
              </a:rPr>
              <a:t>...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Band 4   1. Auflage 1984    2. Auflage 1985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2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5356207"/>
              </p:ext>
            </p:extLst>
          </p:nvPr>
        </p:nvGraphicFramePr>
        <p:xfrm>
          <a:off x="251520" y="3789040"/>
          <a:ext cx="8208912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850"/>
                <a:gridCol w="1046366"/>
                <a:gridCol w="3058090"/>
                <a:gridCol w="320660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Bände in höheren Auflagen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erschienen</a:t>
                      </a:r>
                      <a:endParaRPr lang="de-DE" sz="18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dirty="0" smtClean="0"/>
              <a:t>-8</a:t>
            </a:r>
            <a:r>
              <a:rPr lang="de-DE" sz="2400" dirty="0" smtClean="0"/>
              <a:t>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50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dirty="0" smtClean="0"/>
              <a:t>-</a:t>
            </a:r>
            <a:r>
              <a:rPr lang="de-DE" sz="2400" dirty="0"/>
              <a:t>9</a:t>
            </a:r>
            <a:r>
              <a:rPr lang="de-DE" sz="2400" dirty="0" smtClean="0"/>
              <a:t>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Wenn 1. Auflage von </a:t>
            </a:r>
            <a:r>
              <a:rPr lang="de-DE" sz="2000" dirty="0" smtClean="0">
                <a:sym typeface="Wingdings" panose="05000000000000000000" pitchFamily="2" charset="2"/>
              </a:rPr>
              <a:t>erster </a:t>
            </a:r>
            <a:r>
              <a:rPr lang="de-DE" sz="2000" dirty="0">
                <a:sym typeface="Wingdings" panose="05000000000000000000" pitchFamily="2" charset="2"/>
              </a:rPr>
              <a:t>Ausgabe vergriffen, nicht </a:t>
            </a:r>
            <a:r>
              <a:rPr lang="de-DE" sz="2000" dirty="0" smtClean="0">
                <a:sym typeface="Wingdings" panose="05000000000000000000" pitchFamily="2" charset="2"/>
              </a:rPr>
              <a:t>ermittelbar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2. Auflage zugrunde legen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Anmerkung: „Ausgabe 1 liegt in 2. Auflage vor“</a:t>
            </a:r>
          </a:p>
          <a:p>
            <a:pPr marL="400050">
              <a:buFont typeface="Wingdings"/>
              <a:buChar char="à"/>
            </a:pPr>
            <a:r>
              <a:rPr lang="de-DE" sz="2000" dirty="0">
                <a:sym typeface="Wingdings" panose="05000000000000000000" pitchFamily="2" charset="2"/>
              </a:rPr>
              <a:t>w</a:t>
            </a:r>
            <a:r>
              <a:rPr lang="de-DE" sz="2000" dirty="0" smtClean="0">
                <a:sym typeface="Wingdings" panose="05000000000000000000" pitchFamily="2" charset="2"/>
              </a:rPr>
              <a:t>enn Erscheinungsdatum der 1. Auflage nicht bekannt, Jahr der vorliegenden 2. Auflage angeben und kennzeichnen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13: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Angaben in den Informationsquellen: Nummer 1     2. Auflage 2000</a:t>
            </a:r>
            <a:endParaRPr lang="de-DE" sz="1600" dirty="0">
              <a:sym typeface="Wingdings" panose="05000000000000000000" pitchFamily="2" charset="2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560840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6814490"/>
              </p:ext>
            </p:extLst>
          </p:nvPr>
        </p:nvGraphicFramePr>
        <p:xfrm>
          <a:off x="251520" y="3717032"/>
          <a:ext cx="8517225" cy="2332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80"/>
                <a:gridCol w="917893"/>
                <a:gridCol w="3494779"/>
                <a:gridCol w="3273973"/>
              </a:tblGrid>
              <a:tr h="343247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603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Nummer 1-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324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[2000?]-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6594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Nummer 1 liegt in 2. Auflage vor;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ein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zelne Nummern in höheren Auflagen erschienen</a:t>
                      </a: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024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Wenn höhere Auflagen nach dem Enddatum erscheinen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weder Zählung noch Enddatum anpassen</a:t>
            </a:r>
          </a:p>
          <a:p>
            <a:pPr>
              <a:buFont typeface="Wingdings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 Sachverhalt in Anmerkung darstellen</a:t>
            </a:r>
          </a:p>
          <a:p>
            <a:pPr marL="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14: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Ausgaben 1 bis 9 sind 1991 bis 1999 erschienen,</a:t>
            </a:r>
          </a:p>
          <a:p>
            <a:pPr marL="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2002 erscheint 2. Auflage von Ausgabe 3</a:t>
            </a:r>
          </a:p>
          <a:p>
            <a:pPr marL="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923755"/>
              </p:ext>
            </p:extLst>
          </p:nvPr>
        </p:nvGraphicFramePr>
        <p:xfrm>
          <a:off x="251520" y="3645024"/>
          <a:ext cx="8712968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302"/>
                <a:gridCol w="948906"/>
                <a:gridCol w="3600400"/>
                <a:gridCol w="324036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1-Ausgabe 9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1991</a:t>
                      </a:r>
                      <a:r>
                        <a:rPr lang="de-DE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Höhere Auflagen einzelner Ausgaben nach 1999 erschienen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0100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-10-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60706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16624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1800" u="sng" dirty="0" smtClean="0"/>
              <a:t>Sonderfall:</a:t>
            </a:r>
          </a:p>
          <a:p>
            <a:pPr marL="57150" indent="0">
              <a:buNone/>
            </a:pPr>
            <a:r>
              <a:rPr lang="de-DE" sz="1800" dirty="0"/>
              <a:t>Nach wesentlicher Titeländerung erscheinen höhere Auflagen einzelner Ausgaben des früheren Titels unter dem späteren </a:t>
            </a:r>
            <a:r>
              <a:rPr lang="de-DE" sz="1800" dirty="0" smtClean="0"/>
              <a:t>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705053"/>
            <a:ext cx="1450504" cy="144016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54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200803"/>
              </p:ext>
            </p:extLst>
          </p:nvPr>
        </p:nvGraphicFramePr>
        <p:xfrm>
          <a:off x="72008" y="1628801"/>
          <a:ext cx="9036496" cy="2369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0580"/>
                <a:gridCol w="928944"/>
                <a:gridCol w="3212810"/>
                <a:gridCol w="4054162"/>
              </a:tblGrid>
              <a:tr h="314027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1633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55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A</a:t>
                      </a:r>
                      <a:endParaRPr lang="de-DE" sz="155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30989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55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1-Band 10 </a:t>
                      </a:r>
                      <a:endParaRPr lang="de-DE" sz="155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1633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55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1980</a:t>
                      </a:r>
                      <a:r>
                        <a:rPr lang="de-DE" sz="155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55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1989</a:t>
                      </a:r>
                      <a:endParaRPr lang="de-DE" sz="155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54563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5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Höhere Auflagen einzelner Ausgaben nach 1989 unter dem späteren Titel erschienen</a:t>
                      </a:r>
                      <a:endParaRPr lang="de-DE" sz="15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8033908"/>
              </p:ext>
            </p:extLst>
          </p:nvPr>
        </p:nvGraphicFramePr>
        <p:xfrm>
          <a:off x="72007" y="4005064"/>
          <a:ext cx="9036497" cy="23698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4004"/>
                <a:gridCol w="932728"/>
                <a:gridCol w="3227317"/>
                <a:gridCol w="4032448"/>
              </a:tblGrid>
              <a:tr h="320846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20846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5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55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B</a:t>
                      </a:r>
                      <a:endParaRPr lang="de-DE" sz="155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418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5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55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11-</a:t>
                      </a:r>
                      <a:endParaRPr lang="de-DE" sz="155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20846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5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sz="155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1990</a:t>
                      </a:r>
                      <a:endParaRPr lang="de-DE" sz="155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052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55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5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55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Höhere Auflagen einzelner Ausgaben des früheren Titels auch unter diesem Titel erschienen</a:t>
                      </a:r>
                      <a:endParaRPr lang="de-DE" sz="155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0100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-11-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99836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Bezeichnung in mehreren Sprachen </a:t>
            </a:r>
            <a:r>
              <a:rPr lang="de-DE" dirty="0">
                <a:sym typeface="Wingdings" panose="05000000000000000000" pitchFamily="2" charset="2"/>
              </a:rPr>
              <a:t>oder </a:t>
            </a:r>
            <a:r>
              <a:rPr lang="de-DE" dirty="0" smtClean="0">
                <a:sym typeface="Wingdings" panose="05000000000000000000" pitchFamily="2" charset="2"/>
              </a:rPr>
              <a:t>Schriften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Bezeichnung in der Sprache des Haupttitels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wenn </a:t>
            </a:r>
            <a:r>
              <a:rPr lang="de-DE" sz="2000" dirty="0">
                <a:sym typeface="Wingdings" panose="05000000000000000000" pitchFamily="2" charset="2"/>
              </a:rPr>
              <a:t>nicht vorhanden  </a:t>
            </a:r>
            <a:r>
              <a:rPr lang="de-DE" sz="2000" dirty="0" smtClean="0">
                <a:sym typeface="Wingdings" panose="05000000000000000000" pitchFamily="2" charset="2"/>
              </a:rPr>
              <a:t>zuerst </a:t>
            </a:r>
            <a:r>
              <a:rPr lang="de-DE" sz="2000" dirty="0">
                <a:sym typeface="Wingdings" panose="05000000000000000000" pitchFamily="2" charset="2"/>
              </a:rPr>
              <a:t>erscheinende Bezeichnung </a:t>
            </a:r>
            <a:r>
              <a:rPr lang="de-DE" sz="2000" dirty="0" smtClean="0">
                <a:sym typeface="Wingdings" panose="05000000000000000000" pitchFamily="2" charset="2"/>
              </a:rPr>
              <a:t>erfassen </a:t>
            </a:r>
          </a:p>
          <a:p>
            <a:pPr marL="57150" indent="0">
              <a:buNone/>
            </a:pPr>
            <a:endParaRPr lang="de-DE" sz="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der Informationsquelle: </a:t>
            </a:r>
            <a:r>
              <a:rPr lang="de-DE" sz="1600" dirty="0"/>
              <a:t>Nummer 1 / Number 1           </a:t>
            </a:r>
            <a:endParaRPr lang="de-DE" sz="1600" dirty="0" smtClean="0"/>
          </a:p>
          <a:p>
            <a:pPr marL="57150" indent="0">
              <a:buNone/>
            </a:pPr>
            <a:r>
              <a:rPr lang="de-DE" sz="1600" dirty="0" smtClean="0"/>
              <a:t>Der </a:t>
            </a:r>
            <a:r>
              <a:rPr lang="de-DE" sz="1600" dirty="0"/>
              <a:t>Haupttitel ist in deutscher </a:t>
            </a:r>
            <a:r>
              <a:rPr lang="de-DE" sz="1600" dirty="0" smtClean="0"/>
              <a:t>Sprache.</a:t>
            </a: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endParaRPr lang="de-DE" sz="1200" dirty="0" smtClean="0"/>
          </a:p>
          <a:p>
            <a:pPr marL="57150" indent="0">
              <a:buNone/>
            </a:pPr>
            <a:r>
              <a:rPr lang="de-DE" sz="1600" dirty="0" smtClean="0"/>
              <a:t>Beispiel 2:</a:t>
            </a:r>
          </a:p>
          <a:p>
            <a:pPr marL="0" indent="0">
              <a:buNone/>
            </a:pPr>
            <a:r>
              <a:rPr lang="de-DE" sz="1600" dirty="0" smtClean="0"/>
              <a:t> In der Informationsquelle: Issue 2010   Ausgabe 2010</a:t>
            </a:r>
          </a:p>
          <a:p>
            <a:pPr marL="0" indent="0">
              <a:buNone/>
            </a:pPr>
            <a:r>
              <a:rPr lang="de-DE" sz="1600" dirty="0" smtClean="0"/>
              <a:t> Der </a:t>
            </a:r>
            <a:r>
              <a:rPr lang="de-DE" sz="1600" dirty="0"/>
              <a:t>Haupttitel ist in </a:t>
            </a:r>
            <a:r>
              <a:rPr lang="de-DE" sz="1600" dirty="0" smtClean="0"/>
              <a:t>portugiesischer Sprache.</a:t>
            </a: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377123"/>
              </p:ext>
            </p:extLst>
          </p:nvPr>
        </p:nvGraphicFramePr>
        <p:xfrm>
          <a:off x="107504" y="3212976"/>
          <a:ext cx="8736247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648"/>
                <a:gridCol w="736918"/>
                <a:gridCol w="3325248"/>
                <a:gridCol w="388843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Nummer 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069866"/>
              </p:ext>
            </p:extLst>
          </p:nvPr>
        </p:nvGraphicFramePr>
        <p:xfrm>
          <a:off x="179513" y="5229200"/>
          <a:ext cx="8733264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7880"/>
                <a:gridCol w="725576"/>
                <a:gridCol w="3353087"/>
                <a:gridCol w="383672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Issue 2010-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0100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-12-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8622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Chronologische Bezeichnungen in nicht christlicher Zeitrechnung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Bezeichnung aus der Informationsquelle angeben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Bezeichnung aus Gregorianischem oder Julianischem Kalender in eckigen Klammern ergänzen </a:t>
            </a:r>
          </a:p>
          <a:p>
            <a:pPr marL="57150" indent="0">
              <a:buNone/>
            </a:pPr>
            <a:endParaRPr lang="de-DE" sz="11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1:</a:t>
            </a:r>
            <a:endParaRPr lang="de-DE" sz="1600" u="sng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sz="1600" dirty="0"/>
              <a:t>Angabe in der Informationsquelle</a:t>
            </a:r>
            <a:r>
              <a:rPr lang="de-DE" sz="1600" dirty="0" smtClean="0"/>
              <a:t>: 5717</a:t>
            </a:r>
            <a:endParaRPr lang="de-DE" sz="1600" dirty="0"/>
          </a:p>
          <a:p>
            <a:pPr marL="57150" indent="0">
              <a:buNone/>
            </a:pPr>
            <a:endParaRPr lang="de-DE" sz="11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1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1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1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1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 2: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Angabe in der Informationsquelle:  1   1  19 </a:t>
            </a:r>
            <a:r>
              <a:rPr lang="de-DE" sz="1600" dirty="0" err="1" smtClean="0">
                <a:sym typeface="Wingdings" panose="05000000000000000000" pitchFamily="2" charset="2"/>
              </a:rPr>
              <a:t>tishrei</a:t>
            </a:r>
            <a:r>
              <a:rPr lang="de-DE" sz="1600" dirty="0" smtClean="0">
                <a:sym typeface="Wingdings" panose="05000000000000000000" pitchFamily="2" charset="2"/>
              </a:rPr>
              <a:t> 1305</a:t>
            </a:r>
          </a:p>
          <a:p>
            <a:pPr marL="400050">
              <a:buFontTx/>
              <a:buChar char="-"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6412889"/>
              </p:ext>
            </p:extLst>
          </p:nvPr>
        </p:nvGraphicFramePr>
        <p:xfrm>
          <a:off x="179512" y="5229200"/>
          <a:ext cx="8753017" cy="1193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808355"/>
                <a:gridCol w="2440872"/>
                <a:gridCol w="459542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1,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 (19 tishrei 1305 [10. Juli 1926])-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75550"/>
              </p:ext>
            </p:extLst>
          </p:nvPr>
        </p:nvGraphicFramePr>
        <p:xfrm>
          <a:off x="107504" y="3645024"/>
          <a:ext cx="8784976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6482"/>
                <a:gridCol w="786516"/>
                <a:gridCol w="3555989"/>
                <a:gridCol w="355598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5717 [1956/1957]-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itel 8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0100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-13-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62399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Chronologische Bezeichnungen in christlicher und nicht christlicher Zeitrechnung</a:t>
            </a: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Wenn christliche Zeitrechnung </a:t>
            </a:r>
            <a:r>
              <a:rPr lang="de-DE" sz="2000" u="sng" dirty="0" smtClean="0">
                <a:sym typeface="Wingdings" panose="05000000000000000000" pitchFamily="2" charset="2"/>
              </a:rPr>
              <a:t>und</a:t>
            </a:r>
            <a:r>
              <a:rPr lang="de-DE" sz="2000" dirty="0" smtClean="0">
                <a:sym typeface="Wingdings" panose="05000000000000000000" pitchFamily="2" charset="2"/>
              </a:rPr>
              <a:t> andere Zeitrechnung vorhanden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 beide Bezeichnungen angeben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 nach Reihenfolge in der Informationsquelle 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 wie alternative Zählungen erfassen</a:t>
            </a: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der Informationsquelle:</a:t>
            </a:r>
          </a:p>
          <a:p>
            <a:pPr marL="57150" indent="0">
              <a:buNone/>
            </a:pPr>
            <a:r>
              <a:rPr lang="de-DE" sz="1800" dirty="0">
                <a:sym typeface="Wingdings" panose="05000000000000000000" pitchFamily="2" charset="2"/>
              </a:rPr>
              <a:t>1339   1921</a:t>
            </a: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1339   1921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 </a:t>
            </a: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437418"/>
              </p:ext>
            </p:extLst>
          </p:nvPr>
        </p:nvGraphicFramePr>
        <p:xfrm>
          <a:off x="251520" y="4869160"/>
          <a:ext cx="826133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580"/>
                <a:gridCol w="808355"/>
                <a:gridCol w="3344713"/>
                <a:gridCol w="327768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1339- = 1921-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8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0100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-14-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38809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Fehlerhafte Zählungen in den Informationsquellen</a:t>
            </a: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ym typeface="Wingdings" panose="05000000000000000000" pitchFamily="2" charset="2"/>
              </a:rPr>
              <a:t>in fehlerhafter Form erfassen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ym typeface="Wingdings" panose="05000000000000000000" pitchFamily="2" charset="2"/>
              </a:rPr>
              <a:t>korrekte Zählung in Anmerkung nach RDA 2.17.5</a:t>
            </a:r>
          </a:p>
          <a:p>
            <a:pPr marL="57150" indent="0">
              <a:buNone/>
            </a:pPr>
            <a:endParaRPr lang="de-DE" sz="1800" u="sng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der Informationsquelle: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Ausgabe 2021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 </a:t>
            </a: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09563"/>
              </p:ext>
            </p:extLst>
          </p:nvPr>
        </p:nvGraphicFramePr>
        <p:xfrm>
          <a:off x="179512" y="3645024"/>
          <a:ext cx="8773885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1013143"/>
                <a:gridCol w="3080084"/>
                <a:gridCol w="377229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2021-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2012 irrtümlich als Ausgabe 2021 bezeichnet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8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0100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-15-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30361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784976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Ausgaben erscheinen in mehr als einem Teil/Band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 Beschreibung auf Grundlage der Ausgabe, nicht der Teile/Bände</a:t>
            </a:r>
          </a:p>
          <a:p>
            <a:pPr marL="400050">
              <a:buFont typeface="Wingdings"/>
              <a:buChar char="à"/>
            </a:pPr>
            <a:r>
              <a:rPr lang="de-DE" sz="2000" dirty="0" smtClean="0">
                <a:sym typeface="Wingdings" panose="05000000000000000000" pitchFamily="2" charset="2"/>
              </a:rPr>
              <a:t>Hinweis auf einzelne Teile in Anmerkung nach RDA 2.17.5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den Informationsquellen: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2010     Band 1 (A-K)   Band 2 (L-M)   Band 3  (N-Z)</a:t>
            </a: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 </a:t>
            </a:r>
            <a:endParaRPr lang="de-DE" sz="20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996698"/>
              </p:ext>
            </p:extLst>
          </p:nvPr>
        </p:nvGraphicFramePr>
        <p:xfrm>
          <a:off x="323528" y="3573016"/>
          <a:ext cx="8773885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1013143"/>
                <a:gridCol w="3516406"/>
                <a:gridCol w="33359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Ausgaben in 3 Bänden erschienen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8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0100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-16-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4064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1. Definitionen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ln>
            <a:noFill/>
          </a:ln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/>
              <a:t>oder der Kombination aus:</a:t>
            </a:r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Alphanumerischer Bezeichnung </a:t>
            </a:r>
            <a:r>
              <a:rPr lang="de-DE" sz="1600" dirty="0" smtClean="0"/>
              <a:t>(der ersten/letzten Ausgabe)</a:t>
            </a:r>
          </a:p>
          <a:p>
            <a:pPr marL="57150" indent="0">
              <a:buNone/>
            </a:pPr>
            <a:r>
              <a:rPr lang="de-DE" sz="2400" dirty="0" smtClean="0">
                <a:solidFill>
                  <a:srgbClr val="0070C0"/>
                </a:solidFill>
              </a:rPr>
              <a:t>                                       </a:t>
            </a:r>
            <a:r>
              <a:rPr lang="de-DE" sz="1600" dirty="0" smtClean="0"/>
              <a:t>und</a:t>
            </a:r>
            <a:endParaRPr lang="de-DE" sz="2400" dirty="0"/>
          </a:p>
          <a:p>
            <a:pPr marL="57150" indent="0">
              <a:buNone/>
            </a:pPr>
            <a:r>
              <a:rPr lang="de-DE" dirty="0" smtClean="0">
                <a:solidFill>
                  <a:srgbClr val="0070C0"/>
                </a:solidFill>
              </a:rPr>
              <a:t>                                   </a:t>
            </a:r>
            <a:r>
              <a:rPr lang="de-DE" dirty="0" smtClean="0">
                <a:solidFill>
                  <a:srgbClr val="7030A0"/>
                </a:solidFill>
              </a:rPr>
              <a:t>chronologischer Bezeichnung</a:t>
            </a:r>
            <a:endParaRPr lang="de-DE" sz="1800" dirty="0" smtClean="0">
              <a:solidFill>
                <a:srgbClr val="7030A0"/>
              </a:solidFill>
            </a:endParaRPr>
          </a:p>
          <a:p>
            <a:pPr marL="57150" indent="0">
              <a:buNone/>
            </a:pPr>
            <a:r>
              <a:rPr lang="de-DE" sz="1800" dirty="0">
                <a:solidFill>
                  <a:srgbClr val="7030A0"/>
                </a:solidFill>
              </a:rPr>
              <a:t> </a:t>
            </a:r>
            <a:r>
              <a:rPr lang="de-DE" sz="1800" dirty="0" smtClean="0">
                <a:solidFill>
                  <a:srgbClr val="7030A0"/>
                </a:solidFill>
              </a:rPr>
              <a:t>                                                 </a:t>
            </a:r>
            <a:r>
              <a:rPr lang="de-DE" sz="1600" dirty="0" smtClean="0"/>
              <a:t>(der ersten/letzten Ausgabe)</a:t>
            </a:r>
          </a:p>
          <a:p>
            <a:pPr marL="57150" indent="0">
              <a:buNone/>
            </a:pPr>
            <a:endParaRPr lang="de-DE" sz="2400" dirty="0" smtClean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r>
              <a:rPr lang="de-DE" sz="2400" dirty="0" smtClean="0">
                <a:solidFill>
                  <a:srgbClr val="0070C0"/>
                </a:solidFill>
              </a:rPr>
              <a:t>      </a:t>
            </a:r>
          </a:p>
          <a:p>
            <a:pPr marL="457200" lvl="1" indent="0">
              <a:buNone/>
            </a:pPr>
            <a:r>
              <a:rPr lang="de-DE" sz="2400" dirty="0">
                <a:solidFill>
                  <a:srgbClr val="0070C0"/>
                </a:solidFill>
              </a:rPr>
              <a:t> </a:t>
            </a:r>
            <a:r>
              <a:rPr lang="de-DE" sz="2400" dirty="0" smtClean="0">
                <a:solidFill>
                  <a:srgbClr val="0070C0"/>
                </a:solidFill>
              </a:rPr>
              <a:t>                   Nr. </a:t>
            </a:r>
            <a:r>
              <a:rPr lang="de-DE" sz="2400" dirty="0">
                <a:solidFill>
                  <a:srgbClr val="0070C0"/>
                </a:solidFill>
              </a:rPr>
              <a:t>1 </a:t>
            </a:r>
            <a:r>
              <a:rPr lang="de-DE" sz="2400" dirty="0" smtClean="0">
                <a:solidFill>
                  <a:srgbClr val="0070C0"/>
                </a:solidFill>
              </a:rPr>
              <a:t> </a:t>
            </a:r>
            <a:r>
              <a:rPr lang="de-DE" sz="2400" dirty="0" smtClean="0"/>
              <a:t>|</a:t>
            </a:r>
            <a:r>
              <a:rPr lang="de-DE" sz="2400" dirty="0" smtClean="0">
                <a:solidFill>
                  <a:srgbClr val="7030A0"/>
                </a:solidFill>
              </a:rPr>
              <a:t> Mai 1999</a:t>
            </a:r>
            <a:endParaRPr lang="de-DE" sz="2400" dirty="0" smtClean="0"/>
          </a:p>
          <a:p>
            <a:pPr marL="457200" lvl="1" indent="0">
              <a:buNone/>
            </a:pPr>
            <a:r>
              <a:rPr lang="de-DE" sz="2400" dirty="0">
                <a:solidFill>
                  <a:srgbClr val="00B050"/>
                </a:solidFill>
              </a:rPr>
              <a:t> </a:t>
            </a:r>
            <a:r>
              <a:rPr lang="de-DE" sz="2400" dirty="0" smtClean="0">
                <a:solidFill>
                  <a:srgbClr val="00B050"/>
                </a:solidFill>
              </a:rPr>
              <a:t>                  </a:t>
            </a:r>
            <a:r>
              <a:rPr lang="de-DE" sz="2400" dirty="0" smtClean="0">
                <a:solidFill>
                  <a:srgbClr val="0070C0"/>
                </a:solidFill>
              </a:rPr>
              <a:t>Ausgabe A </a:t>
            </a:r>
            <a:r>
              <a:rPr lang="de-DE" sz="2400" dirty="0" smtClean="0">
                <a:solidFill>
                  <a:srgbClr val="7030A0"/>
                </a:solidFill>
              </a:rPr>
              <a:t>1979</a:t>
            </a:r>
            <a:r>
              <a:rPr lang="de-DE" sz="2400" dirty="0" smtClean="0">
                <a:solidFill>
                  <a:srgbClr val="00B050"/>
                </a:solidFill>
              </a:rPr>
              <a:t>                   </a:t>
            </a:r>
            <a:endParaRPr lang="de-DE" sz="2400" dirty="0" smtClean="0"/>
          </a:p>
          <a:p>
            <a:pPr marL="457200" lvl="1" indent="0">
              <a:buNone/>
            </a:pPr>
            <a:r>
              <a:rPr lang="de-DE" sz="2400" dirty="0" smtClean="0">
                <a:solidFill>
                  <a:srgbClr val="0070C0"/>
                </a:solidFill>
              </a:rPr>
              <a:t>           Jahrgang </a:t>
            </a:r>
            <a:r>
              <a:rPr lang="de-DE" sz="2400" dirty="0">
                <a:solidFill>
                  <a:srgbClr val="0070C0"/>
                </a:solidFill>
              </a:rPr>
              <a:t>1, Heft 1 </a:t>
            </a:r>
            <a:r>
              <a:rPr lang="de-DE" sz="2400" dirty="0" smtClean="0">
                <a:solidFill>
                  <a:srgbClr val="7030A0"/>
                </a:solidFill>
              </a:rPr>
              <a:t>Januar 2011</a:t>
            </a:r>
            <a:endParaRPr lang="de-DE" sz="2400" dirty="0">
              <a:solidFill>
                <a:srgbClr val="00B05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cxnSp>
        <p:nvCxnSpPr>
          <p:cNvPr id="7" name="Gerade Verbindung mit Pfeil 6"/>
          <p:cNvCxnSpPr/>
          <p:nvPr/>
        </p:nvCxnSpPr>
        <p:spPr>
          <a:xfrm>
            <a:off x="2051720" y="2132856"/>
            <a:ext cx="1224136" cy="201622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/>
          <p:cNvCxnSpPr/>
          <p:nvPr/>
        </p:nvCxnSpPr>
        <p:spPr>
          <a:xfrm flipH="1">
            <a:off x="5508104" y="3284984"/>
            <a:ext cx="576064" cy="864096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5B.06: Zählung | PICA DNB/ZDB | Stand: 30.11.2016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83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Probe- / Beispielausgaben („Nullnummern“)</a:t>
            </a:r>
          </a:p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 Beschreibung auf Grundlage der „Nullnummern“</a:t>
            </a: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In den Informationsquellen: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 0  1980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 1  1980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Nummer 2  1981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079173"/>
              </p:ext>
            </p:extLst>
          </p:nvPr>
        </p:nvGraphicFramePr>
        <p:xfrm>
          <a:off x="179512" y="4077072"/>
          <a:ext cx="8743171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0159"/>
                <a:gridCol w="808355"/>
                <a:gridCol w="3628273"/>
                <a:gridCol w="345638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Nummer 0 (1980)-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8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01000" cy="508918"/>
          </a:xfrm>
        </p:spPr>
        <p:txBody>
          <a:bodyPr/>
          <a:lstStyle/>
          <a:p>
            <a:r>
              <a:rPr lang="de-DE" dirty="0"/>
              <a:t>6. Komplexe oder unregelmäßige Zählungen </a:t>
            </a:r>
            <a:r>
              <a:rPr lang="de-DE" sz="2400" dirty="0" smtClean="0"/>
              <a:t>-17-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3477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48680"/>
            <a:ext cx="8640960" cy="583264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Statistiken 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Zählung aus der bevorzugten Informationsquelle gemäß RDA 2.2.2.2</a:t>
            </a:r>
          </a:p>
          <a:p>
            <a:pPr marL="400050"/>
            <a:r>
              <a:rPr lang="de-DE" sz="2000" dirty="0" smtClean="0">
                <a:sym typeface="Wingdings" panose="05000000000000000000" pitchFamily="2" charset="2"/>
              </a:rPr>
              <a:t>weitere Zählungen bei Bedarf in Anmerkung gemäß</a:t>
            </a:r>
          </a:p>
          <a:p>
            <a:pPr marL="57150" indent="0">
              <a:buNone/>
            </a:pPr>
            <a:r>
              <a:rPr lang="de-DE" sz="2000" dirty="0">
                <a:sym typeface="Wingdings" panose="05000000000000000000" pitchFamily="2" charset="2"/>
              </a:rPr>
              <a:t> </a:t>
            </a:r>
            <a:r>
              <a:rPr lang="de-DE" sz="2000" dirty="0" smtClean="0">
                <a:sym typeface="Wingdings" panose="05000000000000000000" pitchFamily="2" charset="2"/>
              </a:rPr>
              <a:t>   RDA 2.17.5</a:t>
            </a:r>
          </a:p>
          <a:p>
            <a:pPr marL="57150" indent="0">
              <a:buNone/>
            </a:pPr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Auf dem Umschlag: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OECD Insurance </a:t>
            </a:r>
            <a:r>
              <a:rPr lang="de-DE" sz="1600" dirty="0" err="1" smtClean="0">
                <a:sym typeface="Wingdings" panose="05000000000000000000" pitchFamily="2" charset="2"/>
              </a:rPr>
              <a:t>Statistics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2004-2011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Auf der Titelseite: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OECD Insurance </a:t>
            </a:r>
            <a:r>
              <a:rPr lang="de-DE" sz="1600" dirty="0" err="1" smtClean="0">
                <a:sym typeface="Wingdings" panose="05000000000000000000" pitchFamily="2" charset="2"/>
              </a:rPr>
              <a:t>Statistics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2012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996230"/>
              </p:ext>
            </p:extLst>
          </p:nvPr>
        </p:nvGraphicFramePr>
        <p:xfrm>
          <a:off x="179512" y="4653136"/>
          <a:ext cx="884300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1013143"/>
                <a:gridCol w="3839129"/>
                <a:gridCol w="30823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4225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Zählung von fortlaufenden Ressourcen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2012- deckt den Zeitraum 2004/2011- ab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Statistiken und Statistische Berichte -1-</a:t>
            </a:r>
          </a:p>
        </p:txBody>
      </p:sp>
    </p:spTree>
    <p:extLst>
      <p:ext uri="{BB962C8B-B14F-4D97-AF65-F5344CB8AC3E}">
        <p14:creationId xmlns:p14="http://schemas.microsoft.com/office/powerpoint/2010/main" val="237572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688632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Statistische Berichte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= deutsche statistische Berichte der statistischen Landesämter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Jahresangaben aus Titel der letzten Untergliederung</a:t>
            </a:r>
          </a:p>
          <a:p>
            <a:pPr marL="400050"/>
            <a:r>
              <a:rPr lang="de-DE" sz="1800" dirty="0" smtClean="0">
                <a:sym typeface="Wingdings" panose="05000000000000000000" pitchFamily="2" charset="2"/>
              </a:rPr>
              <a:t>mehrere unterschiedliche Jahre </a:t>
            </a:r>
          </a:p>
          <a:p>
            <a:pPr marL="57150" indent="0">
              <a:buNone/>
            </a:pPr>
            <a:r>
              <a:rPr lang="de-DE" sz="1800" dirty="0" smtClean="0">
                <a:sym typeface="Wingdings" panose="05000000000000000000" pitchFamily="2" charset="2"/>
              </a:rPr>
              <a:t>          nur frühestes und spätestes Jahr erfassen</a:t>
            </a:r>
          </a:p>
          <a:p>
            <a:pPr indent="-285750"/>
            <a:r>
              <a:rPr lang="de-DE" sz="1800" dirty="0" smtClean="0">
                <a:sym typeface="Wingdings" panose="05000000000000000000" pitchFamily="2" charset="2"/>
              </a:rPr>
              <a:t> zusätzliche Standangaben weglassen</a:t>
            </a:r>
          </a:p>
          <a:p>
            <a:pPr marL="228600" indent="-171450"/>
            <a:endParaRPr lang="de-DE" sz="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der Informationsquelle: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Statistische Berichte Baden-Württemberg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Gebiet A V 1 – j/12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Flächenerhebung nach Art der tatsächlichen Nutzung 2012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-Stand 31.12.2012-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819709"/>
              </p:ext>
            </p:extLst>
          </p:nvPr>
        </p:nvGraphicFramePr>
        <p:xfrm>
          <a:off x="179512" y="4797151"/>
          <a:ext cx="852475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808355"/>
                <a:gridCol w="3611869"/>
                <a:gridCol w="3196160"/>
              </a:tblGrid>
              <a:tr h="298832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Statistiken und Statistische Berichte -2-</a:t>
            </a:r>
          </a:p>
        </p:txBody>
      </p:sp>
    </p:spTree>
    <p:extLst>
      <p:ext uri="{BB962C8B-B14F-4D97-AF65-F5344CB8AC3E}">
        <p14:creationId xmlns:p14="http://schemas.microsoft.com/office/powerpoint/2010/main" val="3610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72608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Statistische Berichte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16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In der Informationsquelle</a:t>
            </a:r>
            <a:r>
              <a:rPr lang="de-DE" sz="1400" dirty="0" smtClean="0">
                <a:sym typeface="Wingdings" panose="05000000000000000000" pitchFamily="2" charset="2"/>
              </a:rPr>
              <a:t>: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Statistische Berichte      Statistisches Amt für Hamburg und Schleswig-Holstein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P I 1 (2) – j/12 H  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Bruttoinlandsprodukt 1991 bis 2012, Arbeitnehmerentgelt 1988 bis 2012,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Erwerbstätige  1991 bis 2025, Arbeitsvolumen 2006 bis 2012 in Hamburg</a:t>
            </a:r>
          </a:p>
          <a:p>
            <a:pPr marL="57150" indent="0">
              <a:buNone/>
            </a:pPr>
            <a:r>
              <a:rPr lang="de-DE" sz="1600" dirty="0" smtClean="0">
                <a:sym typeface="Wingdings" panose="05000000000000000000" pitchFamily="2" charset="2"/>
              </a:rPr>
              <a:t>Berechnungsstand August 2012 / Februar 2013</a:t>
            </a: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179373"/>
              </p:ext>
            </p:extLst>
          </p:nvPr>
        </p:nvGraphicFramePr>
        <p:xfrm>
          <a:off x="107504" y="3933056"/>
          <a:ext cx="8694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808355"/>
                <a:gridCol w="3539861"/>
                <a:gridCol w="34383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1988/2025-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Statistiken und Statistische Berichte -3-</a:t>
            </a:r>
          </a:p>
        </p:txBody>
      </p:sp>
    </p:spTree>
    <p:extLst>
      <p:ext uri="{BB962C8B-B14F-4D97-AF65-F5344CB8AC3E}">
        <p14:creationId xmlns:p14="http://schemas.microsoft.com/office/powerpoint/2010/main" val="48920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1052736"/>
            <a:ext cx="8640960" cy="5040560"/>
          </a:xfrm>
        </p:spPr>
        <p:txBody>
          <a:bodyPr wrap="square"/>
          <a:lstStyle/>
          <a:p>
            <a:pPr marL="57150" indent="0">
              <a:buNone/>
            </a:pPr>
            <a:r>
              <a:rPr lang="de-DE" sz="2200" dirty="0" smtClean="0">
                <a:sym typeface="Wingdings" panose="05000000000000000000" pitchFamily="2" charset="2"/>
              </a:rPr>
              <a:t>Statistische Berichte</a:t>
            </a:r>
            <a:br>
              <a:rPr lang="de-DE" sz="2200" dirty="0" smtClean="0">
                <a:sym typeface="Wingdings" panose="05000000000000000000" pitchFamily="2" charset="2"/>
              </a:rPr>
            </a:br>
            <a:endParaRPr lang="de-DE" sz="22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r>
              <a:rPr lang="de-DE" sz="2000" u="sng" dirty="0" smtClean="0">
                <a:sym typeface="Wingdings" panose="05000000000000000000" pitchFamily="2" charset="2"/>
              </a:rPr>
              <a:t>Beispiel: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In der Informationsquelle: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Statistische Berichte      Statistisches Amt Mecklenburg-Vorpommern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Bevölkerungsstand              A I unreg.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Aktualisierte 4. Landesprognose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(Basisjahr 2010)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Bevölkerungsentwicklung des Landes Mecklenburg-Vorpommern</a:t>
            </a:r>
          </a:p>
          <a:p>
            <a:pPr marL="57150" indent="0">
              <a:buNone/>
            </a:pPr>
            <a:r>
              <a:rPr lang="de-DE" sz="2000" dirty="0" smtClean="0">
                <a:sym typeface="Wingdings" panose="05000000000000000000" pitchFamily="2" charset="2"/>
              </a:rPr>
              <a:t>sowie der kreisfreien Städte und Landkreise bis 2030 nach Altersgruppen     </a:t>
            </a:r>
          </a:p>
          <a:p>
            <a:pPr marL="57150" indent="0">
              <a:buNone/>
            </a:pPr>
            <a:endParaRPr lang="de-DE" sz="20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8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4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>
              <a:sym typeface="Wingdings" panose="05000000000000000000" pitchFamily="2" charset="2"/>
            </a:endParaRP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380297"/>
              </p:ext>
            </p:extLst>
          </p:nvPr>
        </p:nvGraphicFramePr>
        <p:xfrm>
          <a:off x="251520" y="5373216"/>
          <a:ext cx="8694952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8368"/>
                <a:gridCol w="808355"/>
                <a:gridCol w="3539861"/>
                <a:gridCol w="34383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 (2010)-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Statistiken und Statistische Berichte </a:t>
            </a:r>
            <a:r>
              <a:rPr lang="de-DE" dirty="0" smtClean="0"/>
              <a:t>-4-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270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8</a:t>
            </a:r>
            <a:r>
              <a:rPr lang="de-DE" dirty="0" smtClean="0"/>
              <a:t>. Anmerkungen zur Zählung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endParaRPr lang="de-DE" sz="2000" dirty="0" smtClean="0"/>
          </a:p>
          <a:p>
            <a:pPr marL="400050"/>
            <a:r>
              <a:rPr lang="de-DE" dirty="0" smtClean="0"/>
              <a:t>RDA 2.17.5</a:t>
            </a:r>
          </a:p>
          <a:p>
            <a:pPr marL="400050"/>
            <a:r>
              <a:rPr lang="de-DE" dirty="0" smtClean="0"/>
              <a:t>weitere Informationen, wenn im Element Zählung</a:t>
            </a:r>
          </a:p>
          <a:p>
            <a:pPr marL="800100" lvl="1">
              <a:buFont typeface="Symbol" panose="05050102010706020507" pitchFamily="18" charset="2"/>
              <a:buChar char="-"/>
            </a:pPr>
            <a:r>
              <a:rPr lang="de-DE" dirty="0" smtClean="0"/>
              <a:t>nicht dargestellt</a:t>
            </a:r>
          </a:p>
          <a:p>
            <a:pPr marL="800100" lvl="1">
              <a:buFont typeface="Symbol" panose="05050102010706020507" pitchFamily="18" charset="2"/>
              <a:buChar char="-"/>
            </a:pPr>
            <a:r>
              <a:rPr lang="de-DE" dirty="0" smtClean="0"/>
              <a:t>nicht eindeutig</a:t>
            </a:r>
          </a:p>
          <a:p>
            <a:pPr marL="457200"/>
            <a:r>
              <a:rPr lang="de-DE" dirty="0" smtClean="0"/>
              <a:t>aus beliebiger Quelle</a:t>
            </a:r>
          </a:p>
          <a:p>
            <a:pPr marL="457200"/>
            <a:r>
              <a:rPr lang="de-DE" dirty="0" smtClean="0"/>
              <a:t>nicht in eckige Klammern</a:t>
            </a:r>
          </a:p>
          <a:p>
            <a:pPr marL="457200"/>
            <a:r>
              <a:rPr lang="de-DE" dirty="0" smtClean="0"/>
              <a:t>je nach Sachverhalt alphanumerische und/oder chronologische Bezeichnung verwenden</a:t>
            </a:r>
          </a:p>
          <a:p>
            <a:pPr marL="457200"/>
            <a:r>
              <a:rPr lang="de-DE" dirty="0" smtClean="0"/>
              <a:t>allgemeine Anmerkung möglich, ohne genaue Angabe der Ausgaben</a:t>
            </a:r>
            <a:endParaRPr lang="de-DE" dirty="0"/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endParaRPr lang="de-DE" sz="2000" dirty="0"/>
          </a:p>
          <a:p>
            <a:pPr marL="57150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17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Informationsquellen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dirty="0" smtClean="0"/>
              <a:t>Quelle, die den Haupttitel enthält</a:t>
            </a:r>
          </a:p>
          <a:p>
            <a:pPr marL="400050"/>
            <a:r>
              <a:rPr lang="de-DE" dirty="0" smtClean="0"/>
              <a:t>andere Quelle innerhalb der Ressource</a:t>
            </a:r>
          </a:p>
          <a:p>
            <a:pPr marL="400050"/>
            <a:r>
              <a:rPr lang="de-DE" dirty="0" smtClean="0"/>
              <a:t>andere Informationsquelle nach RDA 2.2.4</a:t>
            </a:r>
          </a:p>
          <a:p>
            <a:pPr marL="57150" indent="0">
              <a:buNone/>
            </a:pPr>
            <a:endParaRPr lang="de-DE" dirty="0"/>
          </a:p>
          <a:p>
            <a:pPr marL="57150" indent="0">
              <a:buNone/>
            </a:pPr>
            <a:r>
              <a:rPr lang="de-DE" sz="2800" u="sng" dirty="0" smtClean="0"/>
              <a:t>Quelle mit den vollständigsten Angaben bevorzugen!</a:t>
            </a:r>
          </a:p>
          <a:p>
            <a:pPr marL="57150" indent="0">
              <a:buNone/>
            </a:pPr>
            <a:r>
              <a:rPr lang="de-DE" sz="1800" u="sng" dirty="0" smtClean="0"/>
              <a:t>Beispiel:</a:t>
            </a:r>
          </a:p>
          <a:p>
            <a:pPr marL="57150" indent="0">
              <a:buNone/>
            </a:pPr>
            <a:r>
              <a:rPr lang="de-DE" sz="1800" dirty="0" smtClean="0"/>
              <a:t>Umschlag: Januar 2013</a:t>
            </a:r>
          </a:p>
          <a:p>
            <a:pPr marL="57150" indent="0">
              <a:buNone/>
            </a:pPr>
            <a:r>
              <a:rPr lang="de-DE" sz="1800" dirty="0" smtClean="0"/>
              <a:t>Impressum: Jahrgang 1   Nummer 1    Januar 2013</a:t>
            </a:r>
          </a:p>
          <a:p>
            <a:pPr marL="57150" indent="0">
              <a:buNone/>
            </a:pPr>
            <a:endParaRPr lang="de-DE" sz="1800" dirty="0" smtClean="0"/>
          </a:p>
          <a:p>
            <a:pPr marL="5715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367805"/>
              </p:ext>
            </p:extLst>
          </p:nvPr>
        </p:nvGraphicFramePr>
        <p:xfrm>
          <a:off x="323528" y="4581128"/>
          <a:ext cx="8136904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448272"/>
                <a:gridCol w="403244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Jahrgang 1, Nummer 1 (Januar 2013)-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998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Informationsquellen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00050"/>
            <a:r>
              <a:rPr lang="de-DE" sz="2000" dirty="0" smtClean="0"/>
              <a:t>Zählung möglichst vollständig</a:t>
            </a:r>
          </a:p>
          <a:p>
            <a:pPr marL="400050"/>
            <a:r>
              <a:rPr lang="de-DE" sz="2000" dirty="0" smtClean="0"/>
              <a:t>aus jeder Quelle innerhalb der Ressource </a:t>
            </a:r>
          </a:p>
          <a:p>
            <a:pPr marL="400050"/>
            <a:r>
              <a:rPr lang="de-DE" sz="2000" dirty="0" smtClean="0"/>
              <a:t>Zusammensetzen aus verschiedenen Quellen möglich, wenn eindeutig</a:t>
            </a:r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r>
              <a:rPr lang="de-DE" sz="1800" u="sng" dirty="0" smtClean="0"/>
              <a:t>Beispiel 1 </a:t>
            </a:r>
            <a:r>
              <a:rPr lang="de-DE" sz="1800" dirty="0" smtClean="0"/>
              <a:t>(alphanumerische und chronologische Bezeichnungen)</a:t>
            </a:r>
            <a:endParaRPr lang="de-DE" sz="1800" dirty="0"/>
          </a:p>
          <a:p>
            <a:pPr marL="57150" indent="0">
              <a:buNone/>
            </a:pPr>
            <a:r>
              <a:rPr lang="de-DE" sz="1600" dirty="0" smtClean="0"/>
              <a:t>Angabe auf dem Umschlag: März/April 2014</a:t>
            </a:r>
          </a:p>
          <a:p>
            <a:pPr marL="57150" indent="0">
              <a:buNone/>
            </a:pPr>
            <a:r>
              <a:rPr lang="de-DE" sz="1600" dirty="0" smtClean="0"/>
              <a:t>Angabe im Impressum: Volume 3, Heft 2 März 2014</a:t>
            </a:r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20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2000" dirty="0"/>
          </a:p>
          <a:p>
            <a:pPr marL="57150" indent="0">
              <a:buNone/>
            </a:pPr>
            <a:endParaRPr lang="de-DE" sz="2000" dirty="0" smtClean="0"/>
          </a:p>
          <a:p>
            <a:pPr marL="400050"/>
            <a:endParaRPr lang="de-DE" sz="2000" dirty="0"/>
          </a:p>
          <a:p>
            <a:pPr marL="57150" indent="0">
              <a:buNone/>
            </a:pPr>
            <a:endParaRPr lang="de-DE" sz="2000" dirty="0" smtClean="0"/>
          </a:p>
          <a:p>
            <a:pPr marL="57150" indent="0">
              <a:buNone/>
            </a:pPr>
            <a:endParaRPr lang="de-DE" sz="2000" dirty="0"/>
          </a:p>
          <a:p>
            <a:pPr marL="57150" indent="0">
              <a:buNone/>
            </a:pP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81579"/>
              </p:ext>
            </p:extLst>
          </p:nvPr>
        </p:nvGraphicFramePr>
        <p:xfrm>
          <a:off x="179512" y="4365104"/>
          <a:ext cx="8784976" cy="1282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3033540"/>
                <a:gridCol w="4095252"/>
              </a:tblGrid>
              <a:tr h="36792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79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 3, Heft 2 (März/April 2014)-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512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2. Informationsquellen -3-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57150" indent="0">
              <a:buNone/>
            </a:pPr>
            <a:r>
              <a:rPr lang="de-DE" sz="1800" u="sng" dirty="0" smtClean="0"/>
              <a:t>Beispiel 2</a:t>
            </a:r>
            <a:r>
              <a:rPr lang="de-DE" sz="1800" dirty="0" smtClean="0"/>
              <a:t> (mehrere chronologische Bezeichnungen):</a:t>
            </a:r>
          </a:p>
          <a:p>
            <a:pPr marL="57150" indent="0">
              <a:buNone/>
            </a:pPr>
            <a:r>
              <a:rPr lang="de-DE" sz="1600" dirty="0" smtClean="0"/>
              <a:t>Angabe auf dem Umschlag: Oktober</a:t>
            </a:r>
          </a:p>
          <a:p>
            <a:pPr marL="57150" indent="0">
              <a:buNone/>
            </a:pPr>
            <a:r>
              <a:rPr lang="de-DE" sz="1600" dirty="0" smtClean="0"/>
              <a:t>Angabe auf der Titelseite: 2011</a:t>
            </a:r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endParaRPr lang="de-DE" sz="1600" dirty="0" smtClean="0"/>
          </a:p>
          <a:p>
            <a:pPr marL="57150" indent="0">
              <a:buNone/>
            </a:pPr>
            <a:r>
              <a:rPr lang="de-DE" sz="1800" u="sng" dirty="0" smtClean="0"/>
              <a:t>Beispiel 3</a:t>
            </a:r>
            <a:r>
              <a:rPr lang="de-DE" sz="1800" dirty="0" smtClean="0"/>
              <a:t> (mehrere alphanumerische Bezeichnungen):</a:t>
            </a:r>
          </a:p>
          <a:p>
            <a:pPr marL="57150" indent="0">
              <a:buNone/>
            </a:pPr>
            <a:r>
              <a:rPr lang="de-DE" sz="1600" dirty="0" smtClean="0"/>
              <a:t>Angabe auf dem Umschlag: Band 1</a:t>
            </a:r>
          </a:p>
          <a:p>
            <a:pPr marL="57150" indent="0">
              <a:buNone/>
            </a:pPr>
            <a:r>
              <a:rPr lang="de-DE" sz="1600" dirty="0" smtClean="0"/>
              <a:t>Angabe im Impressum: Nummer 1</a:t>
            </a:r>
          </a:p>
          <a:p>
            <a:pPr marL="57150" indent="0">
              <a:buNone/>
            </a:pPr>
            <a:r>
              <a:rPr lang="de-DE" sz="1600" i="1" dirty="0" smtClean="0"/>
              <a:t>(mehrere Nummern innerhalb von Band 1)</a:t>
            </a:r>
          </a:p>
          <a:p>
            <a:pPr marL="57150" indent="0">
              <a:buNone/>
            </a:pPr>
            <a:endParaRPr lang="de-DE" sz="1600" i="1" dirty="0" smtClean="0"/>
          </a:p>
          <a:p>
            <a:pPr marL="57150" indent="0">
              <a:buNone/>
            </a:pPr>
            <a:endParaRPr lang="de-DE" sz="1600" i="1" dirty="0"/>
          </a:p>
          <a:p>
            <a:pPr marL="57150" indent="0">
              <a:buNone/>
            </a:pPr>
            <a:endParaRPr lang="de-DE" sz="1600" i="1" dirty="0" smtClean="0"/>
          </a:p>
          <a:p>
            <a:pPr marL="57150" indent="0">
              <a:buNone/>
            </a:pP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5B.06: Zählung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857750"/>
              </p:ext>
            </p:extLst>
          </p:nvPr>
        </p:nvGraphicFramePr>
        <p:xfrm>
          <a:off x="323528" y="1988840"/>
          <a:ext cx="8256240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8413"/>
                <a:gridCol w="898413"/>
                <a:gridCol w="3786169"/>
                <a:gridCol w="2673245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Oktober 2011-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6927351"/>
              </p:ext>
            </p:extLst>
          </p:nvPr>
        </p:nvGraphicFramePr>
        <p:xfrm>
          <a:off x="395536" y="4869160"/>
          <a:ext cx="8064896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2010"/>
                <a:gridCol w="852010"/>
                <a:gridCol w="3849246"/>
                <a:gridCol w="251163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von fortlaufenden Ressourcen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1, Nummer 1-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49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6068</Words>
  <Application>Microsoft Office PowerPoint</Application>
  <PresentationFormat>Bildschirmpräsentation (4:3)</PresentationFormat>
  <Paragraphs>2032</Paragraphs>
  <Slides>65</Slides>
  <Notes>34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65</vt:i4>
      </vt:variant>
    </vt:vector>
  </HeadingPairs>
  <TitlesOfParts>
    <vt:vector size="66" baseType="lpstr">
      <vt:lpstr>Larissa</vt:lpstr>
      <vt:lpstr>Schulungsunterlagen der AG RDA</vt:lpstr>
      <vt:lpstr>Zählung von fortlaufenden Ressourcen (RDA 2.6) </vt:lpstr>
      <vt:lpstr>Inhalt</vt:lpstr>
      <vt:lpstr>1. Definitionen -1-</vt:lpstr>
      <vt:lpstr>1. Definitionen -2-</vt:lpstr>
      <vt:lpstr>1. Definitionen -3-</vt:lpstr>
      <vt:lpstr>2. Informationsquellen -1-</vt:lpstr>
      <vt:lpstr>2. Informationsquellen -2-</vt:lpstr>
      <vt:lpstr>2. Informationsquellen -3-</vt:lpstr>
      <vt:lpstr>2. Informationsquellen -4-</vt:lpstr>
      <vt:lpstr>3. Erfassung, allgemein</vt:lpstr>
      <vt:lpstr>3. Erfassung, Angabe einer Jahreszahl</vt:lpstr>
      <vt:lpstr>3. Erfassung, Zeichensetzung -1-</vt:lpstr>
      <vt:lpstr>3. Erfassung, Zeichensetzung -2-</vt:lpstr>
      <vt:lpstr>3. Erfassung, Zeichensetzung -3-</vt:lpstr>
      <vt:lpstr>3. Erfassung, Zeichensetzung -4-</vt:lpstr>
      <vt:lpstr>3. Erfassung, Zeichensetzung -5-</vt:lpstr>
      <vt:lpstr>3. Erfassung, Erscheinen eingestellt </vt:lpstr>
      <vt:lpstr>3. Erfassung, fehlende Zählungsbezeichnung -1-</vt:lpstr>
      <vt:lpstr>3. Erfassung, fehlende Zählungsbezeichnung -2-</vt:lpstr>
      <vt:lpstr>3. Erfassung, fehlende Zählungsbezeichnung -3-</vt:lpstr>
      <vt:lpstr>3. Erfassung, alternative Zählung</vt:lpstr>
      <vt:lpstr>3. Erfassung, Neue Zählfolge -1-</vt:lpstr>
      <vt:lpstr>3. Erfassung, Neue Zählfolge -2-</vt:lpstr>
      <vt:lpstr>3. Erfassung, Neue Zählfolge -3-</vt:lpstr>
      <vt:lpstr>3. Erfassung, Neue Zählfolge -4-</vt:lpstr>
      <vt:lpstr>3. Erfassung, Angaben ermitteln</vt:lpstr>
      <vt:lpstr>3. Erfassung, Angaben nicht zu ermitteln</vt:lpstr>
      <vt:lpstr>3. Erfassung, einzelne Ausgabe liegt vor</vt:lpstr>
      <vt:lpstr>4. Alphanumerische Zählung -1-</vt:lpstr>
      <vt:lpstr>4. Alphanumerische Zählung -2-</vt:lpstr>
      <vt:lpstr>4. Alphanumerische Zählung -3-</vt:lpstr>
      <vt:lpstr>4. Alphanumerische Zählung -4-</vt:lpstr>
      <vt:lpstr>4. Alphanumerische Zählung -5-</vt:lpstr>
      <vt:lpstr>4. Alphanumerische Zählung -6-</vt:lpstr>
      <vt:lpstr>4. Alphanumerische Zählung -7-</vt:lpstr>
      <vt:lpstr>4. Alphanumerische Zählung -8-</vt:lpstr>
      <vt:lpstr>4. Alphanumerische Zählung -9-</vt:lpstr>
      <vt:lpstr>5. Chronologische Zählung, allgemein -1-</vt:lpstr>
      <vt:lpstr>5. Chronologische Zählung, allgemein -2-</vt:lpstr>
      <vt:lpstr>5. Chronologische Zählung, allgemein -3-</vt:lpstr>
      <vt:lpstr>5. Chronologische Zählung,        Berichtsjahr/Berichtszeitraum -1-</vt:lpstr>
      <vt:lpstr>5. Chronologische Zählung,        Berichtsjahr/Berichtszeitraum -2-</vt:lpstr>
      <vt:lpstr>6. Komplexe oder unregelmäßige Zählungen -1-</vt:lpstr>
      <vt:lpstr>6. Komplexe oder unregelmäßige Zählungen -2-</vt:lpstr>
      <vt:lpstr>6. Komplexe oder unregelmäßige Zählungen -3-</vt:lpstr>
      <vt:lpstr>6. Komplexe oder unregelmäßige Zählungen -4-</vt:lpstr>
      <vt:lpstr>6. Komplexe oder unregelmäßige Zählungen -5-</vt:lpstr>
      <vt:lpstr>6. Komplexe oder unregelmäßige Zählungen -6-</vt:lpstr>
      <vt:lpstr>6. Komplexe oder unregelmäßige Zählungen -7-</vt:lpstr>
      <vt:lpstr>6. Komplexe oder unregelmäßige Zählungen -8-</vt:lpstr>
      <vt:lpstr>6. Komplexe oder unregelmäßige Zählungen -9-</vt:lpstr>
      <vt:lpstr>6. Komplexe oder unregelmäßige Zählungen -10-</vt:lpstr>
      <vt:lpstr>6. Komplexe oder unregelmäßige Zählungen -11-</vt:lpstr>
      <vt:lpstr>6. Komplexe oder unregelmäßige Zählungen -12-</vt:lpstr>
      <vt:lpstr>6. Komplexe oder unregelmäßige Zählungen -13-</vt:lpstr>
      <vt:lpstr>6. Komplexe oder unregelmäßige Zählungen -14-</vt:lpstr>
      <vt:lpstr>6. Komplexe oder unregelmäßige Zählungen -15-</vt:lpstr>
      <vt:lpstr>6. Komplexe oder unregelmäßige Zählungen -16-</vt:lpstr>
      <vt:lpstr>6. Komplexe oder unregelmäßige Zählungen -17-</vt:lpstr>
      <vt:lpstr>7. Statistiken und Statistische Berichte -1-</vt:lpstr>
      <vt:lpstr>7. Statistiken und Statistische Berichte -2-</vt:lpstr>
      <vt:lpstr>7. Statistiken und Statistische Berichte -3-</vt:lpstr>
      <vt:lpstr>7. Statistiken und Statistische Berichte -4-</vt:lpstr>
      <vt:lpstr>8. Anmerkungen zur Zählung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571</cp:revision>
  <dcterms:created xsi:type="dcterms:W3CDTF">2014-02-18T07:01:40Z</dcterms:created>
  <dcterms:modified xsi:type="dcterms:W3CDTF">2017-02-01T09:44:02Z</dcterms:modified>
</cp:coreProperties>
</file>