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handoutMasterIdLst>
    <p:handoutMasterId r:id="rId68"/>
  </p:handoutMasterIdLst>
  <p:sldIdLst>
    <p:sldId id="285" r:id="rId2"/>
    <p:sldId id="259" r:id="rId3"/>
    <p:sldId id="349" r:id="rId4"/>
    <p:sldId id="356" r:id="rId5"/>
    <p:sldId id="287" r:id="rId6"/>
    <p:sldId id="302" r:id="rId7"/>
    <p:sldId id="303" r:id="rId8"/>
    <p:sldId id="305" r:id="rId9"/>
    <p:sldId id="306" r:id="rId10"/>
    <p:sldId id="372" r:id="rId11"/>
    <p:sldId id="307" r:id="rId12"/>
    <p:sldId id="308" r:id="rId13"/>
    <p:sldId id="309" r:id="rId14"/>
    <p:sldId id="310" r:id="rId15"/>
    <p:sldId id="311" r:id="rId16"/>
    <p:sldId id="378" r:id="rId17"/>
    <p:sldId id="379" r:id="rId18"/>
    <p:sldId id="312" r:id="rId19"/>
    <p:sldId id="313" r:id="rId20"/>
    <p:sldId id="365" r:id="rId21"/>
    <p:sldId id="366" r:id="rId22"/>
    <p:sldId id="314" r:id="rId23"/>
    <p:sldId id="315" r:id="rId24"/>
    <p:sldId id="355" r:id="rId25"/>
    <p:sldId id="367" r:id="rId26"/>
    <p:sldId id="368" r:id="rId27"/>
    <p:sldId id="317" r:id="rId28"/>
    <p:sldId id="318" r:id="rId29"/>
    <p:sldId id="319" r:id="rId30"/>
    <p:sldId id="320" r:id="rId31"/>
    <p:sldId id="321" r:id="rId32"/>
    <p:sldId id="322" r:id="rId33"/>
    <p:sldId id="373" r:id="rId34"/>
    <p:sldId id="323" r:id="rId35"/>
    <p:sldId id="374" r:id="rId36"/>
    <p:sldId id="375" r:id="rId37"/>
    <p:sldId id="369" r:id="rId38"/>
    <p:sldId id="370" r:id="rId39"/>
    <p:sldId id="325" r:id="rId40"/>
    <p:sldId id="376" r:id="rId41"/>
    <p:sldId id="359" r:id="rId42"/>
    <p:sldId id="360" r:id="rId43"/>
    <p:sldId id="326" r:id="rId44"/>
    <p:sldId id="330" r:id="rId45"/>
    <p:sldId id="331" r:id="rId46"/>
    <p:sldId id="377" r:id="rId47"/>
    <p:sldId id="332" r:id="rId48"/>
    <p:sldId id="333" r:id="rId49"/>
    <p:sldId id="334" r:id="rId50"/>
    <p:sldId id="335" r:id="rId51"/>
    <p:sldId id="336" r:id="rId52"/>
    <p:sldId id="361" r:id="rId53"/>
    <p:sldId id="362" r:id="rId54"/>
    <p:sldId id="347" r:id="rId55"/>
    <p:sldId id="337" r:id="rId56"/>
    <p:sldId id="371" r:id="rId57"/>
    <p:sldId id="338" r:id="rId58"/>
    <p:sldId id="339" r:id="rId59"/>
    <p:sldId id="340" r:id="rId60"/>
    <p:sldId id="341" r:id="rId61"/>
    <p:sldId id="342" r:id="rId62"/>
    <p:sldId id="343" r:id="rId63"/>
    <p:sldId id="344" r:id="rId64"/>
    <p:sldId id="345" r:id="rId65"/>
    <p:sldId id="346" r:id="rId6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6" autoAdjust="0"/>
    <p:restoredTop sz="85592" autoAdjust="0"/>
  </p:normalViewPr>
  <p:slideViewPr>
    <p:cSldViewPr>
      <p:cViewPr varScale="1">
        <p:scale>
          <a:sx n="74" d="100"/>
          <a:sy n="74" d="100"/>
        </p:scale>
        <p:origin x="-128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01.02.2017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01.02.2017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00000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90617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07951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82894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38330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80982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91890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8098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63969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4327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8497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Karlsruher</a:t>
            </a:r>
            <a:r>
              <a:rPr lang="de-DE" baseline="0" dirty="0" smtClean="0"/>
              <a:t> Virtuelle Katalog (KVK) gilt nicht als gesicherte Quelle für die Angabe der Zählung der ersten und/oder letzten Ausgabe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96006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70030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8251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Informationsquellen </a:t>
            </a:r>
            <a:r>
              <a:rPr lang="de-DE" dirty="0" smtClean="0"/>
              <a:t>-4-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Vorwort, Nachwort, Klappentexte</a:t>
            </a:r>
          </a:p>
          <a:p>
            <a:pPr marL="0" indent="0">
              <a:buNone/>
            </a:pPr>
            <a:r>
              <a:rPr lang="de-DE" dirty="0" smtClean="0"/>
              <a:t>als Informationsquelle für Zählung,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wenn zu erwarten ist, dass sich in den nächsten Ausgaben die Zählung nur </a:t>
            </a:r>
            <a:r>
              <a:rPr lang="de-DE" dirty="0"/>
              <a:t>d</a:t>
            </a:r>
            <a:r>
              <a:rPr lang="de-DE" dirty="0" smtClean="0"/>
              <a:t>ort befindet!</a:t>
            </a:r>
          </a:p>
          <a:p>
            <a:pPr marL="0" indent="0">
              <a:buNone/>
            </a:pPr>
            <a:r>
              <a:rPr lang="de-DE" dirty="0" smtClean="0"/>
              <a:t>(Ermessen des Katalogisierenden)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u="sng" dirty="0" smtClean="0"/>
              <a:t>Hinweis:</a:t>
            </a:r>
          </a:p>
          <a:p>
            <a:pPr marL="0" indent="0">
              <a:buNone/>
            </a:pPr>
            <a:r>
              <a:rPr lang="de-DE" dirty="0" smtClean="0"/>
              <a:t>Ziffern und Zahlen aus </a:t>
            </a:r>
            <a:r>
              <a:rPr lang="de-DE" smtClean="0"/>
              <a:t>einem Barcode/Strichcode </a:t>
            </a:r>
            <a:r>
              <a:rPr lang="de-DE" dirty="0" smtClean="0"/>
              <a:t>gelten nicht als Zählung!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04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allgemein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640960" cy="5472608"/>
          </a:xfrm>
        </p:spPr>
        <p:txBody>
          <a:bodyPr wrap="square"/>
          <a:lstStyle/>
          <a:p>
            <a:pPr marL="400050"/>
            <a:r>
              <a:rPr lang="de-DE" dirty="0" smtClean="0"/>
              <a:t>RDA 1.7, RDA 1.8, RDA Anhang A.6 u. D 1.2, Grundregeln RDA 2.6.1, Duden</a:t>
            </a:r>
            <a:endParaRPr lang="de-DE" dirty="0"/>
          </a:p>
          <a:p>
            <a:pPr marL="57150" indent="0">
              <a:buNone/>
            </a:pPr>
            <a:endParaRPr lang="de-DE" sz="900" dirty="0" smtClean="0"/>
          </a:p>
          <a:p>
            <a:pPr marL="400050"/>
            <a:r>
              <a:rPr lang="de-DE" dirty="0" smtClean="0"/>
              <a:t>Bandbezeichnungen (z. B. Band, Jahrgang, Volume usw.) aus Informationsquelle übertragen</a:t>
            </a:r>
          </a:p>
          <a:p>
            <a:pPr marL="400050"/>
            <a:r>
              <a:rPr lang="de-DE" dirty="0" smtClean="0"/>
              <a:t>je nach Angabe in ausgeschriebener oder abgekürzter Form</a:t>
            </a:r>
          </a:p>
          <a:p>
            <a:pPr marL="400050"/>
            <a:r>
              <a:rPr lang="de-DE" dirty="0"/>
              <a:t>e</a:t>
            </a:r>
            <a:r>
              <a:rPr lang="de-DE" dirty="0" smtClean="0"/>
              <a:t>rstes Wort/erste Abkürzung der Zählfolge immer groß schreiben</a:t>
            </a:r>
          </a:p>
          <a:p>
            <a:pPr marL="400050"/>
            <a:endParaRPr lang="de-DE" sz="1600" dirty="0" smtClean="0"/>
          </a:p>
          <a:p>
            <a:pPr marL="57150" indent="0">
              <a:buNone/>
            </a:pPr>
            <a:r>
              <a:rPr lang="de-DE" sz="1600" dirty="0" smtClean="0"/>
              <a:t>Vorlage: Volume 1     No. 1     </a:t>
            </a:r>
            <a:r>
              <a:rPr lang="de-DE" sz="1600" spc="-300" dirty="0" smtClean="0"/>
              <a:t>  </a:t>
            </a:r>
            <a:r>
              <a:rPr lang="de-DE" sz="1600" dirty="0" smtClean="0"/>
              <a:t>Jan.   1976</a:t>
            </a:r>
          </a:p>
          <a:p>
            <a:pPr marL="57150" indent="0">
              <a:buNone/>
            </a:pPr>
            <a:r>
              <a:rPr lang="de-DE" sz="1600" dirty="0"/>
              <a:t> </a:t>
            </a:r>
            <a:r>
              <a:rPr lang="de-DE" sz="1600" dirty="0" smtClean="0"/>
              <a:t>            Volume 10   No. 12    Dec. </a:t>
            </a:r>
            <a:r>
              <a:rPr lang="de-DE" sz="1600" spc="-300" dirty="0" smtClean="0"/>
              <a:t>    </a:t>
            </a:r>
            <a:r>
              <a:rPr lang="de-DE" sz="1600" dirty="0" smtClean="0"/>
              <a:t>1985</a:t>
            </a:r>
          </a:p>
          <a:p>
            <a:pPr marL="57150" indent="0">
              <a:buNone/>
            </a:pPr>
            <a:endParaRPr lang="de-DE" sz="1600" dirty="0"/>
          </a:p>
          <a:p>
            <a:pPr marL="57150" indent="0">
              <a:buNone/>
            </a:pPr>
            <a:endParaRPr lang="de-DE" sz="2000" dirty="0">
              <a:solidFill>
                <a:srgbClr val="0070C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875054"/>
              </p:ext>
            </p:extLst>
          </p:nvPr>
        </p:nvGraphicFramePr>
        <p:xfrm>
          <a:off x="251520" y="5013176"/>
          <a:ext cx="8712968" cy="1310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3234914"/>
                <a:gridCol w="4685966"/>
              </a:tblGrid>
              <a:tr h="3960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 1, no. 1 (Jan. 1976)-volume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10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no. 12 (Dec. 1985)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785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Angabe einer Jahreszahl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79512" y="836712"/>
            <a:ext cx="8928992" cy="5472608"/>
          </a:xfrm>
        </p:spPr>
        <p:txBody>
          <a:bodyPr wrap="square"/>
          <a:lstStyle/>
          <a:p>
            <a:pPr marL="400050"/>
            <a:r>
              <a:rPr lang="de-DE" dirty="0" smtClean="0"/>
              <a:t>Jahreszahl im Allgemeinen wie in der    Informationsquelle angegeben erfassen</a:t>
            </a:r>
          </a:p>
          <a:p>
            <a:pPr marL="57150" indent="0">
              <a:buNone/>
            </a:pPr>
            <a:r>
              <a:rPr lang="de-DE" sz="1800" u="sng" dirty="0" smtClean="0"/>
              <a:t>Beispiel</a:t>
            </a:r>
            <a:r>
              <a:rPr lang="de-DE" sz="1800" u="sng" dirty="0"/>
              <a:t>:</a:t>
            </a:r>
          </a:p>
          <a:p>
            <a:pPr marL="57150" indent="0">
              <a:buNone/>
            </a:pPr>
            <a:r>
              <a:rPr lang="de-DE" sz="1800" dirty="0"/>
              <a:t>In der Informationsquelle: 88, 1</a:t>
            </a:r>
          </a:p>
          <a:p>
            <a:pPr marL="57150" indent="0">
              <a:buNone/>
            </a:pPr>
            <a:endParaRPr lang="de-DE" dirty="0"/>
          </a:p>
          <a:p>
            <a:pPr marL="57150" indent="0">
              <a:buNone/>
            </a:pPr>
            <a:endParaRPr lang="de-DE" dirty="0"/>
          </a:p>
          <a:p>
            <a:pPr marL="57150" indent="0">
              <a:buNone/>
            </a:pPr>
            <a:endParaRPr lang="de-DE" sz="1200" dirty="0" smtClean="0"/>
          </a:p>
          <a:p>
            <a:pPr marL="400050"/>
            <a:r>
              <a:rPr lang="de-DE" dirty="0" smtClean="0"/>
              <a:t> zusammenfassende Angaben von Daten nach </a:t>
            </a:r>
          </a:p>
          <a:p>
            <a:pPr marL="57150" indent="0">
              <a:buNone/>
            </a:pPr>
            <a:r>
              <a:rPr lang="de-DE" dirty="0"/>
              <a:t> </a:t>
            </a:r>
            <a:r>
              <a:rPr lang="de-DE" dirty="0" smtClean="0"/>
              <a:t>   RDA 1.8.4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erste und letzte Zahl vollständig ohne</a:t>
            </a:r>
          </a:p>
          <a:p>
            <a:pPr marL="57150" indent="0">
              <a:buNone/>
            </a:pPr>
            <a:r>
              <a:rPr lang="de-DE" dirty="0"/>
              <a:t> </a:t>
            </a:r>
            <a:r>
              <a:rPr lang="de-DE" dirty="0" smtClean="0"/>
              <a:t>   eckige Klammern</a:t>
            </a:r>
            <a:endParaRPr lang="de-DE" sz="800" dirty="0" smtClean="0"/>
          </a:p>
          <a:p>
            <a:pPr marL="57150" indent="0">
              <a:buNone/>
            </a:pPr>
            <a:r>
              <a:rPr lang="de-DE" sz="1800" u="sng" dirty="0" smtClean="0"/>
              <a:t>Beispiel:</a:t>
            </a:r>
          </a:p>
          <a:p>
            <a:pPr marL="57150" indent="0">
              <a:buNone/>
            </a:pPr>
            <a:r>
              <a:rPr lang="de-DE" sz="1800" dirty="0" smtClean="0"/>
              <a:t>In der Informationsquelle: 1956/57</a:t>
            </a:r>
          </a:p>
          <a:p>
            <a:pPr marL="57150" indent="0">
              <a:buNone/>
            </a:pPr>
            <a:endParaRPr lang="de-DE" sz="1800" dirty="0"/>
          </a:p>
          <a:p>
            <a:pPr marL="57150" indent="0">
              <a:buNone/>
            </a:pPr>
            <a:endParaRPr lang="de-DE" sz="1200" dirty="0" smtClean="0"/>
          </a:p>
          <a:p>
            <a:pPr marL="57150" indent="0">
              <a:buNone/>
            </a:pPr>
            <a:endParaRPr lang="de-DE" sz="1200" dirty="0"/>
          </a:p>
          <a:p>
            <a:pPr marL="57150" indent="0">
              <a:buNone/>
            </a:pPr>
            <a:endParaRPr lang="de-DE" sz="1200" dirty="0" smtClean="0"/>
          </a:p>
          <a:p>
            <a:pPr marL="57150" indent="0">
              <a:buNone/>
            </a:pPr>
            <a:endParaRPr lang="de-DE" sz="1200" dirty="0"/>
          </a:p>
          <a:p>
            <a:pPr marL="57150" indent="0">
              <a:buNone/>
            </a:pPr>
            <a:endParaRPr lang="de-DE" sz="1200" dirty="0" smtClean="0"/>
          </a:p>
          <a:p>
            <a:pPr marL="57150" indent="0">
              <a:buNone/>
            </a:pPr>
            <a:endParaRPr lang="de-DE" sz="1200" dirty="0"/>
          </a:p>
          <a:p>
            <a:pPr marL="5715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982907"/>
              </p:ext>
            </p:extLst>
          </p:nvPr>
        </p:nvGraphicFramePr>
        <p:xfrm>
          <a:off x="323528" y="2348880"/>
          <a:ext cx="8496944" cy="1108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490"/>
                <a:gridCol w="4833124"/>
                <a:gridCol w="2806330"/>
              </a:tblGrid>
              <a:tr h="46805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88, 1-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106500"/>
              </p:ext>
            </p:extLst>
          </p:nvPr>
        </p:nvGraphicFramePr>
        <p:xfrm>
          <a:off x="323528" y="5373216"/>
          <a:ext cx="8496944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0502"/>
                <a:gridCol w="4744128"/>
                <a:gridCol w="283231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1956/1957-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923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Zeichensetzung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57150" indent="0">
              <a:buNone/>
            </a:pPr>
            <a:r>
              <a:rPr lang="de-DE" dirty="0" smtClean="0"/>
              <a:t>Zeichensetzung:</a:t>
            </a:r>
          </a:p>
          <a:p>
            <a:pPr marL="400050"/>
            <a:r>
              <a:rPr lang="de-DE" dirty="0" smtClean="0"/>
              <a:t>Bis-Strich am Ende zeigt fortlaufendes Erscheinen</a:t>
            </a:r>
          </a:p>
          <a:p>
            <a:pPr marL="400050"/>
            <a:r>
              <a:rPr lang="de-DE" dirty="0" smtClean="0"/>
              <a:t>chronologische Bezeichnung in runden Klammern nach der alphanumerischen Bezeichnung</a:t>
            </a:r>
          </a:p>
          <a:p>
            <a:pPr marL="57150" indent="0">
              <a:buNone/>
            </a:pPr>
            <a:endParaRPr lang="de-DE" dirty="0" smtClean="0">
              <a:solidFill>
                <a:srgbClr val="0070C0"/>
              </a:solidFill>
            </a:endParaRPr>
          </a:p>
          <a:p>
            <a:pPr marL="5715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496258"/>
              </p:ext>
            </p:extLst>
          </p:nvPr>
        </p:nvGraphicFramePr>
        <p:xfrm>
          <a:off x="251520" y="2924944"/>
          <a:ext cx="864096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960440"/>
                <a:gridCol w="381642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1 (2001)-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 4, Nr. 4 (April 1993)-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 (2008 Januar)-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# 1-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538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</a:t>
            </a:r>
            <a:r>
              <a:rPr lang="de-DE" dirty="0"/>
              <a:t>Z</a:t>
            </a:r>
            <a:r>
              <a:rPr lang="de-DE" dirty="0" smtClean="0"/>
              <a:t>eichensetzung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57150" indent="0">
              <a:buNone/>
            </a:pPr>
            <a:r>
              <a:rPr lang="de-DE" dirty="0" smtClean="0"/>
              <a:t>Nur chronologische Bezeichnung liegt vor</a:t>
            </a:r>
          </a:p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 keine runden Klammern</a:t>
            </a:r>
            <a:endParaRPr lang="de-DE" dirty="0" smtClean="0"/>
          </a:p>
          <a:p>
            <a:pPr marL="5715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3455705"/>
              </p:ext>
            </p:extLst>
          </p:nvPr>
        </p:nvGraphicFramePr>
        <p:xfrm>
          <a:off x="251520" y="1988840"/>
          <a:ext cx="8640960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4104456"/>
                <a:gridCol w="367240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2008-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Heft Januar 2007-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Frühjahr 2001-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Weihnachten 2014-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Wintersemester 2010/2011-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172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Zeichensetzung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dirty="0" smtClean="0"/>
              <a:t>Bezeichnungen der ersten und der letzten Ausgabe in einer einzigen Zählungsangabe</a:t>
            </a:r>
          </a:p>
          <a:p>
            <a:pPr marL="400050"/>
            <a:r>
              <a:rPr lang="de-DE" dirty="0" smtClean="0"/>
              <a:t>Bis-Strich zwischen die Bezeichnungen</a:t>
            </a:r>
          </a:p>
          <a:p>
            <a:pPr marL="5715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979051"/>
              </p:ext>
            </p:extLst>
          </p:nvPr>
        </p:nvGraphicFramePr>
        <p:xfrm>
          <a:off x="251520" y="2492896"/>
          <a:ext cx="8640960" cy="2448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3600400"/>
                <a:gridCol w="4248472"/>
              </a:tblGrid>
              <a:tr h="39628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399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1-4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399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1991-1998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399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1982/1983-1990/1991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86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Erfassung, Zeichensetzung </a:t>
            </a:r>
            <a:r>
              <a:rPr lang="de-DE" dirty="0" smtClean="0"/>
              <a:t>-4-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Auflagenzählung, Stand- oder Versionsangaben gelten nur gemäß RDA 0.0 D-A-CH als Zählung, </a:t>
            </a:r>
            <a:r>
              <a:rPr lang="de-DE" dirty="0" smtClean="0"/>
              <a:t>wenn</a:t>
            </a:r>
          </a:p>
          <a:p>
            <a:pPr lvl="0"/>
            <a:r>
              <a:rPr lang="de-DE" dirty="0"/>
              <a:t>keine weitere Zählung </a:t>
            </a:r>
            <a:r>
              <a:rPr lang="de-DE" dirty="0" smtClean="0"/>
              <a:t>vorhanden ist</a:t>
            </a:r>
            <a:endParaRPr lang="de-DE" dirty="0"/>
          </a:p>
          <a:p>
            <a:pPr lvl="0"/>
            <a:r>
              <a:rPr lang="de-DE" dirty="0"/>
              <a:t>eine Erscheinungsfrequenz in der Ressource selbst genannt ist</a:t>
            </a:r>
          </a:p>
          <a:p>
            <a:pPr lvl="0"/>
            <a:r>
              <a:rPr lang="de-DE" dirty="0"/>
              <a:t>kein geplanter Abschluss </a:t>
            </a:r>
            <a:r>
              <a:rPr lang="de-DE" dirty="0" smtClean="0"/>
              <a:t>vorliegt</a:t>
            </a:r>
          </a:p>
          <a:p>
            <a:pPr marL="0" lvl="0" indent="0">
              <a:buNone/>
            </a:pPr>
            <a:endParaRPr lang="de-DE" sz="1200" dirty="0"/>
          </a:p>
          <a:p>
            <a:pPr marL="0" lvl="0" indent="0">
              <a:buNone/>
            </a:pPr>
            <a:r>
              <a:rPr lang="de-DE" sz="1600" u="sng" dirty="0" smtClean="0"/>
              <a:t>Beispiel 1</a:t>
            </a:r>
            <a:r>
              <a:rPr lang="de-DE" sz="1600" dirty="0" smtClean="0"/>
              <a:t>: </a:t>
            </a:r>
          </a:p>
          <a:p>
            <a:pPr marL="0" lvl="0" indent="0">
              <a:buNone/>
            </a:pPr>
            <a:r>
              <a:rPr lang="de-DE" sz="1600" dirty="0" smtClean="0"/>
              <a:t>In der Informationsquelle: 1. Auflage 2011</a:t>
            </a:r>
          </a:p>
          <a:p>
            <a:pPr marL="0" lvl="0" indent="0">
              <a:buNone/>
            </a:pPr>
            <a:r>
              <a:rPr lang="de-DE" sz="1600" dirty="0" smtClean="0"/>
              <a:t>Keine weitere Zählung vorhanden; Erscheinungsfrequenz </a:t>
            </a:r>
            <a:r>
              <a:rPr lang="de-DE" sz="1600" smtClean="0"/>
              <a:t>jährlich - in </a:t>
            </a:r>
            <a:r>
              <a:rPr lang="de-DE" sz="1600" dirty="0" smtClean="0"/>
              <a:t>der Ressource genannt; kein Abschluss geplant</a:t>
            </a:r>
          </a:p>
          <a:p>
            <a:pPr marL="0" lv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499537"/>
              </p:ext>
            </p:extLst>
          </p:nvPr>
        </p:nvGraphicFramePr>
        <p:xfrm>
          <a:off x="251520" y="4869160"/>
          <a:ext cx="835292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8355"/>
                <a:gridCol w="3944173"/>
                <a:gridCol w="3600400"/>
              </a:tblGrid>
              <a:tr h="29883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Auflage (2011)-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51796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Erfassung, Zeichensetzung </a:t>
            </a:r>
            <a:r>
              <a:rPr lang="de-DE" dirty="0" smtClean="0"/>
              <a:t>-5-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de-DE" sz="1800" u="sng" dirty="0"/>
              <a:t>Beispiel </a:t>
            </a:r>
            <a:r>
              <a:rPr lang="de-DE" sz="1800" u="sng" dirty="0" smtClean="0"/>
              <a:t>2</a:t>
            </a:r>
            <a:r>
              <a:rPr lang="de-DE" sz="1800" dirty="0" smtClean="0"/>
              <a:t>: </a:t>
            </a:r>
            <a:endParaRPr lang="de-DE" sz="1800" dirty="0"/>
          </a:p>
          <a:p>
            <a:pPr marL="0" lvl="0" indent="0">
              <a:buNone/>
            </a:pPr>
            <a:r>
              <a:rPr lang="de-DE" sz="1800" dirty="0"/>
              <a:t>In der Informationsquelle: </a:t>
            </a:r>
            <a:r>
              <a:rPr lang="de-DE" sz="1800" dirty="0" smtClean="0"/>
              <a:t>Stand: 1. Dezember 2014</a:t>
            </a:r>
            <a:endParaRPr lang="de-DE" sz="1800" dirty="0"/>
          </a:p>
          <a:p>
            <a:pPr marL="0" lvl="0" indent="0">
              <a:buNone/>
            </a:pPr>
            <a:r>
              <a:rPr lang="de-DE" sz="1800" dirty="0"/>
              <a:t>Keine weitere Zählung </a:t>
            </a:r>
            <a:r>
              <a:rPr lang="de-DE" sz="1800" dirty="0" smtClean="0"/>
              <a:t>vorhanden; </a:t>
            </a:r>
            <a:r>
              <a:rPr lang="de-DE" sz="1800" dirty="0"/>
              <a:t>Erscheinungsfrequenz </a:t>
            </a:r>
            <a:r>
              <a:rPr lang="de-DE" sz="1800" dirty="0" smtClean="0"/>
              <a:t>vierteljährlich - in </a:t>
            </a:r>
            <a:r>
              <a:rPr lang="de-DE" sz="1800" dirty="0"/>
              <a:t>der Ressource </a:t>
            </a:r>
            <a:r>
              <a:rPr lang="de-DE" sz="1800" dirty="0" smtClean="0"/>
              <a:t>genannt; </a:t>
            </a:r>
            <a:r>
              <a:rPr lang="de-DE" sz="1800" dirty="0"/>
              <a:t>kein Abschluss </a:t>
            </a:r>
            <a:r>
              <a:rPr lang="de-DE" sz="1800" dirty="0" smtClean="0"/>
              <a:t>geplant</a:t>
            </a:r>
          </a:p>
          <a:p>
            <a:pPr marL="0" lvl="0" indent="0">
              <a:buNone/>
            </a:pPr>
            <a:endParaRPr lang="de-DE" sz="1600" dirty="0"/>
          </a:p>
          <a:p>
            <a:pPr marL="0" lvl="0" indent="0">
              <a:buNone/>
            </a:pPr>
            <a:endParaRPr lang="de-DE" sz="1600" dirty="0" smtClean="0"/>
          </a:p>
          <a:p>
            <a:pPr marL="0" lvl="0" indent="0">
              <a:buNone/>
            </a:pPr>
            <a:endParaRPr lang="de-DE" sz="1600" dirty="0"/>
          </a:p>
          <a:p>
            <a:pPr marL="0" lvl="0" indent="0">
              <a:buNone/>
            </a:pPr>
            <a:endParaRPr lang="de-DE" sz="1600" dirty="0" smtClean="0"/>
          </a:p>
          <a:p>
            <a:pPr marL="0" lvl="0" indent="0">
              <a:buNone/>
            </a:pPr>
            <a:endParaRPr lang="de-DE" sz="1800" dirty="0"/>
          </a:p>
          <a:p>
            <a:pPr marL="0" lvl="0" indent="0">
              <a:buNone/>
            </a:pPr>
            <a:r>
              <a:rPr lang="de-DE" sz="1800" u="sng" dirty="0"/>
              <a:t>Beispiel </a:t>
            </a:r>
            <a:r>
              <a:rPr lang="de-DE" sz="1800" u="sng" dirty="0" smtClean="0"/>
              <a:t>3</a:t>
            </a:r>
            <a:r>
              <a:rPr lang="de-DE" sz="1800" dirty="0" smtClean="0"/>
              <a:t>: </a:t>
            </a:r>
            <a:endParaRPr lang="de-DE" sz="1800" dirty="0"/>
          </a:p>
          <a:p>
            <a:pPr marL="0" lvl="0" indent="0">
              <a:buNone/>
            </a:pPr>
            <a:r>
              <a:rPr lang="de-DE" sz="1800" dirty="0"/>
              <a:t>In der Informationsquelle: </a:t>
            </a:r>
            <a:endParaRPr lang="de-DE" sz="1800" dirty="0" smtClean="0"/>
          </a:p>
          <a:p>
            <a:pPr marL="0" lvl="0" indent="0">
              <a:buNone/>
            </a:pPr>
            <a:r>
              <a:rPr lang="de-DE" sz="1800" dirty="0" smtClean="0"/>
              <a:t>Ausgabe 01             1. Auflage, Stand: 15. Juni 2015</a:t>
            </a:r>
          </a:p>
          <a:p>
            <a:pPr marL="0" indent="0">
              <a:buNone/>
            </a:pPr>
            <a:r>
              <a:rPr lang="de-DE" sz="1800" dirty="0" smtClean="0"/>
              <a:t>Ressource </a:t>
            </a:r>
            <a:r>
              <a:rPr lang="de-DE" sz="1800" dirty="0"/>
              <a:t>erscheint alle 1-2 </a:t>
            </a:r>
            <a:r>
              <a:rPr lang="de-DE" sz="1800" dirty="0" smtClean="0"/>
              <a:t>Jahre</a:t>
            </a:r>
          </a:p>
          <a:p>
            <a:pPr marL="0" indent="0">
              <a:buNone/>
            </a:pPr>
            <a:endParaRPr lang="de-DE" sz="1600" dirty="0" smtClean="0"/>
          </a:p>
          <a:p>
            <a:pPr marL="0" lv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43102"/>
              </p:ext>
            </p:extLst>
          </p:nvPr>
        </p:nvGraphicFramePr>
        <p:xfrm>
          <a:off x="323528" y="2132856"/>
          <a:ext cx="8136905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1447"/>
                <a:gridCol w="3552729"/>
                <a:gridCol w="355272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Stand: 1. Dezember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2014-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554520"/>
              </p:ext>
            </p:extLst>
          </p:nvPr>
        </p:nvGraphicFramePr>
        <p:xfrm>
          <a:off x="323528" y="5010368"/>
          <a:ext cx="8208913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8467"/>
                <a:gridCol w="3580223"/>
                <a:gridCol w="358022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</a:p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01-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98451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Erscheinen eingestellt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dirty="0" smtClean="0"/>
              <a:t>bekannt, dass fortlaufende Ressource Erscheinen eingestellt hat</a:t>
            </a:r>
          </a:p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>
                <a:sym typeface="Wingdings" panose="05000000000000000000" pitchFamily="2" charset="2"/>
              </a:rPr>
              <a:t>n</a:t>
            </a:r>
            <a:r>
              <a:rPr lang="de-DE" dirty="0" smtClean="0"/>
              <a:t>ach der Zählung der letzten Ausgabe:</a:t>
            </a:r>
          </a:p>
          <a:p>
            <a:pPr marL="57150" indent="0">
              <a:buNone/>
            </a:pPr>
            <a:r>
              <a:rPr lang="de-DE" dirty="0"/>
              <a:t> </a:t>
            </a:r>
            <a:r>
              <a:rPr lang="de-DE" dirty="0" smtClean="0"/>
              <a:t>           ;     damit Erscheinen eingestellt</a:t>
            </a:r>
          </a:p>
          <a:p>
            <a:pPr marL="57150" indent="0">
              <a:buNone/>
            </a:pPr>
            <a:r>
              <a:rPr lang="de-DE" dirty="0" smtClean="0"/>
              <a:t>           </a:t>
            </a:r>
          </a:p>
          <a:p>
            <a:pPr marL="57150" indent="0">
              <a:buNone/>
            </a:pPr>
            <a:endParaRPr lang="de-DE" dirty="0" smtClean="0"/>
          </a:p>
          <a:p>
            <a:pPr marL="57150" indent="0">
              <a:buNone/>
            </a:pPr>
            <a:endParaRPr lang="de-DE" dirty="0"/>
          </a:p>
          <a:p>
            <a:pPr marL="57150" indent="0">
              <a:buNone/>
            </a:pPr>
            <a:endParaRPr lang="de-DE" dirty="0" smtClean="0"/>
          </a:p>
          <a:p>
            <a:pPr marL="57150" indent="0">
              <a:buNone/>
            </a:pPr>
            <a:r>
              <a:rPr lang="de-DE" sz="2000" dirty="0" smtClean="0"/>
              <a:t>Beispiel nur eine einzige Ausgabe erschienen:</a:t>
            </a:r>
          </a:p>
          <a:p>
            <a:pPr marL="57150" indent="0">
              <a:buNone/>
            </a:pP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520574"/>
              </p:ext>
            </p:extLst>
          </p:nvPr>
        </p:nvGraphicFramePr>
        <p:xfrm>
          <a:off x="323528" y="2780928"/>
          <a:ext cx="8640960" cy="1310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2088232"/>
                <a:gridCol w="5760640"/>
              </a:tblGrid>
              <a:tr h="39628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399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Jahrgang 1, Heft 1 (1990)-Jahrgang 24, Heft 6 (2003) ; damit Erscheinen eingestellt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132856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132856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8" name="Tabel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421718"/>
              </p:ext>
            </p:extLst>
          </p:nvPr>
        </p:nvGraphicFramePr>
        <p:xfrm>
          <a:off x="323528" y="4725144"/>
          <a:ext cx="8496945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2088232"/>
                <a:gridCol w="5616625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Heft 1 (1991) ; damit Erscheinen eingestellt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975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fehlende Zählungsbezeichnung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00050"/>
            <a:r>
              <a:rPr lang="de-DE" dirty="0" smtClean="0"/>
              <a:t>keine Zählungsbezeichnungen in erster oder letzter Ausgabe vorhanden</a:t>
            </a:r>
          </a:p>
          <a:p>
            <a:pPr marL="400050"/>
            <a:r>
              <a:rPr lang="de-DE" dirty="0"/>
              <a:t>a</a:t>
            </a:r>
            <a:r>
              <a:rPr lang="de-DE" dirty="0" smtClean="0"/>
              <a:t>ber Muster aus späteren/früheren Ausgaben ersichtlich</a:t>
            </a:r>
          </a:p>
          <a:p>
            <a:pPr marL="400050">
              <a:buFont typeface="Wingdings"/>
              <a:buChar char="à"/>
            </a:pPr>
            <a:r>
              <a:rPr lang="de-DE" dirty="0">
                <a:sym typeface="Wingdings" panose="05000000000000000000" pitchFamily="2" charset="2"/>
              </a:rPr>
              <a:t>auf Muster </a:t>
            </a:r>
            <a:r>
              <a:rPr lang="de-DE" dirty="0" smtClean="0">
                <a:sym typeface="Wingdings" panose="05000000000000000000" pitchFamily="2" charset="2"/>
              </a:rPr>
              <a:t>basierende Zählungsangabe </a:t>
            </a:r>
            <a:r>
              <a:rPr lang="de-DE" dirty="0">
                <a:sym typeface="Wingdings" panose="05000000000000000000" pitchFamily="2" charset="2"/>
              </a:rPr>
              <a:t>in </a:t>
            </a:r>
            <a:r>
              <a:rPr lang="de-DE" dirty="0" smtClean="0">
                <a:sym typeface="Wingdings" panose="05000000000000000000" pitchFamily="2" charset="2"/>
              </a:rPr>
              <a:t>eckigen Klammern fingieren</a:t>
            </a:r>
          </a:p>
          <a:p>
            <a:pPr marL="400050">
              <a:buFont typeface="Wingdings"/>
              <a:buChar char="à"/>
            </a:pPr>
            <a:r>
              <a:rPr lang="de-DE" dirty="0">
                <a:sym typeface="Wingdings" panose="05000000000000000000" pitchFamily="2" charset="2"/>
              </a:rPr>
              <a:t>g</a:t>
            </a:r>
            <a:r>
              <a:rPr lang="de-DE" dirty="0" smtClean="0">
                <a:sym typeface="Wingdings" panose="05000000000000000000" pitchFamily="2" charset="2"/>
              </a:rPr>
              <a:t>gf. Anmerkung gemäß RDA 2.17.5</a:t>
            </a:r>
          </a:p>
          <a:p>
            <a:pPr marL="400050">
              <a:buFont typeface="Wingdings"/>
              <a:buChar char="à"/>
            </a:pPr>
            <a:endParaRPr lang="de-DE" dirty="0" smtClean="0"/>
          </a:p>
          <a:p>
            <a:pPr marL="400050">
              <a:buFont typeface="Symbol" panose="05050102010706020507" pitchFamily="18" charset="2"/>
              <a:buChar char="-"/>
            </a:pPr>
            <a:endParaRPr lang="de-DE" dirty="0" smtClean="0"/>
          </a:p>
          <a:p>
            <a:pPr marL="5715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834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Zählung von fortlaufenden Ressourcen</a:t>
            </a:r>
            <a:br>
              <a:rPr lang="de-DE" sz="2800" dirty="0" smtClean="0"/>
            </a:br>
            <a:r>
              <a:rPr lang="de-DE" dirty="0" smtClean="0"/>
              <a:t>(RDA 2.6)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dirty="0"/>
              <a:t>3. Erfassung, fehlende </a:t>
            </a:r>
            <a:r>
              <a:rPr lang="de-DE" dirty="0" smtClean="0"/>
              <a:t>Zählungsbezeichnung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20688"/>
            <a:ext cx="8640960" cy="5688632"/>
          </a:xfrm>
        </p:spPr>
        <p:txBody>
          <a:bodyPr/>
          <a:lstStyle/>
          <a:p>
            <a:pPr marL="0" indent="0">
              <a:buNone/>
            </a:pPr>
            <a:endParaRPr lang="de-DE" sz="1400" u="sng" dirty="0" smtClean="0"/>
          </a:p>
          <a:p>
            <a:pPr marL="0" indent="0">
              <a:buNone/>
            </a:pPr>
            <a:r>
              <a:rPr lang="de-DE" sz="1600" u="sng" dirty="0" smtClean="0"/>
              <a:t>Beispiel </a:t>
            </a:r>
            <a:r>
              <a:rPr lang="de-DE" sz="1600" u="sng" dirty="0"/>
              <a:t>1</a:t>
            </a:r>
            <a:r>
              <a:rPr lang="de-DE" sz="1600" u="sng" dirty="0" smtClean="0"/>
              <a:t>:</a:t>
            </a:r>
          </a:p>
          <a:p>
            <a:pPr marL="0" indent="0">
              <a:buNone/>
            </a:pPr>
            <a:endParaRPr lang="de-DE" sz="1600" u="sng" dirty="0"/>
          </a:p>
          <a:p>
            <a:pPr marL="0" indent="0">
              <a:buNone/>
            </a:pPr>
            <a:endParaRPr lang="de-DE" sz="1400" u="sng" dirty="0" smtClean="0"/>
          </a:p>
          <a:p>
            <a:pPr marL="0" indent="0">
              <a:buNone/>
            </a:pPr>
            <a:endParaRPr lang="de-DE" sz="1400" dirty="0" smtClean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r>
              <a:rPr lang="de-DE" sz="1600" u="sng" dirty="0" smtClean="0"/>
              <a:t>Beispiel 2:</a:t>
            </a:r>
            <a:endParaRPr lang="de-DE" sz="1400" dirty="0"/>
          </a:p>
          <a:p>
            <a:pPr marL="0" indent="0">
              <a:buNone/>
            </a:pPr>
            <a:endParaRPr lang="de-DE" sz="1400" dirty="0" smtClean="0"/>
          </a:p>
          <a:p>
            <a:pPr marL="0" indent="0">
              <a:buNone/>
            </a:pPr>
            <a:endParaRPr lang="de-DE" sz="1400" dirty="0"/>
          </a:p>
          <a:p>
            <a:pPr marL="0" indent="0">
              <a:buNone/>
            </a:pPr>
            <a:endParaRPr lang="de-DE" sz="1400" dirty="0" smtClean="0"/>
          </a:p>
          <a:p>
            <a:pPr marL="0" indent="0">
              <a:buNone/>
            </a:pPr>
            <a:endParaRPr lang="de-DE" sz="1400" dirty="0" smtClean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endParaRPr lang="de-DE" sz="1600" dirty="0" smtClean="0"/>
          </a:p>
          <a:p>
            <a:endParaRPr lang="de-DE" sz="16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172371"/>
              </p:ext>
            </p:extLst>
          </p:nvPr>
        </p:nvGraphicFramePr>
        <p:xfrm>
          <a:off x="179512" y="1268760"/>
          <a:ext cx="8568952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2957127"/>
                <a:gridCol w="4459697"/>
              </a:tblGrid>
              <a:tr h="1390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[Jahrgang 1, Nummer 1 (Januar 1990)]-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beginnt mit Jahrgang 1, Nummer 2 (Februar 1990)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225647"/>
              </p:ext>
            </p:extLst>
          </p:nvPr>
        </p:nvGraphicFramePr>
        <p:xfrm>
          <a:off x="251520" y="4149080"/>
          <a:ext cx="8496944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2989390"/>
                <a:gridCol w="442743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[Band 1]-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beginnt mit Band 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901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600" u="sng" dirty="0" smtClean="0"/>
              <a:t>Beispiel 3:</a:t>
            </a:r>
          </a:p>
          <a:p>
            <a:pPr marL="0" indent="0">
              <a:buNone/>
            </a:pPr>
            <a:endParaRPr lang="de-DE" sz="1600" u="sng" dirty="0" smtClean="0"/>
          </a:p>
          <a:p>
            <a:pPr marL="0" indent="0">
              <a:buNone/>
            </a:pPr>
            <a:endParaRPr lang="de-DE" sz="1600" u="sng" dirty="0"/>
          </a:p>
          <a:p>
            <a:pPr marL="0" indent="0">
              <a:buNone/>
            </a:pPr>
            <a:endParaRPr lang="de-DE" sz="1600" u="sng" dirty="0" smtClean="0"/>
          </a:p>
          <a:p>
            <a:pPr marL="0" indent="0">
              <a:buNone/>
            </a:pPr>
            <a:endParaRPr lang="de-DE" sz="1600" u="sng" dirty="0"/>
          </a:p>
          <a:p>
            <a:pPr marL="0" indent="0">
              <a:buNone/>
            </a:pPr>
            <a:endParaRPr lang="de-DE" sz="1600" u="sng" dirty="0" smtClean="0"/>
          </a:p>
          <a:p>
            <a:pPr marL="0" indent="0">
              <a:buNone/>
            </a:pPr>
            <a:endParaRPr lang="de-DE" sz="1600" u="sng" dirty="0"/>
          </a:p>
          <a:p>
            <a:pPr marL="0" indent="0">
              <a:buNone/>
            </a:pPr>
            <a:endParaRPr lang="de-DE" sz="1600" u="sng" dirty="0" smtClean="0"/>
          </a:p>
          <a:p>
            <a:pPr marL="0" indent="0">
              <a:buNone/>
            </a:pPr>
            <a:endParaRPr lang="de-DE" sz="1600" u="sng" dirty="0"/>
          </a:p>
          <a:p>
            <a:pPr marL="0" indent="0">
              <a:buNone/>
            </a:pPr>
            <a:r>
              <a:rPr lang="de-DE" sz="1600" u="sng" dirty="0" smtClean="0"/>
              <a:t>Beispiel 4:</a:t>
            </a:r>
            <a:endParaRPr lang="de-DE" sz="1600" u="sng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934809"/>
              </p:ext>
            </p:extLst>
          </p:nvPr>
        </p:nvGraphicFramePr>
        <p:xfrm>
          <a:off x="395536" y="1397000"/>
          <a:ext cx="8352928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990"/>
                <a:gridCol w="3621469"/>
                <a:gridCol w="362146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[Frühjahr 2012]-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beginnt mit Sommer 2012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054449"/>
              </p:ext>
            </p:extLst>
          </p:nvPr>
        </p:nvGraphicFramePr>
        <p:xfrm>
          <a:off x="395536" y="3933056"/>
          <a:ext cx="8280919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1443"/>
                <a:gridCol w="3584738"/>
                <a:gridCol w="358473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Heft 1 (1989)-[Heft 60 (1994)]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endet mit Heft 59 (1994)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dirty="0"/>
              <a:t>3. Erfassung, fehlende </a:t>
            </a:r>
            <a:r>
              <a:rPr lang="de-DE" dirty="0" smtClean="0"/>
              <a:t>Zählungsbezeichnung -3-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88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alternative Zählung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dirty="0"/>
              <a:t>w</a:t>
            </a:r>
            <a:r>
              <a:rPr lang="de-DE" dirty="0" smtClean="0"/>
              <a:t>eiteres eindeutiges </a:t>
            </a:r>
            <a:r>
              <a:rPr lang="de-DE" dirty="0"/>
              <a:t>Zählsystem</a:t>
            </a:r>
          </a:p>
          <a:p>
            <a:pPr marL="400050"/>
            <a:r>
              <a:rPr lang="de-DE" dirty="0" smtClean="0"/>
              <a:t>jeder Teil der Zählung identifiziert Ausgaben eindeutig</a:t>
            </a:r>
          </a:p>
          <a:p>
            <a:pPr marL="400050"/>
            <a:endParaRPr lang="de-DE" sz="1600" dirty="0" smtClean="0"/>
          </a:p>
          <a:p>
            <a:pPr marL="400050"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 Erfassung alternative Zählung nach        =</a:t>
            </a:r>
          </a:p>
          <a:p>
            <a:pPr marL="400050"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 jedes Zählsystem gilt als eigenes System</a:t>
            </a:r>
          </a:p>
          <a:p>
            <a:pPr marL="400050"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 Reihenfolge nach Angabe in der Informationsquelle</a:t>
            </a:r>
            <a:endParaRPr lang="de-DE" dirty="0" smtClean="0"/>
          </a:p>
          <a:p>
            <a:pPr marL="5715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260862"/>
              </p:ext>
            </p:extLst>
          </p:nvPr>
        </p:nvGraphicFramePr>
        <p:xfrm>
          <a:off x="179512" y="3789040"/>
          <a:ext cx="8856983" cy="2448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3600400"/>
                <a:gridCol w="4464495"/>
              </a:tblGrid>
              <a:tr h="396283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399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1, H. 1 (Frühling 1972)- = Nr. 1-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399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1, H. 1 (Frühling 1972)-Bd.</a:t>
                      </a:r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6, H. 4 (Winter 1977) = Nr. 1-Nr. 24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399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2.6.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 1, no. 1 (January 2000)- = Issue 1-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188" y="2453283"/>
            <a:ext cx="5143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2609" y="2453283"/>
            <a:ext cx="5143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636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Neue Zählfolge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96752"/>
            <a:ext cx="8640960" cy="5112568"/>
          </a:xfrm>
        </p:spPr>
        <p:txBody>
          <a:bodyPr wrap="square"/>
          <a:lstStyle/>
          <a:p>
            <a:pPr marL="400050"/>
            <a:r>
              <a:rPr lang="de-DE" dirty="0" smtClean="0"/>
              <a:t>weitere alphanumerische Bezeichnung</a:t>
            </a:r>
          </a:p>
          <a:p>
            <a:pPr marL="400050"/>
            <a:r>
              <a:rPr lang="de-DE" dirty="0" smtClean="0"/>
              <a:t>beginnt erneut mit „1“</a:t>
            </a:r>
          </a:p>
          <a:p>
            <a:pPr marL="400050"/>
            <a:endParaRPr lang="de-DE" dirty="0" smtClean="0"/>
          </a:p>
          <a:p>
            <a:pPr marL="400050"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an vorherige Zählungsangabe anschließen mit:</a:t>
            </a:r>
          </a:p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         ;      </a:t>
            </a:r>
          </a:p>
          <a:p>
            <a:pPr marL="400050"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Formulierung </a:t>
            </a:r>
            <a:r>
              <a:rPr lang="de-DE" dirty="0">
                <a:sym typeface="Wingdings" panose="05000000000000000000" pitchFamily="2" charset="2"/>
              </a:rPr>
              <a:t>aus Ressource, z. B. „Neue Folge“, </a:t>
            </a:r>
            <a:r>
              <a:rPr lang="de-DE" dirty="0" smtClean="0">
                <a:sym typeface="Wingdings" panose="05000000000000000000" pitchFamily="2" charset="2"/>
              </a:rPr>
              <a:t> „Neue </a:t>
            </a:r>
            <a:r>
              <a:rPr lang="de-DE" dirty="0">
                <a:sym typeface="Wingdings" panose="05000000000000000000" pitchFamily="2" charset="2"/>
              </a:rPr>
              <a:t>Serie“ </a:t>
            </a:r>
            <a:r>
              <a:rPr lang="de-DE" dirty="0" smtClean="0">
                <a:sym typeface="Wingdings" panose="05000000000000000000" pitchFamily="2" charset="2"/>
              </a:rPr>
              <a:t>voranstellen; trennen </a:t>
            </a:r>
            <a:r>
              <a:rPr lang="de-DE" dirty="0">
                <a:sym typeface="Wingdings" panose="05000000000000000000" pitchFamily="2" charset="2"/>
              </a:rPr>
              <a:t>durch Komma</a:t>
            </a:r>
            <a:endParaRPr lang="de-DE" dirty="0" smtClean="0">
              <a:sym typeface="Wingdings" panose="05000000000000000000" pitchFamily="2" charset="2"/>
            </a:endParaRPr>
          </a:p>
          <a:p>
            <a:pPr marL="400050"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wenn Formulierung „Neue Folge“ nicht in  Ressource, dann in deutscher Sprache fingieren!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032770"/>
            <a:ext cx="5143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032770"/>
            <a:ext cx="5143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669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Erfassung, Neue Zählfolge </a:t>
            </a:r>
            <a:r>
              <a:rPr lang="de-DE" dirty="0" smtClean="0"/>
              <a:t>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u="sng" dirty="0" smtClean="0"/>
              <a:t>Beispiele: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848605"/>
              </p:ext>
            </p:extLst>
          </p:nvPr>
        </p:nvGraphicFramePr>
        <p:xfrm>
          <a:off x="179512" y="1268760"/>
          <a:ext cx="8640960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0560"/>
                <a:gridCol w="2457832"/>
                <a:gridCol w="511256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1 (Februar 2001)-Ausgabe 8 (September 2001) ; Neue Serie,</a:t>
                      </a:r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Ausgabe 1 (2002)-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 1, 1 (1994)-volume 3, 12 (1996) ; 2nd series, volume 1, 1 (1997)-</a:t>
                      </a:r>
                    </a:p>
                    <a:p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1-Band 5 ; [Neue Folge], Band 1-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B. 3, Ausgabe 3 (1999)-Bd. 5, Ausgabe 4 (2001) ; [Neue Folge], Ausgabe</a:t>
                      </a:r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 (2002)-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Numéro 1 (2000)-numéro 10 (2009) ; [Neue Folge], numéro 1 (2010)-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955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Neue Zählfolge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57150" indent="0">
              <a:buNone/>
            </a:pPr>
            <a:r>
              <a:rPr lang="de-DE" dirty="0" smtClean="0"/>
              <a:t>Wechsel alphanumerische bzw. alphanumerisch/chronologische Zählung</a:t>
            </a:r>
          </a:p>
          <a:p>
            <a:pPr marL="57150" indent="0">
              <a:buNone/>
            </a:pPr>
            <a:r>
              <a:rPr lang="de-DE" dirty="0" smtClean="0"/>
              <a:t>              chronologische Zählung</a:t>
            </a:r>
          </a:p>
          <a:p>
            <a:pPr marL="57150" indent="0">
              <a:buNone/>
            </a:pPr>
            <a:endParaRPr lang="de-DE" sz="800" dirty="0" smtClean="0"/>
          </a:p>
          <a:p>
            <a:pPr marL="57150" indent="0">
              <a:buNone/>
            </a:pPr>
            <a:endParaRPr lang="de-DE" sz="800" dirty="0"/>
          </a:p>
          <a:p>
            <a:pPr marL="57150" indent="0">
              <a:buNone/>
            </a:pPr>
            <a:endParaRPr lang="de-DE" sz="800" dirty="0" smtClean="0"/>
          </a:p>
          <a:p>
            <a:pPr marL="57150" indent="0">
              <a:buNone/>
            </a:pPr>
            <a:endParaRPr lang="de-DE" sz="800" dirty="0"/>
          </a:p>
          <a:p>
            <a:pPr marL="57150" indent="0">
              <a:buNone/>
            </a:pPr>
            <a:endParaRPr lang="de-DE" sz="800" dirty="0" smtClean="0"/>
          </a:p>
          <a:p>
            <a:pPr marL="57150" indent="0">
              <a:buNone/>
            </a:pPr>
            <a:endParaRPr lang="de-DE" sz="800" dirty="0"/>
          </a:p>
          <a:p>
            <a:pPr marL="57150" indent="0">
              <a:buNone/>
            </a:pPr>
            <a:endParaRPr lang="de-DE" sz="800" dirty="0" smtClean="0"/>
          </a:p>
          <a:p>
            <a:pPr marL="57150" indent="0">
              <a:buNone/>
            </a:pPr>
            <a:endParaRPr lang="de-DE" sz="800" dirty="0"/>
          </a:p>
          <a:p>
            <a:pPr marL="57150" indent="0">
              <a:buNone/>
            </a:pPr>
            <a:endParaRPr lang="de-DE" sz="800" dirty="0" smtClean="0"/>
          </a:p>
          <a:p>
            <a:pPr marL="57150" indent="0">
              <a:buNone/>
            </a:pPr>
            <a:endParaRPr lang="de-DE" sz="800" dirty="0"/>
          </a:p>
          <a:p>
            <a:pPr marL="57150" indent="0">
              <a:buNone/>
            </a:pPr>
            <a:endParaRPr lang="de-DE" sz="800" dirty="0" smtClean="0"/>
          </a:p>
          <a:p>
            <a:pPr marL="57150" indent="0">
              <a:buNone/>
            </a:pPr>
            <a:endParaRPr lang="de-DE" sz="800" dirty="0"/>
          </a:p>
          <a:p>
            <a:pPr marL="57150" indent="0">
              <a:buNone/>
            </a:pPr>
            <a:endParaRPr lang="de-DE" sz="800" dirty="0" smtClean="0"/>
          </a:p>
          <a:p>
            <a:pPr marL="57150" indent="0">
              <a:buNone/>
            </a:pPr>
            <a:endParaRPr lang="de-DE" dirty="0"/>
          </a:p>
          <a:p>
            <a:pPr marL="57150" indent="0">
              <a:buNone/>
            </a:pPr>
            <a:endParaRPr lang="de-DE" dirty="0" smtClean="0"/>
          </a:p>
          <a:p>
            <a:pPr marL="57150" indent="0">
              <a:buNone/>
            </a:pPr>
            <a:endParaRPr lang="de-DE" dirty="0"/>
          </a:p>
          <a:p>
            <a:pPr marL="57150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437725"/>
              </p:ext>
            </p:extLst>
          </p:nvPr>
        </p:nvGraphicFramePr>
        <p:xfrm>
          <a:off x="159152" y="2322286"/>
          <a:ext cx="8498417" cy="31278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8355"/>
                <a:gridCol w="3244453"/>
                <a:gridCol w="4445609"/>
              </a:tblGrid>
              <a:tr h="38462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387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Jahrgang 1, Heft 1 (1965)-Jahrgang 10, Heft 6 (1974) ; 1975-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387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1-Bd. 13 ; 2002-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387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2000-2004 ; Jg. 6, Nr. 1 (2005)-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Rechteck 12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de-DE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Pfeil nach links und rechts 6"/>
          <p:cNvSpPr/>
          <p:nvPr/>
        </p:nvSpPr>
        <p:spPr>
          <a:xfrm>
            <a:off x="611560" y="1844824"/>
            <a:ext cx="1080120" cy="144016"/>
          </a:xfrm>
          <a:prstGeom prst="left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769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Erfassung, Neue Zählfolge </a:t>
            </a:r>
            <a:r>
              <a:rPr lang="de-DE" dirty="0" smtClean="0"/>
              <a:t>-4-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Wechsel durchlaufende </a:t>
            </a:r>
            <a:r>
              <a:rPr lang="de-DE" dirty="0" smtClean="0"/>
              <a:t>     nicht </a:t>
            </a:r>
            <a:r>
              <a:rPr lang="de-DE" dirty="0"/>
              <a:t>durchlaufende </a:t>
            </a:r>
            <a:r>
              <a:rPr lang="de-DE" dirty="0" smtClean="0"/>
              <a:t>Zählung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57150" indent="0">
              <a:buNone/>
            </a:pPr>
            <a:r>
              <a:rPr lang="de-DE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!</a:t>
            </a:r>
            <a:r>
              <a:rPr lang="de-DE" dirty="0"/>
              <a:t> </a:t>
            </a:r>
            <a:r>
              <a:rPr lang="de-DE" u="sng" dirty="0"/>
              <a:t>Nicht berücksichtigen </a:t>
            </a:r>
            <a:r>
              <a:rPr lang="de-DE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!</a:t>
            </a:r>
            <a:r>
              <a:rPr lang="de-DE" dirty="0"/>
              <a:t> :</a:t>
            </a:r>
          </a:p>
          <a:p>
            <a:pPr marL="400050"/>
            <a:r>
              <a:rPr lang="de-DE" dirty="0"/>
              <a:t>Änderung innerhalb alphanumerischer Zählung</a:t>
            </a:r>
          </a:p>
          <a:p>
            <a:pPr marL="400050"/>
            <a:r>
              <a:rPr lang="de-DE" dirty="0"/>
              <a:t>Änderung in </a:t>
            </a:r>
            <a:r>
              <a:rPr lang="de-DE" dirty="0" smtClean="0"/>
              <a:t>Bandbezeichnungen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6" name="Pfeil nach links und rechts 5"/>
          <p:cNvSpPr/>
          <p:nvPr/>
        </p:nvSpPr>
        <p:spPr>
          <a:xfrm>
            <a:off x="3995936" y="1052736"/>
            <a:ext cx="432048" cy="60415"/>
          </a:xfrm>
          <a:prstGeom prst="left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4028002"/>
              </p:ext>
            </p:extLst>
          </p:nvPr>
        </p:nvGraphicFramePr>
        <p:xfrm>
          <a:off x="250628" y="1484784"/>
          <a:ext cx="8354712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8355"/>
                <a:gridCol w="3064745"/>
                <a:gridCol w="448161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Vol. 1 (2001)-vol. 16 (2004) ; 2005, Nr. 1-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1995, Nr. 1-1999, Nr. 4 ; Heft 21 (2000)-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363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Angaben ermitteln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57150" indent="0">
              <a:buNone/>
            </a:pPr>
            <a:r>
              <a:rPr lang="de-DE" dirty="0" smtClean="0"/>
              <a:t>Erste/letzte Ausgabe liegt nicht vor</a:t>
            </a:r>
          </a:p>
          <a:p>
            <a:pPr marL="400050"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 Angaben können ermittelt werden</a:t>
            </a:r>
          </a:p>
          <a:p>
            <a:pPr marL="400050"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 nur aus gesicherter Quelle (z. B. Verlagshinweise)</a:t>
            </a:r>
          </a:p>
          <a:p>
            <a:pPr marL="400050">
              <a:buFont typeface="Wingdings"/>
              <a:buChar char="à"/>
            </a:pPr>
            <a:r>
              <a:rPr lang="de-DE" smtClean="0">
                <a:sym typeface="Wingdings" panose="05000000000000000000" pitchFamily="2" charset="2"/>
              </a:rPr>
              <a:t> gesichert </a:t>
            </a:r>
            <a:r>
              <a:rPr lang="de-DE" dirty="0" smtClean="0">
                <a:sym typeface="Wingdings" panose="05000000000000000000" pitchFamily="2" charset="2"/>
              </a:rPr>
              <a:t> keine eckigen Klammern</a:t>
            </a: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Nach Auskunft des Verlages auf der ersten Ausgabe: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Band 1  Nummer 1   1995</a:t>
            </a:r>
          </a:p>
          <a:p>
            <a:pPr marL="400050">
              <a:buFont typeface="Wingdings"/>
              <a:buChar char="à"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641022"/>
              </p:ext>
            </p:extLst>
          </p:nvPr>
        </p:nvGraphicFramePr>
        <p:xfrm>
          <a:off x="251520" y="4149080"/>
          <a:ext cx="8640960" cy="1080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3528392"/>
                <a:gridCol w="4320480"/>
              </a:tblGrid>
              <a:tr h="396283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399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1, Nummer 1 (1995)-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087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Angaben nicht zu ermitteln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sz="2000" dirty="0" smtClean="0"/>
              <a:t>erste/letzte Ausgabe liegt nicht vor</a:t>
            </a:r>
          </a:p>
          <a:p>
            <a:pPr marL="400050"/>
            <a:r>
              <a:rPr lang="de-DE" sz="2000" dirty="0" smtClean="0">
                <a:sym typeface="Wingdings" panose="05000000000000000000" pitchFamily="2" charset="2"/>
              </a:rPr>
              <a:t>Angaben </a:t>
            </a:r>
            <a:r>
              <a:rPr lang="de-DE" sz="2000" u="sng" dirty="0" smtClean="0">
                <a:sym typeface="Wingdings" panose="05000000000000000000" pitchFamily="2" charset="2"/>
              </a:rPr>
              <a:t>nicht</a:t>
            </a:r>
            <a:r>
              <a:rPr lang="de-DE" sz="2000" dirty="0" smtClean="0">
                <a:sym typeface="Wingdings" panose="05000000000000000000" pitchFamily="2" charset="2"/>
              </a:rPr>
              <a:t> ermittelbar</a:t>
            </a:r>
          </a:p>
          <a:p>
            <a:pPr marL="400050">
              <a:buFont typeface="Wingdings"/>
              <a:buChar char="à"/>
            </a:pPr>
            <a:r>
              <a:rPr lang="de-DE" sz="2000" dirty="0" smtClean="0">
                <a:sym typeface="Wingdings" panose="05000000000000000000" pitchFamily="2" charset="2"/>
              </a:rPr>
              <a:t>Zählung beruht </a:t>
            </a:r>
            <a:r>
              <a:rPr lang="de-DE" sz="2000" u="sng" dirty="0" smtClean="0">
                <a:sym typeface="Wingdings" panose="05000000000000000000" pitchFamily="2" charset="2"/>
              </a:rPr>
              <a:t>nicht</a:t>
            </a:r>
            <a:r>
              <a:rPr lang="de-DE" sz="2000" dirty="0" smtClean="0">
                <a:sym typeface="Wingdings" panose="05000000000000000000" pitchFamily="2" charset="2"/>
              </a:rPr>
              <a:t> auf erster/letzter Ausgabe</a:t>
            </a:r>
          </a:p>
          <a:p>
            <a:pPr marL="400050">
              <a:buFont typeface="Wingdings"/>
              <a:buChar char="à"/>
            </a:pPr>
            <a:r>
              <a:rPr lang="de-DE" sz="2000" dirty="0" smtClean="0">
                <a:sym typeface="Wingdings" panose="05000000000000000000" pitchFamily="2" charset="2"/>
              </a:rPr>
              <a:t>Zählung beruht auf erster/letzter Ausgabe, die vorliegt</a:t>
            </a:r>
          </a:p>
          <a:p>
            <a:pPr marL="400050">
              <a:buFont typeface="Wingdings"/>
              <a:buChar char="à"/>
            </a:pPr>
            <a:r>
              <a:rPr lang="de-DE" sz="2000" dirty="0" smtClean="0">
                <a:sym typeface="Wingdings" panose="05000000000000000000" pitchFamily="2" charset="2"/>
              </a:rPr>
              <a:t>Kennzeichnung durch: Leerzeichen [?]</a:t>
            </a:r>
          </a:p>
          <a:p>
            <a:pPr marL="5715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1:</a:t>
            </a:r>
            <a:r>
              <a:rPr lang="de-DE" sz="1600" dirty="0" smtClean="0">
                <a:sym typeface="Wingdings" panose="05000000000000000000" pitchFamily="2" charset="2"/>
              </a:rPr>
              <a:t> nicht abgeschlossen, erste Ausgabe nicht ermittelbar</a:t>
            </a:r>
          </a:p>
          <a:p>
            <a:pPr marL="5715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2:</a:t>
            </a:r>
            <a:r>
              <a:rPr lang="de-DE" sz="1600" dirty="0" smtClean="0">
                <a:sym typeface="Wingdings" panose="05000000000000000000" pitchFamily="2" charset="2"/>
              </a:rPr>
              <a:t> abgeschlossen, erste und letzte Ausgabe nicht ermittelbar</a:t>
            </a: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Frühere/spätere Ausgaben liegen nachträglich vor/sind ermittelbar</a:t>
            </a: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 Zählung entsprechend anpassen</a:t>
            </a: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980372"/>
              </p:ext>
            </p:extLst>
          </p:nvPr>
        </p:nvGraphicFramePr>
        <p:xfrm>
          <a:off x="323528" y="3140968"/>
          <a:ext cx="8640960" cy="948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3168352"/>
                <a:gridCol w="4680520"/>
              </a:tblGrid>
              <a:tr h="36981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66293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Jahrgang 5, Nummer 3 (2010) [?]-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105676"/>
              </p:ext>
            </p:extLst>
          </p:nvPr>
        </p:nvGraphicFramePr>
        <p:xfrm>
          <a:off x="323528" y="4437112"/>
          <a:ext cx="8640960" cy="916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9"/>
                <a:gridCol w="3240360"/>
                <a:gridCol w="4608511"/>
              </a:tblGrid>
              <a:tr h="337321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26775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12 [?]-Ausgabe 24 [?]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98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einzelne Ausgabe liegt vor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640960" cy="5616624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1</a:t>
            </a:r>
            <a:r>
              <a:rPr lang="de-DE" sz="1600" dirty="0" smtClean="0">
                <a:sym typeface="Wingdings" panose="05000000000000000000" pitchFamily="2" charset="2"/>
              </a:rPr>
              <a:t>: erste Ausgabe liegt mit Zählung und Erscheinungsdatum 2003 vor, mehr nicht zu ermitteln</a:t>
            </a:r>
          </a:p>
          <a:p>
            <a:pPr marL="5715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2:</a:t>
            </a:r>
            <a:r>
              <a:rPr lang="de-DE" sz="1600" dirty="0" smtClean="0">
                <a:sym typeface="Wingdings" panose="05000000000000000000" pitchFamily="2" charset="2"/>
              </a:rPr>
              <a:t> letzte Ausgabe liegt mit Zählung und Erscheinungsdatum 2003 vor, mehr nicht zu ermitteln</a:t>
            </a:r>
          </a:p>
          <a:p>
            <a:pPr marL="5715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0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3:</a:t>
            </a:r>
            <a:r>
              <a:rPr lang="de-DE" sz="1600" dirty="0" smtClean="0">
                <a:sym typeface="Wingdings" panose="05000000000000000000" pitchFamily="2" charset="2"/>
              </a:rPr>
              <a:t> einzelne Ausgabe liegt mit Zählung und Erscheinungsdatum 2003 vor, Beginn und Ende unbekannt</a:t>
            </a: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3481206"/>
              </p:ext>
            </p:extLst>
          </p:nvPr>
        </p:nvGraphicFramePr>
        <p:xfrm>
          <a:off x="179512" y="1268760"/>
          <a:ext cx="8640960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3168352"/>
                <a:gridCol w="4680520"/>
              </a:tblGrid>
              <a:tr h="36981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66293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 Dezember 2003 [?]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47214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2003-[2003?]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007240"/>
              </p:ext>
            </p:extLst>
          </p:nvPr>
        </p:nvGraphicFramePr>
        <p:xfrm>
          <a:off x="179512" y="3140968"/>
          <a:ext cx="8640960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9"/>
                <a:gridCol w="3240360"/>
                <a:gridCol w="4608511"/>
              </a:tblGrid>
              <a:tr h="337321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 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26775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 Dezember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2003 [?]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9703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[2003?]-2003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145223"/>
              </p:ext>
            </p:extLst>
          </p:nvPr>
        </p:nvGraphicFramePr>
        <p:xfrm>
          <a:off x="179512" y="5085184"/>
          <a:ext cx="8640959" cy="132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3274246"/>
                <a:gridCol w="4574625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 Dezember 2003 [?]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[2003?]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184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514350" indent="-457200">
              <a:buAutoNum type="arabicPeriod"/>
            </a:pPr>
            <a:r>
              <a:rPr lang="de-DE" sz="2800" dirty="0" smtClean="0"/>
              <a:t>Definitionen</a:t>
            </a:r>
          </a:p>
          <a:p>
            <a:pPr marL="514350" indent="-457200">
              <a:buAutoNum type="arabicPeriod"/>
            </a:pPr>
            <a:r>
              <a:rPr lang="de-DE" sz="2800" dirty="0" smtClean="0"/>
              <a:t>Informationsquellen</a:t>
            </a:r>
          </a:p>
          <a:p>
            <a:pPr marL="514350" indent="-457200">
              <a:buAutoNum type="arabicPeriod"/>
            </a:pPr>
            <a:r>
              <a:rPr lang="de-DE" sz="2800" dirty="0" smtClean="0"/>
              <a:t>Erfassung</a:t>
            </a:r>
          </a:p>
          <a:p>
            <a:pPr marL="514350" indent="-457200">
              <a:buAutoNum type="arabicPeriod"/>
            </a:pPr>
            <a:r>
              <a:rPr lang="de-DE" sz="2800" dirty="0" smtClean="0"/>
              <a:t>Alphanumerische Zählung</a:t>
            </a:r>
          </a:p>
          <a:p>
            <a:pPr marL="514350" indent="-457200">
              <a:buAutoNum type="arabicPeriod"/>
            </a:pPr>
            <a:r>
              <a:rPr lang="de-DE" sz="2800" dirty="0" smtClean="0"/>
              <a:t>Chronologische Zählung</a:t>
            </a:r>
          </a:p>
          <a:p>
            <a:pPr marL="514350" indent="-457200">
              <a:buAutoNum type="arabicPeriod"/>
            </a:pPr>
            <a:r>
              <a:rPr lang="de-DE" sz="2800" dirty="0" smtClean="0"/>
              <a:t>Komplexe oder unregelmäßige Zählungen</a:t>
            </a:r>
          </a:p>
          <a:p>
            <a:pPr marL="514350" indent="-457200">
              <a:buAutoNum type="arabicPeriod"/>
            </a:pPr>
            <a:r>
              <a:rPr lang="de-DE" sz="2800" dirty="0" smtClean="0"/>
              <a:t>Statistiken und Statistische Berichte</a:t>
            </a:r>
          </a:p>
          <a:p>
            <a:pPr marL="514350" indent="-457200">
              <a:buAutoNum type="arabicPeriod"/>
            </a:pPr>
            <a:r>
              <a:rPr lang="de-DE" sz="2800" dirty="0"/>
              <a:t>Anmerkungen zur Zählung</a:t>
            </a:r>
            <a:endParaRPr lang="de-DE" sz="2800" dirty="0" smtClean="0"/>
          </a:p>
          <a:p>
            <a:pPr marL="57150" indent="0">
              <a:buNone/>
            </a:pPr>
            <a:endParaRPr lang="de-DE" sz="2800" dirty="0">
              <a:solidFill>
                <a:srgbClr val="0070C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856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</a:t>
            </a:r>
            <a:r>
              <a:rPr lang="de-DE" dirty="0" smtClean="0"/>
              <a:t>. Alphanumerische Zählung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dirty="0" smtClean="0"/>
              <a:t>Doppel- oder Mehrfachzählungen:</a:t>
            </a:r>
          </a:p>
          <a:p>
            <a:pPr marL="57150" indent="0">
              <a:buNone/>
            </a:pPr>
            <a:endParaRPr lang="de-DE" dirty="0" smtClean="0"/>
          </a:p>
          <a:p>
            <a:pPr marL="400050">
              <a:buFont typeface="Wingdings"/>
              <a:buChar char="à"/>
            </a:pPr>
            <a:r>
              <a:rPr lang="de-DE" sz="2800" dirty="0" smtClean="0"/>
              <a:t>  </a:t>
            </a:r>
            <a:r>
              <a:rPr lang="de-DE" dirty="0" smtClean="0"/>
              <a:t>Bis-Strich / anderes Zeichen wird zu Schrägstrich</a:t>
            </a:r>
          </a:p>
          <a:p>
            <a:pPr marL="514350" lvl="1" indent="0">
              <a:buNone/>
            </a:pPr>
            <a:endParaRPr lang="de-DE" sz="800" dirty="0" smtClean="0"/>
          </a:p>
          <a:p>
            <a:pPr marL="57150" indent="0">
              <a:buNone/>
            </a:pPr>
            <a:r>
              <a:rPr lang="de-DE" sz="1800" u="sng" dirty="0" smtClean="0"/>
              <a:t>Beispiel 1:</a:t>
            </a:r>
            <a:r>
              <a:rPr lang="de-DE" sz="1800" dirty="0" smtClean="0"/>
              <a:t> In der Informationsquelle: Heft 7-9  2001</a:t>
            </a:r>
          </a:p>
          <a:p>
            <a:pPr marL="57150" indent="0">
              <a:buNone/>
            </a:pPr>
            <a:endParaRPr lang="de-DE" sz="1800" dirty="0"/>
          </a:p>
          <a:p>
            <a:pPr marL="57150" indent="0">
              <a:buNone/>
            </a:pPr>
            <a:endParaRPr lang="de-DE" sz="1800" dirty="0" smtClean="0"/>
          </a:p>
          <a:p>
            <a:pPr marL="57150" indent="0">
              <a:buNone/>
            </a:pPr>
            <a:endParaRPr lang="de-DE" sz="1800" dirty="0"/>
          </a:p>
          <a:p>
            <a:pPr marL="57150" indent="0">
              <a:buNone/>
            </a:pPr>
            <a:endParaRPr lang="de-DE" sz="1800" dirty="0" smtClean="0"/>
          </a:p>
          <a:p>
            <a:pPr marL="57150" indent="0">
              <a:buNone/>
            </a:pPr>
            <a:r>
              <a:rPr lang="de-DE" sz="1800" u="sng" dirty="0" smtClean="0"/>
              <a:t>Beispiel 2:</a:t>
            </a:r>
            <a:r>
              <a:rPr lang="de-DE" sz="1800" dirty="0" smtClean="0"/>
              <a:t> In der Informationsquelle: Ausgabe 24 + 25</a:t>
            </a:r>
          </a:p>
          <a:p>
            <a:pPr marL="57150" indent="0">
              <a:buNone/>
            </a:pPr>
            <a:endParaRPr lang="de-DE" sz="1800" dirty="0" smtClean="0"/>
          </a:p>
          <a:p>
            <a:pPr marL="57150" indent="0">
              <a:buNone/>
            </a:pPr>
            <a:endParaRPr lang="de-DE" sz="1400" dirty="0" smtClean="0"/>
          </a:p>
          <a:p>
            <a:pPr marL="57150" indent="0">
              <a:buNone/>
            </a:pPr>
            <a:endParaRPr lang="de-DE" dirty="0" smtClean="0"/>
          </a:p>
          <a:p>
            <a:pPr marL="5715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531028"/>
              </p:ext>
            </p:extLst>
          </p:nvPr>
        </p:nvGraphicFramePr>
        <p:xfrm>
          <a:off x="179512" y="2708920"/>
          <a:ext cx="864096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4680520"/>
                <a:gridCol w="309634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2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2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Heft 7/9 (2001)-</a:t>
                      </a:r>
                      <a:endParaRPr lang="de-DE" sz="20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040976"/>
              </p:ext>
            </p:extLst>
          </p:nvPr>
        </p:nvGraphicFramePr>
        <p:xfrm>
          <a:off x="251521" y="4437112"/>
          <a:ext cx="8568951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5"/>
                <a:gridCol w="4848539"/>
                <a:gridCol w="285631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2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2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24/25-</a:t>
                      </a:r>
                      <a:endParaRPr lang="de-DE" sz="20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275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</a:t>
            </a:r>
            <a:r>
              <a:rPr lang="de-DE" dirty="0" smtClean="0"/>
              <a:t>. Alphanumerische Zählung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57150" indent="0">
              <a:spcBef>
                <a:spcPts val="200"/>
              </a:spcBef>
              <a:buNone/>
            </a:pPr>
            <a:r>
              <a:rPr lang="de-DE" dirty="0" smtClean="0"/>
              <a:t>Durchlaufende Zählung</a:t>
            </a:r>
          </a:p>
          <a:p>
            <a:pPr marL="857250" lvl="1" indent="-34290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       läuft kontinuierlich weiter</a:t>
            </a:r>
          </a:p>
          <a:p>
            <a:pPr marL="85725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       beginnt nicht jedes Jahr mit „1“</a:t>
            </a:r>
          </a:p>
          <a:p>
            <a:pPr marL="57150" indent="0">
              <a:buNone/>
            </a:pPr>
            <a:endParaRPr lang="de-DE" dirty="0" smtClean="0"/>
          </a:p>
          <a:p>
            <a:pPr marL="400050">
              <a:buFont typeface="Wingdings"/>
              <a:buChar char="à"/>
            </a:pPr>
            <a:r>
              <a:rPr lang="de-DE" sz="2000" dirty="0" smtClean="0">
                <a:sym typeface="Wingdings" panose="05000000000000000000" pitchFamily="2" charset="2"/>
              </a:rPr>
              <a:t>Erfassung </a:t>
            </a:r>
            <a:r>
              <a:rPr lang="de-DE" sz="2000" dirty="0">
                <a:sym typeface="Wingdings" panose="05000000000000000000" pitchFamily="2" charset="2"/>
              </a:rPr>
              <a:t>e</a:t>
            </a:r>
            <a:r>
              <a:rPr lang="de-DE" sz="2000" dirty="0" smtClean="0">
                <a:sym typeface="Wingdings" panose="05000000000000000000" pitchFamily="2" charset="2"/>
              </a:rPr>
              <a:t>ntsprechend der Informationsquelle</a:t>
            </a:r>
          </a:p>
          <a:p>
            <a:pPr marL="400050">
              <a:buFont typeface="Wingdings"/>
              <a:buChar char="à"/>
            </a:pPr>
            <a:r>
              <a:rPr lang="de-DE" sz="2000" dirty="0" smtClean="0">
                <a:sym typeface="Wingdings" panose="05000000000000000000" pitchFamily="2" charset="2"/>
              </a:rPr>
              <a:t>chronologische Bezeichnung in runden Klammern nach der alphanumerischen Bezeichnung</a:t>
            </a:r>
          </a:p>
          <a:p>
            <a:pPr marL="57150" indent="0">
              <a:buNone/>
            </a:pPr>
            <a:endParaRPr lang="de-DE" sz="800" dirty="0" smtClean="0"/>
          </a:p>
          <a:p>
            <a:pPr marL="57150" indent="0">
              <a:buNone/>
            </a:pPr>
            <a:r>
              <a:rPr lang="de-DE" sz="1600" u="sng" dirty="0" smtClean="0"/>
              <a:t>Beispiel:</a:t>
            </a:r>
          </a:p>
          <a:p>
            <a:pPr marL="57150" indent="0">
              <a:buNone/>
            </a:pPr>
            <a:r>
              <a:rPr lang="de-DE" sz="1600" dirty="0" smtClean="0"/>
              <a:t>In den Informationsquellen:</a:t>
            </a:r>
          </a:p>
          <a:p>
            <a:pPr marL="57150" indent="0">
              <a:buNone/>
            </a:pPr>
            <a:r>
              <a:rPr lang="de-DE" sz="1600" dirty="0" smtClean="0"/>
              <a:t>Heft 1 Januar 2011  ||      Heft 2 Juli 2011     ||     Heft 3 Januar 2012</a:t>
            </a:r>
            <a:endParaRPr lang="de-DE" sz="1600" dirty="0"/>
          </a:p>
          <a:p>
            <a:pPr marL="400050"/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31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438692"/>
              </p:ext>
            </p:extLst>
          </p:nvPr>
        </p:nvGraphicFramePr>
        <p:xfrm>
          <a:off x="323528" y="4581128"/>
          <a:ext cx="849694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4104456"/>
                <a:gridCol w="360039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Heft 1 (Januar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2011)-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971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</a:t>
            </a:r>
            <a:r>
              <a:rPr lang="de-DE" dirty="0" smtClean="0"/>
              <a:t>. Alphanumerische Zählung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57150" indent="0">
              <a:buNone/>
            </a:pPr>
            <a:r>
              <a:rPr lang="de-DE" dirty="0" smtClean="0"/>
              <a:t>Nicht durchlaufende Zählung</a:t>
            </a:r>
          </a:p>
          <a:p>
            <a:pPr marL="400050"/>
            <a:r>
              <a:rPr lang="de-DE" dirty="0" smtClean="0"/>
              <a:t>Jahr als Jahrgangs-, Band- oder Volume-Zählung</a:t>
            </a:r>
          </a:p>
          <a:p>
            <a:pPr marL="57150" indent="0">
              <a:buNone/>
            </a:pPr>
            <a:endParaRPr lang="de-DE" sz="1600" dirty="0" smtClean="0"/>
          </a:p>
          <a:p>
            <a:pPr lvl="1">
              <a:buFont typeface="Wingdings"/>
              <a:buChar char="à"/>
            </a:pPr>
            <a:r>
              <a:rPr lang="de-DE" sz="2400" dirty="0" smtClean="0">
                <a:sym typeface="Wingdings" panose="05000000000000000000" pitchFamily="2" charset="2"/>
              </a:rPr>
              <a:t> Jahr Bestandteil der alphanumerischen Zählung</a:t>
            </a:r>
          </a:p>
          <a:p>
            <a:pPr lvl="1">
              <a:buFont typeface="Wingdings"/>
              <a:buChar char="à"/>
            </a:pPr>
            <a:r>
              <a:rPr lang="de-DE" sz="2400" dirty="0" smtClean="0">
                <a:sym typeface="Wingdings" panose="05000000000000000000" pitchFamily="2" charset="2"/>
              </a:rPr>
              <a:t> Jahr vor Zählung der einzelnen Ausgaben</a:t>
            </a:r>
          </a:p>
          <a:p>
            <a:pPr lvl="1">
              <a:buFont typeface="Wingdings"/>
              <a:buChar char="à"/>
            </a:pPr>
            <a:r>
              <a:rPr lang="de-DE" sz="2400" dirty="0" smtClean="0">
                <a:sym typeface="Wingdings" panose="05000000000000000000" pitchFamily="2" charset="2"/>
              </a:rPr>
              <a:t> Jahr und untergeordnete Zählung durch Komma</a:t>
            </a:r>
          </a:p>
          <a:p>
            <a:pPr marL="457200" lvl="1" indent="0">
              <a:buNone/>
            </a:pPr>
            <a:r>
              <a:rPr lang="de-DE" sz="2400" dirty="0">
                <a:sym typeface="Wingdings" panose="05000000000000000000" pitchFamily="2" charset="2"/>
              </a:rPr>
              <a:t> </a:t>
            </a:r>
            <a:r>
              <a:rPr lang="de-DE" sz="2400" dirty="0" smtClean="0">
                <a:sym typeface="Wingdings" panose="05000000000000000000" pitchFamily="2" charset="2"/>
              </a:rPr>
              <a:t>   Leerzeichen trennen</a:t>
            </a:r>
          </a:p>
          <a:p>
            <a:pPr marL="457200" lvl="1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Beispiel:</a:t>
            </a:r>
          </a:p>
          <a:p>
            <a:pPr marL="457200" lvl="1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In den Informationsquellen:</a:t>
            </a:r>
          </a:p>
          <a:p>
            <a:pPr marL="457200" lvl="1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Heft 1  1995  ||   Heft 2  1995  ||  Heft 1  1996  || Heft  2  1996</a:t>
            </a:r>
            <a:endParaRPr lang="de-DE" sz="1600" dirty="0">
              <a:sym typeface="Wingdings" panose="05000000000000000000" pitchFamily="2" charset="2"/>
            </a:endParaRPr>
          </a:p>
          <a:p>
            <a:pPr lvl="1">
              <a:buFont typeface="Wingdings"/>
              <a:buChar char="à"/>
            </a:pPr>
            <a:endParaRPr lang="de-DE" sz="2400" dirty="0" smtClean="0"/>
          </a:p>
          <a:p>
            <a:pPr marL="457200" lvl="1" indent="0">
              <a:buNone/>
            </a:pPr>
            <a:endParaRPr lang="de-DE" sz="2400" dirty="0" smtClean="0"/>
          </a:p>
          <a:p>
            <a:pPr marL="57150" indent="0">
              <a:buNone/>
            </a:pPr>
            <a:endParaRPr lang="de-DE" sz="20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32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337341"/>
              </p:ext>
            </p:extLst>
          </p:nvPr>
        </p:nvGraphicFramePr>
        <p:xfrm>
          <a:off x="323528" y="4941168"/>
          <a:ext cx="849694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3600400"/>
                <a:gridCol w="410445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1995, Heft 1-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477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4. Alphanumerische Zählung </a:t>
            </a:r>
            <a:r>
              <a:rPr lang="de-DE" dirty="0" smtClean="0"/>
              <a:t>-4-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Wochen-/Kalenderwochen-/Quartalsangaben</a:t>
            </a:r>
          </a:p>
          <a:p>
            <a:pPr marL="0" indent="0">
              <a:buNone/>
            </a:pPr>
            <a:r>
              <a:rPr lang="de-DE" dirty="0" smtClean="0"/>
              <a:t>gelten als  alphanumerische Zählung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sz="1800" u="sng" dirty="0" smtClean="0"/>
              <a:t>Beispiel:</a:t>
            </a:r>
          </a:p>
          <a:p>
            <a:pPr marL="0" indent="0">
              <a:buNone/>
            </a:pPr>
            <a:r>
              <a:rPr lang="de-DE" sz="1800" dirty="0" smtClean="0"/>
              <a:t>In den Informationsquellen:</a:t>
            </a:r>
          </a:p>
          <a:p>
            <a:pPr marL="457200" indent="-457200">
              <a:buAutoNum type="arabicPlain" startAt="2014"/>
            </a:pPr>
            <a:r>
              <a:rPr lang="de-DE" sz="1800" dirty="0" smtClean="0"/>
              <a:t>   Woche 1</a:t>
            </a:r>
          </a:p>
          <a:p>
            <a:pPr marL="0" indent="0">
              <a:buNone/>
            </a:pPr>
            <a:r>
              <a:rPr lang="de-DE" sz="1800" dirty="0" smtClean="0"/>
              <a:t>2014   Woche 2</a:t>
            </a:r>
          </a:p>
          <a:p>
            <a:pPr marL="0" indent="0">
              <a:buNone/>
            </a:pPr>
            <a:r>
              <a:rPr lang="de-DE" sz="1800" dirty="0" smtClean="0"/>
              <a:t>...</a:t>
            </a:r>
          </a:p>
          <a:p>
            <a:pPr marL="0" indent="0">
              <a:buNone/>
            </a:pPr>
            <a:r>
              <a:rPr lang="de-DE" sz="1800" dirty="0" smtClean="0"/>
              <a:t>2015   Woche 1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831932"/>
              </p:ext>
            </p:extLst>
          </p:nvPr>
        </p:nvGraphicFramePr>
        <p:xfrm>
          <a:off x="251520" y="4221088"/>
          <a:ext cx="8380614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6618"/>
                <a:gridCol w="2468567"/>
                <a:gridCol w="503542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2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2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2014, Woche 1-</a:t>
                      </a:r>
                      <a:endParaRPr lang="de-DE" sz="20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99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</a:t>
            </a:r>
            <a:r>
              <a:rPr lang="de-DE" dirty="0" smtClean="0"/>
              <a:t>. Alphanumerische Zählung -5-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dirty="0" smtClean="0"/>
              <a:t>Zwei oder mehr Zählungen</a:t>
            </a:r>
          </a:p>
          <a:p>
            <a:pPr marL="400050"/>
            <a:r>
              <a:rPr lang="de-DE" dirty="0" smtClean="0"/>
              <a:t>Zählungen einander über- und untergeordnet</a:t>
            </a:r>
          </a:p>
          <a:p>
            <a:pPr marL="857250" lvl="1" indent="-342900">
              <a:buFont typeface="Symbol" panose="05050102010706020507" pitchFamily="18" charset="2"/>
              <a:buChar char="-"/>
            </a:pPr>
            <a:r>
              <a:rPr lang="de-DE" dirty="0" smtClean="0"/>
              <a:t>übergeordnete </a:t>
            </a:r>
            <a:r>
              <a:rPr lang="de-DE" dirty="0"/>
              <a:t>durchlaufende Zählung</a:t>
            </a:r>
            <a:endParaRPr lang="de-DE" dirty="0" smtClean="0"/>
          </a:p>
          <a:p>
            <a:pPr marL="857250" lvl="1" indent="-342900">
              <a:buFont typeface="Symbol" panose="05050102010706020507" pitchFamily="18" charset="2"/>
              <a:buChar char="-"/>
            </a:pPr>
            <a:r>
              <a:rPr lang="de-DE" dirty="0" smtClean="0"/>
              <a:t>untergeordnete </a:t>
            </a:r>
            <a:r>
              <a:rPr lang="de-DE" u="sng" dirty="0" smtClean="0"/>
              <a:t>nicht durchlaufende</a:t>
            </a:r>
            <a:r>
              <a:rPr lang="de-DE" dirty="0" smtClean="0"/>
              <a:t> Zählung der einzelnen Ausgaben</a:t>
            </a:r>
          </a:p>
          <a:p>
            <a:pPr marL="514350" lvl="1" indent="0">
              <a:buNone/>
            </a:pPr>
            <a:endParaRPr lang="de-DE" dirty="0" smtClean="0"/>
          </a:p>
          <a:p>
            <a:pPr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Erfassung in strukturierter Form</a:t>
            </a:r>
          </a:p>
          <a:p>
            <a:pPr>
              <a:buFont typeface="Wingdings"/>
              <a:buChar char="à"/>
            </a:pPr>
            <a:r>
              <a:rPr lang="de-DE" dirty="0">
                <a:sym typeface="Wingdings" panose="05000000000000000000" pitchFamily="2" charset="2"/>
              </a:rPr>
              <a:t>übergeordnete durchlaufende Zählung </a:t>
            </a:r>
            <a:r>
              <a:rPr lang="de-DE" dirty="0" smtClean="0">
                <a:sym typeface="Wingdings" panose="05000000000000000000" pitchFamily="2" charset="2"/>
              </a:rPr>
              <a:t>vor untergeordneter </a:t>
            </a:r>
            <a:r>
              <a:rPr lang="de-DE" u="sng" dirty="0" smtClean="0">
                <a:sym typeface="Wingdings" panose="05000000000000000000" pitchFamily="2" charset="2"/>
              </a:rPr>
              <a:t>nicht durchlaufender</a:t>
            </a:r>
            <a:r>
              <a:rPr lang="de-DE" dirty="0" smtClean="0">
                <a:sym typeface="Wingdings" panose="05000000000000000000" pitchFamily="2" charset="2"/>
              </a:rPr>
              <a:t> Zählung</a:t>
            </a:r>
          </a:p>
          <a:p>
            <a:pPr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Trennung durch Komma Leerzeichen</a:t>
            </a:r>
          </a:p>
          <a:p>
            <a:pPr marL="457200" lvl="1" indent="0">
              <a:buNone/>
            </a:pPr>
            <a:endParaRPr lang="de-DE" sz="2400" dirty="0" smtClean="0"/>
          </a:p>
          <a:p>
            <a:pPr marL="457200" lvl="1" indent="0">
              <a:buNone/>
            </a:pPr>
            <a:endParaRPr lang="de-DE" sz="2400" dirty="0" smtClean="0"/>
          </a:p>
          <a:p>
            <a:pPr marL="57150" indent="0">
              <a:buNone/>
            </a:pPr>
            <a:endParaRPr lang="de-DE" sz="20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183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4. Alphanumerische Zählung </a:t>
            </a:r>
            <a:r>
              <a:rPr lang="de-DE" dirty="0" smtClean="0"/>
              <a:t>-6-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800" u="sng" dirty="0" smtClean="0"/>
              <a:t>Beispiel 1:</a:t>
            </a:r>
          </a:p>
          <a:p>
            <a:pPr marL="0" indent="0">
              <a:buNone/>
            </a:pPr>
            <a:r>
              <a:rPr lang="de-DE" sz="1800" dirty="0" smtClean="0"/>
              <a:t>In den Informationsquellen:</a:t>
            </a:r>
          </a:p>
          <a:p>
            <a:pPr marL="0" indent="0">
              <a:buNone/>
            </a:pPr>
            <a:r>
              <a:rPr lang="de-DE" sz="1800" dirty="0" smtClean="0"/>
              <a:t>Jahrgang 1 Heft 1 März 2010  -  Jahrgang 1 Heft 2 Juni 2010</a:t>
            </a:r>
          </a:p>
          <a:p>
            <a:pPr marL="0" indent="0">
              <a:buNone/>
            </a:pPr>
            <a:r>
              <a:rPr lang="de-DE" sz="1800" dirty="0" smtClean="0"/>
              <a:t>Jahrgang 2 Heft 1 März 2011  -  Jahrgang 2 Heft 2 Juni 2011</a:t>
            </a:r>
          </a:p>
          <a:p>
            <a:pPr marL="0" indent="0">
              <a:buNone/>
            </a:pPr>
            <a:endParaRPr lang="de-DE" sz="1800" dirty="0" smtClean="0"/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endParaRPr lang="de-DE" sz="1800" dirty="0" smtClean="0"/>
          </a:p>
          <a:p>
            <a:pPr marL="0" indent="0">
              <a:buNone/>
            </a:pPr>
            <a:endParaRPr lang="de-DE" sz="1000" dirty="0"/>
          </a:p>
          <a:p>
            <a:pPr marL="0" indent="0">
              <a:buNone/>
            </a:pPr>
            <a:r>
              <a:rPr lang="de-DE" sz="1800" u="sng" dirty="0" smtClean="0"/>
              <a:t>Beispiel 2:</a:t>
            </a:r>
          </a:p>
          <a:p>
            <a:pPr marL="0" indent="0">
              <a:buNone/>
            </a:pPr>
            <a:r>
              <a:rPr lang="de-DE" sz="1800" dirty="0"/>
              <a:t>I</a:t>
            </a:r>
            <a:r>
              <a:rPr lang="de-DE" sz="1800" dirty="0" smtClean="0"/>
              <a:t>n den Informationsquellen:</a:t>
            </a:r>
          </a:p>
          <a:p>
            <a:pPr marL="0" indent="0">
              <a:buNone/>
            </a:pPr>
            <a:r>
              <a:rPr lang="de-DE" sz="1800" dirty="0" smtClean="0"/>
              <a:t>H. 1 – Jg. 1 Januar 2013</a:t>
            </a:r>
          </a:p>
          <a:p>
            <a:pPr marL="0" indent="0">
              <a:buNone/>
            </a:pPr>
            <a:r>
              <a:rPr lang="de-DE" sz="1800" dirty="0" smtClean="0"/>
              <a:t>H. 2 – Jg. 1 März 2013</a:t>
            </a:r>
          </a:p>
          <a:p>
            <a:pPr marL="0" indent="0">
              <a:buNone/>
            </a:pPr>
            <a:r>
              <a:rPr lang="de-DE" sz="900" dirty="0" smtClean="0"/>
              <a:t>...</a:t>
            </a:r>
          </a:p>
          <a:p>
            <a:pPr marL="0" indent="0">
              <a:buNone/>
            </a:pPr>
            <a:r>
              <a:rPr lang="de-DE" sz="1800" dirty="0" smtClean="0"/>
              <a:t>H. 1 – Jg. 2 Januar 2014</a:t>
            </a:r>
          </a:p>
          <a:p>
            <a:pPr marL="0" indent="0">
              <a:buNone/>
            </a:pPr>
            <a:endParaRPr lang="de-DE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371109"/>
              </p:ext>
            </p:extLst>
          </p:nvPr>
        </p:nvGraphicFramePr>
        <p:xfrm>
          <a:off x="251520" y="2204864"/>
          <a:ext cx="8393707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8355"/>
                <a:gridCol w="3584133"/>
                <a:gridCol w="400121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Jahrgang 1, Heft 1 (März 2010)-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28164"/>
              </p:ext>
            </p:extLst>
          </p:nvPr>
        </p:nvGraphicFramePr>
        <p:xfrm>
          <a:off x="323528" y="5229200"/>
          <a:ext cx="8352927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531"/>
                <a:gridCol w="3760198"/>
                <a:gridCol w="376019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</a:t>
                      </a:r>
                    </a:p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Jg. 1, H. 1 (Januar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2013)-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252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4. Alphanumerische Zählung </a:t>
            </a:r>
            <a:r>
              <a:rPr lang="de-DE" dirty="0" smtClean="0"/>
              <a:t>-7-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800" u="sng" dirty="0" smtClean="0"/>
              <a:t>Beispiel 3:</a:t>
            </a:r>
          </a:p>
          <a:p>
            <a:pPr marL="0" indent="0">
              <a:buNone/>
            </a:pPr>
            <a:r>
              <a:rPr lang="de-DE" sz="1800" dirty="0"/>
              <a:t>I</a:t>
            </a:r>
            <a:r>
              <a:rPr lang="de-DE" sz="1800" dirty="0" smtClean="0"/>
              <a:t>n den Informationsquellen:</a:t>
            </a:r>
          </a:p>
          <a:p>
            <a:pPr marL="0" indent="0">
              <a:buNone/>
            </a:pPr>
            <a:r>
              <a:rPr lang="de-DE" sz="1800" dirty="0" smtClean="0"/>
              <a:t>Jg. 1   KW 42  2010 </a:t>
            </a:r>
          </a:p>
          <a:p>
            <a:pPr marL="0" indent="0">
              <a:buNone/>
            </a:pPr>
            <a:r>
              <a:rPr lang="de-DE" sz="1800" dirty="0" smtClean="0"/>
              <a:t>Jg. 1   KW 43  2010</a:t>
            </a:r>
          </a:p>
          <a:p>
            <a:pPr marL="0" indent="0">
              <a:buNone/>
            </a:pPr>
            <a:r>
              <a:rPr lang="de-DE" sz="900" dirty="0" smtClean="0"/>
              <a:t>...</a:t>
            </a:r>
          </a:p>
          <a:p>
            <a:pPr marL="0" indent="0">
              <a:buNone/>
            </a:pPr>
            <a:r>
              <a:rPr lang="de-DE" sz="1800" dirty="0" smtClean="0"/>
              <a:t>Jg. 2   KW  1   2011</a:t>
            </a:r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endParaRPr lang="de-DE" sz="1800" dirty="0" smtClean="0"/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endParaRPr lang="de-DE" sz="1800" dirty="0" smtClean="0"/>
          </a:p>
          <a:p>
            <a:pPr marL="0" indent="0">
              <a:buNone/>
            </a:pPr>
            <a:r>
              <a:rPr lang="de-DE" sz="1800" u="sng" dirty="0" smtClean="0"/>
              <a:t>Beispiel 4:</a:t>
            </a:r>
          </a:p>
          <a:p>
            <a:pPr marL="0" indent="0">
              <a:buNone/>
            </a:pPr>
            <a:r>
              <a:rPr lang="de-DE" sz="1800" dirty="0"/>
              <a:t>I</a:t>
            </a:r>
            <a:r>
              <a:rPr lang="de-DE" sz="1800" dirty="0" smtClean="0"/>
              <a:t>n </a:t>
            </a:r>
            <a:r>
              <a:rPr lang="de-DE" sz="1800" dirty="0"/>
              <a:t>den </a:t>
            </a:r>
            <a:r>
              <a:rPr lang="de-DE" sz="1800" dirty="0" smtClean="0"/>
              <a:t>Informationsquellen:</a:t>
            </a:r>
            <a:endParaRPr lang="de-DE" sz="1800" dirty="0"/>
          </a:p>
          <a:p>
            <a:pPr marL="0" indent="0">
              <a:buNone/>
            </a:pPr>
            <a:r>
              <a:rPr lang="de-DE" sz="1800" dirty="0" smtClean="0"/>
              <a:t>1. Jahrgang     11. Kalenderwoche     19. Oktober 2002</a:t>
            </a:r>
          </a:p>
          <a:p>
            <a:pPr marL="0" indent="0">
              <a:buNone/>
            </a:pPr>
            <a:endParaRPr lang="de-DE" sz="1800" dirty="0" smtClean="0"/>
          </a:p>
          <a:p>
            <a:pPr marL="0" indent="0">
              <a:buNone/>
            </a:pPr>
            <a:endParaRPr lang="de-DE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99812"/>
              </p:ext>
            </p:extLst>
          </p:nvPr>
        </p:nvGraphicFramePr>
        <p:xfrm>
          <a:off x="323528" y="2708920"/>
          <a:ext cx="8496945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601"/>
                <a:gridCol w="3634919"/>
                <a:gridCol w="3816425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2.6.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</a:t>
                      </a:r>
                    </a:p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Jg. 1, KW 42 (2010)-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339929"/>
              </p:ext>
            </p:extLst>
          </p:nvPr>
        </p:nvGraphicFramePr>
        <p:xfrm>
          <a:off x="323528" y="5085184"/>
          <a:ext cx="864096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342"/>
                <a:gridCol w="3642425"/>
                <a:gridCol w="390319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2.6.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</a:t>
                      </a:r>
                    </a:p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Jahrgang, 11. Kalenderwoche (19. Oktober 2002)-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235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</a:t>
            </a:r>
            <a:r>
              <a:rPr lang="de-DE" dirty="0" smtClean="0"/>
              <a:t>. Alphanumerische Zählung -8-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57150" indent="0">
              <a:buNone/>
            </a:pPr>
            <a:r>
              <a:rPr lang="de-DE" dirty="0" smtClean="0"/>
              <a:t>Zwei durchlaufende Zählungen mit Über- und Unterordnung</a:t>
            </a:r>
          </a:p>
          <a:p>
            <a:pPr marL="57150" indent="0">
              <a:buNone/>
            </a:pPr>
            <a:r>
              <a:rPr lang="de-DE" dirty="0" smtClean="0"/>
              <a:t>- keine alternative Zählungen -</a:t>
            </a:r>
          </a:p>
          <a:p>
            <a:pPr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Erfassung in strukturierter Form</a:t>
            </a:r>
          </a:p>
          <a:p>
            <a:pPr>
              <a:buFont typeface="Wingdings"/>
              <a:buChar char="à"/>
            </a:pPr>
            <a:r>
              <a:rPr lang="de-DE" dirty="0">
                <a:sym typeface="Wingdings" panose="05000000000000000000" pitchFamily="2" charset="2"/>
              </a:rPr>
              <a:t>übergeordnete durchlaufende Zählung </a:t>
            </a:r>
            <a:r>
              <a:rPr lang="de-DE" dirty="0" smtClean="0">
                <a:sym typeface="Wingdings" panose="05000000000000000000" pitchFamily="2" charset="2"/>
              </a:rPr>
              <a:t>vor untergeordneter durchlaufender Zählung</a:t>
            </a:r>
          </a:p>
          <a:p>
            <a:pPr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Trennung durch Komma Leerzeichen</a:t>
            </a:r>
          </a:p>
          <a:p>
            <a:pPr marL="0" indent="0">
              <a:buNone/>
            </a:pPr>
            <a:endParaRPr lang="de-DE" sz="10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1600" u="sng" dirty="0"/>
              <a:t>Beispiel 1:</a:t>
            </a:r>
            <a:r>
              <a:rPr lang="de-DE" sz="1600" dirty="0"/>
              <a:t> In den Informationsquellen</a:t>
            </a:r>
          </a:p>
          <a:p>
            <a:pPr marL="0" indent="0">
              <a:buNone/>
            </a:pPr>
            <a:r>
              <a:rPr lang="de-DE" sz="1600" dirty="0"/>
              <a:t>Jahrgang 1, Band 1 1991 | Jahrgang 1 Band 2 1991 | Jahrgang 2 Band 3 1992 |</a:t>
            </a:r>
          </a:p>
          <a:p>
            <a:pPr marL="0" indent="0">
              <a:buNone/>
            </a:pPr>
            <a:r>
              <a:rPr lang="de-DE" sz="1600" dirty="0"/>
              <a:t>| Jahrgang 2 Band 4 1992 | </a:t>
            </a:r>
            <a:r>
              <a:rPr lang="de-DE" sz="1600"/>
              <a:t>Jahrgang </a:t>
            </a:r>
            <a:r>
              <a:rPr lang="de-DE" sz="1600" smtClean="0"/>
              <a:t>3 </a:t>
            </a:r>
            <a:r>
              <a:rPr lang="de-DE" sz="1600" dirty="0"/>
              <a:t>Band 5 1993</a:t>
            </a:r>
          </a:p>
          <a:p>
            <a:pPr marL="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20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05627"/>
              </p:ext>
            </p:extLst>
          </p:nvPr>
        </p:nvGraphicFramePr>
        <p:xfrm>
          <a:off x="251520" y="4941168"/>
          <a:ext cx="8496944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6048"/>
                <a:gridCol w="3541971"/>
                <a:gridCol w="3988925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Jahrgang 1, Band 1 (1991)-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315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4. Alphanumerische Zählung </a:t>
            </a:r>
            <a:r>
              <a:rPr lang="de-DE" dirty="0" smtClean="0"/>
              <a:t>-9-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r>
              <a:rPr lang="de-DE" sz="1600" u="sng" dirty="0" smtClean="0"/>
              <a:t>Beispiel 2:</a:t>
            </a:r>
            <a:r>
              <a:rPr lang="de-DE" sz="1600" dirty="0" smtClean="0"/>
              <a:t> In den Informationsquellen:</a:t>
            </a:r>
          </a:p>
          <a:p>
            <a:pPr marL="0" indent="0">
              <a:buNone/>
            </a:pPr>
            <a:r>
              <a:rPr lang="de-DE" sz="1600" dirty="0" smtClean="0"/>
              <a:t>Nr. 49  Bd. 4  | Nr. 50  Bd. 4 | Nr. 51  Bd. 5</a:t>
            </a:r>
            <a:endParaRPr lang="de-DE" sz="1600" dirty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endParaRPr lang="de-DE" sz="800" dirty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r>
              <a:rPr lang="de-DE" sz="1600" u="sng" dirty="0" smtClean="0"/>
              <a:t>Beispiel 3:</a:t>
            </a:r>
            <a:r>
              <a:rPr lang="de-DE" sz="1600" dirty="0" smtClean="0"/>
              <a:t> In den Informationsquellen:</a:t>
            </a:r>
          </a:p>
          <a:p>
            <a:pPr marL="0" indent="0">
              <a:buNone/>
            </a:pPr>
            <a:r>
              <a:rPr lang="de-DE" sz="1600" dirty="0" smtClean="0"/>
              <a:t>24. Juli 1996 No 106 (27752)</a:t>
            </a:r>
          </a:p>
          <a:p>
            <a:pPr marL="0" indent="0">
              <a:buNone/>
            </a:pPr>
            <a:r>
              <a:rPr lang="de-DE" sz="1600" dirty="0" smtClean="0"/>
              <a:t>24. Oktober 1996 No 106 (27753)</a:t>
            </a:r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endParaRPr lang="de-DE" sz="16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38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346844"/>
              </p:ext>
            </p:extLst>
          </p:nvPr>
        </p:nvGraphicFramePr>
        <p:xfrm>
          <a:off x="107504" y="1916832"/>
          <a:ext cx="8590874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8355"/>
                <a:gridCol w="3260868"/>
                <a:gridCol w="452165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4, Nr. 49-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566548"/>
              </p:ext>
            </p:extLst>
          </p:nvPr>
        </p:nvGraphicFramePr>
        <p:xfrm>
          <a:off x="179512" y="4653136"/>
          <a:ext cx="8476938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8355"/>
                <a:gridCol w="3257330"/>
                <a:gridCol w="441125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 106, 27752 (24. Juli 1996)-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152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5. Chronologische Zählung, allgemein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sz="2000" dirty="0" smtClean="0"/>
              <a:t>Datumsangaben (Jahreszeiten, Monate, Tagesdaten) entsprechend Angaben in Informationsquelle</a:t>
            </a:r>
          </a:p>
          <a:p>
            <a:pPr marL="400050"/>
            <a:r>
              <a:rPr lang="de-DE" sz="2000" dirty="0" smtClean="0"/>
              <a:t>keine Wochentage erfassen</a:t>
            </a:r>
          </a:p>
          <a:p>
            <a:pPr marL="400050"/>
            <a:r>
              <a:rPr lang="de-DE" sz="2000" dirty="0" smtClean="0"/>
              <a:t>bei Doppel- und Mehrfachzählungen </a:t>
            </a:r>
            <a:r>
              <a:rPr lang="de-DE" sz="2000" dirty="0" smtClean="0">
                <a:sym typeface="Wingdings" panose="05000000000000000000" pitchFamily="2" charset="2"/>
              </a:rPr>
              <a:t> </a:t>
            </a:r>
            <a:r>
              <a:rPr lang="de-DE" sz="2000" dirty="0" smtClean="0"/>
              <a:t>Bis-Strich / anderes </a:t>
            </a:r>
            <a:r>
              <a:rPr lang="de-DE" sz="2000" dirty="0"/>
              <a:t>Z</a:t>
            </a:r>
            <a:r>
              <a:rPr lang="de-DE" sz="2000" dirty="0" smtClean="0"/>
              <a:t>eichen durch Schrägstrich ersetzen</a:t>
            </a:r>
          </a:p>
          <a:p>
            <a:pPr marL="400050"/>
            <a:r>
              <a:rPr lang="de-DE" sz="2000" dirty="0" smtClean="0"/>
              <a:t>zusammenfassende Jahresangaben </a:t>
            </a:r>
            <a:r>
              <a:rPr lang="de-DE" sz="2000" dirty="0" smtClean="0">
                <a:sym typeface="Wingdings" panose="05000000000000000000" pitchFamily="2" charset="2"/>
              </a:rPr>
              <a:t> erste und letzte Zahl in vollständiger Form (RDA 1.8.4)</a:t>
            </a:r>
          </a:p>
          <a:p>
            <a:pPr marL="400050"/>
            <a:endParaRPr lang="de-DE" sz="800" dirty="0" smtClean="0"/>
          </a:p>
          <a:p>
            <a:pPr marL="57150" indent="0">
              <a:buNone/>
            </a:pPr>
            <a:r>
              <a:rPr lang="de-DE" sz="1600" u="sng" dirty="0" smtClean="0"/>
              <a:t>Beispiel 1:</a:t>
            </a:r>
          </a:p>
          <a:p>
            <a:pPr marL="57150" indent="0">
              <a:buNone/>
            </a:pPr>
            <a:r>
              <a:rPr lang="de-DE" sz="1600" dirty="0" smtClean="0"/>
              <a:t>Angabe in der Informationsquelle: Donnerstag, 4. September 2014</a:t>
            </a:r>
          </a:p>
          <a:p>
            <a:pPr marL="57150" indent="0">
              <a:buNone/>
            </a:pPr>
            <a:endParaRPr lang="de-DE" sz="800" dirty="0" smtClean="0"/>
          </a:p>
          <a:p>
            <a:pPr marL="57150" indent="0">
              <a:buNone/>
            </a:pPr>
            <a:endParaRPr lang="de-DE" sz="1600" dirty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800" dirty="0"/>
          </a:p>
          <a:p>
            <a:pPr marL="57150" indent="0">
              <a:buNone/>
            </a:pPr>
            <a:r>
              <a:rPr lang="de-DE" sz="1600" u="sng" dirty="0" smtClean="0"/>
              <a:t>Beispiel 2:</a:t>
            </a:r>
          </a:p>
          <a:p>
            <a:pPr marL="57150" indent="0">
              <a:buNone/>
            </a:pPr>
            <a:r>
              <a:rPr lang="de-DE" sz="1600" dirty="0" smtClean="0"/>
              <a:t>Angabe in der Informationsquelle: 1962-63</a:t>
            </a:r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39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652508"/>
              </p:ext>
            </p:extLst>
          </p:nvPr>
        </p:nvGraphicFramePr>
        <p:xfrm>
          <a:off x="179512" y="4005064"/>
          <a:ext cx="849694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4896544"/>
                <a:gridCol w="280831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 September 2014-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4851064"/>
              </p:ext>
            </p:extLst>
          </p:nvPr>
        </p:nvGraphicFramePr>
        <p:xfrm>
          <a:off x="251520" y="5517232"/>
          <a:ext cx="842493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4968552"/>
                <a:gridCol w="266429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1962/1963-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624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Definitionen -1-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die Zählung von fortlaufenden Ressourcen ist ein Standardelement</a:t>
            </a:r>
          </a:p>
          <a:p>
            <a:endParaRPr lang="de-DE" dirty="0" smtClean="0"/>
          </a:p>
          <a:p>
            <a:r>
              <a:rPr lang="de-DE" dirty="0" smtClean="0"/>
              <a:t>Grundlage ist: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- alphanumerische/chronologische Bezeichnung der 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ersten Ausgabe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- alphanumerische/chronologische Bezeichnung der 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letzten Ausgabe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199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5. Chronologische Zählung, allgemein </a:t>
            </a:r>
            <a:r>
              <a:rPr lang="de-DE" dirty="0" smtClean="0"/>
              <a:t>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Datumsangaben bei Ausgabevermerken mit </a:t>
            </a:r>
            <a:r>
              <a:rPr lang="de-DE" dirty="0"/>
              <a:t>i</a:t>
            </a:r>
            <a:r>
              <a:rPr lang="de-DE" dirty="0" smtClean="0"/>
              <a:t>nhaltlichen/sachlichen Aussagen</a:t>
            </a:r>
          </a:p>
          <a:p>
            <a:pPr marL="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 als Zählung erfassen, wenn keine weitere Zählung</a:t>
            </a:r>
          </a:p>
          <a:p>
            <a:pPr marL="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   genannt</a:t>
            </a:r>
          </a:p>
          <a:p>
            <a:pPr marL="0" indent="0">
              <a:buNone/>
            </a:pPr>
            <a:endParaRPr lang="de-DE" sz="10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1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1800" u="sng" dirty="0" smtClean="0">
                <a:sym typeface="Wingdings" panose="05000000000000000000" pitchFamily="2" charset="2"/>
              </a:rPr>
              <a:t>Beispiel:</a:t>
            </a:r>
          </a:p>
          <a:p>
            <a:pPr marL="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Angaben in der Informationsquelle:</a:t>
            </a:r>
          </a:p>
          <a:p>
            <a:pPr marL="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Ausgabe Hessen 2015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634452"/>
              </p:ext>
            </p:extLst>
          </p:nvPr>
        </p:nvGraphicFramePr>
        <p:xfrm>
          <a:off x="323528" y="4509120"/>
          <a:ext cx="8352929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0919"/>
                <a:gridCol w="3651005"/>
                <a:gridCol w="3651005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2015-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310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5. Chronologische Zählung, allgemein </a:t>
            </a:r>
            <a:r>
              <a:rPr lang="de-DE" dirty="0" smtClean="0"/>
              <a:t>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Erscheinungsdatum, Copyright-Datum, Vertriebs- oder Herstellungsdatum gilt </a:t>
            </a:r>
            <a:r>
              <a:rPr lang="de-DE" u="sng" dirty="0" smtClean="0"/>
              <a:t>nicht</a:t>
            </a:r>
            <a:r>
              <a:rPr lang="de-DE" dirty="0" smtClean="0"/>
              <a:t> als chronologische Bezeichnung </a:t>
            </a:r>
            <a:r>
              <a:rPr lang="de-DE" dirty="0" smtClean="0">
                <a:sym typeface="Wingdings" panose="05000000000000000000" pitchFamily="2" charset="2"/>
              </a:rPr>
              <a:t> keine Zählung!</a:t>
            </a:r>
          </a:p>
          <a:p>
            <a:pPr marL="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Beispiel:</a:t>
            </a:r>
          </a:p>
          <a:p>
            <a:pPr marL="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Angabe in der Ressource: Band 1</a:t>
            </a:r>
          </a:p>
          <a:p>
            <a:pPr marL="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Angabe auf der Titelseite: Verlagsort   Verlagsname  2015</a:t>
            </a:r>
            <a:endParaRPr lang="de-DE" sz="8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Gegenbeispiel:</a:t>
            </a:r>
          </a:p>
          <a:p>
            <a:pPr marL="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Angaben auf der Titelseite: Jahrgang 4 | Heft 1</a:t>
            </a:r>
          </a:p>
          <a:p>
            <a:pPr marL="0" indent="0">
              <a:buNone/>
            </a:pP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ym typeface="Wingdings" panose="05000000000000000000" pitchFamily="2" charset="2"/>
              </a:rPr>
              <a:t>                                       1996</a:t>
            </a:r>
          </a:p>
          <a:p>
            <a:pPr marL="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(Jahr nicht in der Nähe des Verlagsorts/Verlags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ym typeface="Wingdings" panose="05000000000000000000" pitchFamily="2" charset="2"/>
              </a:rPr>
              <a:t>= chronologische Zählung)</a:t>
            </a:r>
          </a:p>
          <a:p>
            <a:pPr marL="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16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0093"/>
              </p:ext>
            </p:extLst>
          </p:nvPr>
        </p:nvGraphicFramePr>
        <p:xfrm>
          <a:off x="251520" y="3068960"/>
          <a:ext cx="842493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4824536"/>
                <a:gridCol w="252028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2015-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936048"/>
              </p:ext>
            </p:extLst>
          </p:nvPr>
        </p:nvGraphicFramePr>
        <p:xfrm>
          <a:off x="251520" y="5445224"/>
          <a:ext cx="8424936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4536504"/>
                <a:gridCol w="280831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</a:t>
                      </a:r>
                      <a:r>
                        <a:rPr lang="de-DE" sz="16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Jahrgang 4, Heft 1 (1996)-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666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360040"/>
          </a:xfrm>
        </p:spPr>
        <p:txBody>
          <a:bodyPr/>
          <a:lstStyle/>
          <a:p>
            <a:r>
              <a:rPr lang="de-DE" dirty="0"/>
              <a:t>5. Chronologische Zählung,   </a:t>
            </a:r>
            <a:br>
              <a:rPr lang="de-DE" dirty="0"/>
            </a:br>
            <a:r>
              <a:rPr lang="de-DE" dirty="0"/>
              <a:t>    </a:t>
            </a:r>
            <a:r>
              <a:rPr lang="de-DE" dirty="0" smtClean="0"/>
              <a:t>Berichtsjahr/Berichtszeitraum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10888"/>
            <a:ext cx="8640960" cy="5328592"/>
          </a:xfrm>
        </p:spPr>
        <p:txBody>
          <a:bodyPr/>
          <a:lstStyle/>
          <a:p>
            <a:pPr marL="57150" indent="0">
              <a:buNone/>
            </a:pPr>
            <a:r>
              <a:rPr lang="de-DE" dirty="0"/>
              <a:t>Berichtsjahr als chronologische Zählung, wenn</a:t>
            </a:r>
          </a:p>
          <a:p>
            <a:pPr marL="400050"/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/>
              <a:t>Teil des Haupttitels</a:t>
            </a:r>
          </a:p>
          <a:p>
            <a:pPr marL="400050"/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/>
              <a:t>an prominenter Stelle in der Ressource</a:t>
            </a:r>
          </a:p>
          <a:p>
            <a:pPr marL="0" indent="0">
              <a:buNone/>
            </a:pPr>
            <a:endParaRPr lang="de-DE" sz="400" dirty="0" smtClean="0"/>
          </a:p>
          <a:p>
            <a:pPr marL="0" indent="0">
              <a:buNone/>
            </a:pPr>
            <a:r>
              <a:rPr lang="de-DE" sz="1600" u="sng" dirty="0" smtClean="0"/>
              <a:t>Beispiel 1:</a:t>
            </a:r>
          </a:p>
          <a:p>
            <a:pPr marL="0" indent="0">
              <a:buNone/>
            </a:pPr>
            <a:r>
              <a:rPr lang="de-DE" sz="1600" dirty="0" smtClean="0"/>
              <a:t>Angaben in der Informationsquelle</a:t>
            </a:r>
            <a:r>
              <a:rPr lang="de-DE" sz="1600" dirty="0"/>
              <a:t>: Jahresbericht </a:t>
            </a:r>
            <a:r>
              <a:rPr lang="de-DE" sz="1600" dirty="0" smtClean="0"/>
              <a:t>2004</a:t>
            </a:r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endParaRPr lang="de-DE" sz="800" dirty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800" dirty="0" smtClean="0"/>
          </a:p>
          <a:p>
            <a:pPr marL="0" indent="0">
              <a:buNone/>
            </a:pPr>
            <a:r>
              <a:rPr lang="de-DE" sz="1600" u="sng" dirty="0" smtClean="0"/>
              <a:t>Beispiel 2:</a:t>
            </a:r>
          </a:p>
          <a:p>
            <a:pPr marL="0" indent="0">
              <a:buNone/>
            </a:pPr>
            <a:r>
              <a:rPr lang="de-DE" sz="1600" dirty="0" smtClean="0"/>
              <a:t>Angaben in der Informationsquelle:</a:t>
            </a:r>
          </a:p>
          <a:p>
            <a:pPr marL="0" indent="0">
              <a:buNone/>
            </a:pPr>
            <a:r>
              <a:rPr lang="de-DE" sz="1600" dirty="0" smtClean="0"/>
              <a:t>Geschäftsbericht</a:t>
            </a:r>
          </a:p>
          <a:p>
            <a:pPr marL="0" indent="0">
              <a:buNone/>
            </a:pPr>
            <a:r>
              <a:rPr lang="de-DE" sz="1600" dirty="0" smtClean="0"/>
              <a:t>1997/1998</a:t>
            </a:r>
            <a:endParaRPr lang="de-DE" sz="16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019783"/>
              </p:ext>
            </p:extLst>
          </p:nvPr>
        </p:nvGraphicFramePr>
        <p:xfrm>
          <a:off x="251519" y="3140968"/>
          <a:ext cx="8712969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3456384"/>
                <a:gridCol w="432048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2004-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452511"/>
              </p:ext>
            </p:extLst>
          </p:nvPr>
        </p:nvGraphicFramePr>
        <p:xfrm>
          <a:off x="251520" y="5445224"/>
          <a:ext cx="8640960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528392"/>
                <a:gridCol w="424847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1997/1998-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124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80728"/>
            <a:ext cx="8640960" cy="5472608"/>
          </a:xfrm>
        </p:spPr>
        <p:txBody>
          <a:bodyPr wrap="square"/>
          <a:lstStyle/>
          <a:p>
            <a:pPr marL="228600" indent="-171450"/>
            <a:endParaRPr lang="de-DE" sz="800" dirty="0" smtClean="0"/>
          </a:p>
          <a:p>
            <a:pPr marL="57150" indent="0">
              <a:buNone/>
            </a:pPr>
            <a:r>
              <a:rPr lang="de-DE" dirty="0" smtClean="0"/>
              <a:t>Mehrere chronologische Bezeichnungen, unterschiedliche Berichtsjahre</a:t>
            </a:r>
          </a:p>
          <a:p>
            <a:pPr marL="400050"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erste chronologische Bezeichnung in Zählungsangabe</a:t>
            </a:r>
          </a:p>
          <a:p>
            <a:pPr marL="400050">
              <a:buFont typeface="Wingdings"/>
              <a:buChar char="à"/>
            </a:pPr>
            <a:r>
              <a:rPr lang="de-DE" dirty="0">
                <a:sym typeface="Wingdings" panose="05000000000000000000" pitchFamily="2" charset="2"/>
              </a:rPr>
              <a:t>z</a:t>
            </a:r>
            <a:r>
              <a:rPr lang="de-DE" dirty="0" smtClean="0">
                <a:sym typeface="Wingdings" panose="05000000000000000000" pitchFamily="2" charset="2"/>
              </a:rPr>
              <a:t>weite und weitere in einer Anmerkung gemäß </a:t>
            </a:r>
          </a:p>
          <a:p>
            <a:pPr marL="57150" indent="0">
              <a:buNone/>
            </a:pP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  RDA 2.17.5</a:t>
            </a:r>
          </a:p>
          <a:p>
            <a:pPr marL="57150" indent="0">
              <a:buNone/>
            </a:pPr>
            <a:r>
              <a:rPr lang="de-DE" sz="1600" u="sng" dirty="0" smtClean="0"/>
              <a:t>Beispiel:</a:t>
            </a:r>
          </a:p>
          <a:p>
            <a:pPr marL="57150" indent="0">
              <a:buNone/>
            </a:pPr>
            <a:r>
              <a:rPr lang="de-DE" sz="1600" dirty="0" smtClean="0"/>
              <a:t>Angabe in der Informationsquelle:</a:t>
            </a:r>
          </a:p>
          <a:p>
            <a:pPr marL="57150" indent="0">
              <a:buNone/>
            </a:pPr>
            <a:r>
              <a:rPr lang="de-DE" sz="1600" dirty="0" smtClean="0"/>
              <a:t>Haushaltsplan 2001/02 und Investitionsprogramm 2000/05</a:t>
            </a:r>
            <a:endParaRPr lang="de-DE" sz="1600" dirty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43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244353"/>
              </p:ext>
            </p:extLst>
          </p:nvPr>
        </p:nvGraphicFramePr>
        <p:xfrm>
          <a:off x="251520" y="4509120"/>
          <a:ext cx="8496942" cy="177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3672408"/>
                <a:gridCol w="388843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2001/2002-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fortlaufenden Ressourcen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Haushaltsplan 2001/2002- beinhaltet das Investitionsprogramm 2000/2005-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360040"/>
          </a:xfrm>
        </p:spPr>
        <p:txBody>
          <a:bodyPr/>
          <a:lstStyle/>
          <a:p>
            <a:r>
              <a:rPr lang="de-DE" dirty="0"/>
              <a:t>5. Chronologische Zählung,   </a:t>
            </a:r>
            <a:br>
              <a:rPr lang="de-DE" dirty="0"/>
            </a:br>
            <a:r>
              <a:rPr lang="de-DE" dirty="0"/>
              <a:t>    </a:t>
            </a:r>
            <a:r>
              <a:rPr lang="de-DE" dirty="0" smtClean="0"/>
              <a:t>Berichtsjahr/Berichtszeitraum -2-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457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504056"/>
          </a:xfrm>
        </p:spPr>
        <p:txBody>
          <a:bodyPr/>
          <a:lstStyle/>
          <a:p>
            <a:r>
              <a:rPr lang="de-DE" dirty="0" smtClean="0"/>
              <a:t>6. Komplexe oder unregelmäßige Zählungen </a:t>
            </a:r>
            <a:r>
              <a:rPr lang="de-DE" sz="2400" dirty="0" smtClean="0"/>
              <a:t>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640960" cy="5472608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Erfassen:</a:t>
            </a:r>
          </a:p>
          <a:p>
            <a:pPr marL="400050"/>
            <a:r>
              <a:rPr lang="de-DE" dirty="0" smtClean="0">
                <a:sym typeface="Wingdings" panose="05000000000000000000" pitchFamily="2" charset="2"/>
              </a:rPr>
              <a:t>auf Basis der Punkte 1 – 5</a:t>
            </a:r>
          </a:p>
          <a:p>
            <a:pPr marL="400050"/>
            <a:r>
              <a:rPr lang="de-DE" dirty="0" smtClean="0">
                <a:sym typeface="Wingdings" panose="05000000000000000000" pitchFamily="2" charset="2"/>
              </a:rPr>
              <a:t>in der Form, in der sie in Informationsquelle erscheinen</a:t>
            </a:r>
          </a:p>
          <a:p>
            <a:pPr marL="400050"/>
            <a:r>
              <a:rPr lang="de-DE" dirty="0" smtClean="0">
                <a:sym typeface="Wingdings" panose="05000000000000000000" pitchFamily="2" charset="2"/>
              </a:rPr>
              <a:t>ggf. Anmerkung gemäß RDA 2.17.5</a:t>
            </a:r>
            <a:endParaRPr lang="de-DE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1: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Jahr als Jahrgangs-, Band- oder Volume-Zählung 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In</a:t>
            </a:r>
            <a:r>
              <a:rPr lang="de-DE" sz="1800" dirty="0" smtClean="0">
                <a:sym typeface="Wingdings" panose="05000000000000000000" pitchFamily="2" charset="2"/>
              </a:rPr>
              <a:t> der Informationsquelle: Ausgabe 2012 * 01    |  Februar 2012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Ausgabenzählung nicht durchlaufend</a:t>
            </a: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44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519663"/>
              </p:ext>
            </p:extLst>
          </p:nvPr>
        </p:nvGraphicFramePr>
        <p:xfrm>
          <a:off x="395536" y="4725144"/>
          <a:ext cx="8208912" cy="119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3024336"/>
                <a:gridCol w="446449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r>
                        <a:rPr lang="de-DE" sz="16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2012,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Ausgabe 01 (Februar 2012)-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627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504056"/>
          </a:xfrm>
        </p:spPr>
        <p:txBody>
          <a:bodyPr/>
          <a:lstStyle/>
          <a:p>
            <a:r>
              <a:rPr lang="de-DE" dirty="0" smtClean="0"/>
              <a:t>6. Komplexe oder unregelmäßige Zählungen </a:t>
            </a:r>
            <a:r>
              <a:rPr lang="de-DE" sz="2400" dirty="0" smtClean="0"/>
              <a:t>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640960" cy="5472608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sz="1800" u="sng" dirty="0" smtClean="0">
                <a:sym typeface="Wingdings" panose="05000000000000000000" pitchFamily="2" charset="2"/>
              </a:rPr>
              <a:t>Beispiel </a:t>
            </a:r>
            <a:r>
              <a:rPr lang="de-DE" sz="1800" u="sng" dirty="0">
                <a:sym typeface="Wingdings" panose="05000000000000000000" pitchFamily="2" charset="2"/>
              </a:rPr>
              <a:t>2</a:t>
            </a:r>
            <a:r>
              <a:rPr lang="de-DE" sz="1800" u="sng" dirty="0" smtClean="0">
                <a:sym typeface="Wingdings" panose="05000000000000000000" pitchFamily="2" charset="2"/>
              </a:rPr>
              <a:t>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Jahr als Jahrgangs-, Band-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smtClean="0">
                <a:sym typeface="Wingdings" panose="05000000000000000000" pitchFamily="2" charset="2"/>
              </a:rPr>
              <a:t>oder Volume-Zählung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In</a:t>
            </a:r>
            <a:r>
              <a:rPr lang="de-DE" sz="1800" dirty="0" smtClean="0">
                <a:sym typeface="Wingdings" panose="05000000000000000000" pitchFamily="2" charset="2"/>
              </a:rPr>
              <a:t> der Informationsquelle: Nr. 5 vom 14.11.13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Nummern-Zählung nicht durchlaufend</a:t>
            </a: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800" u="sng" dirty="0" smtClean="0">
                <a:sym typeface="Wingdings" panose="05000000000000000000" pitchFamily="2" charset="2"/>
              </a:rPr>
              <a:t>Beispiel 3:</a:t>
            </a:r>
          </a:p>
          <a:p>
            <a:pPr marL="57150" indent="0">
              <a:buNone/>
            </a:pPr>
            <a:r>
              <a:rPr lang="de-DE" sz="1800" dirty="0">
                <a:sym typeface="Wingdings" panose="05000000000000000000" pitchFamily="2" charset="2"/>
              </a:rPr>
              <a:t>Jahr als Jahrgangs-, Band- oder </a:t>
            </a:r>
            <a:r>
              <a:rPr lang="de-DE" sz="1800" dirty="0" smtClean="0">
                <a:sym typeface="Wingdings" panose="05000000000000000000" pitchFamily="2" charset="2"/>
              </a:rPr>
              <a:t>Volume-Zählung</a:t>
            </a: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In der Informationsquelle: Nummer 1      Mai-Juni 1995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Nummern-Zählung nicht durchlaufend</a:t>
            </a: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45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50657"/>
              </p:ext>
            </p:extLst>
          </p:nvPr>
        </p:nvGraphicFramePr>
        <p:xfrm>
          <a:off x="323528" y="2276872"/>
          <a:ext cx="8208912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3456384"/>
                <a:gridCol w="403244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r>
                        <a:rPr lang="de-DE" sz="16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13,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Nr. 5 (14.11.13)-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975946"/>
              </p:ext>
            </p:extLst>
          </p:nvPr>
        </p:nvGraphicFramePr>
        <p:xfrm>
          <a:off x="395536" y="4941168"/>
          <a:ext cx="8136903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3456384"/>
                <a:gridCol w="396043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r>
                        <a:rPr lang="de-DE" sz="16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1995, Nummer 1 (Mai/Juni 1995)-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282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784976" cy="508918"/>
          </a:xfrm>
        </p:spPr>
        <p:txBody>
          <a:bodyPr/>
          <a:lstStyle/>
          <a:p>
            <a:r>
              <a:rPr lang="de-DE" dirty="0"/>
              <a:t>6. Komplexe oder unregelmäßige Zählungen </a:t>
            </a:r>
            <a:r>
              <a:rPr lang="de-DE" sz="2400" dirty="0" smtClean="0"/>
              <a:t>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20688"/>
            <a:ext cx="8640960" cy="5688632"/>
          </a:xfrm>
        </p:spPr>
        <p:txBody>
          <a:bodyPr/>
          <a:lstStyle/>
          <a:p>
            <a:pPr marL="57150" indent="0">
              <a:buNone/>
            </a:pPr>
            <a:r>
              <a:rPr lang="de-DE" sz="1700" u="sng" dirty="0">
                <a:sym typeface="Wingdings" panose="05000000000000000000" pitchFamily="2" charset="2"/>
              </a:rPr>
              <a:t>Beispiel </a:t>
            </a:r>
            <a:r>
              <a:rPr lang="de-DE" sz="1700" u="sng" dirty="0" smtClean="0">
                <a:sym typeface="Wingdings" panose="05000000000000000000" pitchFamily="2" charset="2"/>
              </a:rPr>
              <a:t>4:</a:t>
            </a:r>
            <a:endParaRPr lang="de-DE" sz="1700" u="sng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700" dirty="0" smtClean="0">
                <a:sym typeface="Wingdings" panose="05000000000000000000" pitchFamily="2" charset="2"/>
              </a:rPr>
              <a:t>Übergeordnete Jahrgangs-</a:t>
            </a:r>
            <a:r>
              <a:rPr lang="de-DE" sz="1700" dirty="0">
                <a:sym typeface="Wingdings" panose="05000000000000000000" pitchFamily="2" charset="2"/>
              </a:rPr>
              <a:t>, Band- oder </a:t>
            </a:r>
            <a:r>
              <a:rPr lang="de-DE" sz="1700" dirty="0" smtClean="0">
                <a:sym typeface="Wingdings" panose="05000000000000000000" pitchFamily="2" charset="2"/>
              </a:rPr>
              <a:t>Volume-Zählung und untergeordnete chronologische Zählung</a:t>
            </a:r>
            <a:endParaRPr lang="de-DE" sz="17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700" dirty="0">
                <a:sym typeface="Wingdings" panose="05000000000000000000" pitchFamily="2" charset="2"/>
              </a:rPr>
              <a:t>In </a:t>
            </a:r>
            <a:r>
              <a:rPr lang="de-DE" sz="1700" dirty="0" smtClean="0">
                <a:sym typeface="Wingdings" panose="05000000000000000000" pitchFamily="2" charset="2"/>
              </a:rPr>
              <a:t>den Informationsquellen:</a:t>
            </a:r>
          </a:p>
          <a:p>
            <a:pPr marL="400050">
              <a:buAutoNum type="arabicPeriod"/>
            </a:pPr>
            <a:r>
              <a:rPr lang="de-DE" sz="1700" dirty="0" smtClean="0">
                <a:sym typeface="Wingdings" panose="05000000000000000000" pitchFamily="2" charset="2"/>
              </a:rPr>
              <a:t>Jahrgang März 2014 .... 1. Jahrgang Dezember 2014 </a:t>
            </a:r>
          </a:p>
          <a:p>
            <a:pPr marL="400050">
              <a:buAutoNum type="arabicPeriod"/>
            </a:pPr>
            <a:r>
              <a:rPr lang="de-DE" sz="1700" dirty="0" smtClean="0">
                <a:sym typeface="Wingdings" panose="05000000000000000000" pitchFamily="2" charset="2"/>
              </a:rPr>
              <a:t>Jahrgang März 2015</a:t>
            </a:r>
          </a:p>
          <a:p>
            <a:pPr marL="400050">
              <a:buAutoNum type="arabicPeriod"/>
            </a:pPr>
            <a:endParaRPr lang="de-DE" sz="1800" dirty="0">
              <a:sym typeface="Wingdings" panose="05000000000000000000" pitchFamily="2" charset="2"/>
            </a:endParaRPr>
          </a:p>
          <a:p>
            <a:pPr marL="400050">
              <a:buAutoNum type="arabicPeriod"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400050">
              <a:buAutoNum type="arabicPeriod"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9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700" u="sng" dirty="0" smtClean="0">
                <a:sym typeface="Wingdings" panose="05000000000000000000" pitchFamily="2" charset="2"/>
              </a:rPr>
              <a:t>Beispiel 5:</a:t>
            </a:r>
          </a:p>
          <a:p>
            <a:pPr marL="57150" indent="0">
              <a:buNone/>
            </a:pPr>
            <a:r>
              <a:rPr lang="de-DE" sz="1700" dirty="0">
                <a:sym typeface="Wingdings" panose="05000000000000000000" pitchFamily="2" charset="2"/>
              </a:rPr>
              <a:t>Übergeordnete Jahrgangs-, Band- oder </a:t>
            </a:r>
            <a:r>
              <a:rPr lang="de-DE" sz="1700" dirty="0" smtClean="0">
                <a:sym typeface="Wingdings" panose="05000000000000000000" pitchFamily="2" charset="2"/>
              </a:rPr>
              <a:t>Volume-Zählung </a:t>
            </a:r>
            <a:r>
              <a:rPr lang="de-DE" sz="1700" dirty="0">
                <a:sym typeface="Wingdings" panose="05000000000000000000" pitchFamily="2" charset="2"/>
              </a:rPr>
              <a:t>und untergeordnete chronologische Zählung</a:t>
            </a:r>
          </a:p>
          <a:p>
            <a:pPr marL="57150" indent="0">
              <a:buNone/>
            </a:pPr>
            <a:r>
              <a:rPr lang="de-DE" sz="1700" dirty="0">
                <a:sym typeface="Wingdings" panose="05000000000000000000" pitchFamily="2" charset="2"/>
              </a:rPr>
              <a:t>In den Informationsquellen</a:t>
            </a:r>
            <a:r>
              <a:rPr lang="de-DE" sz="1700" dirty="0" smtClean="0">
                <a:sym typeface="Wingdings" panose="05000000000000000000" pitchFamily="2" charset="2"/>
              </a:rPr>
              <a:t>:</a:t>
            </a:r>
          </a:p>
          <a:p>
            <a:pPr marL="57150" indent="0">
              <a:buNone/>
            </a:pPr>
            <a:r>
              <a:rPr lang="de-DE" sz="1700" dirty="0" smtClean="0">
                <a:sym typeface="Wingdings" panose="05000000000000000000" pitchFamily="2" charset="2"/>
              </a:rPr>
              <a:t>Jahrgang 8  Weihnachten 2006 / Jänner 2007</a:t>
            </a:r>
          </a:p>
          <a:p>
            <a:pPr marL="57150" indent="0">
              <a:buNone/>
            </a:pPr>
            <a:r>
              <a:rPr lang="de-DE" sz="1700" dirty="0" smtClean="0">
                <a:sym typeface="Wingdings" panose="05000000000000000000" pitchFamily="2" charset="2"/>
              </a:rPr>
              <a:t>Jahrgang 8  Februar 2007</a:t>
            </a: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597352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46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135275"/>
              </p:ext>
            </p:extLst>
          </p:nvPr>
        </p:nvGraphicFramePr>
        <p:xfrm>
          <a:off x="323528" y="2492896"/>
          <a:ext cx="8424937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759"/>
                <a:gridCol w="3800089"/>
                <a:gridCol w="3800089"/>
              </a:tblGrid>
              <a:tr h="39622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3895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Jahrgang (März 2014)-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221032"/>
              </p:ext>
            </p:extLst>
          </p:nvPr>
        </p:nvGraphicFramePr>
        <p:xfrm>
          <a:off x="323528" y="5445224"/>
          <a:ext cx="8496944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8887"/>
                <a:gridCol w="4004104"/>
                <a:gridCol w="371395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fortlaufenden Ressourcen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Jahrgang 8 (Weihnachten 2006/Jänner 2007)-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913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504056"/>
          </a:xfrm>
        </p:spPr>
        <p:txBody>
          <a:bodyPr/>
          <a:lstStyle/>
          <a:p>
            <a:r>
              <a:rPr lang="de-DE" dirty="0" smtClean="0"/>
              <a:t>6. Komplexe oder unregelmäßige Zählungen </a:t>
            </a:r>
            <a:r>
              <a:rPr lang="de-DE" sz="2400" dirty="0" smtClean="0"/>
              <a:t>-4-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640960" cy="5472608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sz="1800" u="sng" dirty="0" smtClean="0">
                <a:sym typeface="Wingdings" panose="05000000000000000000" pitchFamily="2" charset="2"/>
              </a:rPr>
              <a:t>Beispiel 6: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Zusammengesetzte Zählung aus mehreren Informationsquellen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Angaben an der Haupttitelstelle: Jahresbericht 2004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Angabe auf der Rückseite der Titelseite: Ausgabe 3</a:t>
            </a: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800" u="sng" dirty="0" smtClean="0">
                <a:sym typeface="Wingdings" panose="05000000000000000000" pitchFamily="2" charset="2"/>
              </a:rPr>
              <a:t>Beispiel 7: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Zwei durchlaufende Zählungen, keine alternativen Zählungen 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In der Informationsquelle: Dienstag, 3. Juni 2014 // NR. 127, 70. JG</a:t>
            </a: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47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034978"/>
              </p:ext>
            </p:extLst>
          </p:nvPr>
        </p:nvGraphicFramePr>
        <p:xfrm>
          <a:off x="323528" y="2276872"/>
          <a:ext cx="8208912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3312368"/>
                <a:gridCol w="417646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r>
                        <a:rPr lang="de-DE" sz="16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3 (2004)-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7972419"/>
              </p:ext>
            </p:extLst>
          </p:nvPr>
        </p:nvGraphicFramePr>
        <p:xfrm>
          <a:off x="323528" y="4653136"/>
          <a:ext cx="8136903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3384376"/>
                <a:gridCol w="403244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r>
                        <a:rPr lang="de-DE" sz="16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70.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Jg., Nr. 127 (3. Juni 2014)-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669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504056"/>
          </a:xfrm>
        </p:spPr>
        <p:txBody>
          <a:bodyPr/>
          <a:lstStyle/>
          <a:p>
            <a:r>
              <a:rPr lang="de-DE" dirty="0" smtClean="0"/>
              <a:t>6. Komplexe oder unregelmäßige Zählungen </a:t>
            </a:r>
            <a:r>
              <a:rPr lang="de-DE" sz="2400" dirty="0" smtClean="0"/>
              <a:t>-5-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640960" cy="5472608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8</a:t>
            </a:r>
            <a:r>
              <a:rPr lang="de-DE" sz="1800" u="sng" dirty="0" smtClean="0">
                <a:sym typeface="Wingdings" panose="05000000000000000000" pitchFamily="2" charset="2"/>
              </a:rPr>
              <a:t>:</a:t>
            </a:r>
            <a:r>
              <a:rPr lang="de-DE" sz="1800" dirty="0" smtClean="0">
                <a:sym typeface="Wingdings" panose="05000000000000000000" pitchFamily="2" charset="2"/>
              </a:rPr>
              <a:t> </a:t>
            </a:r>
            <a:r>
              <a:rPr lang="de-DE" sz="1800" dirty="0">
                <a:sym typeface="Wingdings" panose="05000000000000000000" pitchFamily="2" charset="2"/>
              </a:rPr>
              <a:t>Doppelt gezählte Ausgaben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In den Informationsquellen: </a:t>
            </a:r>
          </a:p>
          <a:p>
            <a:pPr marL="57150" indent="0">
              <a:buNone/>
            </a:pPr>
            <a:r>
              <a:rPr lang="de-DE" sz="1600" dirty="0">
                <a:sym typeface="Wingdings" panose="05000000000000000000" pitchFamily="2" charset="2"/>
              </a:rPr>
              <a:t>Band 1 1953 ... Band 8 </a:t>
            </a:r>
            <a:r>
              <a:rPr lang="de-DE" sz="1600" dirty="0" smtClean="0">
                <a:sym typeface="Wingdings" panose="05000000000000000000" pitchFamily="2" charset="2"/>
              </a:rPr>
              <a:t>1960     Band 8 1961     Band 9 1962</a:t>
            </a:r>
          </a:p>
          <a:p>
            <a:pPr marL="5715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9</a:t>
            </a:r>
            <a:r>
              <a:rPr lang="de-DE" sz="1800" u="sng" dirty="0" smtClean="0">
                <a:sym typeface="Wingdings" panose="05000000000000000000" pitchFamily="2" charset="2"/>
              </a:rPr>
              <a:t>:</a:t>
            </a:r>
            <a:r>
              <a:rPr lang="de-DE" sz="1800" dirty="0" smtClean="0">
                <a:sym typeface="Wingdings" panose="05000000000000000000" pitchFamily="2" charset="2"/>
              </a:rPr>
              <a:t> </a:t>
            </a:r>
            <a:r>
              <a:rPr lang="de-DE" sz="1800" dirty="0">
                <a:sym typeface="Wingdings" panose="05000000000000000000" pitchFamily="2" charset="2"/>
              </a:rPr>
              <a:t>In der Zählung ausgelassene </a:t>
            </a:r>
            <a:r>
              <a:rPr lang="de-DE" sz="1800" dirty="0" smtClean="0">
                <a:sym typeface="Wingdings" panose="05000000000000000000" pitchFamily="2" charset="2"/>
              </a:rPr>
              <a:t>Ausgaben,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Jährlich erscheinende Ressource</a:t>
            </a: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Band 1 Erscheinungsdatum: 1970 ... Band 5 Erscheinungsdatum: 1974 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Band 7 Erscheinungsdatum: 1975</a:t>
            </a: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48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506226"/>
              </p:ext>
            </p:extLst>
          </p:nvPr>
        </p:nvGraphicFramePr>
        <p:xfrm>
          <a:off x="179512" y="1916832"/>
          <a:ext cx="8496944" cy="152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4416"/>
                <a:gridCol w="3354056"/>
                <a:gridCol w="424847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r>
                        <a:rPr lang="de-DE" sz="16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 (1953)-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Ressourcen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8 doppelt gezählt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779371"/>
              </p:ext>
            </p:extLst>
          </p:nvPr>
        </p:nvGraphicFramePr>
        <p:xfrm>
          <a:off x="179512" y="4725144"/>
          <a:ext cx="8568952" cy="152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5809"/>
                <a:gridCol w="3639909"/>
                <a:gridCol w="394323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r>
                        <a:rPr lang="de-DE" sz="16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6 in der Zählung ausgelassen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131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84976" cy="504056"/>
          </a:xfrm>
        </p:spPr>
        <p:txBody>
          <a:bodyPr/>
          <a:lstStyle/>
          <a:p>
            <a:r>
              <a:rPr lang="de-DE" dirty="0" smtClean="0"/>
              <a:t>6. Komplexe oder unregelmäßige Zählungen -</a:t>
            </a:r>
            <a:r>
              <a:rPr lang="de-DE" sz="2400" dirty="0" smtClean="0"/>
              <a:t>6-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640960" cy="5472608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10</a:t>
            </a:r>
            <a:r>
              <a:rPr lang="de-DE" sz="1800" u="sng" dirty="0" smtClean="0">
                <a:sym typeface="Wingdings" panose="05000000000000000000" pitchFamily="2" charset="2"/>
              </a:rPr>
              <a:t>:</a:t>
            </a: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Nicht erschienene Ausgaben, jährlich erscheinende Ressource</a:t>
            </a: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In den Informationsquellen: </a:t>
            </a:r>
          </a:p>
          <a:p>
            <a:pPr marL="57150" indent="0">
              <a:buNone/>
            </a:pPr>
            <a:r>
              <a:rPr lang="de-DE" sz="2000" dirty="0">
                <a:sym typeface="Wingdings" panose="05000000000000000000" pitchFamily="2" charset="2"/>
              </a:rPr>
              <a:t>Band 1 </a:t>
            </a:r>
            <a:r>
              <a:rPr lang="de-DE" sz="2000" dirty="0" smtClean="0">
                <a:sym typeface="Wingdings" panose="05000000000000000000" pitchFamily="2" charset="2"/>
              </a:rPr>
              <a:t>1961        Band 2 1962             Band 4 1964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(Band 3 1963 lt. Verlagsmitteilung nicht erschienen)</a:t>
            </a: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dirty="0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49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525084"/>
              </p:ext>
            </p:extLst>
          </p:nvPr>
        </p:nvGraphicFramePr>
        <p:xfrm>
          <a:off x="251520" y="2852936"/>
          <a:ext cx="8424935" cy="17281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4641"/>
                <a:gridCol w="3695147"/>
                <a:gridCol w="3695147"/>
              </a:tblGrid>
              <a:tr h="388179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0007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r>
                        <a:rPr lang="de-DE" sz="18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 (1961)-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70007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Ressourcen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3 (1963) nicht erschienen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150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Definitionen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57150" indent="0">
              <a:buNone/>
            </a:pPr>
            <a:r>
              <a:rPr lang="de-DE" dirty="0" smtClean="0"/>
              <a:t>Zählung besteht entweder aus:</a:t>
            </a:r>
          </a:p>
          <a:p>
            <a:pPr marL="57150" indent="0">
              <a:buNone/>
            </a:pPr>
            <a:r>
              <a:rPr lang="de-DE" b="1" dirty="0" smtClean="0">
                <a:solidFill>
                  <a:srgbClr val="0070C0"/>
                </a:solidFill>
              </a:rPr>
              <a:t>Alphanumerischer Bezeichnung</a:t>
            </a:r>
          </a:p>
          <a:p>
            <a:pPr marL="57150" indent="0">
              <a:buNone/>
            </a:pPr>
            <a:r>
              <a:rPr lang="de-DE" dirty="0" smtClean="0">
                <a:solidFill>
                  <a:srgbClr val="0070C0"/>
                </a:solidFill>
              </a:rPr>
              <a:t>= Ziffer, Buchstabe usw. mit/ohne Bandbezeichnung</a:t>
            </a:r>
          </a:p>
          <a:p>
            <a:pPr marL="57150" indent="0">
              <a:buNone/>
            </a:pPr>
            <a:r>
              <a:rPr lang="de-DE" dirty="0" smtClean="0">
                <a:solidFill>
                  <a:srgbClr val="0070C0"/>
                </a:solidFill>
              </a:rPr>
              <a:t>Volume 1</a:t>
            </a:r>
            <a:endParaRPr lang="de-DE" dirty="0" smtClean="0"/>
          </a:p>
          <a:p>
            <a:pPr marL="57150" indent="0">
              <a:buNone/>
            </a:pPr>
            <a:r>
              <a:rPr lang="de-DE" dirty="0" smtClean="0">
                <a:solidFill>
                  <a:srgbClr val="0070C0"/>
                </a:solidFill>
              </a:rPr>
              <a:t>Nummer 1</a:t>
            </a:r>
            <a:endParaRPr lang="de-DE" dirty="0" smtClean="0"/>
          </a:p>
          <a:p>
            <a:pPr marL="57150" indent="0">
              <a:buNone/>
            </a:pPr>
            <a:r>
              <a:rPr lang="de-DE" dirty="0" smtClean="0">
                <a:solidFill>
                  <a:srgbClr val="0070C0"/>
                </a:solidFill>
              </a:rPr>
              <a:t>Ausgabe A</a:t>
            </a:r>
            <a:endParaRPr lang="de-DE" dirty="0" smtClean="0"/>
          </a:p>
          <a:p>
            <a:pPr marL="57150" indent="0">
              <a:buNone/>
            </a:pPr>
            <a:r>
              <a:rPr lang="de-DE" dirty="0" smtClean="0"/>
              <a:t>oder:</a:t>
            </a:r>
            <a:endParaRPr lang="de-DE" dirty="0"/>
          </a:p>
          <a:p>
            <a:pPr marL="57150" indent="0">
              <a:buNone/>
            </a:pPr>
            <a:r>
              <a:rPr lang="de-DE" b="1" dirty="0" smtClean="0">
                <a:solidFill>
                  <a:srgbClr val="7030A0"/>
                </a:solidFill>
              </a:rPr>
              <a:t>Chronologischer Bezeichnung</a:t>
            </a:r>
          </a:p>
          <a:p>
            <a:pPr marL="57150" indent="0">
              <a:buNone/>
            </a:pPr>
            <a:r>
              <a:rPr lang="de-DE" dirty="0" smtClean="0">
                <a:solidFill>
                  <a:srgbClr val="7030A0"/>
                </a:solidFill>
              </a:rPr>
              <a:t>= Jahr, Jahr und Monat usw.</a:t>
            </a:r>
          </a:p>
          <a:p>
            <a:pPr marL="57150" indent="0">
              <a:buNone/>
            </a:pPr>
            <a:r>
              <a:rPr lang="de-DE" dirty="0">
                <a:solidFill>
                  <a:srgbClr val="7030A0"/>
                </a:solidFill>
              </a:rPr>
              <a:t> </a:t>
            </a:r>
            <a:r>
              <a:rPr lang="de-DE" dirty="0" smtClean="0">
                <a:solidFill>
                  <a:srgbClr val="7030A0"/>
                </a:solidFill>
              </a:rPr>
              <a:t>   2008</a:t>
            </a:r>
            <a:endParaRPr lang="de-DE" dirty="0" smtClean="0"/>
          </a:p>
          <a:p>
            <a:pPr marL="57150" indent="0">
              <a:buNone/>
            </a:pPr>
            <a:r>
              <a:rPr lang="de-DE" dirty="0">
                <a:solidFill>
                  <a:srgbClr val="7030A0"/>
                </a:solidFill>
              </a:rPr>
              <a:t> </a:t>
            </a:r>
            <a:r>
              <a:rPr lang="de-DE" dirty="0" smtClean="0">
                <a:solidFill>
                  <a:srgbClr val="7030A0"/>
                </a:solidFill>
              </a:rPr>
              <a:t>   März/April 2010</a:t>
            </a:r>
            <a:endParaRPr lang="de-DE" dirty="0" smtClean="0"/>
          </a:p>
          <a:p>
            <a:pPr marL="57150" indent="0">
              <a:buNone/>
            </a:pPr>
            <a:r>
              <a:rPr lang="de-DE" dirty="0">
                <a:solidFill>
                  <a:srgbClr val="7030A0"/>
                </a:solidFill>
              </a:rPr>
              <a:t> </a:t>
            </a:r>
            <a:r>
              <a:rPr lang="de-DE" dirty="0" smtClean="0">
                <a:solidFill>
                  <a:srgbClr val="7030A0"/>
                </a:solidFill>
              </a:rPr>
              <a:t>   12. Oktober 2001</a:t>
            </a:r>
            <a:endParaRPr lang="de-DE" dirty="0" smtClean="0"/>
          </a:p>
          <a:p>
            <a:pPr marL="57150" indent="0">
              <a:buNone/>
            </a:pPr>
            <a:endParaRPr lang="de-DE" dirty="0">
              <a:solidFill>
                <a:srgbClr val="00B05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504056"/>
          </a:xfrm>
        </p:spPr>
        <p:txBody>
          <a:bodyPr/>
          <a:lstStyle/>
          <a:p>
            <a:r>
              <a:rPr lang="de-DE" dirty="0" smtClean="0"/>
              <a:t>6. Komplexe oder unregelmäßige Zählungen -</a:t>
            </a:r>
            <a:r>
              <a:rPr lang="de-DE" sz="2400" dirty="0" smtClean="0"/>
              <a:t>7-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640960" cy="5472608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Nicht chronologisches Erscheinen</a:t>
            </a:r>
          </a:p>
          <a:p>
            <a:pPr marL="400050"/>
            <a:r>
              <a:rPr lang="de-DE" sz="2000" dirty="0" smtClean="0">
                <a:sym typeface="Wingdings" panose="05000000000000000000" pitchFamily="2" charset="2"/>
              </a:rPr>
              <a:t>Angabe der Zählung nach frühest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smtClean="0">
                <a:sym typeface="Wingdings" panose="05000000000000000000" pitchFamily="2" charset="2"/>
              </a:rPr>
              <a:t>erschienener Ausgabe</a:t>
            </a:r>
          </a:p>
          <a:p>
            <a:pPr marL="400050"/>
            <a:r>
              <a:rPr lang="de-DE" sz="2000" dirty="0" smtClean="0">
                <a:sym typeface="Wingdings" panose="05000000000000000000" pitchFamily="2" charset="2"/>
              </a:rPr>
              <a:t>Anmerkung nach RDA 2.17.5 weist auf spätere Ausgaben hin </a:t>
            </a:r>
          </a:p>
          <a:p>
            <a:pPr marL="5715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11: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Band 5              2000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Band 1              2002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Band 3              2010</a:t>
            </a: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50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065556"/>
              </p:ext>
            </p:extLst>
          </p:nvPr>
        </p:nvGraphicFramePr>
        <p:xfrm>
          <a:off x="395536" y="3429000"/>
          <a:ext cx="8208912" cy="302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3168352"/>
                <a:gridCol w="403244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r>
                        <a:rPr lang="de-DE" sz="18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5 (2000)-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Ressourcen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 in 2002, Band 3 in 2010 erschienen</a:t>
                      </a:r>
                    </a:p>
                    <a:p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oder alternativ:</a:t>
                      </a:r>
                    </a:p>
                    <a:p>
                      <a:r>
                        <a:rPr lang="de-DE" sz="18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Bände nicht</a:t>
                      </a:r>
                      <a:r>
                        <a:rPr lang="de-DE" sz="18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 chronologischer Reihenfolge erschienen</a:t>
                      </a:r>
                      <a:endParaRPr lang="de-DE" sz="1800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809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84976" cy="504056"/>
          </a:xfrm>
        </p:spPr>
        <p:txBody>
          <a:bodyPr/>
          <a:lstStyle/>
          <a:p>
            <a:r>
              <a:rPr lang="de-DE" dirty="0" smtClean="0"/>
              <a:t>6. Komplexe oder unregelmäßige Zählungen -</a:t>
            </a:r>
            <a:r>
              <a:rPr lang="de-DE" sz="2400" dirty="0" smtClean="0"/>
              <a:t>8-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20688"/>
            <a:ext cx="8640960" cy="5760640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Einzelne Bände mit Auflagenzählung</a:t>
            </a:r>
          </a:p>
          <a:p>
            <a:pPr marL="400050"/>
            <a:r>
              <a:rPr lang="de-DE" sz="1800" dirty="0" smtClean="0">
                <a:sym typeface="Wingdings" panose="05000000000000000000" pitchFamily="2" charset="2"/>
              </a:rPr>
              <a:t>Zählung entsprechend der ersten/letzten Ausgabe bleibt unverändert</a:t>
            </a:r>
          </a:p>
          <a:p>
            <a:pPr marL="400050"/>
            <a:r>
              <a:rPr lang="de-DE" sz="1800" dirty="0" smtClean="0">
                <a:sym typeface="Wingdings" panose="05000000000000000000" pitchFamily="2" charset="2"/>
              </a:rPr>
              <a:t>Hinweis auf höhere Auflagen durch Anmerkung nach RDA 2.17.5 </a:t>
            </a:r>
          </a:p>
          <a:p>
            <a:pPr marL="400050"/>
            <a:r>
              <a:rPr lang="de-DE" sz="1800" dirty="0" smtClean="0">
                <a:sym typeface="Wingdings" panose="05000000000000000000" pitchFamily="2" charset="2"/>
              </a:rPr>
              <a:t>Datumsangabe bei der Auflagenbezeichnung gilt als Erscheinungsdatum, nicht als chronologische Bezeichnung </a:t>
            </a: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12: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Band 1   1. Auflage 1981    2. Auflage 1983</a:t>
            </a:r>
          </a:p>
          <a:p>
            <a:pPr marL="57150" indent="0">
              <a:buNone/>
            </a:pPr>
            <a:r>
              <a:rPr lang="de-DE" sz="1000" dirty="0" smtClean="0">
                <a:sym typeface="Wingdings" panose="05000000000000000000" pitchFamily="2" charset="2"/>
              </a:rPr>
              <a:t>...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Band 4   1. Auflage 1984    2. Auflage 1985</a:t>
            </a: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2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51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515259"/>
              </p:ext>
            </p:extLst>
          </p:nvPr>
        </p:nvGraphicFramePr>
        <p:xfrm>
          <a:off x="251520" y="3789040"/>
          <a:ext cx="8208912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3600400"/>
                <a:gridCol w="36004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r>
                        <a:rPr lang="de-DE" sz="18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1981-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Ressourcen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Einzelne Bände in höheren Auflagen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erschienen</a:t>
                      </a:r>
                      <a:endParaRPr lang="de-DE" sz="1800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750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dirty="0"/>
              <a:t>6. Komplexe oder unregelmäßige Zählungen </a:t>
            </a:r>
            <a:r>
              <a:rPr lang="de-DE" dirty="0" smtClean="0"/>
              <a:t>-</a:t>
            </a:r>
            <a:r>
              <a:rPr lang="de-DE" sz="2400" dirty="0" smtClean="0"/>
              <a:t>9-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57150" indent="0">
              <a:buNone/>
            </a:pPr>
            <a:r>
              <a:rPr lang="de-DE" sz="2000" dirty="0">
                <a:sym typeface="Wingdings" panose="05000000000000000000" pitchFamily="2" charset="2"/>
              </a:rPr>
              <a:t>Wenn 1. Auflage von </a:t>
            </a:r>
            <a:r>
              <a:rPr lang="de-DE" sz="2000" dirty="0" smtClean="0">
                <a:sym typeface="Wingdings" panose="05000000000000000000" pitchFamily="2" charset="2"/>
              </a:rPr>
              <a:t>erster </a:t>
            </a:r>
            <a:r>
              <a:rPr lang="de-DE" sz="2000" dirty="0">
                <a:sym typeface="Wingdings" panose="05000000000000000000" pitchFamily="2" charset="2"/>
              </a:rPr>
              <a:t>Ausgabe vergriffen, nicht </a:t>
            </a:r>
            <a:r>
              <a:rPr lang="de-DE" sz="2000" dirty="0" smtClean="0">
                <a:sym typeface="Wingdings" panose="05000000000000000000" pitchFamily="2" charset="2"/>
              </a:rPr>
              <a:t>ermittelbar</a:t>
            </a:r>
          </a:p>
          <a:p>
            <a:pPr marL="400050">
              <a:buFont typeface="Wingdings"/>
              <a:buChar char="à"/>
            </a:pPr>
            <a:r>
              <a:rPr lang="de-DE" sz="2000" dirty="0" smtClean="0">
                <a:sym typeface="Wingdings" panose="05000000000000000000" pitchFamily="2" charset="2"/>
              </a:rPr>
              <a:t>2. Auflage zugrunde legen</a:t>
            </a:r>
          </a:p>
          <a:p>
            <a:pPr marL="400050">
              <a:buFont typeface="Wingdings"/>
              <a:buChar char="à"/>
            </a:pPr>
            <a:r>
              <a:rPr lang="de-DE" sz="2000" dirty="0" smtClean="0">
                <a:sym typeface="Wingdings" panose="05000000000000000000" pitchFamily="2" charset="2"/>
              </a:rPr>
              <a:t>Anmerkung: „Ausgabe 1 liegt in 2. Auflage vor“</a:t>
            </a:r>
          </a:p>
          <a:p>
            <a:pPr marL="400050">
              <a:buFont typeface="Wingdings"/>
              <a:buChar char="à"/>
            </a:pPr>
            <a:r>
              <a:rPr lang="de-DE" sz="2000" dirty="0" smtClean="0">
                <a:sym typeface="Wingdings" panose="05000000000000000000" pitchFamily="2" charset="2"/>
              </a:rPr>
              <a:t>wenn Erscheinungsdatum der 1. Auflage nicht bekannt, Jahr der vorliegenden 2. Auflage angeben und kennzeichnen</a:t>
            </a: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13: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Angaben in den Informationsquellen: Nummer 1     2. Auflage 2000</a:t>
            </a:r>
            <a:endParaRPr lang="de-DE" sz="1600" dirty="0">
              <a:sym typeface="Wingdings" panose="05000000000000000000" pitchFamily="2" charset="2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767020"/>
              </p:ext>
            </p:extLst>
          </p:nvPr>
        </p:nvGraphicFramePr>
        <p:xfrm>
          <a:off x="251520" y="3789040"/>
          <a:ext cx="8568951" cy="2451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3456384"/>
                <a:gridCol w="4176463"/>
              </a:tblGrid>
              <a:tr h="343247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3603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Nummer 1-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43247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[2000?]-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06594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Nummer 1 liegt in 2. Auflage vor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Einzelne Nummern in höheren Auflagen erschienen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024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9036496" cy="508918"/>
          </a:xfrm>
        </p:spPr>
        <p:txBody>
          <a:bodyPr/>
          <a:lstStyle/>
          <a:p>
            <a:r>
              <a:rPr lang="de-DE" dirty="0"/>
              <a:t>6. Komplexe oder unregelmäßige Zählungen </a:t>
            </a:r>
            <a:r>
              <a:rPr lang="de-DE" dirty="0" smtClean="0"/>
              <a:t>-</a:t>
            </a:r>
            <a:r>
              <a:rPr lang="de-DE" sz="2400" dirty="0" smtClean="0"/>
              <a:t>10-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Wenn höhere Auflagen nach dem Enddatum erscheinen</a:t>
            </a:r>
          </a:p>
          <a:p>
            <a:pPr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 weder Zählung noch Enddatum anpassen</a:t>
            </a:r>
          </a:p>
          <a:p>
            <a:pPr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 Sachverhalt in Anmerkung darstellen</a:t>
            </a:r>
          </a:p>
          <a:p>
            <a:pPr marL="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14:</a:t>
            </a:r>
          </a:p>
          <a:p>
            <a:pPr marL="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Ausgaben 1 bis 9 sind 1991 bis 1999 erschienen,</a:t>
            </a:r>
          </a:p>
          <a:p>
            <a:pPr marL="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2002 erscheint 2. Auflage von Ausgabe 3</a:t>
            </a:r>
          </a:p>
          <a:p>
            <a:pPr marL="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042162"/>
              </p:ext>
            </p:extLst>
          </p:nvPr>
        </p:nvGraphicFramePr>
        <p:xfrm>
          <a:off x="251520" y="3645024"/>
          <a:ext cx="8568954" cy="257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1"/>
                <a:gridCol w="3024335"/>
                <a:gridCol w="446449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1-Ausgabe 9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1991-1999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Höhere Auflagen einzelner Ausgaben nach 1999 erschienen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706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9036496" cy="508918"/>
          </a:xfrm>
        </p:spPr>
        <p:txBody>
          <a:bodyPr/>
          <a:lstStyle/>
          <a:p>
            <a:r>
              <a:rPr lang="de-DE" dirty="0" smtClean="0"/>
              <a:t>6. Komplexe oder unregelmäßige Zählungen </a:t>
            </a:r>
            <a:r>
              <a:rPr lang="de-DE" sz="2400" dirty="0" smtClean="0"/>
              <a:t>-11-</a:t>
            </a:r>
            <a:endParaRPr lang="de-DE" sz="24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20688"/>
            <a:ext cx="8640960" cy="5616624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sz="1800" u="sng" dirty="0" smtClean="0"/>
              <a:t>Sonderfall:</a:t>
            </a:r>
          </a:p>
          <a:p>
            <a:pPr marL="57150" indent="0">
              <a:buNone/>
            </a:pPr>
            <a:r>
              <a:rPr lang="de-DE" sz="1800" dirty="0" smtClean="0"/>
              <a:t>Nach wesentlicher Titeländerung erscheinen höhere Auflagen einzelner Ausgaben des früheren Titels unter dem späteren Titel</a:t>
            </a:r>
          </a:p>
          <a:p>
            <a:pPr marL="57150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54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299686"/>
              </p:ext>
            </p:extLst>
          </p:nvPr>
        </p:nvGraphicFramePr>
        <p:xfrm>
          <a:off x="251520" y="1556792"/>
          <a:ext cx="8496944" cy="251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638"/>
                <a:gridCol w="3505850"/>
                <a:gridCol w="410445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A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1-Band 10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1980-1989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Höhere Auflagen einzelner Ausgaben nach 1989 unter dem späteren Titel erschienen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786818"/>
              </p:ext>
            </p:extLst>
          </p:nvPr>
        </p:nvGraphicFramePr>
        <p:xfrm>
          <a:off x="323528" y="4005064"/>
          <a:ext cx="8496942" cy="2485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528392"/>
                <a:gridCol w="4104454"/>
              </a:tblGrid>
              <a:tr h="361058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1058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B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63844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11-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1058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1990-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01253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Höhere Auflagen einzelner Ausgaben des früheren Titels auch unter diesem Titel erschienen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83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9036496" cy="504056"/>
          </a:xfrm>
        </p:spPr>
        <p:txBody>
          <a:bodyPr/>
          <a:lstStyle/>
          <a:p>
            <a:r>
              <a:rPr lang="de-DE" dirty="0" smtClean="0"/>
              <a:t>6. Komplexe oder unregelmäßige Zählungen -</a:t>
            </a:r>
            <a:r>
              <a:rPr lang="de-DE" sz="2400" dirty="0" smtClean="0"/>
              <a:t>12-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640960" cy="5688632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Bezeichnung in mehreren Sprachen oder Schriften</a:t>
            </a:r>
          </a:p>
          <a:p>
            <a:pPr marL="400050"/>
            <a:r>
              <a:rPr lang="de-DE" sz="2000" dirty="0" smtClean="0">
                <a:sym typeface="Wingdings" panose="05000000000000000000" pitchFamily="2" charset="2"/>
              </a:rPr>
              <a:t>Bezeichnung in der Sprache des Haupttitels</a:t>
            </a:r>
          </a:p>
          <a:p>
            <a:pPr marL="400050"/>
            <a:r>
              <a:rPr lang="de-DE" sz="2000" dirty="0" smtClean="0">
                <a:sym typeface="Wingdings" panose="05000000000000000000" pitchFamily="2" charset="2"/>
              </a:rPr>
              <a:t>wenn </a:t>
            </a:r>
            <a:r>
              <a:rPr lang="de-DE" sz="2000" dirty="0">
                <a:sym typeface="Wingdings" panose="05000000000000000000" pitchFamily="2" charset="2"/>
              </a:rPr>
              <a:t>nicht vorhanden  </a:t>
            </a:r>
            <a:r>
              <a:rPr lang="de-DE" sz="2000" dirty="0" smtClean="0">
                <a:sym typeface="Wingdings" panose="05000000000000000000" pitchFamily="2" charset="2"/>
              </a:rPr>
              <a:t>zuerst </a:t>
            </a:r>
            <a:r>
              <a:rPr lang="de-DE" sz="2000" dirty="0">
                <a:sym typeface="Wingdings" panose="05000000000000000000" pitchFamily="2" charset="2"/>
              </a:rPr>
              <a:t>erscheinende Bezeichnung </a:t>
            </a:r>
            <a:r>
              <a:rPr lang="de-DE" sz="2000" dirty="0" smtClean="0">
                <a:sym typeface="Wingdings" panose="05000000000000000000" pitchFamily="2" charset="2"/>
              </a:rPr>
              <a:t>erfassen </a:t>
            </a:r>
          </a:p>
          <a:p>
            <a:pPr marL="5715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1: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In der Informationsquelle: </a:t>
            </a:r>
            <a:r>
              <a:rPr lang="de-DE" sz="1600" dirty="0"/>
              <a:t>Nummer 1 / Number 1           </a:t>
            </a:r>
            <a:endParaRPr lang="de-DE" sz="1600" dirty="0" smtClean="0"/>
          </a:p>
          <a:p>
            <a:pPr marL="57150" indent="0">
              <a:buNone/>
            </a:pPr>
            <a:r>
              <a:rPr lang="de-DE" sz="1600" dirty="0" smtClean="0"/>
              <a:t>Der </a:t>
            </a:r>
            <a:r>
              <a:rPr lang="de-DE" sz="1600" dirty="0"/>
              <a:t>Haupttitel ist in deutscher </a:t>
            </a:r>
            <a:r>
              <a:rPr lang="de-DE" sz="1600" dirty="0" smtClean="0"/>
              <a:t>Sprache.</a:t>
            </a:r>
            <a:endParaRPr lang="de-DE" sz="1200" dirty="0" smtClean="0"/>
          </a:p>
          <a:p>
            <a:pPr marL="57150" indent="0">
              <a:buNone/>
            </a:pPr>
            <a:endParaRPr lang="de-DE" sz="1200" dirty="0"/>
          </a:p>
          <a:p>
            <a:pPr marL="57150" indent="0">
              <a:buNone/>
            </a:pPr>
            <a:endParaRPr lang="de-DE" sz="1200" dirty="0" smtClean="0"/>
          </a:p>
          <a:p>
            <a:pPr marL="57150" indent="0">
              <a:buNone/>
            </a:pPr>
            <a:endParaRPr lang="de-DE" sz="1200" dirty="0"/>
          </a:p>
          <a:p>
            <a:pPr marL="57150" indent="0">
              <a:buNone/>
            </a:pPr>
            <a:endParaRPr lang="de-DE" sz="1200" dirty="0" smtClean="0"/>
          </a:p>
          <a:p>
            <a:pPr marL="57150" indent="0">
              <a:buNone/>
            </a:pPr>
            <a:endParaRPr lang="de-DE" sz="1200" dirty="0" smtClean="0"/>
          </a:p>
          <a:p>
            <a:pPr marL="57150" indent="0">
              <a:buNone/>
            </a:pPr>
            <a:r>
              <a:rPr lang="de-DE" sz="1600" u="sng" dirty="0" smtClean="0"/>
              <a:t>Beispiel 2:</a:t>
            </a:r>
          </a:p>
          <a:p>
            <a:pPr marL="0" indent="0">
              <a:buNone/>
            </a:pPr>
            <a:r>
              <a:rPr lang="de-DE" sz="1600" dirty="0" smtClean="0"/>
              <a:t> In der Informationsquelle: Issue 2010   Ausgabe 2010</a:t>
            </a:r>
          </a:p>
          <a:p>
            <a:pPr marL="0" indent="0">
              <a:buNone/>
            </a:pPr>
            <a:r>
              <a:rPr lang="de-DE" sz="1600" dirty="0" smtClean="0"/>
              <a:t> Der </a:t>
            </a:r>
            <a:r>
              <a:rPr lang="de-DE" sz="1600" dirty="0"/>
              <a:t>Haupttitel ist in </a:t>
            </a:r>
            <a:r>
              <a:rPr lang="de-DE" sz="1600" dirty="0" smtClean="0"/>
              <a:t>portugiesischer Sprache.</a:t>
            </a:r>
            <a:endParaRPr lang="de-DE" sz="1600" dirty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/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    </a:t>
            </a: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20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901524"/>
              </p:ext>
            </p:extLst>
          </p:nvPr>
        </p:nvGraphicFramePr>
        <p:xfrm>
          <a:off x="107504" y="3212976"/>
          <a:ext cx="8784977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2810"/>
                <a:gridCol w="3215929"/>
                <a:gridCol w="470623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Nummer 1-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57584"/>
              </p:ext>
            </p:extLst>
          </p:nvPr>
        </p:nvGraphicFramePr>
        <p:xfrm>
          <a:off x="179513" y="5229200"/>
          <a:ext cx="8640960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7"/>
                <a:gridCol w="3240360"/>
                <a:gridCol w="46085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Issue 2010-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622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640960" cy="5688632"/>
          </a:xfrm>
        </p:spPr>
        <p:txBody>
          <a:bodyPr wrap="square"/>
          <a:lstStyle/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Chronologische Bezeichnungen in nicht christlicher Zeitrechnung</a:t>
            </a:r>
          </a:p>
          <a:p>
            <a:pPr marL="400050"/>
            <a:r>
              <a:rPr lang="de-DE" sz="2000" dirty="0" smtClean="0">
                <a:sym typeface="Wingdings" panose="05000000000000000000" pitchFamily="2" charset="2"/>
              </a:rPr>
              <a:t>Bezeichnung aus der Informationsquelle angeben</a:t>
            </a:r>
          </a:p>
          <a:p>
            <a:pPr marL="400050"/>
            <a:r>
              <a:rPr lang="de-DE" sz="2000" dirty="0" smtClean="0">
                <a:sym typeface="Wingdings" panose="05000000000000000000" pitchFamily="2" charset="2"/>
              </a:rPr>
              <a:t>Bezeichnung aus Gregorianischem oder Julianischem Kalender in eckigen Klammern ergänzen </a:t>
            </a:r>
          </a:p>
          <a:p>
            <a:pPr marL="5715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1:</a:t>
            </a:r>
            <a:endParaRPr lang="de-DE" sz="1600" u="sng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1600" dirty="0"/>
              <a:t>Angabe in der Informationsquelle</a:t>
            </a:r>
            <a:r>
              <a:rPr lang="de-DE" sz="1600" dirty="0" smtClean="0"/>
              <a:t>: 5717</a:t>
            </a:r>
            <a:endParaRPr lang="de-DE" sz="1600" dirty="0"/>
          </a:p>
          <a:p>
            <a:pPr marL="57150" indent="0">
              <a:buNone/>
            </a:pPr>
            <a:endParaRPr lang="de-DE" sz="11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1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1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1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1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2: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Angabe in der Informationsquelle:  1   1  19 tishrei 1305</a:t>
            </a:r>
          </a:p>
          <a:p>
            <a:pPr marL="400050">
              <a:buFontTx/>
              <a:buChar char="-"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20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946330"/>
              </p:ext>
            </p:extLst>
          </p:nvPr>
        </p:nvGraphicFramePr>
        <p:xfrm>
          <a:off x="179512" y="5259536"/>
          <a:ext cx="8568952" cy="119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2991"/>
                <a:gridCol w="2666240"/>
                <a:gridCol w="501972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1,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 (19 tishrei 1305 [10. Juli 1926])-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409703"/>
              </p:ext>
            </p:extLst>
          </p:nvPr>
        </p:nvGraphicFramePr>
        <p:xfrm>
          <a:off x="107504" y="3631168"/>
          <a:ext cx="8640959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0449"/>
                <a:gridCol w="3890255"/>
                <a:gridCol w="3890255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5717 [1956/1957]-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9036496" cy="504056"/>
          </a:xfrm>
        </p:spPr>
        <p:txBody>
          <a:bodyPr/>
          <a:lstStyle/>
          <a:p>
            <a:r>
              <a:rPr lang="de-DE" dirty="0" smtClean="0"/>
              <a:t>6. Komplexe oder unregelmäßige Zählungen -</a:t>
            </a:r>
            <a:r>
              <a:rPr lang="de-DE" sz="2400" dirty="0" smtClean="0"/>
              <a:t>13-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289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640960" cy="5688632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Chronologische Bezeichnungen in christlicher und nicht christlicher Zeitrechnung</a:t>
            </a: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Wenn christliche Zeitrechnung </a:t>
            </a:r>
            <a:r>
              <a:rPr lang="de-DE" sz="2000" u="sng" dirty="0" smtClean="0">
                <a:sym typeface="Wingdings" panose="05000000000000000000" pitchFamily="2" charset="2"/>
              </a:rPr>
              <a:t>und</a:t>
            </a:r>
            <a:r>
              <a:rPr lang="de-DE" sz="2000" dirty="0" smtClean="0">
                <a:sym typeface="Wingdings" panose="05000000000000000000" pitchFamily="2" charset="2"/>
              </a:rPr>
              <a:t> andere Zeitrechnung vorhanden</a:t>
            </a:r>
          </a:p>
          <a:p>
            <a:pPr marL="57150" indent="0">
              <a:buNone/>
            </a:pP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smtClean="0">
                <a:sym typeface="Wingdings" panose="05000000000000000000" pitchFamily="2" charset="2"/>
              </a:rPr>
              <a:t> beide Bezeichnungen angeben</a:t>
            </a:r>
          </a:p>
          <a:p>
            <a:pPr marL="57150" indent="0">
              <a:buNone/>
            </a:pP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smtClean="0">
                <a:sym typeface="Wingdings" panose="05000000000000000000" pitchFamily="2" charset="2"/>
              </a:rPr>
              <a:t> nach Reihenfolge in der Informationsquelle </a:t>
            </a:r>
          </a:p>
          <a:p>
            <a:pPr marL="57150" indent="0">
              <a:buNone/>
            </a:pP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smtClean="0">
                <a:sym typeface="Wingdings" panose="05000000000000000000" pitchFamily="2" charset="2"/>
              </a:rPr>
              <a:t> wie alternative Zählungen erfassen</a:t>
            </a:r>
          </a:p>
          <a:p>
            <a:pPr marL="5715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In der Informationsquelle: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1339   1921</a:t>
            </a:r>
          </a:p>
          <a:p>
            <a:pPr marL="57150" indent="0">
              <a:buNone/>
            </a:pP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smtClean="0">
                <a:sym typeface="Wingdings" panose="05000000000000000000" pitchFamily="2" charset="2"/>
              </a:rPr>
              <a:t>    </a:t>
            </a:r>
            <a:endParaRPr lang="de-DE" sz="20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027584"/>
              </p:ext>
            </p:extLst>
          </p:nvPr>
        </p:nvGraphicFramePr>
        <p:xfrm>
          <a:off x="251520" y="4725144"/>
          <a:ext cx="8568952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1593"/>
                <a:gridCol w="3519391"/>
                <a:gridCol w="420796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1339- = 1921-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9036496" cy="504056"/>
          </a:xfrm>
        </p:spPr>
        <p:txBody>
          <a:bodyPr/>
          <a:lstStyle/>
          <a:p>
            <a:r>
              <a:rPr lang="de-DE" dirty="0" smtClean="0"/>
              <a:t>6. Komplexe oder unregelmäßige Zählungen -</a:t>
            </a:r>
            <a:r>
              <a:rPr lang="de-DE" sz="2400" dirty="0" smtClean="0"/>
              <a:t>14-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809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640960" cy="5688632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Fehlerhafte Zählungen in den Informationsquellen</a:t>
            </a: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 </a:t>
            </a:r>
            <a:r>
              <a:rPr lang="de-DE" sz="2000" dirty="0" smtClean="0">
                <a:sym typeface="Wingdings" panose="05000000000000000000" pitchFamily="2" charset="2"/>
              </a:rPr>
              <a:t>in fehlerhafter Form erfassen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 </a:t>
            </a:r>
            <a:r>
              <a:rPr lang="de-DE" sz="2000" dirty="0" smtClean="0">
                <a:sym typeface="Wingdings" panose="05000000000000000000" pitchFamily="2" charset="2"/>
              </a:rPr>
              <a:t>korrekte Zählung in Anmerkung nach RDA 2.17.5</a:t>
            </a: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In der Informationsquelle: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Ausgabe 2021</a:t>
            </a:r>
          </a:p>
          <a:p>
            <a:pPr marL="57150" indent="0">
              <a:buNone/>
            </a:pP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smtClean="0">
                <a:sym typeface="Wingdings" panose="05000000000000000000" pitchFamily="2" charset="2"/>
              </a:rPr>
              <a:t>    </a:t>
            </a:r>
            <a:endParaRPr lang="de-DE" sz="20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280869"/>
              </p:ext>
            </p:extLst>
          </p:nvPr>
        </p:nvGraphicFramePr>
        <p:xfrm>
          <a:off x="179512" y="3645024"/>
          <a:ext cx="8496944" cy="152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0387"/>
                <a:gridCol w="3410093"/>
                <a:gridCol w="417646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2021-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2012 irrtümlich als Ausgabe 2021 bezeichnet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9036496" cy="504056"/>
          </a:xfrm>
        </p:spPr>
        <p:txBody>
          <a:bodyPr/>
          <a:lstStyle/>
          <a:p>
            <a:r>
              <a:rPr lang="de-DE" dirty="0" smtClean="0"/>
              <a:t>6. Komplexe oder unregelmäßige Zählungen -</a:t>
            </a:r>
            <a:r>
              <a:rPr lang="de-DE" sz="2400" dirty="0" smtClean="0"/>
              <a:t>15-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361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784976" cy="5688632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Ausgaben erscheinen in mehr als einem Teil/Band</a:t>
            </a: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 Beschreibung auf Grundlage der Ausgabe, nicht der Teile/Bände</a:t>
            </a:r>
          </a:p>
          <a:p>
            <a:pPr marL="400050">
              <a:buFont typeface="Wingdings"/>
              <a:buChar char="à"/>
            </a:pPr>
            <a:r>
              <a:rPr lang="de-DE" sz="2000" dirty="0" smtClean="0">
                <a:sym typeface="Wingdings" panose="05000000000000000000" pitchFamily="2" charset="2"/>
              </a:rPr>
              <a:t>Hinweis auf einzelne Teile in Anmerkung nach RDA 2.17.5</a:t>
            </a: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In den Informationsquellen: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2010     Band 1 (A-K)   Band 2 (L-M)   Band 3  (N-Z)</a:t>
            </a: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smtClean="0">
                <a:sym typeface="Wingdings" panose="05000000000000000000" pitchFamily="2" charset="2"/>
              </a:rPr>
              <a:t>    </a:t>
            </a:r>
            <a:endParaRPr lang="de-DE" sz="20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731185"/>
              </p:ext>
            </p:extLst>
          </p:nvPr>
        </p:nvGraphicFramePr>
        <p:xfrm>
          <a:off x="323528" y="3573016"/>
          <a:ext cx="8496944" cy="152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0387"/>
                <a:gridCol w="3410093"/>
                <a:gridCol w="417646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2010-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Ausgaben in 3 Bänden erschienen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9036496" cy="504056"/>
          </a:xfrm>
        </p:spPr>
        <p:txBody>
          <a:bodyPr/>
          <a:lstStyle/>
          <a:p>
            <a:r>
              <a:rPr lang="de-DE" dirty="0" smtClean="0"/>
              <a:t>6. Komplexe oder unregelmäßige Zählungen -</a:t>
            </a:r>
            <a:r>
              <a:rPr lang="de-DE" sz="2400" dirty="0" smtClean="0"/>
              <a:t>16-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45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Definitionen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ln>
            <a:noFill/>
          </a:ln>
        </p:spPr>
        <p:txBody>
          <a:bodyPr wrap="square"/>
          <a:lstStyle/>
          <a:p>
            <a:pPr marL="57150" indent="0">
              <a:buNone/>
            </a:pPr>
            <a:r>
              <a:rPr lang="de-DE" dirty="0" smtClean="0"/>
              <a:t>oder der Kombination aus:</a:t>
            </a:r>
          </a:p>
          <a:p>
            <a:pPr marL="57150" indent="0">
              <a:buNone/>
            </a:pPr>
            <a:endParaRPr lang="de-DE" sz="2000" dirty="0" smtClean="0"/>
          </a:p>
          <a:p>
            <a:pPr marL="57150" indent="0">
              <a:buNone/>
            </a:pPr>
            <a:r>
              <a:rPr lang="de-DE" dirty="0" smtClean="0">
                <a:solidFill>
                  <a:srgbClr val="0070C0"/>
                </a:solidFill>
              </a:rPr>
              <a:t>Alphanumerischer Bezeichnung </a:t>
            </a:r>
            <a:r>
              <a:rPr lang="de-DE" sz="1600" dirty="0" smtClean="0"/>
              <a:t>(der ersten/letzten Ausgabe)</a:t>
            </a:r>
          </a:p>
          <a:p>
            <a:pPr marL="57150" indent="0">
              <a:buNone/>
            </a:pPr>
            <a:r>
              <a:rPr lang="de-DE" sz="2400" dirty="0" smtClean="0">
                <a:solidFill>
                  <a:srgbClr val="0070C0"/>
                </a:solidFill>
              </a:rPr>
              <a:t>                                     </a:t>
            </a:r>
            <a:r>
              <a:rPr lang="de-DE" sz="1600" dirty="0" smtClean="0"/>
              <a:t>und</a:t>
            </a:r>
            <a:endParaRPr lang="de-DE" sz="2400" dirty="0"/>
          </a:p>
          <a:p>
            <a:pPr marL="57150" indent="0">
              <a:buNone/>
            </a:pPr>
            <a:r>
              <a:rPr lang="de-DE" dirty="0" smtClean="0">
                <a:solidFill>
                  <a:srgbClr val="0070C0"/>
                </a:solidFill>
              </a:rPr>
              <a:t>                                   </a:t>
            </a:r>
            <a:r>
              <a:rPr lang="de-DE" dirty="0" smtClean="0">
                <a:solidFill>
                  <a:srgbClr val="7030A0"/>
                </a:solidFill>
              </a:rPr>
              <a:t>chronologischer Bezeichnung</a:t>
            </a:r>
            <a:endParaRPr lang="de-DE" sz="1800" dirty="0" smtClean="0">
              <a:solidFill>
                <a:srgbClr val="7030A0"/>
              </a:solidFill>
            </a:endParaRPr>
          </a:p>
          <a:p>
            <a:pPr marL="57150" indent="0">
              <a:buNone/>
            </a:pPr>
            <a:r>
              <a:rPr lang="de-DE" sz="1800" dirty="0">
                <a:solidFill>
                  <a:srgbClr val="7030A0"/>
                </a:solidFill>
              </a:rPr>
              <a:t> </a:t>
            </a:r>
            <a:r>
              <a:rPr lang="de-DE" sz="1800" dirty="0" smtClean="0">
                <a:solidFill>
                  <a:srgbClr val="7030A0"/>
                </a:solidFill>
              </a:rPr>
              <a:t>                                                 </a:t>
            </a:r>
            <a:r>
              <a:rPr lang="de-DE" sz="1600" dirty="0" smtClean="0"/>
              <a:t>(der ersten/letzten Ausgabe)</a:t>
            </a:r>
          </a:p>
          <a:p>
            <a:pPr marL="57150" indent="0">
              <a:buNone/>
            </a:pPr>
            <a:endParaRPr lang="de-DE" sz="2400" dirty="0" smtClean="0">
              <a:solidFill>
                <a:srgbClr val="00B050"/>
              </a:solidFill>
            </a:endParaRPr>
          </a:p>
          <a:p>
            <a:pPr marL="457200" lvl="1" indent="0">
              <a:buNone/>
            </a:pPr>
            <a:r>
              <a:rPr lang="de-DE" sz="2400" dirty="0" smtClean="0">
                <a:solidFill>
                  <a:srgbClr val="0070C0"/>
                </a:solidFill>
              </a:rPr>
              <a:t>      </a:t>
            </a:r>
          </a:p>
          <a:p>
            <a:pPr marL="457200" lvl="1" indent="0">
              <a:buNone/>
            </a:pPr>
            <a:r>
              <a:rPr lang="de-DE" sz="2400" dirty="0">
                <a:solidFill>
                  <a:srgbClr val="0070C0"/>
                </a:solidFill>
              </a:rPr>
              <a:t> </a:t>
            </a:r>
            <a:r>
              <a:rPr lang="de-DE" sz="2400" dirty="0" smtClean="0">
                <a:solidFill>
                  <a:srgbClr val="0070C0"/>
                </a:solidFill>
              </a:rPr>
              <a:t>                   Nr. 1 </a:t>
            </a:r>
            <a:r>
              <a:rPr lang="de-DE" sz="2400" dirty="0" smtClean="0"/>
              <a:t>|</a:t>
            </a:r>
            <a:r>
              <a:rPr lang="de-DE" sz="2400" dirty="0" smtClean="0">
                <a:solidFill>
                  <a:srgbClr val="0070C0"/>
                </a:solidFill>
              </a:rPr>
              <a:t> </a:t>
            </a:r>
            <a:r>
              <a:rPr lang="de-DE" sz="2400" dirty="0" smtClean="0">
                <a:solidFill>
                  <a:srgbClr val="7030A0"/>
                </a:solidFill>
              </a:rPr>
              <a:t>Mai 1999</a:t>
            </a:r>
            <a:endParaRPr lang="de-DE" sz="2400" dirty="0" smtClean="0"/>
          </a:p>
          <a:p>
            <a:pPr marL="457200" lvl="1" indent="0">
              <a:buNone/>
            </a:pPr>
            <a:r>
              <a:rPr lang="de-DE" sz="2400" dirty="0">
                <a:solidFill>
                  <a:srgbClr val="00B050"/>
                </a:solidFill>
              </a:rPr>
              <a:t> </a:t>
            </a:r>
            <a:r>
              <a:rPr lang="de-DE" sz="2400" dirty="0" smtClean="0">
                <a:solidFill>
                  <a:srgbClr val="00B050"/>
                </a:solidFill>
              </a:rPr>
              <a:t>                  </a:t>
            </a:r>
            <a:r>
              <a:rPr lang="de-DE" sz="2400" dirty="0" smtClean="0">
                <a:solidFill>
                  <a:srgbClr val="0070C0"/>
                </a:solidFill>
              </a:rPr>
              <a:t>Ausgabe A   </a:t>
            </a:r>
            <a:r>
              <a:rPr lang="de-DE" sz="2400" dirty="0" smtClean="0">
                <a:solidFill>
                  <a:srgbClr val="7030A0"/>
                </a:solidFill>
              </a:rPr>
              <a:t>1979</a:t>
            </a:r>
            <a:r>
              <a:rPr lang="de-DE" sz="2400" dirty="0" smtClean="0">
                <a:solidFill>
                  <a:srgbClr val="00B050"/>
                </a:solidFill>
              </a:rPr>
              <a:t>                  </a:t>
            </a:r>
            <a:endParaRPr lang="de-DE" sz="2400" dirty="0" smtClean="0"/>
          </a:p>
          <a:p>
            <a:pPr marL="457200" lvl="1" indent="0">
              <a:buNone/>
            </a:pPr>
            <a:r>
              <a:rPr lang="de-DE" sz="2400" dirty="0" smtClean="0">
                <a:solidFill>
                  <a:srgbClr val="0070C0"/>
                </a:solidFill>
              </a:rPr>
              <a:t>           Jahrgang 1  </a:t>
            </a:r>
            <a:r>
              <a:rPr lang="de-DE" sz="2400" dirty="0">
                <a:solidFill>
                  <a:srgbClr val="0070C0"/>
                </a:solidFill>
              </a:rPr>
              <a:t>Heft 1 </a:t>
            </a:r>
            <a:r>
              <a:rPr lang="de-DE" sz="2400" dirty="0" smtClean="0">
                <a:solidFill>
                  <a:srgbClr val="0070C0"/>
                </a:solidFill>
              </a:rPr>
              <a:t> </a:t>
            </a:r>
            <a:r>
              <a:rPr lang="de-DE" sz="2400" dirty="0" smtClean="0">
                <a:solidFill>
                  <a:srgbClr val="7030A0"/>
                </a:solidFill>
              </a:rPr>
              <a:t>Januar 2011</a:t>
            </a:r>
            <a:endParaRPr lang="de-DE" sz="2400" dirty="0">
              <a:solidFill>
                <a:srgbClr val="00B05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  <p:cxnSp>
        <p:nvCxnSpPr>
          <p:cNvPr id="7" name="Gerade Verbindung mit Pfeil 6"/>
          <p:cNvCxnSpPr/>
          <p:nvPr/>
        </p:nvCxnSpPr>
        <p:spPr>
          <a:xfrm>
            <a:off x="2051720" y="2132856"/>
            <a:ext cx="1224136" cy="2016224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 flipH="1">
            <a:off x="5508104" y="3284984"/>
            <a:ext cx="576064" cy="864096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83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640960" cy="5688632"/>
          </a:xfrm>
        </p:spPr>
        <p:txBody>
          <a:bodyPr wrap="square"/>
          <a:lstStyle/>
          <a:p>
            <a:pPr marL="57150" indent="0">
              <a:buNone/>
            </a:pPr>
            <a:endParaRPr lang="de-DE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Probe- / Beispielausgaben („Nullnummern“)</a:t>
            </a:r>
          </a:p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 Beschreibung auf Grundlage der „Nullnummern“</a:t>
            </a: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In den Informationsquellen: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Nummer 0  1980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Nummer 1  1980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Nummer 2  1981</a:t>
            </a: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     </a:t>
            </a: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1446988"/>
              </p:ext>
            </p:extLst>
          </p:nvPr>
        </p:nvGraphicFramePr>
        <p:xfrm>
          <a:off x="179512" y="4365104"/>
          <a:ext cx="8784974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1247"/>
                <a:gridCol w="3523248"/>
                <a:gridCol w="432047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Nummer 0 (1980)-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9036496" cy="504056"/>
          </a:xfrm>
        </p:spPr>
        <p:txBody>
          <a:bodyPr/>
          <a:lstStyle/>
          <a:p>
            <a:r>
              <a:rPr lang="de-DE" dirty="0" smtClean="0"/>
              <a:t>6. Komplexe oder unregelmäßige Zählungen -</a:t>
            </a:r>
            <a:r>
              <a:rPr lang="de-DE" sz="2400" dirty="0" smtClean="0"/>
              <a:t>17-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773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548680"/>
            <a:ext cx="8640960" cy="5832648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Statistiken </a:t>
            </a:r>
          </a:p>
          <a:p>
            <a:pPr marL="400050"/>
            <a:r>
              <a:rPr lang="de-DE" sz="2000" dirty="0" smtClean="0">
                <a:sym typeface="Wingdings" panose="05000000000000000000" pitchFamily="2" charset="2"/>
              </a:rPr>
              <a:t>Zählung aus der bevorzugten Informationsquelle gemäß RDA 2.2.2.2</a:t>
            </a:r>
          </a:p>
          <a:p>
            <a:pPr marL="400050"/>
            <a:r>
              <a:rPr lang="de-DE" sz="2000" dirty="0" smtClean="0">
                <a:sym typeface="Wingdings" panose="05000000000000000000" pitchFamily="2" charset="2"/>
              </a:rPr>
              <a:t>für weitere Zählungen kann eine Anmerkung gemäß </a:t>
            </a:r>
          </a:p>
          <a:p>
            <a:pPr marL="57150" indent="0">
              <a:buNone/>
            </a:pP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smtClean="0">
                <a:sym typeface="Wingdings" panose="05000000000000000000" pitchFamily="2" charset="2"/>
              </a:rPr>
              <a:t>   RDA 2.17.5 erfasst werden</a:t>
            </a:r>
          </a:p>
          <a:p>
            <a:pPr marL="5715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Auf dem Umschlag: 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OECD Insurance </a:t>
            </a:r>
            <a:r>
              <a:rPr lang="de-DE" sz="1600" dirty="0" err="1" smtClean="0">
                <a:sym typeface="Wingdings" panose="05000000000000000000" pitchFamily="2" charset="2"/>
              </a:rPr>
              <a:t>Statistics</a:t>
            </a: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2004-2011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Auf der Titelseite: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OECD Insurance </a:t>
            </a:r>
            <a:r>
              <a:rPr lang="de-DE" sz="1600" dirty="0" err="1" smtClean="0">
                <a:sym typeface="Wingdings" panose="05000000000000000000" pitchFamily="2" charset="2"/>
              </a:rPr>
              <a:t>Statistics</a:t>
            </a: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2012</a:t>
            </a: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     </a:t>
            </a: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5578815"/>
              </p:ext>
            </p:extLst>
          </p:nvPr>
        </p:nvGraphicFramePr>
        <p:xfrm>
          <a:off x="179512" y="4653136"/>
          <a:ext cx="8784976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2285"/>
                <a:gridCol w="3710243"/>
                <a:gridCol w="403244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2012-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2012- deckt Zeitraum 2004/2011- ab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7. Statistiken und Statistische Berichte -1- </a:t>
            </a:r>
          </a:p>
        </p:txBody>
      </p:sp>
    </p:spTree>
    <p:extLst>
      <p:ext uri="{BB962C8B-B14F-4D97-AF65-F5344CB8AC3E}">
        <p14:creationId xmlns:p14="http://schemas.microsoft.com/office/powerpoint/2010/main" val="237572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640960" cy="5688632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Statistische Berichte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= deutsche statistische Berichte der statistischen Landesämter</a:t>
            </a:r>
          </a:p>
          <a:p>
            <a:pPr marL="400050"/>
            <a:r>
              <a:rPr lang="de-DE" sz="1800" dirty="0" smtClean="0">
                <a:sym typeface="Wingdings" panose="05000000000000000000" pitchFamily="2" charset="2"/>
              </a:rPr>
              <a:t>Jahresangaben aus Titel der letzten Untergliederung</a:t>
            </a:r>
          </a:p>
          <a:p>
            <a:pPr marL="400050"/>
            <a:r>
              <a:rPr lang="de-DE" sz="1800" dirty="0" smtClean="0">
                <a:sym typeface="Wingdings" panose="05000000000000000000" pitchFamily="2" charset="2"/>
              </a:rPr>
              <a:t>mehrere unterschiedliche Jahre 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          nur frühestes und spätestes Jahr erfassen</a:t>
            </a:r>
          </a:p>
          <a:p>
            <a:pPr indent="-285750"/>
            <a:r>
              <a:rPr lang="de-DE" sz="1800" dirty="0" smtClean="0">
                <a:sym typeface="Wingdings" panose="05000000000000000000" pitchFamily="2" charset="2"/>
              </a:rPr>
              <a:t> zusätzliche Standangaben weglassen</a:t>
            </a:r>
          </a:p>
          <a:p>
            <a:pPr marL="228600" indent="-171450"/>
            <a:endParaRPr lang="de-DE" sz="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In der Informationsquelle: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Statistische Berichte Baden-Württemberg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Gebiet A V 1 – j/12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Flächenerhebung nach Art der tatsächlichen Nutzung 2012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-Stand 31.12.2012-</a:t>
            </a: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     </a:t>
            </a: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326130"/>
              </p:ext>
            </p:extLst>
          </p:nvPr>
        </p:nvGraphicFramePr>
        <p:xfrm>
          <a:off x="179512" y="4725144"/>
          <a:ext cx="8640961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5199"/>
                <a:gridCol w="3514967"/>
                <a:gridCol w="4100795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2012-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7. Statistiken und Statistische Berichte </a:t>
            </a:r>
            <a:r>
              <a:rPr lang="de-DE" sz="2400" dirty="0"/>
              <a:t>-2-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0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640960" cy="5472608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Statistische Berichte</a:t>
            </a: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In der Informationsquelle</a:t>
            </a:r>
            <a:r>
              <a:rPr lang="de-DE" sz="1400" dirty="0" smtClean="0">
                <a:sym typeface="Wingdings" panose="05000000000000000000" pitchFamily="2" charset="2"/>
              </a:rPr>
              <a:t>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Statistische Berichte      Statistisches Amt für Hamburg und Schleswig-Holstein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P I 1 (2) – j/12 H  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Bruttoinlandsprodukt 1991 bis 2012, Arbeitnehmerentgelt 1988 bis 2012,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Erwerbstätige  1991 bis 2025, Arbeitsvolumen 2006 bis 2012 in Hamburg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Berechnungsstand August 2012 / Februar 2013</a:t>
            </a: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     </a:t>
            </a: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364655"/>
              </p:ext>
            </p:extLst>
          </p:nvPr>
        </p:nvGraphicFramePr>
        <p:xfrm>
          <a:off x="107504" y="3933056"/>
          <a:ext cx="8856984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0829"/>
                <a:gridCol w="3845715"/>
                <a:gridCol w="396044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1988/2025-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7. Statistiken und Statistische Berichte -3-</a:t>
            </a:r>
          </a:p>
        </p:txBody>
      </p:sp>
    </p:spTree>
    <p:extLst>
      <p:ext uri="{BB962C8B-B14F-4D97-AF65-F5344CB8AC3E}">
        <p14:creationId xmlns:p14="http://schemas.microsoft.com/office/powerpoint/2010/main" val="48920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640960" cy="5688632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Statistische Berichte</a:t>
            </a: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In der Informationsquelle</a:t>
            </a:r>
            <a:r>
              <a:rPr lang="de-DE" sz="1400" dirty="0" smtClean="0">
                <a:sym typeface="Wingdings" panose="05000000000000000000" pitchFamily="2" charset="2"/>
              </a:rPr>
              <a:t>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Statistische Berichte      Statistisches Amt Mecklenburg-Vorpommern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Bevölkerungsstand              A I unreg.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Aktualisierte 4. Landesprognose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(Basisjahr 2010)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Bevölkerungsentwicklung des Landes Mecklenburg-Vorpommern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sowie der kreisfreien Städte und Landkreise bis 2030 nach Altersgruppen</a:t>
            </a: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     </a:t>
            </a: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530577"/>
              </p:ext>
            </p:extLst>
          </p:nvPr>
        </p:nvGraphicFramePr>
        <p:xfrm>
          <a:off x="179512" y="3933056"/>
          <a:ext cx="8856984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0829"/>
                <a:gridCol w="3701699"/>
                <a:gridCol w="410445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 </a:t>
                      </a: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(2010)-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7. Statistiken und Statistische Berichte </a:t>
            </a:r>
            <a:r>
              <a:rPr lang="de-DE" dirty="0" smtClean="0"/>
              <a:t>-4-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270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8</a:t>
            </a:r>
            <a:r>
              <a:rPr lang="de-DE" dirty="0" smtClean="0"/>
              <a:t>. Anmerkungen zur Zählung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57150" indent="0">
              <a:buNone/>
            </a:pPr>
            <a:endParaRPr lang="de-DE" sz="2000" dirty="0" smtClean="0"/>
          </a:p>
          <a:p>
            <a:pPr marL="400050"/>
            <a:r>
              <a:rPr lang="de-DE" dirty="0" smtClean="0"/>
              <a:t>RDA 2.17.5</a:t>
            </a:r>
          </a:p>
          <a:p>
            <a:pPr marL="400050"/>
            <a:r>
              <a:rPr lang="de-DE" dirty="0" smtClean="0"/>
              <a:t>weitere Informationen, wenn im Element Zählung</a:t>
            </a:r>
          </a:p>
          <a:p>
            <a:pPr marL="800100" lvl="1">
              <a:buFont typeface="Symbol" panose="05050102010706020507" pitchFamily="18" charset="2"/>
              <a:buChar char="-"/>
            </a:pPr>
            <a:r>
              <a:rPr lang="de-DE" dirty="0" smtClean="0"/>
              <a:t>nicht dargestellt</a:t>
            </a:r>
          </a:p>
          <a:p>
            <a:pPr marL="800100" lvl="1">
              <a:buFont typeface="Symbol" panose="05050102010706020507" pitchFamily="18" charset="2"/>
              <a:buChar char="-"/>
            </a:pPr>
            <a:r>
              <a:rPr lang="de-DE" dirty="0" smtClean="0"/>
              <a:t>nicht eindeutig</a:t>
            </a:r>
          </a:p>
          <a:p>
            <a:pPr marL="457200"/>
            <a:r>
              <a:rPr lang="de-DE" dirty="0" smtClean="0"/>
              <a:t>aus beliebiger Quelle</a:t>
            </a:r>
          </a:p>
          <a:p>
            <a:pPr marL="457200"/>
            <a:r>
              <a:rPr lang="de-DE" dirty="0" smtClean="0"/>
              <a:t>nicht in eckige Klammern</a:t>
            </a:r>
          </a:p>
          <a:p>
            <a:pPr marL="457200"/>
            <a:r>
              <a:rPr lang="de-DE" dirty="0" smtClean="0"/>
              <a:t>je nach Sachverhalt alphanumerische und/oder chronologische Bezeichnung verwenden</a:t>
            </a:r>
          </a:p>
          <a:p>
            <a:pPr marL="457200"/>
            <a:r>
              <a:rPr lang="de-DE" dirty="0" smtClean="0"/>
              <a:t>allgemeine Anmerkung möglich, ohne genaue Angabe der Ausgaben</a:t>
            </a:r>
            <a:endParaRPr lang="de-DE" dirty="0"/>
          </a:p>
          <a:p>
            <a:pPr marL="57150" indent="0">
              <a:buNone/>
            </a:pPr>
            <a:endParaRPr lang="de-DE" sz="2000" dirty="0" smtClean="0"/>
          </a:p>
          <a:p>
            <a:pPr marL="57150" indent="0">
              <a:buNone/>
            </a:pPr>
            <a:endParaRPr lang="de-DE" sz="2000" dirty="0"/>
          </a:p>
          <a:p>
            <a:pPr marL="57150" indent="0">
              <a:buNone/>
            </a:pP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174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2. Informationsquellen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dirty="0" smtClean="0"/>
              <a:t>Quelle, die den Haupttitel enthält</a:t>
            </a:r>
          </a:p>
          <a:p>
            <a:pPr marL="400050"/>
            <a:r>
              <a:rPr lang="de-DE" dirty="0" smtClean="0"/>
              <a:t>andere Quelle innerhalb der Ressource</a:t>
            </a:r>
          </a:p>
          <a:p>
            <a:pPr marL="400050"/>
            <a:r>
              <a:rPr lang="de-DE" dirty="0" smtClean="0"/>
              <a:t>andere Informationsquelle nach RDA 2.2.4</a:t>
            </a:r>
          </a:p>
          <a:p>
            <a:pPr marL="57150" indent="0">
              <a:buNone/>
            </a:pPr>
            <a:endParaRPr lang="de-DE" dirty="0"/>
          </a:p>
          <a:p>
            <a:pPr marL="57150" indent="0">
              <a:buNone/>
            </a:pPr>
            <a:r>
              <a:rPr lang="de-DE" sz="2800" u="sng" dirty="0" smtClean="0"/>
              <a:t>Quelle mit den vollständigsten Angaben bevorzugen!</a:t>
            </a:r>
          </a:p>
          <a:p>
            <a:pPr marL="57150" indent="0">
              <a:buNone/>
            </a:pPr>
            <a:endParaRPr lang="de-DE" sz="800" u="sng" dirty="0" smtClean="0"/>
          </a:p>
          <a:p>
            <a:pPr marL="57150" indent="0">
              <a:buNone/>
            </a:pPr>
            <a:r>
              <a:rPr lang="de-DE" sz="1600" u="sng" dirty="0" smtClean="0"/>
              <a:t>Beispiel:</a:t>
            </a:r>
          </a:p>
          <a:p>
            <a:pPr marL="57150" indent="0">
              <a:buNone/>
            </a:pPr>
            <a:r>
              <a:rPr lang="de-DE" sz="1800" dirty="0" smtClean="0"/>
              <a:t>Umschlag: Januar 2013</a:t>
            </a:r>
          </a:p>
          <a:p>
            <a:pPr marL="57150" indent="0">
              <a:buNone/>
            </a:pPr>
            <a:r>
              <a:rPr lang="de-DE" sz="1800" dirty="0" smtClean="0"/>
              <a:t>Impressum: Jahrgang 1   Nummer 1    Januar 2013</a:t>
            </a:r>
          </a:p>
          <a:p>
            <a:pPr marL="57150" indent="0">
              <a:buNone/>
            </a:pPr>
            <a:endParaRPr lang="de-DE" sz="1800" dirty="0" smtClean="0"/>
          </a:p>
          <a:p>
            <a:pPr marL="5715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1186359"/>
              </p:ext>
            </p:extLst>
          </p:nvPr>
        </p:nvGraphicFramePr>
        <p:xfrm>
          <a:off x="323528" y="4653240"/>
          <a:ext cx="8136903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2736304"/>
                <a:gridCol w="453650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Jahrgang 1, Nummer 1 (Januar 2013)-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998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2. Informationsquellen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sz="2000" dirty="0" smtClean="0"/>
              <a:t>Zählung möglichst vollständig</a:t>
            </a:r>
          </a:p>
          <a:p>
            <a:pPr marL="400050"/>
            <a:r>
              <a:rPr lang="de-DE" sz="2000" dirty="0" smtClean="0"/>
              <a:t>aus jeder Quelle innerhalb der Ressource </a:t>
            </a:r>
          </a:p>
          <a:p>
            <a:pPr marL="400050"/>
            <a:r>
              <a:rPr lang="de-DE" sz="2000" dirty="0" smtClean="0"/>
              <a:t>Zusammensetzen aus verschiedenen Quellen möglich, wenn eindeutig</a:t>
            </a:r>
          </a:p>
          <a:p>
            <a:pPr marL="57150" indent="0">
              <a:buNone/>
            </a:pPr>
            <a:endParaRPr lang="de-DE" sz="2000" dirty="0" smtClean="0"/>
          </a:p>
          <a:p>
            <a:pPr marL="57150" indent="0">
              <a:buNone/>
            </a:pPr>
            <a:endParaRPr lang="de-DE" sz="2000" dirty="0" smtClean="0"/>
          </a:p>
          <a:p>
            <a:pPr marL="57150" indent="0">
              <a:buNone/>
            </a:pPr>
            <a:r>
              <a:rPr lang="de-DE" sz="1800" u="sng" dirty="0" smtClean="0"/>
              <a:t>Beispiel 1</a:t>
            </a:r>
            <a:r>
              <a:rPr lang="de-DE" sz="1800" dirty="0" smtClean="0"/>
              <a:t> (alphanumerische und chronologische Bezeichnungen)</a:t>
            </a:r>
            <a:endParaRPr lang="de-DE" sz="1800" dirty="0"/>
          </a:p>
          <a:p>
            <a:pPr marL="57150" indent="0">
              <a:buNone/>
            </a:pPr>
            <a:r>
              <a:rPr lang="de-DE" sz="1600" dirty="0" smtClean="0"/>
              <a:t>Angabe auf dem Umschlag: März/April 2014</a:t>
            </a:r>
          </a:p>
          <a:p>
            <a:pPr marL="57150" indent="0">
              <a:buNone/>
            </a:pPr>
            <a:r>
              <a:rPr lang="de-DE" sz="1600" dirty="0" smtClean="0"/>
              <a:t>Angabe im Impressum: Volume 3, Heft 2 März 2014</a:t>
            </a: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2000" dirty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2000" dirty="0"/>
          </a:p>
          <a:p>
            <a:pPr marL="57150" indent="0">
              <a:buNone/>
            </a:pPr>
            <a:endParaRPr lang="de-DE" sz="2000" dirty="0" smtClean="0"/>
          </a:p>
          <a:p>
            <a:pPr marL="400050"/>
            <a:endParaRPr lang="de-DE" sz="2000" dirty="0"/>
          </a:p>
          <a:p>
            <a:pPr marL="57150" indent="0">
              <a:buNone/>
            </a:pPr>
            <a:endParaRPr lang="de-DE" sz="2000" dirty="0" smtClean="0"/>
          </a:p>
          <a:p>
            <a:pPr marL="57150" indent="0">
              <a:buNone/>
            </a:pPr>
            <a:endParaRPr lang="de-DE" sz="2000" dirty="0"/>
          </a:p>
          <a:p>
            <a:pPr marL="57150" indent="0">
              <a:buNone/>
            </a:pP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90503"/>
              </p:ext>
            </p:extLst>
          </p:nvPr>
        </p:nvGraphicFramePr>
        <p:xfrm>
          <a:off x="179512" y="4365104"/>
          <a:ext cx="8784976" cy="100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3528392"/>
                <a:gridCol w="4464496"/>
              </a:tblGrid>
              <a:tr h="36792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792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 3, Heft 2 (März/April 2014)-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512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2. Informationsquellen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57150" indent="0">
              <a:buNone/>
            </a:pPr>
            <a:r>
              <a:rPr lang="de-DE" sz="1800" u="sng" dirty="0" smtClean="0"/>
              <a:t>Beispiel 2</a:t>
            </a:r>
            <a:r>
              <a:rPr lang="de-DE" sz="1800" dirty="0" smtClean="0"/>
              <a:t> (mehrere chronologische Bezeichnungen):</a:t>
            </a:r>
          </a:p>
          <a:p>
            <a:pPr marL="57150" indent="0">
              <a:buNone/>
            </a:pPr>
            <a:r>
              <a:rPr lang="de-DE" sz="1600" dirty="0" smtClean="0"/>
              <a:t>Angabe auf dem Umschlag: Oktober</a:t>
            </a:r>
          </a:p>
          <a:p>
            <a:pPr marL="57150" indent="0">
              <a:buNone/>
            </a:pPr>
            <a:r>
              <a:rPr lang="de-DE" sz="1600" dirty="0" smtClean="0"/>
              <a:t>Angabe auf der Titelseite: 2011</a:t>
            </a:r>
          </a:p>
          <a:p>
            <a:pPr marL="57150" indent="0">
              <a:buNone/>
            </a:pPr>
            <a:endParaRPr lang="de-DE" sz="1600" dirty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r>
              <a:rPr lang="de-DE" sz="1800" u="sng" dirty="0" smtClean="0"/>
              <a:t>Beispiel 3</a:t>
            </a:r>
            <a:r>
              <a:rPr lang="de-DE" sz="1800" dirty="0" smtClean="0"/>
              <a:t> (mehrere alphanumerische Bezeichnungen):</a:t>
            </a:r>
          </a:p>
          <a:p>
            <a:pPr marL="57150" indent="0">
              <a:buNone/>
            </a:pPr>
            <a:r>
              <a:rPr lang="de-DE" sz="1600" dirty="0" smtClean="0"/>
              <a:t>Angabe auf dem Umschlag: Band 1</a:t>
            </a:r>
          </a:p>
          <a:p>
            <a:pPr marL="57150" indent="0">
              <a:buNone/>
            </a:pPr>
            <a:r>
              <a:rPr lang="de-DE" sz="1600" dirty="0" smtClean="0"/>
              <a:t>Angabe im Impressum: Nummer 1</a:t>
            </a:r>
          </a:p>
          <a:p>
            <a:pPr marL="57150" indent="0">
              <a:buNone/>
            </a:pPr>
            <a:r>
              <a:rPr lang="de-DE" sz="1600" i="1" dirty="0" smtClean="0"/>
              <a:t>(mehrere Nummern innerhalb von Band 1)</a:t>
            </a:r>
          </a:p>
          <a:p>
            <a:pPr marL="57150" indent="0">
              <a:buNone/>
            </a:pPr>
            <a:endParaRPr lang="de-DE" sz="1600" i="1" dirty="0" smtClean="0"/>
          </a:p>
          <a:p>
            <a:pPr marL="57150" indent="0">
              <a:buNone/>
            </a:pPr>
            <a:endParaRPr lang="de-DE" sz="1600" i="1" dirty="0"/>
          </a:p>
          <a:p>
            <a:pPr marL="57150" indent="0">
              <a:buNone/>
            </a:pPr>
            <a:endParaRPr lang="de-DE" sz="1600" i="1" dirty="0" smtClean="0"/>
          </a:p>
          <a:p>
            <a:pPr marL="57150" indent="0">
              <a:buNone/>
            </a:pPr>
            <a:endParaRPr lang="de-DE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378858"/>
              </p:ext>
            </p:extLst>
          </p:nvPr>
        </p:nvGraphicFramePr>
        <p:xfrm>
          <a:off x="323528" y="1988840"/>
          <a:ext cx="8256240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4248472"/>
                <a:gridCol w="299965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Oktober 2011-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395434"/>
              </p:ext>
            </p:extLst>
          </p:nvPr>
        </p:nvGraphicFramePr>
        <p:xfrm>
          <a:off x="395536" y="4869160"/>
          <a:ext cx="8064896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652"/>
                <a:gridCol w="4303932"/>
                <a:gridCol w="280831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1, Nummer 1-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649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5716</Words>
  <Application>Microsoft Office PowerPoint</Application>
  <PresentationFormat>Bildschirmpräsentation (4:3)</PresentationFormat>
  <Paragraphs>1831</Paragraphs>
  <Slides>65</Slides>
  <Notes>32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65</vt:i4>
      </vt:variant>
    </vt:vector>
  </HeadingPairs>
  <TitlesOfParts>
    <vt:vector size="66" baseType="lpstr">
      <vt:lpstr>Larissa</vt:lpstr>
      <vt:lpstr>Schulungsunterlagen der AG RDA</vt:lpstr>
      <vt:lpstr>Zählung von fortlaufenden Ressourcen (RDA 2.6) </vt:lpstr>
      <vt:lpstr>Inhalt</vt:lpstr>
      <vt:lpstr>1. Definitionen -1-</vt:lpstr>
      <vt:lpstr>1. Definitionen -2-</vt:lpstr>
      <vt:lpstr>1. Definitionen -3-</vt:lpstr>
      <vt:lpstr>2. Informationsquellen -1-</vt:lpstr>
      <vt:lpstr>2. Informationsquellen -2-</vt:lpstr>
      <vt:lpstr>2. Informationsquellen -3-</vt:lpstr>
      <vt:lpstr>2. Informationsquellen -4-</vt:lpstr>
      <vt:lpstr>3. Erfassung, allgemein</vt:lpstr>
      <vt:lpstr>3. Erfassung, Angabe einer Jahreszahl</vt:lpstr>
      <vt:lpstr>3. Erfassung, Zeichensetzung -1-</vt:lpstr>
      <vt:lpstr>3. Erfassung, Zeichensetzung -2-</vt:lpstr>
      <vt:lpstr>3. Erfassung, Zeichensetzung -3-</vt:lpstr>
      <vt:lpstr>3. Erfassung, Zeichensetzung -4-</vt:lpstr>
      <vt:lpstr>3. Erfassung, Zeichensetzung -5-</vt:lpstr>
      <vt:lpstr>3. Erfassung, Erscheinen eingestellt </vt:lpstr>
      <vt:lpstr>3. Erfassung, fehlende Zählungsbezeichnung -1-</vt:lpstr>
      <vt:lpstr>3. Erfassung, fehlende Zählungsbezeichnung -2-</vt:lpstr>
      <vt:lpstr>3. Erfassung, fehlende Zählungsbezeichnung -3-</vt:lpstr>
      <vt:lpstr>3. Erfassung, alternative Zählung</vt:lpstr>
      <vt:lpstr>3. Erfassung, Neue Zählfolge -1-</vt:lpstr>
      <vt:lpstr>3. Erfassung, Neue Zählfolge -2-</vt:lpstr>
      <vt:lpstr>3. Erfassung, Neue Zählfolge -3-</vt:lpstr>
      <vt:lpstr>3. Erfassung, Neue Zählfolge -4-</vt:lpstr>
      <vt:lpstr>3. Erfassung, Angaben ermitteln</vt:lpstr>
      <vt:lpstr>3. Erfassung, Angaben nicht zu ermitteln</vt:lpstr>
      <vt:lpstr>3. Erfassung, einzelne Ausgabe liegt vor</vt:lpstr>
      <vt:lpstr>4. Alphanumerische Zählung -1-</vt:lpstr>
      <vt:lpstr>4. Alphanumerische Zählung -2-</vt:lpstr>
      <vt:lpstr>4. Alphanumerische Zählung -3-</vt:lpstr>
      <vt:lpstr>4. Alphanumerische Zählung -4-</vt:lpstr>
      <vt:lpstr>4. Alphanumerische Zählung -5-</vt:lpstr>
      <vt:lpstr>4. Alphanumerische Zählung -6-</vt:lpstr>
      <vt:lpstr>4. Alphanumerische Zählung -7-</vt:lpstr>
      <vt:lpstr>4. Alphanumerische Zählung -8-</vt:lpstr>
      <vt:lpstr>4. Alphanumerische Zählung -9-</vt:lpstr>
      <vt:lpstr>5. Chronologische Zählung, allgemein -1-</vt:lpstr>
      <vt:lpstr>5. Chronologische Zählung, allgemein -2-</vt:lpstr>
      <vt:lpstr>5. Chronologische Zählung, allgemein -3-</vt:lpstr>
      <vt:lpstr>5. Chronologische Zählung,        Berichtsjahr/Berichtszeitraum -1-</vt:lpstr>
      <vt:lpstr>5. Chronologische Zählung,        Berichtsjahr/Berichtszeitraum -2-</vt:lpstr>
      <vt:lpstr>6. Komplexe oder unregelmäßige Zählungen -1-</vt:lpstr>
      <vt:lpstr>6. Komplexe oder unregelmäßige Zählungen -2-</vt:lpstr>
      <vt:lpstr>6. Komplexe oder unregelmäßige Zählungen -3-</vt:lpstr>
      <vt:lpstr>6. Komplexe oder unregelmäßige Zählungen -4-</vt:lpstr>
      <vt:lpstr>6. Komplexe oder unregelmäßige Zählungen -5-</vt:lpstr>
      <vt:lpstr>6. Komplexe oder unregelmäßige Zählungen -6-</vt:lpstr>
      <vt:lpstr>6. Komplexe oder unregelmäßige Zählungen -7-</vt:lpstr>
      <vt:lpstr>6. Komplexe oder unregelmäßige Zählungen -8-</vt:lpstr>
      <vt:lpstr>6. Komplexe oder unregelmäßige Zählungen -9-</vt:lpstr>
      <vt:lpstr>6. Komplexe oder unregelmäßige Zählungen -10-</vt:lpstr>
      <vt:lpstr>6. Komplexe oder unregelmäßige Zählungen -11-</vt:lpstr>
      <vt:lpstr>6. Komplexe oder unregelmäßige Zählungen -12-</vt:lpstr>
      <vt:lpstr>6. Komplexe oder unregelmäßige Zählungen -13-</vt:lpstr>
      <vt:lpstr>6. Komplexe oder unregelmäßige Zählungen -14-</vt:lpstr>
      <vt:lpstr>6. Komplexe oder unregelmäßige Zählungen -15-</vt:lpstr>
      <vt:lpstr>6. Komplexe oder unregelmäßige Zählungen -16-</vt:lpstr>
      <vt:lpstr>6. Komplexe oder unregelmäßige Zählungen -17-</vt:lpstr>
      <vt:lpstr>7. Statistiken und Statistische Berichte -1- </vt:lpstr>
      <vt:lpstr>7. Statistiken und Statistische Berichte -2-</vt:lpstr>
      <vt:lpstr>7. Statistiken und Statistische Berichte -3-</vt:lpstr>
      <vt:lpstr>7. Statistiken und Statistische Berichte -4-</vt:lpstr>
      <vt:lpstr>8. Anmerkungen zur Zählung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Bufalino, Cinzia</cp:lastModifiedBy>
  <cp:revision>494</cp:revision>
  <dcterms:created xsi:type="dcterms:W3CDTF">2014-02-18T07:01:40Z</dcterms:created>
  <dcterms:modified xsi:type="dcterms:W3CDTF">2017-02-01T09:43:49Z</dcterms:modified>
</cp:coreProperties>
</file>