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handoutMasterIdLst>
    <p:handoutMasterId r:id="rId26"/>
  </p:handoutMasterIdLst>
  <p:sldIdLst>
    <p:sldId id="331" r:id="rId2"/>
    <p:sldId id="259" r:id="rId3"/>
    <p:sldId id="330" r:id="rId4"/>
    <p:sldId id="296" r:id="rId5"/>
    <p:sldId id="325" r:id="rId6"/>
    <p:sldId id="324" r:id="rId7"/>
    <p:sldId id="326" r:id="rId8"/>
    <p:sldId id="293" r:id="rId9"/>
    <p:sldId id="300" r:id="rId10"/>
    <p:sldId id="315" r:id="rId11"/>
    <p:sldId id="317" r:id="rId12"/>
    <p:sldId id="323" r:id="rId13"/>
    <p:sldId id="312" r:id="rId14"/>
    <p:sldId id="316" r:id="rId15"/>
    <p:sldId id="313" r:id="rId16"/>
    <p:sldId id="314" r:id="rId17"/>
    <p:sldId id="327" r:id="rId18"/>
    <p:sldId id="318" r:id="rId19"/>
    <p:sldId id="320" r:id="rId20"/>
    <p:sldId id="328" r:id="rId21"/>
    <p:sldId id="319" r:id="rId22"/>
    <p:sldId id="321" r:id="rId23"/>
    <p:sldId id="329" r:id="rId24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0414" autoAdjust="0"/>
  </p:normalViewPr>
  <p:slideViewPr>
    <p:cSldViewPr>
      <p:cViewPr>
        <p:scale>
          <a:sx n="100" d="100"/>
          <a:sy n="100" d="100"/>
        </p:scale>
        <p:origin x="-139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11.03.2016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11.03.2016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Kategorie 4242: „Supplement“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Kategorie 4241: „Supplement zu“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Bedarf wird eine zeitliche Gültigkeit in einem eigenen Element erfasst.</a:t>
            </a:r>
            <a:endParaRPr lang="de-DE" sz="10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79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begleitende Werke, die das Hauptwerk erweitern, ergänzen oder vervollständigen, werden die folgenden Beziehungskennzeichnungen verwendet: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Anhang / Anhang zu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Ergänzung / Ergänzung zu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Index / Index zu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Vervollständigt durch / Vervollständigt durch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Bedarf wird eine zeitliche Gültigkeit in einem eigenen Element erfasst.</a:t>
            </a:r>
            <a:endParaRPr lang="de-DE" sz="1000" dirty="0" smtClean="0"/>
          </a:p>
          <a:p>
            <a:endParaRPr lang="de-DE" sz="1200" baseline="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303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7468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24688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8209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/>
              <a:t>Titel A (Limnologie weltweit) und B (Limnologie in Europa) beginnen als 2 verschiedene Veröffentlichungen. </a:t>
            </a:r>
            <a:br>
              <a:rPr lang="de-DE" sz="1000" dirty="0" smtClean="0"/>
            </a:br>
            <a:r>
              <a:rPr lang="de-DE" sz="1000" dirty="0" smtClean="0"/>
              <a:t>Titel B wird Teil von Titel A und geht darin auf. Titel A läuft weiter und behält den bisherigen Titel bei. </a:t>
            </a:r>
          </a:p>
          <a:p>
            <a:endParaRPr lang="de-DE" sz="10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1636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Standardfall ist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die Parallele Sprachausgabe, eine echte Übersetzung kommt bei fortlaufenden Ressourcen so gut wie nie vor</a:t>
            </a:r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3449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6481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Liegen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Expressionen in unterschiedlichen Sprachen parallel zueinander vor, und die Originalsprache kann nicht bestimmt werden,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die Beziehungskennzeichnung „Parallele Sprachausgabe / Parallele Sprachausgabe“ verwendet. In einem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eigenen Element nach der Beziehungskennzeichnung wird die Sprache erfasst. 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Parallele Sprachausgaben liegen im Allgemeinen bei Veröffentlichungen der EU vor und bei Veröffentlichungen aus der Schweiz.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Sowohl bei der EU als auch in der Schweiz sind alle Sprachfassungen als gleichwertig anzusehen, und die Originalsprache kann nicht bestimmt werden.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allen anderen Fällen liegt die Beziehungskennzeichnung im Zweifelsfall im Ermessen des Katalogisierenden.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77918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der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Beziehungskennzeichnung „Erscheint auch als“ – auf der nächsten Folie</a:t>
            </a: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Reproduktionen und veränderte Nachdrucke: s. RDA 2.1 D-A-CH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Faksimiles: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dürften im Bereich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der fortlaufenden Ressourcen eher selten vorkommen, werden hier der Vollständigkeit halber aufgelistet.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i="1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Nachgedruckt als / Nachdruck von 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verwendet bei gleicher physischer Form – Faksimile von Druckausgabe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i="1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Reproduziert als / Reproduktion von 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verwendet bei unterschiedlichen physischen Formen – Nachdruck einer Online-Ausgabe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8516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CD-ROM-Ausgabe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Disketten-Ausgabe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DVD-Audio-Ausgabe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DVD-ROM-Ausgabe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DVD-Video-Ausgabe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Druck-Ausgabe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E-Paper-Ausgabe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Mikroform-Ausgabe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Online-Ausgabe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Schallplatten-Ausgabe</a:t>
            </a:r>
            <a:b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="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USB-Stick-Ausgabe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kern="1200" dirty="0" smtClean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0386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Reproduktionen und veränderte Nachdrucke: s. RDA 1.11 D-A-CH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und RDA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 D-A-CH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Faksimiles: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dürften im Bereich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der fortlaufenden Ressourcen eher selten vorkommen, werden hier der Vollständigkeit halber aufgelistet.</a:t>
            </a:r>
          </a:p>
          <a:p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5309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Es wird eine eigene Beschreibung 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für Reproduktion erfasst (RDA 1.6.2 und RDA 1.11 und </a:t>
            </a:r>
            <a:r>
              <a:rPr lang="de-DE" sz="10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2-1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D-A-CH).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Reproduktion</a:t>
            </a:r>
            <a:r>
              <a:rPr lang="de-DE" sz="10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mit dem Original in Beziehung gesetzt (RDA 1.11 und RDA 27.1.1.3; Beziehungskennzeichnung gemäß RDA Anhang</a:t>
            </a:r>
            <a:r>
              <a:rPr lang="de-DE" sz="10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J.4.2)</a:t>
            </a:r>
          </a:p>
          <a:p>
            <a:r>
              <a:rPr lang="de-DE" baseline="0" smtClean="0"/>
              <a:t> </a:t>
            </a:r>
            <a:endParaRPr lang="de-DE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849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den RDA-Kapitel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24 – 27 werden die Beziehungen Werk zu Werk, Expression zu Expression, Manifestation zu Manifestation geregelt.</a:t>
            </a:r>
          </a:p>
          <a:p>
            <a:endParaRPr lang="de-DE" sz="12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Anhang J werden die zu verwendenden Beziehungskennzeichnungen gelistet, also z. B. Fortgesetzt von / Fortsetzung von</a:t>
            </a:r>
          </a:p>
          <a:p>
            <a:endParaRPr lang="de-DE" sz="12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Beziehungskennzeichnung wird in der ZDB mit der IDN des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Beziehung stehendes Werks, der in Beziehung stehenden Expression oder Manifestation erfasst.</a:t>
            </a:r>
          </a:p>
          <a:p>
            <a:endParaRPr lang="de-DE" sz="12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UAG-</a:t>
            </a:r>
            <a:r>
              <a:rPr lang="de-DE" sz="1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fS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wurde für fortlaufende Ressourcen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 Kanon von zu verwendenden spezifischen Beziehungskennzeichnungen im RDA Anhang J erarbeitet. Die für die Arbeit mit fortlaufenden Ressourcen verbindlichen Beziehungskennzeichnungen finden Sie in der Schulungsunterlage Modul 5B Beziehungskennzeichnungen nach Anhang J.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Selbst geprägte Beziehungskennzeichnungen sind nicht zulässig</a:t>
            </a:r>
          </a:p>
          <a:p>
            <a:endParaRPr lang="de-DE" sz="12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baseline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Kap. 24 RDA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Beziehungskennzeichnung wird erfasst mit dem normierten Sucheinstieg, dem </a:t>
            </a:r>
            <a:r>
              <a:rPr lang="de-DE" sz="1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Identifikator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und/oder der Beschreibung, die/der das in Beziehung stehende Werk, die in Beziehung stehende Expression oder Manifestation oder das in Beziehung stehende Exemplar repräsentiert.</a:t>
            </a:r>
          </a:p>
          <a:p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 – Werk, Expression – Expression, Manifestation – Manifestation anzugeben.</a:t>
            </a:r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13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Schulungsunterlage ist auch genau festgehalten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wo welche Beziehungskennzeichnungen vergeben werden</a:t>
            </a:r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Sollte es keine spezifische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 für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die abzubildende Beziehung geben, wird die übergeordnete Beziehungskennzeichnung genutzt.</a:t>
            </a:r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2043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Sollte es keine spezifische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 für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die abzubildende Beziehung geben, wird die übergeordnete</a:t>
            </a:r>
            <a:b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 genutzt.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2643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4241/4242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Kategorie 4242: „Supplement“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Kategorie 4241: „Supplement zu“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Frühere Beilage</a:t>
            </a: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für 4249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Abstract* / Abstract von</a:t>
            </a:r>
            <a:b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Erweitert als / Erweiterte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Ausgabe von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(auch für Kumulationen)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Gekürzt als / Kurzfassung von (auch für Teilausgaben)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Zusammenfassung* / Zusammenfassung von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Lokalausgabe / Lokalausgabe von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Regionalausgabe / Regionalausgabe von </a:t>
            </a: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Anhang / Anhang zu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Ergänzung / Ergänzung zu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Index / Index zu</a:t>
            </a: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Vervollständigt durch / Vervollständigt durch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5886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 die Beziehung 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zwischen einem ursprünglichen Werk und einer Variante des Werkes zu beschreiben, werden die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folgenden Beziehungskennzeichnungen verwendet:</a:t>
            </a:r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Abstract* 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Abstract von</a:t>
            </a:r>
            <a:b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Erweitert</a:t>
            </a:r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als / </a:t>
            </a:r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Erweiterte Ausgabe von (auch für Kumulationen)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Gekürzt als / Kurzfassung von (auch für Teilausgaben)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Zusammenfassung* / Zusammenfassung von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Lokalausgabe / Lokalausgabe zu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Regionalausgabe / Regionalausgabe zu </a:t>
            </a: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145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„Lokalausgabe / Lokalausgabe zu“ und „Regionalausgabe / Regionalausgabe zu“ werden verwendet, um überwiegend</a:t>
            </a:r>
          </a:p>
          <a:p>
            <a:r>
              <a:rPr lang="de-DE" sz="10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Ausgaben von Zeitungen miteinander in Beziehung zu setzen.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531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00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Beziehungen zwischen einer fortlaufenden Ressource und einer monographischen Reihe (Fall „Zeitschrift in monografischer Reihe“) und Beziehungen zwischen</a:t>
            </a:r>
            <a:r>
              <a:rPr lang="de-DE" sz="1000" kern="1200" baseline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einer fortlaufenden Ressource und einer weiteren </a:t>
            </a:r>
            <a:r>
              <a:rPr lang="de-DE" sz="100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fortlaufenden Ressource, die vollständig oder teilweise parallel zueinander erscheinen (Fall „Zeitschrift in Zeitschrift“),</a:t>
            </a:r>
            <a:r>
              <a:rPr lang="de-DE" sz="1000" kern="1200" baseline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werden nur noch in einer </a:t>
            </a:r>
            <a:r>
              <a:rPr lang="de-DE" sz="1000" u="sng" kern="1200" baseline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allgemeinen Anmerkung in unstrukturierter Form </a:t>
            </a:r>
            <a:r>
              <a:rPr lang="de-DE" sz="1000" kern="1200" baseline="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hergestellt.</a:t>
            </a:r>
          </a:p>
          <a:p>
            <a:endParaRPr lang="de-DE" sz="1000" kern="1200" dirty="0" smtClean="0"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00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Empfohlen wird die Formulierung:</a:t>
            </a:r>
          </a:p>
          <a:p>
            <a:r>
              <a:rPr lang="de-DE" sz="1000" kern="1200" dirty="0" smtClean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„Einzelne Bände zugleich Bände von: (Haupttitel der in Beziehung stehenden Ressource)“</a:t>
            </a:r>
          </a:p>
          <a:p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001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87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Teil-Ganzes-Beziehung auf Werkebene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774471"/>
              </p:ext>
            </p:extLst>
          </p:nvPr>
        </p:nvGraphicFramePr>
        <p:xfrm>
          <a:off x="251520" y="692696"/>
          <a:ext cx="8496000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000"/>
                <a:gridCol w="1872000"/>
                <a:gridCol w="2664000"/>
                <a:gridCol w="2664000"/>
              </a:tblGrid>
              <a:tr h="32399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8324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Berichte zur Polarforschung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Fahrtbericht (cruise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 der "Polarstern"-Reise "Arktis"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0000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lichkeits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Alfred-Wegener-Institut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Polarforschung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Alfred-Wegener-Institut für Polar-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forschung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713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Reports on polar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research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8324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Parallele 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lichkeits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Alfred Wegener Institute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Polar Research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45630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unstruk-turierte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Beschreibung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 Bände zugleich Bände von: </a:t>
                      </a:r>
                      <a:b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Fahrtbericht (cruise </a:t>
                      </a:r>
                      <a:r>
                        <a:rPr lang="de-DE" sz="1800" i="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 der „Polarstern“-Reise „Arktis“</a:t>
                      </a:r>
                      <a:endParaRPr lang="de-DE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 Bände zugleich Bände von: </a:t>
                      </a:r>
                      <a:b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Berichte</a:t>
                      </a:r>
                      <a:r>
                        <a:rPr lang="de-DE" sz="1800" i="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zur Polarforschung</a:t>
                      </a:r>
                      <a:endParaRPr lang="de-DE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395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Begleitende Beziehung auf Werkebene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„Supplement / Supplement zu“ wird für jede Art von 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Beilagenbezeichnung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wie z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„Beilage“, „Sonderdruck“, „Separatdruck“, „Sonderausgabe“ usw. verwendet.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458844"/>
              </p:ext>
            </p:extLst>
          </p:nvPr>
        </p:nvGraphicFramePr>
        <p:xfrm>
          <a:off x="251520" y="2276872"/>
          <a:ext cx="8640000" cy="2268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1908000"/>
                <a:gridCol w="2736000"/>
                <a:gridCol w="2736000"/>
              </a:tblGrid>
              <a:tr h="396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7679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 für romanische Philologie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Romanische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Bibliographie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9614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b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 2000-</a:t>
                      </a:r>
                      <a:b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Romanische Bibliographie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 zu</a:t>
                      </a:r>
                      <a:b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 für romanische Philologie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186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Begleitende Beziehung auf Werkebene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begleitende Werke, die das Hauptwerk erweitern, ergänzen oder vervollständigen wird verwendet:</a:t>
            </a:r>
          </a:p>
          <a:p>
            <a:pPr>
              <a:buFontTx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Anhang / Anhang zu</a:t>
            </a:r>
          </a:p>
          <a:p>
            <a:pPr>
              <a:buFontTx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Ergänzung / Ergänzung zu</a:t>
            </a:r>
          </a:p>
          <a:p>
            <a:pPr>
              <a:buFontTx/>
              <a:buChar char="-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Index / Index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508231"/>
              </p:ext>
            </p:extLst>
          </p:nvPr>
        </p:nvGraphicFramePr>
        <p:xfrm>
          <a:off x="251520" y="3429001"/>
          <a:ext cx="8640000" cy="2067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1908000"/>
                <a:gridCol w="2736000"/>
                <a:gridCol w="2736000"/>
              </a:tblGrid>
              <a:tr h="396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125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Kurtrierisches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Jahrbuch 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Trierischen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Jahrbücher</a:t>
                      </a:r>
                      <a:endParaRPr lang="de-DE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4998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Trierischen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Jahrbücher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zu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Kurtrierisches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Jahrbuch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464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Nachfolge-Beziehungen auf Werkebene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319939"/>
              </p:ext>
            </p:extLst>
          </p:nvPr>
        </p:nvGraphicFramePr>
        <p:xfrm>
          <a:off x="251520" y="980732"/>
          <a:ext cx="8640000" cy="332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000"/>
                <a:gridCol w="4320000"/>
              </a:tblGrid>
              <a:tr h="396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Vorgänger-Titel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Nachfolger-Titel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47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47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Gesplittet 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Fortsetzung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47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Ersetzt durch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Ersatz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47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ersetzt von*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Ersatz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47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Vereinigt,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um … zu bilden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Vereinigung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47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Aufgegangen 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Darin aufgegangen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47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aufgegangen 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darin aufgegangen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47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fortgesetzt von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Abgespaltet von*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85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Nachfolge-Beziehung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Werkebene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668625"/>
              </p:ext>
            </p:extLst>
          </p:nvPr>
        </p:nvGraphicFramePr>
        <p:xfrm>
          <a:off x="251520" y="836712"/>
          <a:ext cx="86400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1908000"/>
                <a:gridCol w="2736000"/>
                <a:gridCol w="2736000"/>
              </a:tblGrid>
              <a:tr h="5109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(Vorgänger)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(Nachfolger)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09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Bodensee-Hefte : Schweiz, Deutschland, Österreich, Liechtenstein 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Neue Bodensee-Hefte : Schweiz, Deutschland, Österreich, </a:t>
                      </a:r>
                      <a:r>
                        <a:rPr lang="de-DE" sz="1800" kern="120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Liechtenstein :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 internationalen Nachrichten aus den Kantonen, Landkreisen und Bundeslänger der Anrainerstaaten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09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09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Erschei-nungsdatum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1950-2004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2004-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09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 von</a:t>
                      </a:r>
                      <a:b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Neue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Bodensee-Hefte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von</a:t>
                      </a:r>
                      <a:b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Bodensee-Hefte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2094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Nachfolge-Beziehung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Werkebene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463056"/>
              </p:ext>
            </p:extLst>
          </p:nvPr>
        </p:nvGraphicFramePr>
        <p:xfrm>
          <a:off x="251521" y="836713"/>
          <a:ext cx="8496000" cy="368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000"/>
                <a:gridCol w="1512000"/>
                <a:gridCol w="1872000"/>
                <a:gridCol w="1872000"/>
                <a:gridCol w="2124000"/>
              </a:tblGrid>
              <a:tr h="396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374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Katzen-Magazin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Hunden-Magazin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Magazin für Hunde und Katzen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440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Vereinigt, um … zu bilden</a:t>
                      </a:r>
                      <a:b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Magazin für Hunde und Katzen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Vereinigt, um … zu bilden</a:t>
                      </a:r>
                      <a:b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Magazin für Hunde und Katzen</a:t>
                      </a:r>
                      <a:endParaRPr lang="de-DE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Vereinigung von</a:t>
                      </a:r>
                      <a:b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Hunde-Magazin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00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f#Vereinigung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b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Katzen-Magazin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1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Nachfolge-Beziehung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Werkebene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784764"/>
              </p:ext>
            </p:extLst>
          </p:nvPr>
        </p:nvGraphicFramePr>
        <p:xfrm>
          <a:off x="107503" y="1052737"/>
          <a:ext cx="8640000" cy="1810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1908000"/>
                <a:gridCol w="2736000"/>
                <a:gridCol w="2736000"/>
              </a:tblGrid>
              <a:tr h="396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400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Limnologie in Europa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Limnologie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weltweit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3021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Nachfolge-Beziehung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Aufgegangen in</a:t>
                      </a:r>
                      <a:b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Limnologie weltweit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Darin aufgegangen</a:t>
                      </a:r>
                      <a:b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Limnologie in Europa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436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 – Expressionen Anhang J.3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516820"/>
              </p:ext>
            </p:extLst>
          </p:nvPr>
        </p:nvGraphicFramePr>
        <p:xfrm>
          <a:off x="251520" y="1556792"/>
          <a:ext cx="8604000" cy="179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/>
                <a:gridCol w="5364000"/>
              </a:tblGrid>
              <a:tr h="396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J.3.2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Sprachausgabe </a:t>
                      </a:r>
                      <a:b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Parallele Sprachausgabe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J.3.2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Übersetzt als</a:t>
                      </a:r>
                    </a:p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Übersetzung von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2659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400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Abgeleitete Beziehung auf Expressionsebene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„Übersetzt als / Übersetzung von“ wird verwendet, um die Beziehung zwischen dem Original und einer Übersetzung zu beschreiben.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00224"/>
              </p:ext>
            </p:extLst>
          </p:nvPr>
        </p:nvGraphicFramePr>
        <p:xfrm>
          <a:off x="251520" y="2708920"/>
          <a:ext cx="8640000" cy="3656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1908000"/>
                <a:gridCol w="2736000"/>
                <a:gridCol w="2736000"/>
              </a:tblGrid>
              <a:tr h="612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Übersetzung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4255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 des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connaissances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médico-chirurgicales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Allgemeines Journal für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medicinische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chirurgische Kenntnisse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82809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J.3.2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Abgeleitete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Beziehung auf Expressions-</a:t>
                      </a:r>
                      <a:b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Übersetzt als</a:t>
                      </a:r>
                      <a:b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Allgemeines Journal für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medicinische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chirurgische Kenntnisse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Übersetzung von</a:t>
                      </a:r>
                      <a:b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 des </a:t>
                      </a:r>
                      <a:r>
                        <a:rPr lang="en-US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connaissances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médico-chirurgicales</a:t>
                      </a:r>
                      <a:endParaRPr lang="de-DE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2094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504000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Abgeleitete Beziehung auf Expressionsebene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156427"/>
              </p:ext>
            </p:extLst>
          </p:nvPr>
        </p:nvGraphicFramePr>
        <p:xfrm>
          <a:off x="251520" y="908719"/>
          <a:ext cx="8640000" cy="446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1908000"/>
                <a:gridCol w="2736000"/>
                <a:gridCol w="2736000"/>
              </a:tblGrid>
              <a:tr h="396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200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Europäische Union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Europäische Union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2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Finanzbericht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Financial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0000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lichkeits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Europäische</a:t>
                      </a:r>
                      <a:r>
                        <a:rPr lang="de-DE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Union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Union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512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J.3.2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Abgeleitete Beziehung auf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Expressions-ebene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Parallele Sprachausgabe, </a:t>
                      </a:r>
                      <a:b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englisch</a:t>
                      </a:r>
                      <a:b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Europäische</a:t>
                      </a:r>
                      <a:r>
                        <a:rPr lang="de-DE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Union: </a:t>
                      </a:r>
                      <a:endParaRPr lang="de-DE" b="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b="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Financial</a:t>
                      </a:r>
                      <a:r>
                        <a:rPr lang="de-DE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report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Parallele</a:t>
                      </a: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Sprachausgabe,</a:t>
                      </a:r>
                      <a:b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</a:t>
                      </a:r>
                    </a:p>
                    <a:p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Europäische Union:</a:t>
                      </a:r>
                      <a:b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Finanzbericht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5271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b="1" dirty="0"/>
              <a:t>Beziehungskennzeichnungen nach </a:t>
            </a:r>
            <a:r>
              <a:rPr lang="de-DE" b="1" dirty="0" smtClean="0"/>
              <a:t>RDA Anhang </a:t>
            </a:r>
            <a:r>
              <a:rPr lang="de-DE" b="1" dirty="0"/>
              <a:t>J</a:t>
            </a: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96950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 – Manifestationen – Anhang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J.4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517002"/>
              </p:ext>
            </p:extLst>
          </p:nvPr>
        </p:nvGraphicFramePr>
        <p:xfrm>
          <a:off x="251520" y="1417320"/>
          <a:ext cx="8280000" cy="253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/>
                <a:gridCol w="4680000"/>
              </a:tblGrid>
              <a:tr h="396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</a:t>
                      </a:r>
                      <a:b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Nachgedruckt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Nachdruck von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Reproduziert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 von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42938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Äquivalenz-Beziehung auf Manifestationsebene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 Materialarten: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„Erscheint auch als / Erscheint auch als“   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einem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eigenen Element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die Materialart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der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festgelegten Liste ergänzt.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028664"/>
              </p:ext>
            </p:extLst>
          </p:nvPr>
        </p:nvGraphicFramePr>
        <p:xfrm>
          <a:off x="251520" y="2708919"/>
          <a:ext cx="8640000" cy="3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000"/>
                <a:gridCol w="1944000"/>
                <a:gridCol w="2736000"/>
                <a:gridCol w="2736000"/>
              </a:tblGrid>
              <a:tr h="396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0052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9829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Internationales Jahrbuch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Medienphilosophie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Internationales Jahrbuch für Medienphilosophie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450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J.4.2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als,</a:t>
                      </a:r>
                      <a:b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Online-Ausgabe</a:t>
                      </a:r>
                      <a:b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Internationales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Jahrbuch für Medienphilosophie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u="non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als,</a:t>
                      </a:r>
                      <a:br>
                        <a:rPr lang="de-DE" i="0" u="non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0" u="non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Druck-Ausgabe</a:t>
                      </a:r>
                      <a:br>
                        <a:rPr lang="de-DE" i="0" u="non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Internationales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Jahrbuch für Medienphilosophie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107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Äquivalenz-Beziehung auf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Manifestationsebene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Kopien in einer </a:t>
            </a: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anderen </a:t>
            </a:r>
            <a:r>
              <a:rPr lang="de-DE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physischen Form:</a:t>
            </a: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Reproduziert als / Reproduktion von 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Elektronische Reproduktion / Elektronische  </a:t>
            </a:r>
            <a:b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Reproduktion von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veränderten Nachdrucken:</a:t>
            </a: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Nachgedruckt als / Nachdruck von 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Faksimiles:</a:t>
            </a: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- Faksimile / Faksimile von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849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Äquivalenz-Beziehung auf Manifestationsebene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921081"/>
              </p:ext>
            </p:extLst>
          </p:nvPr>
        </p:nvGraphicFramePr>
        <p:xfrm>
          <a:off x="251520" y="836710"/>
          <a:ext cx="8604000" cy="5420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000"/>
                <a:gridCol w="2052000"/>
                <a:gridCol w="2124000"/>
                <a:gridCol w="3240000"/>
              </a:tblGrid>
              <a:tr h="900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Original/Print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Reproduktion/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8289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 benutzen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8289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 Magazin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8289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Altona :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Hammerich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Hildesheim :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Olms</a:t>
                      </a:r>
                    </a:p>
                  </a:txBody>
                  <a:tcPr/>
                </a:tc>
              </a:tr>
              <a:tr h="48289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8289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1791-1800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1994</a:t>
                      </a:r>
                    </a:p>
                  </a:txBody>
                  <a:tcPr/>
                </a:tc>
              </a:tr>
              <a:tr h="48289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Äquivalenzbe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ziehung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Reproduziert als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 Magazin. – Hildesheim : Olms, 1994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 von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Magazin. – Altona : Hammerich, 1791-1800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14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Vorbemerkung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Achtung: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Einige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hier aufgeführten Beziehungskennzeichnungen weichen im Moment von den Benennungen des RDA Toolkits ab. 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Diese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abweichenden Beziehungskennzeichnungen sind mit einem * gekennzeichnet. 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im Laufe des Jahres 2016 an die Benennungen aus dem RDA Toolkit angepasst. 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Bis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soweit ist, ist die Benennung, wie sie hier im Dokument vorkommt, verbindlich und verpflichtend.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570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Kennzeichnung, die die Art der Beziehung angibt, die zwischen Entitäten besteht.</a:t>
            </a: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gemeint sind hier die Beziehungen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 zu Werk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Expression zu Expression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Manifestation zu Manifestation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Symbol"/>
              <a:buChar char="Þ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Kapitel 24 - 27</a:t>
            </a:r>
          </a:p>
          <a:p>
            <a:pPr>
              <a:buFont typeface="Symbol"/>
              <a:buChar char="Þ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Anhang J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886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1"/>
            <a:ext cx="8640960" cy="869181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 für fortlaufende Ressourcen Anhang J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/>
          <a:lstStyle/>
          <a:p>
            <a:pPr>
              <a:buFontTx/>
              <a:buChar char="-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Tx/>
              <a:buChar char="-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Kanon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spezifischen Beziehungskennzeichnungen für 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Anhang J + D-A-CH</a:t>
            </a:r>
          </a:p>
          <a:p>
            <a:pPr marL="457200" lvl="1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Symbol"/>
              <a:buChar char="Þ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Schulungsunterlage Modul 5B Beziehungskennzeichnungen nach Anhang J</a:t>
            </a:r>
          </a:p>
          <a:p>
            <a:pPr lvl="1">
              <a:buFont typeface="Symbol"/>
              <a:buChar char="Þ"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wann verwende ich was?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keine selbst geprägten Beziehungskennzeichnungen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551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Übergeordnete Beziehungskennzeichnungen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 Beziehungskennzeichnungen werden genutzt, wenn es keine spezifische Beziehungskennzeichnung gibt: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Werk-zu-Werk-Beziehung: 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In Beziehung stehendes Werk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Expression-zu-Expression-Beziehung: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In Beziehung stehende Expression</a:t>
            </a:r>
          </a:p>
          <a:p>
            <a:pPr marL="0" indent="0">
              <a:buNone/>
            </a:pP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Manifestation-zu-Manifestations-Beziehung: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In Beziehung stehende Manifestation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2406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96950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 – Werke – Anhang J.2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291655"/>
              </p:ext>
            </p:extLst>
          </p:nvPr>
        </p:nvGraphicFramePr>
        <p:xfrm>
          <a:off x="251520" y="1397000"/>
          <a:ext cx="8640000" cy="201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000"/>
                <a:gridCol w="6444000"/>
              </a:tblGrid>
              <a:tr h="36000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Beziehungskennzeichnungen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J.2.2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Werk-zu-Werk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 / Supplement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J.2.6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Nachfolger / Vorgänger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6611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74083"/>
              </p:ext>
            </p:extLst>
          </p:nvPr>
        </p:nvGraphicFramePr>
        <p:xfrm>
          <a:off x="251521" y="980728"/>
          <a:ext cx="8640000" cy="286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1908000"/>
                <a:gridCol w="2736000"/>
                <a:gridCol w="2736000"/>
              </a:tblGrid>
              <a:tr h="396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423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Wear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Fact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wear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4569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 international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on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science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technology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friction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lubrication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wear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awareness service for the wear community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7412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J.2.2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Abgeleitete</a:t>
                      </a:r>
                      <a:b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Abstract*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Fact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wear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Abstract von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Wear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Abgeleitete Beziehungen auf Werkebene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5B.05: Anhang J | Stand: 10.03.2016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952509"/>
              </p:ext>
            </p:extLst>
          </p:nvPr>
        </p:nvGraphicFramePr>
        <p:xfrm>
          <a:off x="251519" y="980729"/>
          <a:ext cx="8577791" cy="2441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791"/>
                <a:gridCol w="1872000"/>
                <a:gridCol w="2736000"/>
                <a:gridCol w="2736000"/>
              </a:tblGrid>
              <a:tr h="39600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Berliner Kurier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Dresdner Morgenpost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Zeitung für Berlin und Brandenburg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Abgeleitete Beziehung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Lokalausgabe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Dresdner</a:t>
                      </a:r>
                      <a:r>
                        <a:rPr lang="de-DE" b="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Morgenpost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Lokalausgabe zu</a:t>
                      </a:r>
                      <a:b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Berliner Kurier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Abgeleitete Beziehung auf Werkebene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25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1970</Words>
  <Application>Microsoft Office PowerPoint</Application>
  <PresentationFormat>Bildschirmpräsentation (4:3)</PresentationFormat>
  <Paragraphs>485</Paragraphs>
  <Slides>23</Slides>
  <Notes>22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Larissa-Design</vt:lpstr>
      <vt:lpstr>Schulungsunterlagen der AG RDA</vt:lpstr>
      <vt:lpstr> Beziehungskennzeichnungen nach RDA Anhang J  </vt:lpstr>
      <vt:lpstr>Vorbemerkung</vt:lpstr>
      <vt:lpstr>Definition</vt:lpstr>
      <vt:lpstr>Beziehungskennzeichnungen für fortlaufende Ressourcen Anhang J</vt:lpstr>
      <vt:lpstr>Übergeordnete Beziehungskennzeichnungen</vt:lpstr>
      <vt:lpstr>Beziehungskennzeichnungen – Werke – Anhang J.2</vt:lpstr>
      <vt:lpstr>Abgeleitete Beziehungen auf Werkebene</vt:lpstr>
      <vt:lpstr>Abgeleitete Beziehung auf Werkebene</vt:lpstr>
      <vt:lpstr>Teil-Ganzes-Beziehung auf Werkebene</vt:lpstr>
      <vt:lpstr>Begleitende Beziehung auf Werkebene</vt:lpstr>
      <vt:lpstr>Begleitende Beziehung auf Werkebene</vt:lpstr>
      <vt:lpstr>Nachfolge-Beziehungen auf Werkebene</vt:lpstr>
      <vt:lpstr>Nachfolge-Beziehung auf Werkebene</vt:lpstr>
      <vt:lpstr>Nachfolge-Beziehung auf Werkebene</vt:lpstr>
      <vt:lpstr>Nachfolge-Beziehung auf Werkebene</vt:lpstr>
      <vt:lpstr>Beziehungskennzeichnungen – Expressionen Anhang J.3</vt:lpstr>
      <vt:lpstr>Abgeleitete Beziehung auf Expressionsebene</vt:lpstr>
      <vt:lpstr>Abgeleitete Beziehung auf Expressionsebene</vt:lpstr>
      <vt:lpstr>Beziehungskennzeichnungen – Manifestationen – Anhang J.4</vt:lpstr>
      <vt:lpstr>Äquivalenz-Beziehung auf Manifestationsebene</vt:lpstr>
      <vt:lpstr>Äquivalenz-Beziehung auf Manifestationsebene</vt:lpstr>
      <vt:lpstr>Äquivalenz-Beziehung auf Manifestationsebene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364</cp:revision>
  <cp:lastPrinted>2014-11-28T10:44:38Z</cp:lastPrinted>
  <dcterms:created xsi:type="dcterms:W3CDTF">2014-02-18T07:01:40Z</dcterms:created>
  <dcterms:modified xsi:type="dcterms:W3CDTF">2016-03-11T07:17:16Z</dcterms:modified>
</cp:coreProperties>
</file>