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24"/>
  </p:notesMasterIdLst>
  <p:handoutMasterIdLst>
    <p:handoutMasterId r:id="rId25"/>
  </p:handoutMasterIdLst>
  <p:sldIdLst>
    <p:sldId id="357" r:id="rId2"/>
    <p:sldId id="259" r:id="rId3"/>
    <p:sldId id="352" r:id="rId4"/>
    <p:sldId id="340" r:id="rId5"/>
    <p:sldId id="358" r:id="rId6"/>
    <p:sldId id="332" r:id="rId7"/>
    <p:sldId id="359" r:id="rId8"/>
    <p:sldId id="360" r:id="rId9"/>
    <p:sldId id="326" r:id="rId10"/>
    <p:sldId id="354" r:id="rId11"/>
    <p:sldId id="353" r:id="rId12"/>
    <p:sldId id="334" r:id="rId13"/>
    <p:sldId id="344" r:id="rId14"/>
    <p:sldId id="335" r:id="rId15"/>
    <p:sldId id="342" r:id="rId16"/>
    <p:sldId id="343" r:id="rId17"/>
    <p:sldId id="356" r:id="rId18"/>
    <p:sldId id="355" r:id="rId19"/>
    <p:sldId id="348" r:id="rId20"/>
    <p:sldId id="349" r:id="rId21"/>
    <p:sldId id="351" r:id="rId22"/>
    <p:sldId id="346" r:id="rId23"/>
  </p:sldIdLst>
  <p:sldSz cx="9144000" cy="6858000" type="screen4x3"/>
  <p:notesSz cx="6781800" cy="99187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räuer, Christine" initials="brä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71" autoAdjust="0"/>
    <p:restoredTop sz="95487" autoAdjust="0"/>
  </p:normalViewPr>
  <p:slideViewPr>
    <p:cSldViewPr>
      <p:cViewPr>
        <p:scale>
          <a:sx n="80" d="100"/>
          <a:sy n="80" d="100"/>
        </p:scale>
        <p:origin x="-1104" y="-139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1950" y="1446"/>
      </p:cViewPr>
      <p:guideLst>
        <p:guide orient="horz" pos="3124"/>
        <p:guide pos="21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38780" cy="495935"/>
          </a:xfrm>
          <a:prstGeom prst="rect">
            <a:avLst/>
          </a:prstGeom>
        </p:spPr>
        <p:txBody>
          <a:bodyPr vert="horz" lIns="91294" tIns="45647" rIns="91294" bIns="45647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1451" y="2"/>
            <a:ext cx="2938780" cy="495935"/>
          </a:xfrm>
          <a:prstGeom prst="rect">
            <a:avLst/>
          </a:prstGeom>
        </p:spPr>
        <p:txBody>
          <a:bodyPr vert="horz" lIns="91294" tIns="45647" rIns="91294" bIns="45647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19.01.2017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1046"/>
            <a:ext cx="2938780" cy="495935"/>
          </a:xfrm>
          <a:prstGeom prst="rect">
            <a:avLst/>
          </a:prstGeom>
        </p:spPr>
        <p:txBody>
          <a:bodyPr vert="horz" lIns="91294" tIns="45647" rIns="91294" bIns="45647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1451" y="9421046"/>
            <a:ext cx="2938780" cy="495935"/>
          </a:xfrm>
          <a:prstGeom prst="rect">
            <a:avLst/>
          </a:prstGeom>
        </p:spPr>
        <p:txBody>
          <a:bodyPr vert="horz" lIns="91294" tIns="45647" rIns="91294" bIns="45647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38780" cy="495935"/>
          </a:xfrm>
          <a:prstGeom prst="rect">
            <a:avLst/>
          </a:prstGeom>
        </p:spPr>
        <p:txBody>
          <a:bodyPr vert="horz" lIns="91294" tIns="45647" rIns="91294" bIns="45647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1451" y="2"/>
            <a:ext cx="2938780" cy="495935"/>
          </a:xfrm>
          <a:prstGeom prst="rect">
            <a:avLst/>
          </a:prstGeom>
        </p:spPr>
        <p:txBody>
          <a:bodyPr vert="horz" lIns="91294" tIns="45647" rIns="91294" bIns="45647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19.01.2017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2813" y="744538"/>
            <a:ext cx="4956175" cy="3717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294" tIns="45647" rIns="91294" bIns="45647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8180" y="4711383"/>
            <a:ext cx="5425440" cy="4463415"/>
          </a:xfrm>
          <a:prstGeom prst="rect">
            <a:avLst/>
          </a:prstGeom>
        </p:spPr>
        <p:txBody>
          <a:bodyPr vert="horz" lIns="91294" tIns="45647" rIns="91294" bIns="45647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1046"/>
            <a:ext cx="2938780" cy="495935"/>
          </a:xfrm>
          <a:prstGeom prst="rect">
            <a:avLst/>
          </a:prstGeom>
        </p:spPr>
        <p:txBody>
          <a:bodyPr vert="horz" lIns="91294" tIns="45647" rIns="91294" bIns="45647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1451" y="9421046"/>
            <a:ext cx="2938780" cy="495935"/>
          </a:xfrm>
          <a:prstGeom prst="rect">
            <a:avLst/>
          </a:prstGeom>
        </p:spPr>
        <p:txBody>
          <a:bodyPr vert="horz" lIns="91294" tIns="45647" rIns="91294" bIns="45647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dirty="0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10</a:t>
            </a:fld>
            <a:endParaRPr lang="de-DE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11</a:t>
            </a:fld>
            <a:endParaRPr lang="de-DE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12937">
              <a:defRPr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12</a:t>
            </a:fld>
            <a:endParaRPr lang="de-DE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13</a:t>
            </a:fld>
            <a:endParaRPr lang="de-DE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14</a:t>
            </a:fld>
            <a:endParaRPr lang="de-DE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12937">
              <a:defRPr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15</a:t>
            </a:fld>
            <a:endParaRPr lang="de-DE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16</a:t>
            </a:fld>
            <a:endParaRPr lang="de-DE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17</a:t>
            </a:fld>
            <a:endParaRPr lang="de-DE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18</a:t>
            </a:fld>
            <a:endParaRPr lang="de-DE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06479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2937">
              <a:defRPr/>
            </a:pPr>
            <a:endParaRPr lang="de-DE" baseline="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9378630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3479794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22</a:t>
            </a:fld>
            <a:endParaRPr lang="de-DE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566796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endParaRPr lang="de-DE" baseline="0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</a:t>
            </a:fld>
            <a:endParaRPr lang="de-DE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endParaRPr lang="de-DE" baseline="0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</a:t>
            </a:fld>
            <a:endParaRPr lang="de-DE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</a:t>
            </a:fld>
            <a:endParaRPr lang="de-DE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7</a:t>
            </a:fld>
            <a:endParaRPr lang="de-DE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8</a:t>
            </a:fld>
            <a:endParaRPr lang="de-DE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9</a:t>
            </a:fld>
            <a:endParaRPr lang="de-DE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5B.01: Ausgabevermerk | PICA DNB/ZDB | Stand: 30.11.2016 | CC BY-NC-SA 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5B.01: Ausgabevermerk | PICA DNB/ZDB | Stand: 30.11.2016 | CC BY-NC-SA 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5B.01: Ausgabevermerk | PICA DNB/ZDB | Stand: 30.11.2016 | CC BY-NC-SA 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5B.01: Ausgabevermerk | PICA DNB/ZDB | Stand: 30.11.2016 | CC BY-NC-SA 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5B.01: Ausgabevermerk | PICA DNB/ZDB | Stand: 30.11.2016 | CC BY-NC-SA 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5B.01: Ausgabevermerk | PICA DNB/ZDB | Stand: 30.11.2016 | CC BY-NC-SA 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5B.01: Ausgabevermerk | PICA DNB/ZDB | Stand: 30.11.2016 | CC BY-NC-SA 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5B.01: Ausgabevermerk | PICA DNB/ZDB | Stand: 30.11.2016 | CC BY-NC-SA 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5B.01: Ausgabevermerk | PICA DNB/ZDB | Stand: 30.11.2016 | CC BY-NC-SA 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5B.01: Ausgabevermerk | PICA DNB/ZDB | Stand: 30.11.2016 | CC BY-NC-SA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5B.01: Ausgabevermerk | PICA DNB/ZDB | Stand: 30.11.2016 | CC BY-NC-SA 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5B.01: Ausgabevermerk | PICA DNB/ZDB | Stand: 30.11.2016 | CC BY-NC-SA 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5B.01: Ausgabevermerk | PICA DNB/ZDB | Stand: 30.11.2016 | CC BY-NC-SA 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06235E-0B58-4252-AA2B-68829E55BF0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dirty="0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722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>
              <a:buNone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Hinweis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</a:t>
            </a: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Ausgabebezeichnung kann gleichzeitig ein Beilagenbegriff sein</a:t>
            </a:r>
          </a:p>
          <a:p>
            <a:pPr marL="0" indent="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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Erfassung erfolgt als Ausgabevermerk</a:t>
            </a:r>
          </a:p>
          <a:p>
            <a:pPr marL="0" indent="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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Hauptressource und Beilage werden miteinander in </a:t>
            </a:r>
          </a:p>
          <a:p>
            <a:pPr marL="0" indent="0">
              <a:buNone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   Beziehung gesetzt (</a:t>
            </a:r>
            <a:r>
              <a:rPr lang="de-DE" sz="2400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Supplement/Supplement zu</a:t>
            </a: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)</a:t>
            </a:r>
          </a:p>
          <a:p>
            <a:pPr marL="0" indent="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81328"/>
            <a:ext cx="7776864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5B.01: Ausgabevermerk | PICA DNB/ZDB | Stand: 30.11.2016 | CC BY-NC-SA 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1. Erfassung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2977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1259632" y="1772816"/>
            <a:ext cx="6696744" cy="2736304"/>
          </a:xfrm>
        </p:spPr>
        <p:txBody>
          <a:bodyPr wrap="square"/>
          <a:lstStyle/>
          <a:p>
            <a:pPr marL="0" indent="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81328"/>
            <a:ext cx="7776864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5B.01: Ausgabevermerk | PICA DNB/ZDB | Stand: 30.11.2016 | CC BY-NC-SA 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11</a:t>
            </a:fld>
            <a:endParaRPr lang="de-DE" dirty="0"/>
          </a:p>
        </p:txBody>
      </p:sp>
      <p:graphicFrame>
        <p:nvGraphicFramePr>
          <p:cNvPr id="9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2100537"/>
              </p:ext>
            </p:extLst>
          </p:nvPr>
        </p:nvGraphicFramePr>
        <p:xfrm>
          <a:off x="251520" y="836712"/>
          <a:ext cx="8640959" cy="50509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5543"/>
                <a:gridCol w="999780"/>
                <a:gridCol w="1571082"/>
                <a:gridCol w="3070754"/>
                <a:gridCol w="2213800"/>
              </a:tblGrid>
              <a:tr h="579120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Hauptressource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Beilage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56984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Paparazzo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Der @Druckspiegel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41013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4020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2.5.2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Ausgabe-</a:t>
                      </a:r>
                      <a:r>
                        <a:rPr lang="de-DE" sz="16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bezeich</a:t>
                      </a: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</a:t>
                      </a:r>
                      <a:r>
                        <a:rPr lang="de-DE" sz="16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nung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Special edition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89560">
                <a:tc rowSpan="2"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4241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24.5</a:t>
                      </a:r>
                    </a:p>
                    <a:p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Beziehungs-</a:t>
                      </a:r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kennzeich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</a:t>
                      </a:r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Supplement </a:t>
                      </a:r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zu!IDN!</a:t>
                      </a:r>
                      <a:r>
                        <a:rPr lang="de-DE" sz="1600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Paparazzo</a:t>
                      </a:r>
                      <a:endParaRPr lang="de-DE" sz="16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8956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25.1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 Beziehung stehendes Werk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17924">
                <a:tc rowSpan="2"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4242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24.5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Beziehungs-</a:t>
                      </a:r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kennzeich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</a:t>
                      </a:r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i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Supplement</a:t>
                      </a:r>
                      <a:r>
                        <a:rPr lang="de-DE" sz="1600" b="1" i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$n</a:t>
                      </a:r>
                      <a:r>
                        <a:rPr lang="de-DE" sz="160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2011-!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IDN!</a:t>
                      </a:r>
                      <a:r>
                        <a:rPr lang="de-DE" sz="16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Der @Druckspiegel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17924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25.1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 Beziehung stehendes Werk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elle 5"/>
          <p:cNvGraphicFramePr>
            <a:graphicFrameLocks noGrp="1"/>
          </p:cNvGraphicFramePr>
          <p:nvPr/>
        </p:nvGraphicFramePr>
        <p:xfrm>
          <a:off x="9820275" y="2009775"/>
          <a:ext cx="208280" cy="365760"/>
        </p:xfrm>
        <a:graphic>
          <a:graphicData uri="http://schemas.openxmlformats.org/drawingml/2006/table">
            <a:tbl>
              <a:tblPr/>
              <a:tblGrid>
                <a:gridCol w="208280"/>
              </a:tblGrid>
              <a:tr h="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mpd="sng">
                      <a:solidFill>
                        <a:schemeClr val="bg1"/>
                      </a:solidFill>
                      <a:prstDash val="solid"/>
                    </a:lnL>
                    <a:lnR w="12700" cmpd="sng">
                      <a:solidFill>
                        <a:schemeClr val="bg1"/>
                      </a:solidFill>
                      <a:prstDash val="solid"/>
                    </a:lnR>
                    <a:lnT w="12700" cmpd="sng">
                      <a:solidFill>
                        <a:schemeClr val="bg1"/>
                      </a:solidFill>
                      <a:prstDash val="solid"/>
                    </a:lnT>
                    <a:lnB w="12700" cmpd="sng">
                      <a:solidFill>
                        <a:schemeClr val="bg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1. Erfassung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487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2. Fingierte Angaben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 wrap="square"/>
          <a:lstStyle/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Kein Ausgabebegriff in der Informationsquelle vorhanden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geeignete Angabe, vorzugsweise Begriff </a:t>
            </a:r>
            <a:r>
              <a:rPr lang="de-DE" sz="24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Ausgabe 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fingieren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Erfassung erfolgt in eckigen Klammern</a:t>
            </a: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81328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5B.01: Ausgabevermerk | PICA DNB/ZDB | Stand: 30.11.2016 | CC BY-NC-SA 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12</a:t>
            </a:fld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3133157"/>
              </p:ext>
            </p:extLst>
          </p:nvPr>
        </p:nvGraphicFramePr>
        <p:xfrm>
          <a:off x="251520" y="3573017"/>
          <a:ext cx="8640961" cy="19945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864096"/>
                <a:gridCol w="1584176"/>
                <a:gridCol w="2520280"/>
                <a:gridCol w="2808313"/>
              </a:tblGrid>
              <a:tr h="32497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Titel 1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Titel 2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714359"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Lehrabschnitte für die Sonntagsschule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Lehrabschnitte für die Sonntagsschule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54420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4020</a:t>
                      </a:r>
                      <a:endParaRPr lang="de-DE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2.5.2</a:t>
                      </a:r>
                      <a:endParaRPr lang="de-DE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Ausgabe-</a:t>
                      </a:r>
                      <a:r>
                        <a:rPr lang="de-DE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bezeich</a:t>
                      </a: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</a:t>
                      </a:r>
                      <a:r>
                        <a:rPr lang="de-DE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endParaRPr lang="de-DE" sz="18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Lehrerausgabe</a:t>
                      </a: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[Schülerausgabe]</a:t>
                      </a:r>
                      <a:endParaRPr lang="de-DE" b="0" dirty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803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3. Mehrere Ausgabebezeichnungen 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323528" y="908720"/>
            <a:ext cx="8640960" cy="5328592"/>
          </a:xfrm>
        </p:spPr>
        <p:txBody>
          <a:bodyPr wrap="square"/>
          <a:lstStyle/>
          <a:p>
            <a:pPr>
              <a:buNone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Mehrere Ausgabebezeichnungen in der </a:t>
            </a:r>
          </a:p>
          <a:p>
            <a:pPr>
              <a:buNone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Informationsquelle vorhanden</a:t>
            </a:r>
          </a:p>
          <a:p>
            <a:pPr marL="0" indent="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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Erfassung aller Ausgabebezeichnungen in der</a:t>
            </a:r>
          </a:p>
          <a:p>
            <a:pPr marL="0" indent="0">
              <a:buNone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   Reihenfolge, die durch Abfolge, Layout oder die </a:t>
            </a:r>
          </a:p>
          <a:p>
            <a:pPr marL="0" indent="0">
              <a:buNone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   Typografie der Angaben in der Informationsquelle </a:t>
            </a:r>
          </a:p>
          <a:p>
            <a:pPr marL="0" indent="0">
              <a:buNone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   vorgegeben sind</a:t>
            </a:r>
          </a:p>
          <a:p>
            <a:pPr>
              <a:buNone/>
            </a:pP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400" i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i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5B.01: Ausgabevermerk | PICA DNB/ZDB | Stand: 30.11.2016 | CC BY-NC-SA 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13</a:t>
            </a:fld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1743960"/>
              </p:ext>
            </p:extLst>
          </p:nvPr>
        </p:nvGraphicFramePr>
        <p:xfrm>
          <a:off x="251520" y="3861048"/>
          <a:ext cx="8640960" cy="1750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1666"/>
                <a:gridCol w="976804"/>
                <a:gridCol w="1505906"/>
                <a:gridCol w="2520280"/>
                <a:gridCol w="2736304"/>
              </a:tblGrid>
              <a:tr h="418129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Titel 1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Titel 2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18129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 @neue Zeitung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 @neue Zeitung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18129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Ausgabe-</a:t>
                      </a:r>
                      <a:r>
                        <a:rPr lang="de-DE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bezeich</a:t>
                      </a: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</a:t>
                      </a:r>
                      <a:r>
                        <a:rPr lang="de-DE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Berliner Ausgabe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Berliner Ausgabe, Wochenausgabe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4877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4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 Änderungen 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908720"/>
            <a:ext cx="8640960" cy="5616624"/>
          </a:xfrm>
        </p:spPr>
        <p:txBody>
          <a:bodyPr wrap="square"/>
          <a:lstStyle/>
          <a:p>
            <a:pPr marL="0" indent="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</a:t>
            </a: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. Wegfall des Ausgabebegriffes</a:t>
            </a:r>
          </a:p>
          <a:p>
            <a:pPr marL="0" indent="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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keine neue Beschreibung</a:t>
            </a:r>
          </a:p>
          <a:p>
            <a:pPr marL="0" indent="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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Ausgabevermerk bleibt erhalten</a:t>
            </a:r>
          </a:p>
          <a:p>
            <a:pPr marL="0" indent="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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Anmerkung</a:t>
            </a: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, ggf. mit Zeitangabe</a:t>
            </a: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400" i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i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5B.01: Ausgabevermerk | PICA DNB/ZDB | Stand: 30.11.2016 | CC BY-NC-SA 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14</a:t>
            </a:fld>
            <a:endParaRPr lang="de-DE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7951967"/>
              </p:ext>
            </p:extLst>
          </p:nvPr>
        </p:nvGraphicFramePr>
        <p:xfrm>
          <a:off x="251520" y="2852936"/>
          <a:ext cx="8640960" cy="31683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1008112"/>
                <a:gridCol w="1944216"/>
                <a:gridCol w="2232248"/>
                <a:gridCol w="252028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korrigiert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49240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Golf, das Clubmagazin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Golf, das Clubmagazin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4020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Ausgabe-</a:t>
                      </a: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bezeichnung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 Süd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Süd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1248112"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4201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2.17.4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</a:t>
                      </a:r>
                      <a:r>
                        <a:rPr lang="de-DE" sz="1800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zum Ausgabe-</a:t>
                      </a:r>
                    </a:p>
                    <a:p>
                      <a:r>
                        <a:rPr lang="de-DE" sz="1800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vermerk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Bis 2014,3 mit dem Ausgabevermerk Ausgabe Süd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803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4. Änderungen 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323528" y="908720"/>
            <a:ext cx="8640960" cy="5328592"/>
          </a:xfrm>
        </p:spPr>
        <p:txBody>
          <a:bodyPr wrap="square"/>
          <a:lstStyle/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b. Hinzutreten </a:t>
            </a: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eines Ausgabebegriffes ohne inhaltliche Änderung</a:t>
            </a:r>
          </a:p>
          <a:p>
            <a:pPr marL="0" indent="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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keine neue Beschreibung</a:t>
            </a:r>
          </a:p>
          <a:p>
            <a:pPr marL="0" indent="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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Ausgabevermerk erfassen</a:t>
            </a:r>
          </a:p>
          <a:p>
            <a:pPr marL="0" indent="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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Anmerkung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einfügen, </a:t>
            </a: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ggf. mit Zeitangabe</a:t>
            </a: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400" i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i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5B.01: Ausgabevermerk | PICA DNB/ZDB | Stand: 30.11.2016 | CC BY-NC-SA 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15</a:t>
            </a:fld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0897733"/>
              </p:ext>
            </p:extLst>
          </p:nvPr>
        </p:nvGraphicFramePr>
        <p:xfrm>
          <a:off x="323528" y="3284984"/>
          <a:ext cx="8640959" cy="305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/>
                <a:gridCol w="936104"/>
                <a:gridCol w="2016223"/>
                <a:gridCol w="2088232"/>
                <a:gridCol w="2808312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korrigiert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Diakonie-Report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Diakonie-Report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4020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2.5.2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Ausgabe-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bezeichnung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Bundesausgabe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4201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2.17.4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 zum Ausgabevermerk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Früher ohne den Ausgabe-vermerk Bundesausgabe </a:t>
                      </a:r>
                    </a:p>
                    <a:p>
                      <a:endParaRPr lang="de-DE" sz="14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oder </a:t>
                      </a:r>
                    </a:p>
                    <a:p>
                      <a:endParaRPr lang="de-DE" sz="14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Bis Jahrgang 2015 ohne die Ausgabebezeichnung „Bundesausgabe“</a:t>
                      </a:r>
                      <a:endParaRPr lang="de-DE" sz="1400" i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08153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4. Änderungen 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323528" y="908720"/>
            <a:ext cx="8640960" cy="5328592"/>
          </a:xfrm>
        </p:spPr>
        <p:txBody>
          <a:bodyPr wrap="square"/>
          <a:lstStyle/>
          <a:p>
            <a:pPr>
              <a:buNone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c. Teilung in zwei oder mehrere einzeln benannte Teile</a:t>
            </a:r>
          </a:p>
          <a:p>
            <a:pPr marL="0" indent="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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Beschreibung als Ausgabevermerk bleibt erhalten</a:t>
            </a:r>
          </a:p>
          <a:p>
            <a:pPr marL="0" indent="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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Teile werden als weitere Ausgabevermerke</a:t>
            </a:r>
          </a:p>
          <a:p>
            <a:pPr marL="0" indent="0">
              <a:buNone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   hinzugefügt </a:t>
            </a:r>
          </a:p>
          <a:p>
            <a:pPr marL="0" indent="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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ggf. ist eine neue Beschreibung erforderlich </a:t>
            </a:r>
          </a:p>
          <a:p>
            <a:pPr>
              <a:buNone/>
            </a:pP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400" i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i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5B.01: Ausgabevermerk | PICA DNB/ZDB | Stand: 30.11.2016 | CC BY-NC-SA 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17864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4. Änderungen 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323528" y="908720"/>
            <a:ext cx="8640960" cy="5328592"/>
          </a:xfrm>
        </p:spPr>
        <p:txBody>
          <a:bodyPr wrap="square"/>
          <a:lstStyle/>
          <a:p>
            <a:pPr>
              <a:buNone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Änderungen des Ausgabevermerks, die eine neue Beschreibung erfordern, s. RDA 1.6.2.5 + RDA 1.6.2.5 D-A-CH </a:t>
            </a:r>
          </a:p>
          <a:p>
            <a:pPr>
              <a:buNone/>
            </a:pP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400" i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i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5B.01: Ausgabevermerk | PICA DNB/ZDB | Stand: 30.11.2016 | CC BY-NC-SA 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17</a:t>
            </a:fld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6442220"/>
              </p:ext>
            </p:extLst>
          </p:nvPr>
        </p:nvGraphicFramePr>
        <p:xfrm>
          <a:off x="323528" y="3212976"/>
          <a:ext cx="8640961" cy="198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6"/>
                <a:gridCol w="792088"/>
                <a:gridCol w="1368152"/>
                <a:gridCol w="1368152"/>
                <a:gridCol w="1440160"/>
                <a:gridCol w="1368152"/>
                <a:gridCol w="1512171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neu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neu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Braut &amp; Bräutigam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Braut &amp; Bräutigam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Braut &amp; Bräutigam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Braut &amp; Bräutigam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4020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2.5.2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Ausgabe-</a:t>
                      </a:r>
                      <a:r>
                        <a:rPr lang="de-DE" sz="16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bezeich</a:t>
                      </a: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</a:t>
                      </a:r>
                      <a:r>
                        <a:rPr lang="de-DE" sz="16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nung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 Nord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 Süd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 Süd, München</a:t>
                      </a: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 Süd, Stuttgart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0392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4. Änderungen 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323528" y="908720"/>
            <a:ext cx="8640960" cy="5328592"/>
          </a:xfrm>
        </p:spPr>
        <p:txBody>
          <a:bodyPr wrap="square"/>
          <a:lstStyle/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d. Unterreihe </a:t>
            </a: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mit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einer </a:t>
            </a: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oder mehreren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Untergliederungen, </a:t>
            </a: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es tritt ein Ausgabebegriff bzw. eine Angabe, die gemäß RDA 2.5.2.1 als Ausgabe behandelt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wird, hinzu</a:t>
            </a:r>
          </a:p>
          <a:p>
            <a:pPr marL="0" indent="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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Ausgabevermerk erfassen</a:t>
            </a: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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bei </a:t>
            </a: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wesentlicher Änderung des Titels ist eine neue</a:t>
            </a:r>
          </a:p>
          <a:p>
            <a:pPr marL="0" indent="0">
              <a:buNone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   Beschreibung erforderlich </a:t>
            </a:r>
          </a:p>
          <a:p>
            <a:pPr marL="0" indent="0">
              <a:buNone/>
            </a:pP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400" i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i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5B.01: Ausgabevermerk | PICA DNB/ZDB | Stand: 30.11.2016 | CC BY-NC-SA 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12614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4. Änderungen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Änderungen, die neue Beschreibung erfordern, s. 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RDA 1.6.2.5 + RDA 1.6.2.5 D-A-CH sowie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RDA 2.3.2.13.1. + RDA 2.3.2.13.1 D-A-CH</a:t>
            </a: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Neue Beschreibung</a:t>
            </a: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fontAlgn="t">
              <a:spcBef>
                <a:spcPts val="0"/>
              </a:spcBef>
              <a:buNone/>
            </a:pPr>
            <a:endParaRPr lang="de-DE" sz="1800" dirty="0" smtClean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128792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5B.01: Ausgabevermerk | PICA DNB/ZDB | Stand: 30.11.2016 | CC BY-NC-SA 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19</a:t>
            </a:fld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7371530"/>
              </p:ext>
            </p:extLst>
          </p:nvPr>
        </p:nvGraphicFramePr>
        <p:xfrm>
          <a:off x="251520" y="3284984"/>
          <a:ext cx="8712967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1152128"/>
                <a:gridCol w="2304256"/>
                <a:gridCol w="2016224"/>
                <a:gridCol w="2304255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neu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Hesseninfo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Hesseninfo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2.3.1.7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Untergliederung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Ausbildung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Ausgabe-bezeichnung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 Ausbildung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96262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Ausgabevermerk</a:t>
            </a:r>
            <a:b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de-DE" sz="2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5B.01: Ausgabevermerk | PICA DNB/ZDB | Stand: 30.11.2016 | CC BY-NC-SA 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5B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4. Änderungen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Keine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neue Beschreibung</a:t>
            </a: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18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344816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5B.01: Ausgabevermerk | PICA DNB/ZDB | Stand: 30.11.2016 | CC BY-NC-SA 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20</a:t>
            </a:fld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3291722"/>
              </p:ext>
            </p:extLst>
          </p:nvPr>
        </p:nvGraphicFramePr>
        <p:xfrm>
          <a:off x="179512" y="1772816"/>
          <a:ext cx="8712967" cy="402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1152128"/>
                <a:gridCol w="1800200"/>
                <a:gridCol w="2376264"/>
                <a:gridCol w="2448271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korrigiert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Prüfungsvorberei-tung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für den mittleren Schulabschluss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Prüfungsvorberei-tung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für den mittleren Schulabschluss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2.3.1.7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Unterglie-derung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Naturwissen-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schaftliche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Fächer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Naturwissen-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schaftliche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Fächer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2.3.1.7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Unterglie-derung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Lösungen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Ausgabe-</a:t>
                      </a:r>
                      <a:r>
                        <a:rPr lang="de-DE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bezeich</a:t>
                      </a: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</a:t>
                      </a:r>
                      <a:r>
                        <a:rPr lang="de-DE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 Lösungen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64262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548680"/>
            <a:ext cx="8640960" cy="5904656"/>
          </a:xfrm>
        </p:spPr>
        <p:txBody>
          <a:bodyPr/>
          <a:lstStyle/>
          <a:p>
            <a:pPr marL="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1800" dirty="0" smtClean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1800" dirty="0" smtClean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1800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1600" dirty="0" smtClean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1600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848872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5B.01: Ausgabevermerk | PICA DNB/ZDB | Stand: 30.11.2016 | CC BY-NC-SA 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21</a:t>
            </a:fld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2365303"/>
              </p:ext>
            </p:extLst>
          </p:nvPr>
        </p:nvGraphicFramePr>
        <p:xfrm>
          <a:off x="251520" y="1268760"/>
          <a:ext cx="8712967" cy="39974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/>
                <a:gridCol w="936104"/>
                <a:gridCol w="1656184"/>
                <a:gridCol w="1368152"/>
                <a:gridCol w="2016224"/>
                <a:gridCol w="1944215"/>
              </a:tblGrid>
              <a:tr h="576064"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korrigiert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neu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296024"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1100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2.8.6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Erschei-nungsdatum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2010-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2010-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2015-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296024"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Filati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Filati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Filati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36808"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4005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2.3.1.7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Unterglie-derung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Kids &amp;</a:t>
                      </a:r>
                      <a:r>
                        <a:rPr lang="de-DE" sz="14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Babys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Kids &amp;</a:t>
                      </a:r>
                      <a:r>
                        <a:rPr lang="de-DE" sz="14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Babys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Kids &amp;</a:t>
                      </a:r>
                      <a:r>
                        <a:rPr lang="de-DE" sz="14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Babys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98552"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4020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2.5.2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Ausgabe-bezeichnung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[Deutsche Ausgabe] 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[Englische Ausgabe] 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589384">
                <a:tc rowSpan="2"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4248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24.5</a:t>
                      </a:r>
                      <a:endParaRPr lang="de-DE" sz="1400" b="1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Beziehungs-</a:t>
                      </a:r>
                      <a:r>
                        <a:rPr lang="de-DE" sz="14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kennzeich</a:t>
                      </a: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</a:t>
                      </a:r>
                      <a:r>
                        <a:rPr lang="de-DE" sz="14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nung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Parallele</a:t>
                      </a:r>
                      <a:r>
                        <a:rPr lang="de-DE" sz="14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Sprach-ausgabe</a:t>
                      </a:r>
                      <a:r>
                        <a:rPr lang="de-DE" sz="1400" baseline="0" dirty="0" err="1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$n</a:t>
                      </a:r>
                      <a:r>
                        <a:rPr lang="de-DE" sz="14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englisch</a:t>
                      </a:r>
                      <a:endParaRPr lang="de-DE" sz="1400" baseline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r>
                        <a:rPr lang="de-DE" sz="14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!</a:t>
                      </a:r>
                      <a:r>
                        <a:rPr lang="de-DE" sz="14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IDN!</a:t>
                      </a:r>
                      <a:r>
                        <a:rPr lang="de-DE" sz="1400" i="1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Filati</a:t>
                      </a:r>
                      <a:r>
                        <a:rPr lang="de-DE" sz="1400" i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Kids &amp; Babys</a:t>
                      </a:r>
                      <a:endParaRPr lang="de-DE" sz="14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Parallele</a:t>
                      </a:r>
                      <a:r>
                        <a:rPr lang="de-DE" sz="14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Sprach-ausgabe</a:t>
                      </a:r>
                      <a:r>
                        <a:rPr lang="de-DE" sz="1400" baseline="0" dirty="0" err="1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$n</a:t>
                      </a:r>
                      <a:r>
                        <a:rPr lang="de-DE" sz="1400" baseline="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deutsch</a:t>
                      </a:r>
                      <a:r>
                        <a:rPr lang="de-DE" sz="1400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/>
                      </a:r>
                      <a:br>
                        <a:rPr lang="de-DE" sz="1400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4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!</a:t>
                      </a:r>
                      <a:r>
                        <a:rPr lang="de-DE" sz="14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IDN!</a:t>
                      </a:r>
                      <a:r>
                        <a:rPr lang="de-DE" sz="1400" i="1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Filati</a:t>
                      </a:r>
                      <a:r>
                        <a:rPr lang="de-DE" sz="1400" i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Kids &amp; Babys</a:t>
                      </a:r>
                      <a:endParaRPr lang="de-DE" sz="1400" i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4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89384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26.1</a:t>
                      </a:r>
                      <a:endParaRPr lang="de-DE" sz="1400" b="1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 Beziehung stehende Expression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4. Änderungen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79910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5. Verantwortlichkeitsangaben 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323528" y="908720"/>
            <a:ext cx="8640960" cy="5328592"/>
          </a:xfrm>
        </p:spPr>
        <p:txBody>
          <a:bodyPr wrap="square"/>
          <a:lstStyle/>
          <a:p>
            <a:pPr>
              <a:buNone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Eine Verantwortlichkeitsangabe bezieht sich nur auf </a:t>
            </a:r>
          </a:p>
          <a:p>
            <a:pPr>
              <a:buNone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eine bestimmte Ausgabe</a:t>
            </a:r>
          </a:p>
          <a:p>
            <a:pPr marL="0" indent="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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wird als Teil des Ausgabevermerks erfasst</a:t>
            </a:r>
          </a:p>
          <a:p>
            <a:pPr marL="0" indent="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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Erfassung erfolgt nach den Grundregeln für die  </a:t>
            </a:r>
          </a:p>
          <a:p>
            <a:pPr marL="0" indent="0">
              <a:buNone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   Verantwortlichkeitsangabe </a:t>
            </a: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400" i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i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5B.01: Ausgabevermerk | PICA DNB/ZDB | Stand: 30.11.2016 | CC BY-NC-SA 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22</a:t>
            </a:fld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3976335"/>
              </p:ext>
            </p:extLst>
          </p:nvPr>
        </p:nvGraphicFramePr>
        <p:xfrm>
          <a:off x="395536" y="3645025"/>
          <a:ext cx="8280920" cy="24974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/>
                <a:gridCol w="936104"/>
                <a:gridCol w="2088232"/>
                <a:gridCol w="2304256"/>
                <a:gridCol w="2160240"/>
              </a:tblGrid>
              <a:tr h="418129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Titel 1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Titel 2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18129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Bleib gesund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Bleib gesund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94360">
                <a:tc rowSpan="2"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4020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2.5.2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Ausgabe-</a:t>
                      </a:r>
                    </a:p>
                    <a:p>
                      <a:r>
                        <a:rPr lang="de-DE" sz="16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bezeichnung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 Neustadt an der Weinstraße / Regionaldirektion Neustadt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 Landau / Regionaldirektion Landau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594360">
                <a:tc vMerge="1">
                  <a:txBody>
                    <a:bodyPr/>
                    <a:lstStyle/>
                    <a:p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2.5.4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Verantwortlich-</a:t>
                      </a:r>
                      <a:r>
                        <a:rPr lang="de-DE" sz="1600" b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keitsangabe</a:t>
                      </a:r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die sich </a:t>
                      </a:r>
                      <a:r>
                        <a:rPr lang="de-DE" sz="1600" b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auf die</a:t>
                      </a:r>
                    </a:p>
                    <a:p>
                      <a:r>
                        <a:rPr lang="de-DE" sz="1600" b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</a:t>
                      </a:r>
                      <a:r>
                        <a:rPr lang="de-DE" sz="1600" b="0" baseline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bezieht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9014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Inhaltsverzeichnis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Erfassung</a:t>
            </a:r>
          </a:p>
          <a:p>
            <a:pPr marL="514350" indent="-514350">
              <a:buAutoNum type="arabicPeriod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Fingierte Angaben</a:t>
            </a:r>
          </a:p>
          <a:p>
            <a:pPr marL="514350" indent="-514350">
              <a:buAutoNum type="arabicPeriod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Mehrere Ausgabebezeichnungen</a:t>
            </a:r>
          </a:p>
          <a:p>
            <a:pPr marL="514350" indent="-514350">
              <a:buAutoNum type="arabicPeriod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Änderungen</a:t>
            </a:r>
          </a:p>
          <a:p>
            <a:pPr marL="514350" indent="-514350">
              <a:buAutoNum type="arabicPeriod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Verantwortlichkeitsangabe</a:t>
            </a:r>
          </a:p>
          <a:p>
            <a:pPr marL="514350" indent="-514350">
              <a:buAutoNum type="arabicPeriod"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5B.01: Ausgabevermerk | PICA DNB/ZDB | Stand: 30.11.2016 | CC BY-NC-SA 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060498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1. Erfassung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Erfassung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als Ausgabe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a.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Vorliegen folgender Begriffe (auch in Zusammensetzungen oder anderen Sprachen):</a:t>
            </a:r>
          </a:p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Ausgabe </a:t>
            </a:r>
          </a:p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Edition </a:t>
            </a:r>
          </a:p>
          <a:p>
            <a:pPr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Ausnahme 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Begriff steht in Verbindung mit einer Zählung – die Erfassung erfolgt als Zählung, s. RDA 2.6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z.B. 3. Ausgabe 2014, 2015 </a:t>
            </a:r>
            <a:r>
              <a:rPr lang="de-DE" sz="2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edition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None/>
            </a:pP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None/>
            </a:pPr>
            <a:endParaRPr lang="de-DE" sz="20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5B.01: Ausgabevermerk | PICA DNB/ZDB | Stand: 30.11.2016 | CC BY-NC-SA 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8803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1. Erfassung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b. Angabe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gemäß RDA 2.5.2.1 b, Punkte ii – v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ist vorhanden</a:t>
            </a:r>
          </a:p>
          <a:p>
            <a:pPr marL="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Entscheidung nach a bzw. b ist nicht möglich  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inhaltliche Prüfung vornehmen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gleiche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oder überwiegend gleiche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Inhalte sind enthalten und für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verschiedene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Zielgruppen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Ausgabevermerke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Inhalte unterschiedlich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Untergliederungen </a:t>
            </a:r>
          </a:p>
          <a:p>
            <a:pPr>
              <a:buNone/>
            </a:pPr>
            <a:endParaRPr lang="de-DE" sz="20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5B.01: Ausgabevermerk | PICA DNB/ZDB | Stand: 30.11.2016 | CC BY-NC-SA 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02683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1. Erfassung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Ausgabebegriff</a:t>
            </a:r>
          </a:p>
          <a:p>
            <a:pPr marL="457200" indent="-457200">
              <a:buAutoNum type="alphaLcPeriod"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457200">
              <a:buAutoNum type="alphaLcPeriod"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457200">
              <a:buAutoNum type="alphaLcPeriod"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457200">
              <a:buAutoNum type="alphaLcPeriod"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RDA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2.5.2.1 b,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Punkt ii: Unterschied in der geografischen Abdeckung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 smtClean="0"/>
          </a:p>
          <a:p>
            <a:pPr marL="0" indent="0">
              <a:buNone/>
            </a:pPr>
            <a:endParaRPr lang="de-DE" sz="2400" dirty="0" smtClean="0"/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5B.01: Ausgabevermerk | PICA DNB/ZDB | Stand: 30.11.2016 | CC BY-NC-SA 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</a:t>
            </a:fld>
            <a:endParaRPr lang="de-DE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5910120"/>
              </p:ext>
            </p:extLst>
          </p:nvPr>
        </p:nvGraphicFramePr>
        <p:xfrm>
          <a:off x="323528" y="4365104"/>
          <a:ext cx="8640960" cy="17122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864096"/>
                <a:gridCol w="2088232"/>
                <a:gridCol w="2376264"/>
                <a:gridCol w="2448272"/>
              </a:tblGrid>
              <a:tr h="432048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Titel 1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Titel 2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89301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</a:p>
                    <a:p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</a:p>
                    <a:p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Spree-Elster-Stimme  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Spree-Elster-Stimme  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89301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2.5.2</a:t>
                      </a:r>
                    </a:p>
                    <a:p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Ausgabe-bezeichnung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Kamenz &amp; Hoyerswerda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Bautzen &amp; Oberland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6843159"/>
              </p:ext>
            </p:extLst>
          </p:nvPr>
        </p:nvGraphicFramePr>
        <p:xfrm>
          <a:off x="323528" y="1340768"/>
          <a:ext cx="8640960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864096"/>
                <a:gridCol w="2088232"/>
                <a:gridCol w="2376264"/>
                <a:gridCol w="2448272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Titel 1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Titel 2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Braut &amp; Bräutigam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Braut &amp; Bräutigam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Ausgabe-bezeichnung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 </a:t>
                      </a:r>
                      <a:r>
                        <a:rPr lang="de-DE" strike="noStrike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Süd</a:t>
                      </a:r>
                      <a:endParaRPr lang="de-DE" strike="sngStrike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 </a:t>
                      </a:r>
                      <a:r>
                        <a:rPr lang="de-DE" strike="noStrike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Nord</a:t>
                      </a:r>
                      <a:endParaRPr lang="de-DE" strike="sngStrike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803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1. Erfassung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RDA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2.5.2.1 b, Punkt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iii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Unterschied in der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Sprache</a:t>
            </a:r>
          </a:p>
          <a:p>
            <a:pPr marL="0" indent="0">
              <a:buNone/>
            </a:pP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RDA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2.5.2.1 b, Punkt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iv: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Unterschied in der Zielgruppe</a:t>
            </a: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 smtClean="0"/>
          </a:p>
          <a:p>
            <a:pPr marL="0" indent="0">
              <a:buNone/>
            </a:pPr>
            <a:endParaRPr lang="de-DE" sz="2400" dirty="0" smtClean="0"/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5B.01: Ausgabevermerk | PICA DNB/ZDB | Stand: 30.11.2016 | CC BY-NC-SA 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7</a:t>
            </a:fld>
            <a:endParaRPr lang="de-DE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1056740"/>
              </p:ext>
            </p:extLst>
          </p:nvPr>
        </p:nvGraphicFramePr>
        <p:xfrm>
          <a:off x="323528" y="4437112"/>
          <a:ext cx="8640960" cy="16694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1080120"/>
                <a:gridCol w="1872208"/>
                <a:gridCol w="2376264"/>
                <a:gridCol w="2448272"/>
              </a:tblGrid>
              <a:tr h="389301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Titel 1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Titel 2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89301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</a:p>
                    <a:p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</a:p>
                    <a:p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Agrarmärkte in Zahlen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Agrarmärkte in Zahlen  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89301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2.5.2</a:t>
                      </a:r>
                    </a:p>
                    <a:p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Ausgabe-bezeichnung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Futtermittel-produzenten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Nahrungsmittel-produzenten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5894590"/>
              </p:ext>
            </p:extLst>
          </p:nvPr>
        </p:nvGraphicFramePr>
        <p:xfrm>
          <a:off x="323528" y="1340768"/>
          <a:ext cx="8640960" cy="202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1080120"/>
                <a:gridCol w="1872208"/>
                <a:gridCol w="2376264"/>
                <a:gridCol w="2448272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Titel 1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Titel 2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Automobilsport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Automobilsport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2.3.1.7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Unterglie-derung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Formel 1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Formel 1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2.5.2</a:t>
                      </a:r>
                    </a:p>
                    <a:p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Ausgabe-bezeichnung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English 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Deutsch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3219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1. Erfassung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0" indent="0">
              <a:buNone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RDA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2.5.2.1 b, Punkt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ein bestimmtes Format oder eine bestimmte physische Darstellung</a:t>
            </a: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 smtClean="0"/>
          </a:p>
          <a:p>
            <a:pPr marL="0" indent="0">
              <a:buNone/>
            </a:pPr>
            <a:endParaRPr lang="de-DE" sz="2400" dirty="0" smtClean="0"/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5B.01: Ausgabevermerk | PICA DNB/ZDB | Stand: 30.11.2016 | CC BY-NC-SA 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8</a:t>
            </a:fld>
            <a:endParaRPr lang="de-DE" dirty="0"/>
          </a:p>
        </p:txBody>
      </p:sp>
      <p:graphicFrame>
        <p:nvGraphicFramePr>
          <p:cNvPr id="9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323831"/>
              </p:ext>
            </p:extLst>
          </p:nvPr>
        </p:nvGraphicFramePr>
        <p:xfrm>
          <a:off x="323528" y="2242840"/>
          <a:ext cx="8640960" cy="1376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936104"/>
                <a:gridCol w="2016224"/>
                <a:gridCol w="2376264"/>
                <a:gridCol w="2448272"/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Titel 1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Titel 2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Kraft und Trost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Kraft und Trost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2.5.2</a:t>
                      </a:r>
                    </a:p>
                    <a:p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Ausgabe-</a:t>
                      </a:r>
                    </a:p>
                    <a:p>
                      <a:r>
                        <a:rPr lang="de-DE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bezeichnung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Großdruck 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Kitteltaschen-version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8815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0" indent="0">
              <a:buNone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Hinweis 1</a:t>
            </a:r>
          </a:p>
          <a:p>
            <a:pPr marL="0" indent="0">
              <a:buNone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- Zusammensetzung eines Ausgabebegriffes mit dem Wort „Lizenz“ </a:t>
            </a:r>
          </a:p>
          <a:p>
            <a:pPr marL="0" indent="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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Erfassung erfolgt als Ausgabevermerk</a:t>
            </a:r>
          </a:p>
          <a:p>
            <a:pPr marL="0" indent="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81328"/>
            <a:ext cx="7776864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5B.01: Ausgabevermerk | PICA DNB/ZDB | Stand: 30.11.2016 | CC BY-NC-SA 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9</a:t>
            </a:fld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3556081"/>
              </p:ext>
            </p:extLst>
          </p:nvPr>
        </p:nvGraphicFramePr>
        <p:xfrm>
          <a:off x="395538" y="3159865"/>
          <a:ext cx="8496945" cy="1925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4"/>
                <a:gridCol w="936104"/>
                <a:gridCol w="1584176"/>
                <a:gridCol w="2664296"/>
                <a:gridCol w="2448275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Der @FUTURZWEI Zukunftsalmanach 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Coral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29240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4020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Ausgabe-</a:t>
                      </a:r>
                      <a:r>
                        <a:rPr lang="de-DE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bezeich</a:t>
                      </a: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</a:t>
                      </a:r>
                      <a:r>
                        <a:rPr lang="de-DE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Lizenzausgabe für die Bundeszentrale für Politische Bildung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Licensed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edition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1. Erfassung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803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1437</Words>
  <Application>Microsoft Office PowerPoint</Application>
  <PresentationFormat>Bildschirmpräsentation (4:3)</PresentationFormat>
  <Paragraphs>584</Paragraphs>
  <Slides>22</Slides>
  <Notes>22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22</vt:i4>
      </vt:variant>
    </vt:vector>
  </HeadingPairs>
  <TitlesOfParts>
    <vt:vector size="23" baseType="lpstr">
      <vt:lpstr>Larissa-Design</vt:lpstr>
      <vt:lpstr>Schulungsunterlagen der AG RDA</vt:lpstr>
      <vt:lpstr> Ausgabevermerk  </vt:lpstr>
      <vt:lpstr>Inhaltsverzeichnis</vt:lpstr>
      <vt:lpstr>1. Erfassung</vt:lpstr>
      <vt:lpstr>1. Erfassung</vt:lpstr>
      <vt:lpstr>1. Erfassung</vt:lpstr>
      <vt:lpstr>1. Erfassung</vt:lpstr>
      <vt:lpstr>1. Erfassung</vt:lpstr>
      <vt:lpstr>1. Erfassung</vt:lpstr>
      <vt:lpstr>1. Erfassung</vt:lpstr>
      <vt:lpstr>1. Erfassung</vt:lpstr>
      <vt:lpstr>2. Fingierte Angaben</vt:lpstr>
      <vt:lpstr>3. Mehrere Ausgabebezeichnungen </vt:lpstr>
      <vt:lpstr>4. Änderungen </vt:lpstr>
      <vt:lpstr>4. Änderungen </vt:lpstr>
      <vt:lpstr>4. Änderungen </vt:lpstr>
      <vt:lpstr>4. Änderungen </vt:lpstr>
      <vt:lpstr>4. Änderungen </vt:lpstr>
      <vt:lpstr>4. Änderungen</vt:lpstr>
      <vt:lpstr>4. Änderungen</vt:lpstr>
      <vt:lpstr>4. Änderungen</vt:lpstr>
      <vt:lpstr>5. Verantwortlichkeitsangaben </vt:lpstr>
    </vt:vector>
  </TitlesOfParts>
  <Company>Deutsche Nationalbibliothek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Ingeborg Töpler</dc:creator>
  <cp:lastModifiedBy>Bufalino, Cinzia</cp:lastModifiedBy>
  <cp:revision>566</cp:revision>
  <cp:lastPrinted>2015-05-22T05:14:01Z</cp:lastPrinted>
  <dcterms:created xsi:type="dcterms:W3CDTF">2014-02-18T07:01:40Z</dcterms:created>
  <dcterms:modified xsi:type="dcterms:W3CDTF">2017-01-19T10:41:21Z</dcterms:modified>
</cp:coreProperties>
</file>