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85" r:id="rId2"/>
    <p:sldId id="259" r:id="rId3"/>
    <p:sldId id="287" r:id="rId4"/>
    <p:sldId id="302" r:id="rId5"/>
    <p:sldId id="303" r:id="rId6"/>
    <p:sldId id="304" r:id="rId7"/>
    <p:sldId id="294" r:id="rId8"/>
    <p:sldId id="305" r:id="rId9"/>
    <p:sldId id="306" r:id="rId10"/>
    <p:sldId id="307" r:id="rId11"/>
    <p:sldId id="308" r:id="rId12"/>
    <p:sldId id="309" r:id="rId13"/>
    <p:sldId id="344" r:id="rId14"/>
    <p:sldId id="345" r:id="rId15"/>
    <p:sldId id="343" r:id="rId16"/>
    <p:sldId id="310" r:id="rId17"/>
    <p:sldId id="311" r:id="rId18"/>
    <p:sldId id="312" r:id="rId19"/>
    <p:sldId id="313" r:id="rId20"/>
    <p:sldId id="315" r:id="rId21"/>
    <p:sldId id="316" r:id="rId22"/>
    <p:sldId id="342" r:id="rId23"/>
    <p:sldId id="314" r:id="rId24"/>
    <p:sldId id="289" r:id="rId25"/>
    <p:sldId id="317" r:id="rId26"/>
    <p:sldId id="320" r:id="rId27"/>
    <p:sldId id="326" r:id="rId28"/>
    <p:sldId id="321" r:id="rId29"/>
    <p:sldId id="328" r:id="rId30"/>
    <p:sldId id="322" r:id="rId31"/>
    <p:sldId id="333" r:id="rId32"/>
    <p:sldId id="340" r:id="rId33"/>
    <p:sldId id="325" r:id="rId34"/>
    <p:sldId id="338" r:id="rId35"/>
    <p:sldId id="335" r:id="rId36"/>
    <p:sldId id="339" r:id="rId37"/>
    <p:sldId id="331" r:id="rId38"/>
    <p:sldId id="337" r:id="rId39"/>
    <p:sldId id="332" r:id="rId40"/>
    <p:sldId id="341" r:id="rId4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1613" autoAdjust="0"/>
  </p:normalViewPr>
  <p:slideViewPr>
    <p:cSldViewPr>
      <p:cViewPr varScale="1">
        <p:scale>
          <a:sx n="83" d="100"/>
          <a:sy n="83" d="100"/>
        </p:scale>
        <p:origin x="-103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837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F539D0-157D-4DFC-B045-DEE9A0CAD12F}" type="datetimeFigureOut">
              <a:rPr lang="de-DE"/>
              <a:pPr>
                <a:defRPr/>
              </a:pPr>
              <a:t>17.11.2016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D41D77-C1A5-4F81-85BE-FD3064D8F81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531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6A2D27-4AAC-4513-AB30-D0CC2BA1FF35}" type="datetimeFigureOut">
              <a:rPr lang="de-DE"/>
              <a:pPr>
                <a:defRPr/>
              </a:pPr>
              <a:t>17.11.2016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F1305D-3738-458D-B22D-2BB6373490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8897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036296-CB9A-45A5-A3C1-66A095E84188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 altLang="de-DE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>
              <a:latin typeface="Arial" charset="0"/>
              <a:cs typeface="Arial" charset="0"/>
            </a:endParaRPr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B00FDB-733B-4947-893D-1401C70349AC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F28394-3D8F-4D35-96FA-34EEB3DD24F9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Aber: Bei Vorlage: DGK-DVG-Jahreskongress würde selbstständig angesetzt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C98C2-09BB-4B03-85CA-150180342E0C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Ausnahme: Wenn die Ressourcen Eigenschaften von fortlaufenden Ressourcen aufweisen, werden sie z.B. bei Newslettern zu Ereignissen fortlaufend behandelt.</a:t>
            </a:r>
          </a:p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EB73BF-6003-41CC-BBE0-EDA528F5E528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27A8E42-601F-428C-B9E8-542AA9B05440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Nach eigenem Ermessen kann man auch Mitwirkende berücksichtigen, die nicht der bevorzugten Informationsquelle</a:t>
            </a:r>
            <a:r>
              <a:rPr lang="de-DE" baseline="0" dirty="0" smtClean="0"/>
              <a:t> entnommen wurden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472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Keine Beziehung zu den drei Körperschaften, die aufgeführt sind, aber Angabe in der Verantwortlichkeitsangabe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819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6119812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7235825" y="6376988"/>
            <a:ext cx="1450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EBC90A-5DF3-4089-AD35-649710BFA61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97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8313" y="6381750"/>
            <a:ext cx="6264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0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b="1">
                  <a:solidFill>
                    <a:srgbClr val="000000"/>
                  </a:solidFill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91" name="Grafik 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17175" b="17717"/>
          <a:stretch>
            <a:fillRect/>
          </a:stretch>
        </p:blipFill>
        <p:spPr bwMode="auto">
          <a:xfrm>
            <a:off x="677863" y="2349500"/>
            <a:ext cx="16510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AA9DD59-E4BC-4DDC-9547-D9EF267F36D6}" type="slidenum">
              <a:rPr lang="de-DE"/>
              <a:pPr>
                <a:defRPr/>
              </a:pPr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515160"/>
              </p:ext>
            </p:extLst>
          </p:nvPr>
        </p:nvGraphicFramePr>
        <p:xfrm>
          <a:off x="2915816" y="980728"/>
          <a:ext cx="5903913" cy="5111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763"/>
                <a:gridCol w="2530249"/>
                <a:gridCol w="2376901"/>
              </a:tblGrid>
              <a:tr h="38640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</a:tr>
              <a:tr h="90431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Gesellschaft für Kleintiermedizin. Jahreskongress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7011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49788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280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11.6.1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280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Gesellschaft für Kleintiermedizin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280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Arial Unicode MS"/>
                          <a:cs typeface="Arial Unicode MS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Übergeordnete Körperschaft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Konferenz untergeordnet erfasst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342900" y="1412776"/>
            <a:ext cx="2479675" cy="3416320"/>
            <a:chOff x="342900" y="1412776"/>
            <a:chExt cx="2479675" cy="3416320"/>
          </a:xfrm>
        </p:grpSpPr>
        <p:sp>
          <p:nvSpPr>
            <p:cNvPr id="12317" name="Textfeld 6"/>
            <p:cNvSpPr txBox="1">
              <a:spLocks noChangeArrowheads="1"/>
            </p:cNvSpPr>
            <p:nvPr/>
          </p:nvSpPr>
          <p:spPr bwMode="auto">
            <a:xfrm>
              <a:off x="342900" y="1412776"/>
              <a:ext cx="2479675" cy="341632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123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833" b="-19833"/>
            <a:stretch>
              <a:fillRect/>
            </a:stretch>
          </p:blipFill>
          <p:spPr bwMode="auto">
            <a:xfrm>
              <a:off x="387335" y="1685249"/>
              <a:ext cx="2435240" cy="717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2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736" y="2780928"/>
              <a:ext cx="2286000" cy="46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Abgrenzung / Art des Inhalts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de-DE" b="1" dirty="0" smtClean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Abgrenzung (RDA 0.0 D-A-CH, Erläuterung 2, 5)</a:t>
            </a:r>
          </a:p>
          <a:p>
            <a:pPr>
              <a:defRPr/>
            </a:pPr>
            <a:r>
              <a:rPr lang="de-DE" dirty="0"/>
              <a:t>Ressourcen mit Konferenzen als geistige Schöpfer werden grundsätzlich monografisch erfasst.</a:t>
            </a:r>
          </a:p>
          <a:p>
            <a:pPr>
              <a:defRPr/>
            </a:pPr>
            <a:r>
              <a:rPr lang="de-DE" dirty="0" smtClean="0"/>
              <a:t>Je nach Sachverhalt als einzelne Einheit oder mehrteilige Monografie.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Art des Inhalts (RDA 7.2.1.3)</a:t>
            </a:r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Für Konferenzen usw. wird als Art des Inhalts erfasst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„Konferenzschrift“ (RDA 7.2.1.3 D-A-CH).</a:t>
            </a:r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  <a:p>
            <a:pPr marL="0" indent="0">
              <a:buFont typeface="Arial" charset="0"/>
              <a:buNone/>
              <a:defRPr/>
            </a:pPr>
            <a:endParaRPr lang="de-DE" b="1" dirty="0" smtClean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7C459AD-9136-4262-B142-226B404BADF9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geistige Schöpfer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b="1" dirty="0"/>
              <a:t>Geistiger Schöpfer (RDA </a:t>
            </a:r>
            <a:r>
              <a:rPr lang="de-DE" b="1" dirty="0" smtClean="0"/>
              <a:t>19.2.1.1.1 </a:t>
            </a:r>
            <a:r>
              <a:rPr lang="de-DE" b="1" dirty="0"/>
              <a:t>Punkt d)</a:t>
            </a:r>
          </a:p>
          <a:p>
            <a:pPr marL="0" indent="0">
              <a:buNone/>
              <a:defRPr/>
            </a:pPr>
            <a:r>
              <a:rPr lang="de-DE" dirty="0"/>
              <a:t>Prüfung in zwei Schritten</a:t>
            </a:r>
            <a:r>
              <a:rPr lang="de-DE" dirty="0" smtClean="0"/>
              <a:t>:</a:t>
            </a:r>
            <a:br>
              <a:rPr lang="de-DE" dirty="0" smtClean="0"/>
            </a:br>
            <a:endParaRPr lang="de-DE" dirty="0"/>
          </a:p>
          <a:p>
            <a:pPr marL="457200" indent="-457200">
              <a:buFont typeface="Arial" charset="0"/>
              <a:buAutoNum type="arabicPeriod"/>
              <a:defRPr/>
            </a:pPr>
            <a:r>
              <a:rPr lang="de-DE" dirty="0"/>
              <a:t>Ist die Konferenz usw. für das Erscheinen des Werkes verantwortlich?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de-DE" dirty="0"/>
              <a:t>Wird über kollektive Aktivität der Konferenz oder     Expedition, oder des Ereignisses berichtet?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Weitere Voraussetzung: Ist die Konferenz in der Ressource benannt? (Ganze Ressource ist Quelle)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 smtClean="0"/>
              <a:t>Nur wenn alle Voraussetzungen zutreffen, </a:t>
            </a:r>
            <a:r>
              <a:rPr lang="de-DE" dirty="0"/>
              <a:t>ist die Konferenz usw. </a:t>
            </a:r>
            <a:r>
              <a:rPr lang="de-DE" dirty="0" smtClean="0"/>
              <a:t>geistiger </a:t>
            </a:r>
            <a:r>
              <a:rPr lang="de-DE" dirty="0"/>
              <a:t>Schöpfer.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E47C65E-3B0F-4BF5-89EE-4121D7A910D3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Konferenzen als geistige Schöpfer (2)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Sonderfälle:</a:t>
            </a:r>
          </a:p>
          <a:p>
            <a:pPr marL="0" indent="0">
              <a:buNone/>
            </a:pPr>
            <a:r>
              <a:rPr lang="de-DE" dirty="0"/>
              <a:t>Konferenzen bei Zusammenstellungen</a:t>
            </a:r>
          </a:p>
          <a:p>
            <a:r>
              <a:rPr lang="de-DE" dirty="0"/>
              <a:t>Konferenz kann geistiger Schöpfer von Teilwerken sein. Beziehung zur Zusammenstellung nach Ermessen</a:t>
            </a:r>
          </a:p>
          <a:p>
            <a:pPr marL="0" indent="0">
              <a:buNone/>
            </a:pPr>
            <a:r>
              <a:rPr lang="de-DE" dirty="0"/>
              <a:t>Mehrere Konferenzen usw. sind geistige Schöpfer:</a:t>
            </a:r>
          </a:p>
          <a:p>
            <a:r>
              <a:rPr lang="de-DE" dirty="0"/>
              <a:t>Hier handelt es sich gleichfalls um Zusammenstellungen. Konferenzen sind jeweils geistiger Schöpfer eines Teilwerkes</a:t>
            </a:r>
          </a:p>
          <a:p>
            <a:r>
              <a:rPr lang="de-DE" dirty="0"/>
              <a:t>Beziehungen zur Zusammenstellung nach Ermessen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AEBC90A-5DF3-4089-AD35-649710BFA619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30.11.2016|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906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Konferenzen als geistige Schöpfer (3)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Sonderfälle (Fortsetzung)</a:t>
            </a:r>
          </a:p>
          <a:p>
            <a:r>
              <a:rPr lang="de-DE" dirty="0"/>
              <a:t>Bei mehreren Einzelkonferenzen </a:t>
            </a:r>
            <a:r>
              <a:rPr lang="de-DE" b="1" dirty="0"/>
              <a:t>einer Konferenzfolge</a:t>
            </a:r>
            <a:r>
              <a:rPr lang="de-DE" dirty="0"/>
              <a:t> Beziehung anlegen entweder zu den Einzelkonferenzen oder zur Konferenzfolge (Ermessen)</a:t>
            </a:r>
          </a:p>
          <a:p>
            <a:r>
              <a:rPr lang="de-DE" dirty="0"/>
              <a:t>Bei Vorliegen von Teil- und Rahmenkonferenzen: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Wenn nur Aktivitäten der Teilkonferenz  dargestellt sind, ist nur Teilkonferenz geistiger Schöpfer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Keine Beziehung zur Rahmenkonferenz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AEBC90A-5DF3-4089-AD35-649710BFA619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30.11.2016|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2652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Konferenzen als geistige Schöpfer </a:t>
            </a:r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Konferenzen </a:t>
            </a:r>
            <a:r>
              <a:rPr lang="de-DE" dirty="0"/>
              <a:t>usw. </a:t>
            </a:r>
            <a:r>
              <a:rPr lang="de-DE" dirty="0" smtClean="0"/>
              <a:t>ist </a:t>
            </a:r>
            <a:r>
              <a:rPr lang="de-DE" b="1" dirty="0" smtClean="0"/>
              <a:t>kein</a:t>
            </a:r>
            <a:r>
              <a:rPr lang="de-DE" dirty="0" smtClean="0"/>
              <a:t> geistiger </a:t>
            </a:r>
            <a:r>
              <a:rPr lang="de-DE" dirty="0"/>
              <a:t>Schöpfer:</a:t>
            </a:r>
          </a:p>
          <a:p>
            <a:r>
              <a:rPr lang="de-DE" dirty="0" smtClean="0"/>
              <a:t>Ressource berichtet über kollektive Aktivität, stammt aber nicht von Konferenz usw.</a:t>
            </a:r>
            <a:endParaRPr lang="de-DE" dirty="0"/>
          </a:p>
          <a:p>
            <a:r>
              <a:rPr lang="de-DE" dirty="0" smtClean="0"/>
              <a:t>Konferenz ist nicht namentlich in Ressource genannt</a:t>
            </a:r>
            <a:endParaRPr lang="de-DE" dirty="0"/>
          </a:p>
          <a:p>
            <a:r>
              <a:rPr lang="de-DE" dirty="0" smtClean="0"/>
              <a:t>Einzelbeitrag einer Konferenz liegt vor (Verfasser ist geistiger Schöpfer)</a:t>
            </a:r>
          </a:p>
          <a:p>
            <a:r>
              <a:rPr lang="de-DE" dirty="0" smtClean="0"/>
              <a:t>Es wird nicht über kollektive Aktivität berichtet - auf Konferenz usw. wird nur Bezug genommen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AEBC90A-5DF3-4089-AD35-649710BFA619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30.11.2016|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8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de-DE" dirty="0" smtClean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Werkebene: Nach </a:t>
            </a:r>
            <a:r>
              <a:rPr lang="de-DE" b="1" dirty="0" smtClean="0"/>
              <a:t>RDA 19.3.1.1 </a:t>
            </a:r>
            <a:r>
              <a:rPr lang="de-DE" dirty="0" smtClean="0"/>
              <a:t>sind</a:t>
            </a:r>
            <a:r>
              <a:rPr lang="de-DE" b="1" dirty="0" smtClean="0"/>
              <a:t> </a:t>
            </a:r>
            <a:r>
              <a:rPr lang="de-DE" dirty="0" smtClean="0"/>
              <a:t>zu erfassen, wenn sie als wichtig angesehen werden: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Sponsoren, Veranstalter, gastgebende Institutionen.</a:t>
            </a:r>
          </a:p>
          <a:p>
            <a:pPr marL="0" indent="0">
              <a:buNone/>
              <a:defRPr/>
            </a:pPr>
            <a:r>
              <a:rPr lang="de-DE" dirty="0" smtClean="0"/>
              <a:t>   - Beziehungskennzeichnung: </a:t>
            </a:r>
          </a:p>
          <a:p>
            <a:pPr marL="0" indent="0">
              <a:buNone/>
              <a:defRPr/>
            </a:pPr>
            <a:r>
              <a:rPr lang="de-DE" dirty="0" smtClean="0"/>
              <a:t>      „Veranstalter“</a:t>
            </a:r>
          </a:p>
          <a:p>
            <a:pPr marL="0" indent="0">
              <a:buNone/>
              <a:defRPr/>
            </a:pPr>
            <a:r>
              <a:rPr lang="de-DE" dirty="0" smtClean="0"/>
              <a:t>      „Sponsor“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   „Gastgebende Institution“ 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  (RDA 18.5.1.3 und Anhang I).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F8934DB-FACC-49D9-949B-0CECA9DFC563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Sonstige Körperschaften und Personen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Sonstige Körperschaften und Personen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Expressionsebene</a:t>
            </a:r>
            <a:r>
              <a:rPr lang="de-DE" dirty="0"/>
              <a:t>: Nach </a:t>
            </a:r>
            <a:r>
              <a:rPr lang="de-DE" b="1" dirty="0"/>
              <a:t>RDA </a:t>
            </a:r>
            <a:r>
              <a:rPr lang="de-DE" b="1" dirty="0" smtClean="0"/>
              <a:t>20.2.1.3</a:t>
            </a:r>
            <a:r>
              <a:rPr lang="de-DE" dirty="0" smtClean="0"/>
              <a:t> und </a:t>
            </a:r>
            <a:r>
              <a:rPr lang="de-DE" dirty="0"/>
              <a:t>RDA </a:t>
            </a:r>
            <a:r>
              <a:rPr lang="de-DE" b="1" dirty="0"/>
              <a:t>20.2.1.3 D-A-CH </a:t>
            </a:r>
            <a:r>
              <a:rPr lang="de-DE" dirty="0" smtClean="0"/>
              <a:t>sind Mitwirkende zu erfassen</a:t>
            </a:r>
          </a:p>
          <a:p>
            <a:pPr>
              <a:defRPr/>
            </a:pPr>
            <a:r>
              <a:rPr lang="de-DE" dirty="0"/>
              <a:t>w</a:t>
            </a:r>
            <a:r>
              <a:rPr lang="de-DE" dirty="0" smtClean="0"/>
              <a:t>enn sie in der bevorzugten Informationsquelle genannt sind</a:t>
            </a:r>
          </a:p>
          <a:p>
            <a:pPr>
              <a:defRPr/>
            </a:pPr>
            <a:r>
              <a:rPr lang="de-DE" dirty="0"/>
              <a:t>w</a:t>
            </a:r>
            <a:r>
              <a:rPr lang="de-DE" dirty="0" smtClean="0"/>
              <a:t>enn sie einen bedeutenden Teil beigetragen haben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 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Für Ressourcen zu Konferenzen usw.:</a:t>
            </a:r>
            <a:endParaRPr lang="de-DE" dirty="0"/>
          </a:p>
          <a:p>
            <a:pPr>
              <a:defRPr/>
            </a:pPr>
            <a:r>
              <a:rPr lang="de-DE" dirty="0"/>
              <a:t>Herausgeber (Beziehungskennzeichnung „Herausgeber“).</a:t>
            </a:r>
          </a:p>
          <a:p>
            <a:pPr>
              <a:defRPr/>
            </a:pPr>
            <a:r>
              <a:rPr lang="de-DE" dirty="0" smtClean="0"/>
              <a:t>Weitere nach Ermessen, </a:t>
            </a:r>
            <a:r>
              <a:rPr lang="de-DE" dirty="0"/>
              <a:t>wenn sie als wichtig angesehen werden</a:t>
            </a:r>
            <a:r>
              <a:rPr lang="de-DE" dirty="0" smtClean="0"/>
              <a:t>.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6DF80D0-6462-448E-933A-E9EE3D877F1B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965BA12-FC7E-42BE-8D45-0DDA4F9E150D}" type="slidenum">
              <a:rPr lang="de-DE"/>
              <a:pPr>
                <a:defRPr/>
              </a:pPr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474932"/>
              </p:ext>
            </p:extLst>
          </p:nvPr>
        </p:nvGraphicFramePr>
        <p:xfrm>
          <a:off x="468313" y="908050"/>
          <a:ext cx="8424861" cy="2503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07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</a:tr>
              <a:tr h="70106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organized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Vietnam National University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70106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Đại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Học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Quốc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Gia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Thành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phố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Hồ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Chí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Minh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6818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Veranstalter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395288" y="3716338"/>
          <a:ext cx="8424861" cy="2503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07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</a:tr>
              <a:tr h="70106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event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70106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6818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17297C7-C44C-4948-B229-9039FCC716DB}" type="slidenum">
              <a:rPr lang="de-DE"/>
              <a:pPr>
                <a:defRPr/>
              </a:pPr>
              <a:t>19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744101"/>
              </p:ext>
            </p:extLst>
          </p:nvPr>
        </p:nvGraphicFramePr>
        <p:xfrm>
          <a:off x="395611" y="920285"/>
          <a:ext cx="8424861" cy="5245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36582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</a:tr>
              <a:tr h="143463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Prof. Dr.-Ing. D. Drummer, Dr.-Ing. L. Hoffmann, Dipl.-Ing. C. Gröschel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43176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Drummer, Dietmar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12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411488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Hoffmann, Leo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Gröschel, Christian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</a:p>
                  </a:txBody>
                  <a:tcPr marL="91439" marR="91439" marT="45733" marB="45733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für Herausgeber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2565400"/>
            <a:ext cx="822960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de-DE" dirty="0" smtClean="0"/>
              <a:t>Konferenzen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575" y="549275"/>
            <a:ext cx="2362200" cy="43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5A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737A6A3-19BE-426C-B54C-8A8AA068D630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775575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Eine </a:t>
            </a:r>
            <a:r>
              <a:rPr lang="de-DE" b="1" dirty="0" smtClean="0"/>
              <a:t>Jahres- oder Datumsangabe </a:t>
            </a:r>
            <a:r>
              <a:rPr lang="de-DE" dirty="0" smtClean="0"/>
              <a:t>wird als Teil des Haupttitels erfasst (RDA 2.3.4.3 D-A-CH, 3)</a:t>
            </a:r>
          </a:p>
          <a:p>
            <a:pPr lvl="1" eaLnBrk="1" hangingPunct="1">
              <a:defRPr/>
            </a:pPr>
            <a:r>
              <a:rPr lang="de-DE" altLang="de-DE" dirty="0" smtClean="0"/>
              <a:t>unabhängig davon, ob sie vor oder nach dem Haupttitel steht.</a:t>
            </a:r>
          </a:p>
          <a:p>
            <a:pPr lvl="1" eaLnBrk="1" hangingPunct="1">
              <a:defRPr/>
            </a:pPr>
            <a:r>
              <a:rPr lang="de-DE" dirty="0"/>
              <a:t>Bei entsprechender graphischer Gestaltung in Ausnahmefällen </a:t>
            </a:r>
            <a:r>
              <a:rPr lang="de-DE" dirty="0" smtClean="0"/>
              <a:t>bei einer am Ende stehenden Datumsangabe auch </a:t>
            </a:r>
            <a:r>
              <a:rPr lang="de-DE" dirty="0"/>
              <a:t>im </a:t>
            </a:r>
            <a:r>
              <a:rPr lang="de-DE" dirty="0" smtClean="0"/>
              <a:t>Titelzusatz. Ermessensfrage!</a:t>
            </a:r>
          </a:p>
          <a:p>
            <a:pPr lvl="1" eaLnBrk="1" hangingPunct="1">
              <a:defRPr/>
            </a:pPr>
            <a:endParaRPr lang="de-DE" altLang="de-DE" dirty="0" smtClean="0"/>
          </a:p>
          <a:p>
            <a:pPr>
              <a:defRPr/>
            </a:pPr>
            <a:r>
              <a:rPr lang="de-DE" dirty="0" smtClean="0"/>
              <a:t>Festlegung für Konferenzen bei Vorliegen von </a:t>
            </a:r>
            <a:r>
              <a:rPr lang="de-DE" b="1" dirty="0" smtClean="0"/>
              <a:t>Thema und Namen der Konferenz </a:t>
            </a:r>
            <a:r>
              <a:rPr lang="de-DE" dirty="0"/>
              <a:t>(RDA 2.3.4.3 D-A-CH, </a:t>
            </a:r>
            <a:r>
              <a:rPr lang="de-DE" dirty="0" smtClean="0"/>
              <a:t>5)</a:t>
            </a:r>
            <a:endParaRPr lang="de-DE" dirty="0"/>
          </a:p>
          <a:p>
            <a:pPr lvl="1" eaLnBrk="1" hangingPunct="1">
              <a:defRPr/>
            </a:pPr>
            <a:r>
              <a:rPr lang="de-DE" altLang="de-DE" dirty="0" smtClean="0"/>
              <a:t>Thema wird Haupttitel. </a:t>
            </a:r>
          </a:p>
          <a:p>
            <a:pPr lvl="1" eaLnBrk="1" hangingPunct="1">
              <a:defRPr/>
            </a:pPr>
            <a:r>
              <a:rPr lang="de-DE" dirty="0" smtClean="0"/>
              <a:t>Konferenz wird Titelzusatz.</a:t>
            </a:r>
            <a:endParaRPr lang="de-DE" altLang="de-DE" dirty="0"/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B74048D-9977-437C-8504-A83CDB1F18FA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183778"/>
            <a:ext cx="8784976" cy="508918"/>
          </a:xfrm>
        </p:spPr>
        <p:txBody>
          <a:bodyPr/>
          <a:lstStyle/>
          <a:p>
            <a:r>
              <a:rPr lang="de-DE" dirty="0"/>
              <a:t>Erfassen des Titels und Titelzusatzes (RDA 2.3)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5C760D-F422-4D64-891B-F684A8EC74FF}" type="slidenum">
              <a:rPr lang="de-DE"/>
              <a:pPr>
                <a:defRPr/>
              </a:pPr>
              <a:t>21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573719"/>
              </p:ext>
            </p:extLst>
          </p:nvPr>
        </p:nvGraphicFramePr>
        <p:xfrm>
          <a:off x="323528" y="980728"/>
          <a:ext cx="8424863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1919183"/>
                <a:gridCol w="5040487"/>
              </a:tblGrid>
              <a:tr h="576064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</a:tr>
              <a:tr h="12241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„Thermoplastische Faserverbundwerkstoffe“,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inklusive Abschlussveranstaltung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-O-Sheet”,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5.-6. November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Titelzusatz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46860"/>
              </p:ext>
            </p:extLst>
          </p:nvPr>
        </p:nvGraphicFramePr>
        <p:xfrm>
          <a:off x="323529" y="3501008"/>
          <a:ext cx="8424936" cy="2334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1944216"/>
                <a:gridCol w="5040561"/>
              </a:tblGrid>
              <a:tr h="77960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</a:tr>
              <a:tr h="90440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„Thermoplastische Faserverbundwerkstoffe“,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inklusive Abschlussveranstaltung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-O-Sheet”,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  <a:tr h="54823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5.-6. November 2014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323528" y="3028310"/>
            <a:ext cx="2592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5C760D-F422-4D64-891B-F684A8EC74FF}" type="slidenum">
              <a:rPr lang="de-DE"/>
              <a:pPr>
                <a:defRPr/>
              </a:pPr>
              <a:t>22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Titelzusatz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062503"/>
              </p:ext>
            </p:extLst>
          </p:nvPr>
        </p:nvGraphicFramePr>
        <p:xfrm>
          <a:off x="323528" y="3501008"/>
          <a:ext cx="8424863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2639263"/>
                <a:gridCol w="4320407"/>
              </a:tblGrid>
              <a:tr h="41977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68228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Bridging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sciences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–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crossing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borders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55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Conference, 22-24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September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536533"/>
              </p:ext>
            </p:extLst>
          </p:nvPr>
        </p:nvGraphicFramePr>
        <p:xfrm>
          <a:off x="323528" y="1484784"/>
          <a:ext cx="8424861" cy="1433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2639387"/>
                <a:gridCol w="4320281"/>
              </a:tblGrid>
              <a:tr h="41939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</a:tr>
              <a:tr h="51629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</a:tr>
              <a:tr h="1440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Congress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8-12 September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64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Verantwortlichkeitsangabe (RDA 2.4)</a:t>
            </a:r>
            <a:endParaRPr lang="de-DE" dirty="0"/>
          </a:p>
        </p:txBody>
      </p:sp>
      <p:sp>
        <p:nvSpPr>
          <p:cNvPr id="2150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endParaRPr lang="de-DE" altLang="de-DE" dirty="0" smtClean="0"/>
          </a:p>
          <a:p>
            <a:r>
              <a:rPr lang="de-DE" altLang="de-DE" dirty="0"/>
              <a:t>Verantwortlichkeitsangaben werden so übertragen, wie sie vorliegen (RDA 2.4.2).</a:t>
            </a:r>
          </a:p>
          <a:p>
            <a:r>
              <a:rPr lang="de-DE" altLang="de-DE" dirty="0"/>
              <a:t>Bei mehreren Verantwortlichkeitsangaben werden aufgeführt (RDA 2.4.1.4 D-A-CH):</a:t>
            </a:r>
          </a:p>
          <a:p>
            <a:pPr lvl="1" eaLnBrk="1" hangingPunct="1"/>
            <a:r>
              <a:rPr lang="de-DE" altLang="de-DE" dirty="0"/>
              <a:t>Konferenz als geistiger Schöpfer, wenn sie nicht schon als Titel oder Titelzusatz erfasst ist (d.h., wenn sie nicht auf der Haupttitelquelle steht).</a:t>
            </a:r>
          </a:p>
          <a:p>
            <a:pPr lvl="1" eaLnBrk="1" hangingPunct="1"/>
            <a:r>
              <a:rPr lang="de-DE" altLang="de-DE" dirty="0"/>
              <a:t>Sonstige Körperschaften und Personen, für die eine Beziehung angelegt wird.</a:t>
            </a:r>
          </a:p>
          <a:p>
            <a:pPr lvl="1" eaLnBrk="1" hangingPunct="1"/>
            <a:r>
              <a:rPr lang="de-DE" altLang="de-DE" dirty="0"/>
              <a:t>Fakultativ auch Körperschaften und Personen, für die keine Beziehung angelegt wird, die aber als wichtig angesehen werden.</a:t>
            </a:r>
          </a:p>
          <a:p>
            <a:endParaRPr lang="de-DE" alt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42E5FBC-8D34-4177-86E3-60EE8DF39A53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A15B344-20BC-468A-AA89-2F85DD3DCFEE}" type="slidenum">
              <a:rPr lang="de-DE"/>
              <a:pPr>
                <a:defRPr/>
              </a:pPr>
              <a:t>24</a:t>
            </a:fld>
            <a:endParaRPr lang="de-DE"/>
          </a:p>
        </p:txBody>
      </p:sp>
      <p:sp>
        <p:nvSpPr>
          <p:cNvPr id="22531" name="Textfeld 5"/>
          <p:cNvSpPr txBox="1">
            <a:spLocks noChangeArrowheads="1"/>
          </p:cNvSpPr>
          <p:nvPr/>
        </p:nvSpPr>
        <p:spPr bwMode="auto">
          <a:xfrm>
            <a:off x="4967288" y="2060575"/>
            <a:ext cx="3133725" cy="280692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buFont typeface="Arial" charset="0"/>
              <a:buNone/>
            </a:pPr>
            <a:r>
              <a:rPr lang="de-DE" altLang="de-DE" sz="1800" dirty="0"/>
              <a:t>Im Vorwort: </a:t>
            </a:r>
            <a:endParaRPr lang="de-DE" altLang="de-DE" sz="1800" dirty="0" smtClean="0"/>
          </a:p>
          <a:p>
            <a:pPr>
              <a:buFont typeface="Arial" charset="0"/>
              <a:buNone/>
            </a:pPr>
            <a:r>
              <a:rPr lang="de-DE" altLang="de-DE" sz="1800" dirty="0" err="1" smtClean="0"/>
              <a:t>organized</a:t>
            </a:r>
            <a:r>
              <a:rPr lang="de-DE" altLang="de-DE" sz="1800" dirty="0" smtClean="0"/>
              <a:t> </a:t>
            </a:r>
            <a:r>
              <a:rPr lang="de-DE" altLang="de-DE" sz="1800" dirty="0" err="1"/>
              <a:t>by</a:t>
            </a:r>
            <a:r>
              <a:rPr lang="de-DE" altLang="de-DE" sz="1800" dirty="0"/>
              <a:t> </a:t>
            </a:r>
            <a:r>
              <a:rPr lang="de-DE" altLang="de-DE" sz="1800" dirty="0" err="1"/>
              <a:t>the</a:t>
            </a:r>
            <a:r>
              <a:rPr lang="de-DE" altLang="de-DE" sz="1800" dirty="0"/>
              <a:t> Vietnam National University </a:t>
            </a:r>
          </a:p>
          <a:p>
            <a:pPr>
              <a:buFont typeface="Arial" charset="0"/>
              <a:buNone/>
            </a:pPr>
            <a:endParaRPr lang="de-DE" altLang="de-DE" sz="1800" dirty="0" smtClean="0"/>
          </a:p>
          <a:p>
            <a:pPr>
              <a:buFont typeface="Arial" charset="0"/>
              <a:buNone/>
            </a:pPr>
            <a:r>
              <a:rPr lang="de-DE" altLang="de-DE" sz="1800" dirty="0" smtClean="0"/>
              <a:t>Auf </a:t>
            </a:r>
            <a:r>
              <a:rPr lang="de-DE" altLang="de-DE" sz="1800" dirty="0"/>
              <a:t>dem hinteren Umschlag: </a:t>
            </a:r>
            <a:endParaRPr lang="de-DE" altLang="de-DE" sz="1800" dirty="0" smtClean="0"/>
          </a:p>
          <a:p>
            <a:pPr>
              <a:buFont typeface="Arial" charset="0"/>
              <a:buNone/>
            </a:pPr>
            <a:r>
              <a:rPr lang="de-DE" altLang="de-DE" sz="1800" dirty="0" err="1" smtClean="0"/>
              <a:t>edited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by</a:t>
            </a:r>
            <a:r>
              <a:rPr lang="de-DE" altLang="de-DE" sz="1800" dirty="0" smtClean="0"/>
              <a:t> Günter </a:t>
            </a:r>
            <a:r>
              <a:rPr lang="de-DE" altLang="de-DE" sz="1800" dirty="0" err="1"/>
              <a:t>Meon</a:t>
            </a:r>
            <a:r>
              <a:rPr lang="de-DE" altLang="de-DE" sz="1800" dirty="0"/>
              <a:t> </a:t>
            </a: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22532" name="Textfeld 6"/>
          <p:cNvSpPr txBox="1">
            <a:spLocks noChangeArrowheads="1"/>
          </p:cNvSpPr>
          <p:nvPr/>
        </p:nvSpPr>
        <p:spPr bwMode="auto">
          <a:xfrm>
            <a:off x="1446213" y="1268413"/>
            <a:ext cx="3132137" cy="4248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ea typeface="Verdana" pitchFamily="34" charset="0"/>
                <a:cs typeface="Verdana" pitchFamily="34" charset="0"/>
              </a:rPr>
              <a:t>Titelblatt(scan)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latin typeface="Calibri" pitchFamily="34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1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pic>
        <p:nvPicPr>
          <p:cNvPr id="22535" name="Grafik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8" t="23993" r="10451" b="13994"/>
          <a:stretch>
            <a:fillRect/>
          </a:stretch>
        </p:blipFill>
        <p:spPr bwMode="auto">
          <a:xfrm>
            <a:off x="1446213" y="1268413"/>
            <a:ext cx="3132137" cy="424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87AD24-8FCF-414C-A75C-1386C5719DD7}" type="slidenum">
              <a:rPr lang="de-DE"/>
              <a:pPr>
                <a:defRPr/>
              </a:pPr>
              <a:t>25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971252"/>
              </p:ext>
            </p:extLst>
          </p:nvPr>
        </p:nvGraphicFramePr>
        <p:xfrm>
          <a:off x="395288" y="765175"/>
          <a:ext cx="8424861" cy="5245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376"/>
                <a:gridCol w="3456384"/>
                <a:gridCol w="3816101"/>
              </a:tblGrid>
              <a:tr h="41952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68186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EWATEC‐COAST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technologies for environmental and water protection of coastal regions in Vietnam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165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contributions to 4th International Conference for Environment and Natural Resources - ICENR 2014, 17-18 June 2014, Ho-Chi-Minh-City, Viet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Nam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61636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edited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Günter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Meon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851416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organized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Vietnam National University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1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6E58D28-B16B-49F9-9034-8400BFD02917}" type="slidenum">
              <a:rPr lang="de-DE"/>
              <a:pPr>
                <a:defRPr/>
              </a:pPr>
              <a:t>26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602915"/>
              </p:ext>
            </p:extLst>
          </p:nvPr>
        </p:nvGraphicFramePr>
        <p:xfrm>
          <a:off x="395288" y="836712"/>
          <a:ext cx="8424862" cy="5086797"/>
        </p:xfrm>
        <a:graphic>
          <a:graphicData uri="http://schemas.openxmlformats.org/drawingml/2006/table">
            <a:tbl>
              <a:tblPr/>
              <a:tblGrid>
                <a:gridCol w="1584325"/>
                <a:gridCol w="3455987"/>
                <a:gridCol w="3384550"/>
              </a:tblGrid>
              <a:tr h="8507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RDA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Element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Erfassung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28" marB="4572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28" marB="4572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</a:p>
                  </a:txBody>
                  <a:tcPr marL="91439" marR="91439" marT="45728" marB="4572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9041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19.2.1.1.1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Geistiger Schöpfer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International Conference for Environment and Natural Resources. </a:t>
                      </a: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(4. : 2014 : Ho-Chi-Minh-Stadt)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809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Verfasser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565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19.3.1.3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Sonstige Körperschaft, die mit einem Werk in Verbindung steht</a:t>
                      </a:r>
                      <a:endParaRPr kumimoji="0" lang="de-DE" alt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Đại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Học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Quốc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Gia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Thành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phố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Hồ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Chí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Minh</a:t>
                      </a:r>
                      <a:endParaRPr kumimoji="0" lang="de-DE" alt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Veranstalter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19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20.2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Mitwirkender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Meon, Günter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9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Herausgeber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1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1C5F1CD-B21B-4A50-B612-0F45BF8A52FA}" type="slidenum">
              <a:rPr lang="de-DE"/>
              <a:pPr>
                <a:defRPr/>
              </a:pPr>
              <a:t>27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2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pic>
        <p:nvPicPr>
          <p:cNvPr id="25605" name="Grafik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405" y="1412776"/>
            <a:ext cx="4104456" cy="371054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13A8AF3-B23B-4BDC-B709-799A172EC035}" type="slidenum">
              <a:rPr lang="de-DE"/>
              <a:pPr>
                <a:defRPr/>
              </a:pPr>
              <a:t>28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00496"/>
              </p:ext>
            </p:extLst>
          </p:nvPr>
        </p:nvGraphicFramePr>
        <p:xfrm>
          <a:off x="395288" y="765175"/>
          <a:ext cx="8424861" cy="5482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432"/>
                <a:gridCol w="3349644"/>
                <a:gridCol w="3418785"/>
              </a:tblGrid>
              <a:tr h="419352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</a:tr>
              <a:tr h="37226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Corrosion Congress, the annual event of the European Federation of Corrosion, 8–12 September 2014, Pisa, Italy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 of abstracts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</a:tr>
              <a:tr h="700945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Associazione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Italiana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Metallurgica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EFC, DECHEMA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43641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65015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 (2014 : Pisa)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42971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7009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325700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</a:p>
                  </a:txBody>
                  <a:tcPr marL="91439" marR="91439" marT="45710" marB="4571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2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0367824-80DD-44D3-B37A-C00ECD610830}" type="slidenum">
              <a:rPr lang="de-DE"/>
              <a:pPr>
                <a:defRPr/>
              </a:pPr>
              <a:t>29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3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pic>
        <p:nvPicPr>
          <p:cNvPr id="27653" name="Grafik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51101"/>
            <a:ext cx="4244975" cy="53641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512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de-DE" altLang="de-DE" dirty="0" smtClean="0"/>
              <a:t>Konferenzen als Körperschaften </a:t>
            </a:r>
          </a:p>
          <a:p>
            <a:pPr lvl="1" eaLnBrk="1" hangingPunct="1">
              <a:defRPr/>
            </a:pPr>
            <a:r>
              <a:rPr lang="de-DE" altLang="de-DE" dirty="0" smtClean="0"/>
              <a:t>Definition </a:t>
            </a:r>
          </a:p>
          <a:p>
            <a:pPr lvl="1" eaLnBrk="1" hangingPunct="1">
              <a:defRPr/>
            </a:pPr>
            <a:r>
              <a:rPr lang="de-DE" altLang="de-DE" dirty="0" smtClean="0"/>
              <a:t>Erfassung als Körperschaften</a:t>
            </a:r>
          </a:p>
          <a:p>
            <a:pPr lvl="1" eaLnBrk="1" hangingPunct="1">
              <a:defRPr/>
            </a:pPr>
            <a:r>
              <a:rPr lang="de-DE" altLang="de-DE" dirty="0" smtClean="0"/>
              <a:t>Erfassung als untergeordnete Körperschaften 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Abgrenzung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Art des Inhalts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Konferenzen in der zusammengesetzten Beschreibung</a:t>
            </a:r>
          </a:p>
          <a:p>
            <a:pPr lvl="1" eaLnBrk="1" hangingPunct="1">
              <a:defRPr/>
            </a:pPr>
            <a:r>
              <a:rPr lang="de-DE" altLang="de-DE" dirty="0" smtClean="0"/>
              <a:t>Konferenzen </a:t>
            </a:r>
            <a:r>
              <a:rPr lang="de-DE" altLang="de-DE" dirty="0"/>
              <a:t>als geistige Schöpfer</a:t>
            </a:r>
          </a:p>
          <a:p>
            <a:pPr lvl="1" eaLnBrk="1" hangingPunct="1">
              <a:defRPr/>
            </a:pPr>
            <a:r>
              <a:rPr lang="de-DE" altLang="de-DE" dirty="0" smtClean="0"/>
              <a:t>Sonstige Körperschaften und Personen</a:t>
            </a:r>
          </a:p>
          <a:p>
            <a:pPr lvl="1" eaLnBrk="1" hangingPunct="1">
              <a:defRPr/>
            </a:pPr>
            <a:r>
              <a:rPr lang="de-DE" altLang="de-DE" dirty="0" smtClean="0"/>
              <a:t>Titelzusatz</a:t>
            </a:r>
          </a:p>
          <a:p>
            <a:pPr lvl="1" eaLnBrk="1" hangingPunct="1">
              <a:defRPr/>
            </a:pPr>
            <a:r>
              <a:rPr lang="de-DE" altLang="de-DE" dirty="0" smtClean="0"/>
              <a:t>Verantwortlichkeitsangabe</a:t>
            </a:r>
          </a:p>
          <a:p>
            <a:pPr lvl="1" eaLnBrk="1" hangingPunct="1">
              <a:defRPr/>
            </a:pPr>
            <a:r>
              <a:rPr lang="de-DE" altLang="de-DE" dirty="0" smtClean="0"/>
              <a:t>Beispiele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499A4CC-702A-483E-87A9-CE44440C27D6}" type="slidenum">
              <a:rPr lang="de-DE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8E39215-EC88-4EAE-8AD8-7D094A7FA80D}" type="slidenum">
              <a:rPr lang="de-DE"/>
              <a:pPr>
                <a:defRPr/>
              </a:pPr>
              <a:t>30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692282"/>
              </p:ext>
            </p:extLst>
          </p:nvPr>
        </p:nvGraphicFramePr>
        <p:xfrm>
          <a:off x="395536" y="908720"/>
          <a:ext cx="8424861" cy="5145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360"/>
                <a:gridCol w="3168352"/>
                <a:gridCol w="4248149"/>
              </a:tblGrid>
              <a:tr h="41949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2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Bridging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sciences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crossing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borders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171711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Conference, 22-24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September 2014 Deggendorf, Germany, XXVI. Conference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Danubian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Countries on Hydrological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Forecasting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Hydrological Bases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Water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Management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</a:tr>
              <a:tr h="232664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editor W.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Dorner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Germany), A. Marquardt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Germany), U.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Schröder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(IHP/HWRP Secretariat, Federal Institute of Hydrology, Koblenz, Germany)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9C96FE1-A040-4F1E-9BAC-4F82712A8655}" type="slidenum">
              <a:rPr lang="de-DE"/>
              <a:pPr>
                <a:defRPr/>
              </a:pPr>
              <a:t>31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833739"/>
              </p:ext>
            </p:extLst>
          </p:nvPr>
        </p:nvGraphicFramePr>
        <p:xfrm>
          <a:off x="250825" y="692150"/>
          <a:ext cx="8424863" cy="5607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421901"/>
                <a:gridCol w="3418786"/>
              </a:tblGrid>
              <a:tr h="41957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</a:tr>
              <a:tr h="232710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organised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jointly by: IHP HWRP Germany, German National Committee for the International Hydrological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UNESCO and for Hydrology and Water Resources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WMO, Bavarian Environment Agency,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40995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5761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conference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(26. : 2014 : Deggendorf)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36011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</a:tr>
              <a:tr h="151412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 Nationalkomitee für das International Hydrological Programme der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Unesco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das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Hydrology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Water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Resources Programme der WMO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C6FE1BB-5E7B-40BF-80E8-2ECBD3C61FE1}" type="slidenum">
              <a:rPr lang="de-DE"/>
              <a:pPr>
                <a:defRPr/>
              </a:pPr>
              <a:t>32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95288" y="1268413"/>
          <a:ext cx="8424861" cy="3986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</a:tr>
              <a:tr h="6818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Dorner, Wolfgang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Marquardt, Anna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4195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Schröder, Ulrich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4195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</a:p>
                  </a:txBody>
                  <a:tcPr marL="91439" marR="91439" marT="45731" marB="45731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290E2CA-8F10-4FD8-BE6E-9B4EAD203098}" type="slidenum">
              <a:rPr lang="de-DE"/>
              <a:pPr>
                <a:defRPr/>
              </a:pPr>
              <a:t>33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4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pic>
        <p:nvPicPr>
          <p:cNvPr id="31749" name="Grafik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844675"/>
            <a:ext cx="3959225" cy="36544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21165"/>
            <a:ext cx="1800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Umschlag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469221" y="1437222"/>
            <a:ext cx="20162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179512" y="1700808"/>
            <a:ext cx="3892192" cy="4464496"/>
            <a:chOff x="179512" y="1700808"/>
            <a:chExt cx="3892192" cy="446449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700808"/>
              <a:ext cx="3892192" cy="2160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Grafik 10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246220" y="4725144"/>
              <a:ext cx="1971040" cy="675640"/>
            </a:xfrm>
            <a:prstGeom prst="rect">
              <a:avLst/>
            </a:prstGeom>
          </p:spPr>
        </p:pic>
        <p:sp>
          <p:nvSpPr>
            <p:cNvPr id="4" name="Rechteck 3"/>
            <p:cNvSpPr/>
            <p:nvPr/>
          </p:nvSpPr>
          <p:spPr>
            <a:xfrm>
              <a:off x="179512" y="1700808"/>
              <a:ext cx="3892192" cy="446449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DC3030A-DB51-4545-8F9C-DAF7E64756D7}" type="slidenum">
              <a:rPr lang="de-DE"/>
              <a:pPr>
                <a:defRPr/>
              </a:pPr>
              <a:t>34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606574"/>
              </p:ext>
            </p:extLst>
          </p:nvPr>
        </p:nvGraphicFramePr>
        <p:xfrm>
          <a:off x="395288" y="908050"/>
          <a:ext cx="8424861" cy="5348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368"/>
                <a:gridCol w="3456384"/>
                <a:gridCol w="3888109"/>
              </a:tblGrid>
              <a:tr h="419587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</a:tr>
              <a:tr h="171741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“Thermoplastische Faserverbundkunststoffe” inklusive Abschlussveranstaltung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-O-Sheet”, 5.–6. November 2014, Erlangen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7012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gefördert vom Bundesministerium für Bildung und Forschung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9044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betreut vom PTKA, Projektträger Karlsruhe, Karlsruher Institut für Technologie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9044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FAU, Friedrich-Alexander-Universität Erlangen-Nürnberg, Lehrstuhl für Kunststofftechnik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7012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Prof. Dr.-Ing. D. Drummer, Dr.-Ing. L. Hoffmann, Dipl.-Ing. C. Gröschel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4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21B6F9E-696C-41F9-970C-9F87C1FDF78A}" type="slidenum">
              <a:rPr lang="de-DE"/>
              <a:pPr>
                <a:defRPr/>
              </a:pPr>
              <a:t>35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826175"/>
              </p:ext>
            </p:extLst>
          </p:nvPr>
        </p:nvGraphicFramePr>
        <p:xfrm>
          <a:off x="395288" y="836613"/>
          <a:ext cx="8424861" cy="4929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3493908"/>
                <a:gridCol w="3418785"/>
              </a:tblGrid>
              <a:tr h="41955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</a:tr>
              <a:tr h="6819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90437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“Thermoplastische Faserverbundkunststoffe” (2014 : Erlangen)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6819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7011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-O-Sheet. Projekt.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Abschlussveranstaltung (2014 : Erlangen)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4195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7011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Universität Erlangen-Nürnberg. Lehrstuhl für Kunststofftechnik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4195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</a:p>
                  </a:txBody>
                  <a:tcPr marL="91439" marR="91439" marT="45732" marB="45732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</a:t>
            </a:r>
            <a:r>
              <a:rPr lang="de-DE" dirty="0"/>
              <a:t>4</a:t>
            </a:r>
            <a:r>
              <a:rPr lang="de-DE" dirty="0" smtClean="0"/>
              <a:t>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BFA826E-018A-45A8-8E84-1AC3CD2C4B3B}" type="slidenum">
              <a:rPr lang="de-DE"/>
              <a:pPr>
                <a:defRPr/>
              </a:pPr>
              <a:t>36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95288" y="908050"/>
          <a:ext cx="8424861" cy="4248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49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Drummer, Dietmar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Hoffmann, Leo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Gröschel, Christian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4194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4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5607089-0995-4497-AD47-CABDC9AA3530}" type="slidenum">
              <a:rPr lang="de-DE"/>
              <a:pPr>
                <a:defRPr/>
              </a:pPr>
              <a:t>37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5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2051720" y="1052736"/>
            <a:ext cx="4320480" cy="4896544"/>
            <a:chOff x="2051720" y="1052736"/>
            <a:chExt cx="4320480" cy="4896544"/>
          </a:xfrm>
        </p:grpSpPr>
        <p:pic>
          <p:nvPicPr>
            <p:cNvPr id="7" name="Grafik 6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051720" y="3306641"/>
              <a:ext cx="4320480" cy="2160240"/>
            </a:xfrm>
            <a:prstGeom prst="rect">
              <a:avLst/>
            </a:prstGeom>
          </p:spPr>
        </p:pic>
        <p:sp>
          <p:nvSpPr>
            <p:cNvPr id="2" name="Rechteck 1"/>
            <p:cNvSpPr/>
            <p:nvPr/>
          </p:nvSpPr>
          <p:spPr>
            <a:xfrm>
              <a:off x="2627784" y="1484784"/>
              <a:ext cx="34708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/>
                <a:t>Deutscher Olympischer Sportbund</a:t>
              </a:r>
              <a:endParaRPr lang="de-DE" b="1" dirty="0"/>
            </a:p>
          </p:txBody>
        </p:sp>
        <p:sp>
          <p:nvSpPr>
            <p:cNvPr id="3" name="Rechteck 2"/>
            <p:cNvSpPr/>
            <p:nvPr/>
          </p:nvSpPr>
          <p:spPr>
            <a:xfrm>
              <a:off x="2051720" y="1052736"/>
              <a:ext cx="4046886" cy="489654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303DB1B-D95F-4E43-9584-5D7623CE6EBF}" type="slidenum">
              <a:rPr lang="de-DE"/>
              <a:pPr>
                <a:defRPr/>
              </a:pPr>
              <a:t>38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622807"/>
              </p:ext>
            </p:extLst>
          </p:nvPr>
        </p:nvGraphicFramePr>
        <p:xfrm>
          <a:off x="395288" y="1268413"/>
          <a:ext cx="8424861" cy="3776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424"/>
                <a:gridCol w="3421652"/>
                <a:gridCol w="3418785"/>
              </a:tblGrid>
              <a:tr h="41952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</a:tr>
              <a:tr h="70110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DOSB Leitfaden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den Umgang mit Werbung und PR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68188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Olympische Spiele London 2012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70110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Olympischer Sportbund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85351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Olympischer Sportbund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41952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5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759A90C-A3B5-4F8E-B57B-C67F6D11EE15}" type="slidenum">
              <a:rPr lang="de-DE"/>
              <a:pPr>
                <a:defRPr/>
              </a:pPr>
              <a:t>39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6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395536" y="1268760"/>
            <a:ext cx="5688632" cy="13849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de-DE" sz="2800" b="1" dirty="0"/>
              <a:t>Diagnose und Therapie degenerativer, neoplastischer und immunologischer Entgleisungen </a:t>
            </a:r>
          </a:p>
        </p:txBody>
      </p:sp>
      <p:sp>
        <p:nvSpPr>
          <p:cNvPr id="3" name="Rechteck 2"/>
          <p:cNvSpPr/>
          <p:nvPr/>
        </p:nvSpPr>
        <p:spPr>
          <a:xfrm>
            <a:off x="611560" y="3284984"/>
            <a:ext cx="4968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59. Jahreskongress der Deutschen Gesellschaft für Kleintiermedizin, </a:t>
            </a:r>
            <a:r>
              <a:rPr lang="de-DE" sz="2400" dirty="0" err="1" smtClean="0"/>
              <a:t>Estrel</a:t>
            </a:r>
            <a:r>
              <a:rPr lang="de-DE" sz="2400" dirty="0" smtClean="0"/>
              <a:t> </a:t>
            </a:r>
            <a:r>
              <a:rPr lang="de-DE" sz="2400" dirty="0" err="1" smtClean="0"/>
              <a:t>Convention</a:t>
            </a:r>
            <a:r>
              <a:rPr lang="de-DE" sz="2400" dirty="0" smtClean="0"/>
              <a:t> Center, Berlin, 6. bis 10. November 2013</a:t>
            </a:r>
          </a:p>
          <a:p>
            <a:endParaRPr lang="de-DE" sz="2400" dirty="0"/>
          </a:p>
          <a:p>
            <a:r>
              <a:rPr lang="de-DE" sz="2400" dirty="0" err="1" smtClean="0"/>
              <a:t>Referatezusammenfassungen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Definition </a:t>
            </a:r>
            <a:r>
              <a:rPr lang="de-DE" dirty="0" smtClean="0"/>
              <a:t>(Glossar)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Tagung von Personen oder Vertretern verschiedener Gruppen zum Zwecke der Diskussion und/oder Behandlung von </a:t>
            </a:r>
            <a:r>
              <a:rPr lang="de-DE" dirty="0"/>
              <a:t>T</a:t>
            </a:r>
            <a:r>
              <a:rPr lang="de-DE" dirty="0" smtClean="0"/>
              <a:t>hemen von gemeinsamem Interesse</a:t>
            </a:r>
          </a:p>
          <a:p>
            <a:pPr>
              <a:defRPr/>
            </a:pPr>
            <a:r>
              <a:rPr lang="de-DE" dirty="0" smtClean="0"/>
              <a:t>Tagung von Vertretern einer Körperschaft, die deren direktives oder ausführendes Organ darstellt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Konferenzen werden als Körperschaften behandelt (RDA 11.0)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653D131-8D68-4D20-A4E0-70C33346BF2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87AD24-8FCF-414C-A75C-1386C5719DD7}" type="slidenum">
              <a:rPr lang="de-DE"/>
              <a:pPr>
                <a:defRPr/>
              </a:pPr>
              <a:t>40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14358"/>
              </p:ext>
            </p:extLst>
          </p:nvPr>
        </p:nvGraphicFramePr>
        <p:xfrm>
          <a:off x="395288" y="765175"/>
          <a:ext cx="8497192" cy="5129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424"/>
                <a:gridCol w="3312368"/>
                <a:gridCol w="3600400"/>
              </a:tblGrid>
              <a:tr h="41952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68186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Diagnose und Therapie degenerativer, neoplastischer und immunologischer Entgleisungen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141205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59. Jahreskongress der Deutschen Gesellschaft für Kleintiermedizin,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Estrel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Center Berlin, 6. bis 10. November 2013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Referatezusammenfassungen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4195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</a:p>
                  </a:txBody>
                  <a:tcPr marL="91439" marR="91439" marT="45728" marB="45728" anchor="ctr"/>
                </a:tc>
              </a:tr>
              <a:tr h="4195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Gesellschaft für Kleintiermedizin. Jahreskongress (59. : 2013 : Berlin)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4195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6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73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Erfassung als Körperschaften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Als Konferenzen gelten auch Ereignisse wie Sportwettkämpfe, Messen und Feste. Im Weiteren: Konferenzen usw.</a:t>
            </a:r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Neu:</a:t>
            </a:r>
          </a:p>
          <a:p>
            <a:pPr>
              <a:defRPr/>
            </a:pPr>
            <a:r>
              <a:rPr lang="de-DE" dirty="0" smtClean="0"/>
              <a:t>Kein Konferenzbegriff erforderlich, auch Thema kann Konferenzname werden.</a:t>
            </a:r>
          </a:p>
          <a:p>
            <a:pPr>
              <a:defRPr/>
            </a:pPr>
            <a:r>
              <a:rPr lang="de-DE" dirty="0" smtClean="0"/>
              <a:t>Einzelausstellungen nicht mehr als Körperschaften.</a:t>
            </a:r>
          </a:p>
          <a:p>
            <a:pPr>
              <a:defRPr/>
            </a:pPr>
            <a:r>
              <a:rPr lang="de-DE" dirty="0" smtClean="0"/>
              <a:t>Nur noch Ausstellungen </a:t>
            </a:r>
            <a:r>
              <a:rPr lang="de-DE" dirty="0"/>
              <a:t>als </a:t>
            </a:r>
            <a:r>
              <a:rPr lang="de-DE" dirty="0" smtClean="0"/>
              <a:t>Körperschaften, die unter demselben Namen regelmäßig stattfinden.</a:t>
            </a:r>
          </a:p>
          <a:p>
            <a:pPr>
              <a:defRPr/>
            </a:pPr>
            <a:r>
              <a:rPr lang="de-DE" dirty="0" smtClean="0"/>
              <a:t>Expeditionen werden als Körperschaften erfasst.</a:t>
            </a:r>
          </a:p>
          <a:p>
            <a:pPr>
              <a:defRPr/>
            </a:pPr>
            <a:r>
              <a:rPr lang="de-DE" dirty="0" smtClean="0"/>
              <a:t>Untergeordnete Konferenzen werden als Körperschaften erfasst.</a:t>
            </a: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D8D55EB-B805-4145-8879-FB4173AAE8A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Erfassung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Standardelemente:</a:t>
            </a:r>
          </a:p>
          <a:p>
            <a:pPr>
              <a:defRPr/>
            </a:pPr>
            <a:r>
              <a:rPr lang="de-DE" dirty="0" smtClean="0"/>
              <a:t>Bevorzugter Name (RDA 11.2.2)</a:t>
            </a:r>
          </a:p>
          <a:p>
            <a:pPr>
              <a:defRPr/>
            </a:pPr>
            <a:r>
              <a:rPr lang="de-DE" dirty="0" smtClean="0"/>
              <a:t>Ort (RDA 11.3.2)</a:t>
            </a:r>
          </a:p>
          <a:p>
            <a:pPr>
              <a:defRPr/>
            </a:pPr>
            <a:r>
              <a:rPr lang="de-DE" dirty="0" smtClean="0"/>
              <a:t>Datum (RDA 11.4.2)</a:t>
            </a:r>
          </a:p>
          <a:p>
            <a:pPr>
              <a:defRPr/>
            </a:pPr>
            <a:r>
              <a:rPr lang="de-DE" dirty="0" smtClean="0"/>
              <a:t>Zählung (RDA 11.6)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Standardelemente unter bestimmten Voraussetzungen:</a:t>
            </a:r>
          </a:p>
          <a:p>
            <a:pPr>
              <a:defRPr/>
            </a:pPr>
            <a:r>
              <a:rPr lang="de-DE" dirty="0" smtClean="0"/>
              <a:t>In Verbindung stehende Institution - wenn zur Identifizierung besser geeignet als Ort (RDA 11.5)</a:t>
            </a:r>
          </a:p>
          <a:p>
            <a:pPr>
              <a:defRPr/>
            </a:pPr>
            <a:r>
              <a:rPr lang="de-DE" dirty="0" smtClean="0"/>
              <a:t>Art der Körperschaft: Veranstaltung - wenn zur Unterscheidung nötig (RDA 11.7.1.4)</a:t>
            </a: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 smtClean="0"/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CF1D39C-3729-4F45-86D5-19058D15924B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BC79869-4B40-429C-8345-8C52BA4F29D5}" type="slidenum">
              <a:rPr lang="de-DE"/>
              <a:pPr>
                <a:defRPr/>
              </a:pPr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473810"/>
              </p:ext>
            </p:extLst>
          </p:nvPr>
        </p:nvGraphicFramePr>
        <p:xfrm>
          <a:off x="2822575" y="836712"/>
          <a:ext cx="5903911" cy="5491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763"/>
                <a:gridCol w="2530248"/>
                <a:gridCol w="2376900"/>
              </a:tblGrid>
              <a:tr h="386364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</a:tr>
              <a:tr h="110744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 Conference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Environment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Natural Resources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70112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Name der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ICENR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6279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Ho-Chi-Minh-Stadt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6279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6279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17.-18.06.2014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49785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Verbindung stehende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Institution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Đại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Học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Quốc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Gia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Thành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phố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Hồ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Chí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Minh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49785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11.6.1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</a:tbl>
          </a:graphicData>
        </a:graphic>
      </p:graphicFrame>
      <p:sp>
        <p:nvSpPr>
          <p:cNvPr id="9254" name="Textfeld 7"/>
          <p:cNvSpPr txBox="1">
            <a:spLocks noChangeArrowheads="1"/>
          </p:cNvSpPr>
          <p:nvPr/>
        </p:nvSpPr>
        <p:spPr bwMode="auto">
          <a:xfrm>
            <a:off x="305520" y="4562174"/>
            <a:ext cx="2146300" cy="1477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Im Impressum: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organised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by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Vietnam National University</a:t>
            </a: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pic>
        <p:nvPicPr>
          <p:cNvPr id="9257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8" t="9164" r="2401" b="3181"/>
          <a:stretch/>
        </p:blipFill>
        <p:spPr bwMode="auto">
          <a:xfrm>
            <a:off x="170160" y="1095850"/>
            <a:ext cx="2417020" cy="3341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Beispiel: Thema und Veranstaltungsbegriff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164288" y="6153150"/>
            <a:ext cx="1450975" cy="365125"/>
          </a:xfrm>
        </p:spPr>
        <p:txBody>
          <a:bodyPr/>
          <a:lstStyle/>
          <a:p>
            <a:pPr>
              <a:defRPr/>
            </a:pPr>
            <a:fld id="{E19093A9-0CB5-4292-B3CE-8D4880B493BA}" type="slidenum">
              <a:rPr lang="de-DE"/>
              <a:pPr>
                <a:defRPr/>
              </a:pPr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201491"/>
              </p:ext>
            </p:extLst>
          </p:nvPr>
        </p:nvGraphicFramePr>
        <p:xfrm>
          <a:off x="2915816" y="764704"/>
          <a:ext cx="5903911" cy="5627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730"/>
                <a:gridCol w="2159281"/>
                <a:gridCol w="2376900"/>
              </a:tblGrid>
              <a:tr h="38641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</a:tr>
              <a:tr h="70110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Homer im 18. Jahrhundert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64338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Stendal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62805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1999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62805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11.7.1.4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11.7.1.6 D-A-CH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91071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Winckelmann-Gesellschaft</a:t>
                      </a:r>
                    </a:p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58232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Arial Unicode MS"/>
                          <a:cs typeface="Arial Unicode MS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270" name="Textfeld 7"/>
          <p:cNvSpPr txBox="1">
            <a:spLocks noChangeArrowheads="1"/>
          </p:cNvSpPr>
          <p:nvPr/>
        </p:nvSpPr>
        <p:spPr bwMode="auto">
          <a:xfrm>
            <a:off x="179512" y="4718174"/>
            <a:ext cx="2564198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smtClean="0">
                <a:ea typeface="Verdana" pitchFamily="34" charset="0"/>
                <a:cs typeface="Verdana" pitchFamily="34" charset="0"/>
              </a:rPr>
              <a:t>Vorwort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: ... Kolloquium ... unter dem Thema „Homer im 18. Jahrhundert</a:t>
            </a:r>
            <a:r>
              <a:rPr lang="de-DE" altLang="de-DE" sz="1800" dirty="0" smtClean="0">
                <a:ea typeface="Verdana" pitchFamily="34" charset="0"/>
                <a:cs typeface="Verdana" pitchFamily="34" charset="0"/>
              </a:rPr>
              <a:t>“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Thema wird Name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227453" y="1067613"/>
            <a:ext cx="2479675" cy="3416320"/>
            <a:chOff x="227453" y="1067613"/>
            <a:chExt cx="2479675" cy="3416320"/>
          </a:xfrm>
        </p:grpSpPr>
        <p:sp>
          <p:nvSpPr>
            <p:cNvPr id="10269" name="Textfeld 6"/>
            <p:cNvSpPr txBox="1">
              <a:spLocks noChangeArrowheads="1"/>
            </p:cNvSpPr>
            <p:nvPr/>
          </p:nvSpPr>
          <p:spPr bwMode="auto">
            <a:xfrm>
              <a:off x="227453" y="1067613"/>
              <a:ext cx="2479675" cy="341632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 dirty="0"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1027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3258" b="24644"/>
            <a:stretch>
              <a:fillRect/>
            </a:stretch>
          </p:blipFill>
          <p:spPr bwMode="auto">
            <a:xfrm>
              <a:off x="344420" y="1283637"/>
              <a:ext cx="2234381" cy="2677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Konferenzen als untergeordnete Körperschaften (RDA 11.2.2.14)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Name von allgemeiner Natur. (RDA 11.2.2.14.3)</a:t>
            </a:r>
          </a:p>
          <a:p>
            <a:pPr>
              <a:defRPr/>
            </a:pPr>
            <a:r>
              <a:rPr lang="de-DE" dirty="0" smtClean="0"/>
              <a:t>Körperschaft wird als Abteilung der veranstaltenden Körperschaft angesetzt.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Bevorzugter Name der übergeordneten Körperschaft vollständig enthalten? (RDA 11.2.2.14.6 D-A-CH)     - Ja: Ansetzung untergeordnet.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- Nein: Ansetzung selbstständig.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30.11.2016|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197D6D5-1AF5-42AB-93D2-A0DF09796821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2748</Words>
  <Application>Microsoft Office PowerPoint</Application>
  <PresentationFormat>Bildschirmpräsentation (4:3)</PresentationFormat>
  <Paragraphs>659</Paragraphs>
  <Slides>40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1" baseType="lpstr">
      <vt:lpstr>Larissa</vt:lpstr>
      <vt:lpstr>Schulungsunterlagen der AG RDA</vt:lpstr>
      <vt:lpstr>Konferenzen </vt:lpstr>
      <vt:lpstr>Inhalt</vt:lpstr>
      <vt:lpstr>Konferenzen als Körperschaften</vt:lpstr>
      <vt:lpstr>Konferenzen als Körperschaften</vt:lpstr>
      <vt:lpstr>Erfassung als Körperschaften</vt:lpstr>
      <vt:lpstr>Beispiel: Thema und Veranstaltungsbegriff</vt:lpstr>
      <vt:lpstr>Beispiel: Thema wird Name</vt:lpstr>
      <vt:lpstr>Konferenzen als Körperschaften</vt:lpstr>
      <vt:lpstr>Beispiel: Konferenz untergeordnet erfasst</vt:lpstr>
      <vt:lpstr>Abgrenzung / Art des Inhalts</vt:lpstr>
      <vt:lpstr>Konferenzen als geistige Schöpfer </vt:lpstr>
      <vt:lpstr>Konferenzen als geistige Schöpfer (2)</vt:lpstr>
      <vt:lpstr>Konferenzen als geistige Schöpfer (3)</vt:lpstr>
      <vt:lpstr>Konferenzen als geistige Schöpfer (3)</vt:lpstr>
      <vt:lpstr>Sonstige Körperschaften und Personen</vt:lpstr>
      <vt:lpstr>Sonstige Körperschaften und Personen</vt:lpstr>
      <vt:lpstr>Beispiele für Veranstalter</vt:lpstr>
      <vt:lpstr>Beispiel für Herausgeber</vt:lpstr>
      <vt:lpstr>Erfassen des Titels und Titelzusatzes (RDA 2.3)</vt:lpstr>
      <vt:lpstr>Beispiele für Titelzusatz</vt:lpstr>
      <vt:lpstr>Beispiele für Titelzusatz</vt:lpstr>
      <vt:lpstr>Verantwortlichkeitsangabe (RDA 2.4)</vt:lpstr>
      <vt:lpstr>Beispiel 1</vt:lpstr>
      <vt:lpstr>Beispiel 1</vt:lpstr>
      <vt:lpstr>Beispiel 1 (Forts.)</vt:lpstr>
      <vt:lpstr>Beispiel 2</vt:lpstr>
      <vt:lpstr>Beispiel 2</vt:lpstr>
      <vt:lpstr>Beispiel 3</vt:lpstr>
      <vt:lpstr>Beispiel 3</vt:lpstr>
      <vt:lpstr>Beispiel 3 (Forts.)</vt:lpstr>
      <vt:lpstr>Beispiel 3 (Forts.)</vt:lpstr>
      <vt:lpstr>Beispiel 4</vt:lpstr>
      <vt:lpstr>Beispiel 4</vt:lpstr>
      <vt:lpstr>Beispiel 4 (Forts.)</vt:lpstr>
      <vt:lpstr>Beispiel 4 (Forts.)</vt:lpstr>
      <vt:lpstr>Beispiel 5</vt:lpstr>
      <vt:lpstr>Beispiel 5</vt:lpstr>
      <vt:lpstr>Beispiel 6</vt:lpstr>
      <vt:lpstr>Beispiel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2014-02-18T07:01:40Z</dcterms:created>
  <dcterms:modified xsi:type="dcterms:W3CDTF">2016-11-17T15:44:41Z</dcterms:modified>
</cp:coreProperties>
</file>