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285" r:id="rId2"/>
    <p:sldId id="259" r:id="rId3"/>
    <p:sldId id="302" r:id="rId4"/>
    <p:sldId id="305" r:id="rId5"/>
    <p:sldId id="336" r:id="rId6"/>
    <p:sldId id="339" r:id="rId7"/>
    <p:sldId id="349" r:id="rId8"/>
    <p:sldId id="307" r:id="rId9"/>
    <p:sldId id="308" r:id="rId10"/>
    <p:sldId id="306" r:id="rId11"/>
    <p:sldId id="337" r:id="rId12"/>
    <p:sldId id="338" r:id="rId13"/>
    <p:sldId id="309" r:id="rId14"/>
    <p:sldId id="310" r:id="rId15"/>
    <p:sldId id="343" r:id="rId16"/>
    <p:sldId id="311" r:id="rId17"/>
    <p:sldId id="340" r:id="rId18"/>
    <p:sldId id="289" r:id="rId19"/>
    <p:sldId id="298" r:id="rId20"/>
    <p:sldId id="312" r:id="rId21"/>
    <p:sldId id="313" r:id="rId22"/>
    <p:sldId id="314" r:id="rId23"/>
    <p:sldId id="315" r:id="rId24"/>
    <p:sldId id="316" r:id="rId25"/>
    <p:sldId id="341" r:id="rId26"/>
    <p:sldId id="319" r:id="rId27"/>
    <p:sldId id="320" r:id="rId28"/>
    <p:sldId id="321" r:id="rId29"/>
    <p:sldId id="322" r:id="rId30"/>
    <p:sldId id="323" r:id="rId31"/>
    <p:sldId id="324" r:id="rId32"/>
    <p:sldId id="330" r:id="rId33"/>
    <p:sldId id="331" r:id="rId34"/>
    <p:sldId id="333" r:id="rId35"/>
    <p:sldId id="325" r:id="rId36"/>
    <p:sldId id="326" r:id="rId37"/>
    <p:sldId id="335" r:id="rId38"/>
    <p:sldId id="342" r:id="rId39"/>
    <p:sldId id="345" r:id="rId40"/>
    <p:sldId id="348" r:id="rId41"/>
    <p:sldId id="346" r:id="rId42"/>
    <p:sldId id="347" r:id="rId43"/>
    <p:sldId id="327" r:id="rId44"/>
    <p:sldId id="328" r:id="rId45"/>
    <p:sldId id="329" r:id="rId46"/>
    <p:sldId id="332" r:id="rId4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36F3BC0-5E2C-4E47-B6ED-81F765EF52F3}">
          <p14:sldIdLst>
            <p14:sldId id="285"/>
            <p14:sldId id="259"/>
            <p14:sldId id="302"/>
            <p14:sldId id="305"/>
            <p14:sldId id="336"/>
            <p14:sldId id="339"/>
            <p14:sldId id="349"/>
            <p14:sldId id="307"/>
            <p14:sldId id="308"/>
            <p14:sldId id="306"/>
            <p14:sldId id="337"/>
            <p14:sldId id="338"/>
            <p14:sldId id="309"/>
            <p14:sldId id="310"/>
            <p14:sldId id="343"/>
            <p14:sldId id="311"/>
            <p14:sldId id="340"/>
            <p14:sldId id="289"/>
            <p14:sldId id="298"/>
            <p14:sldId id="312"/>
            <p14:sldId id="313"/>
            <p14:sldId id="314"/>
            <p14:sldId id="315"/>
            <p14:sldId id="316"/>
            <p14:sldId id="341"/>
            <p14:sldId id="319"/>
            <p14:sldId id="320"/>
          </p14:sldIdLst>
        </p14:section>
        <p14:section name="Abschnitt ohne Titel" id="{A41E1FD7-7A81-415C-87CC-AC57FA378DFA}">
          <p14:sldIdLst>
            <p14:sldId id="321"/>
            <p14:sldId id="322"/>
            <p14:sldId id="323"/>
            <p14:sldId id="324"/>
            <p14:sldId id="330"/>
            <p14:sldId id="331"/>
            <p14:sldId id="333"/>
            <p14:sldId id="325"/>
            <p14:sldId id="326"/>
            <p14:sldId id="335"/>
            <p14:sldId id="342"/>
            <p14:sldId id="345"/>
            <p14:sldId id="348"/>
            <p14:sldId id="346"/>
            <p14:sldId id="347"/>
            <p14:sldId id="327"/>
            <p14:sldId id="328"/>
            <p14:sldId id="329"/>
            <p14:sldId id="33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78" d="100"/>
          <a:sy n="78" d="100"/>
        </p:scale>
        <p:origin x="-1114"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9184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412776"/>
            <a:ext cx="8640960" cy="5184576"/>
          </a:xfrm>
        </p:spPr>
        <p:txBody>
          <a:bodyPr/>
          <a:lstStyle/>
          <a:p>
            <a:pPr marL="0" indent="0">
              <a:buNone/>
            </a:pPr>
            <a:r>
              <a:rPr lang="de-DE" dirty="0" smtClean="0"/>
              <a:t>Die </a:t>
            </a:r>
            <a:r>
              <a:rPr lang="de-DE" dirty="0"/>
              <a:t>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4" name="Fußzeilenplatzhalter 3"/>
          <p:cNvSpPr>
            <a:spLocks noGrp="1"/>
          </p:cNvSpPr>
          <p:nvPr>
            <p:ph type="ftr" sz="quarter" idx="14"/>
          </p:nvPr>
        </p:nvSpPr>
        <p:spPr>
          <a:xfrm>
            <a:off x="467544" y="6381328"/>
            <a:ext cx="7344816" cy="365125"/>
          </a:xfrm>
        </p:spPr>
        <p:txBody>
          <a:bodyPr/>
          <a:lstStyle/>
          <a:p>
            <a:r>
              <a:rPr lang="de-DE" smtClean="0"/>
              <a:t>AG RDA Schulungsunterlagen – Modul 5A.04: Integrierende Ressourcen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4056"/>
          </a:xfrm>
        </p:spPr>
        <p:txBody>
          <a:bodyPr/>
          <a:lstStyle/>
          <a:p>
            <a:r>
              <a:rPr lang="de-DE" dirty="0" smtClean="0"/>
              <a:t>Bevorzugte Informationsquelle RDA 2.1.2.4</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r>
              <a:rPr lang="de-DE" dirty="0" smtClean="0"/>
              <a:t>Die </a:t>
            </a:r>
            <a:r>
              <a:rPr lang="de-DE" dirty="0"/>
              <a:t>aktuellste Iteration </a:t>
            </a:r>
            <a:r>
              <a:rPr lang="de-DE" dirty="0" smtClean="0"/>
              <a:t>ist als </a:t>
            </a:r>
            <a:r>
              <a:rPr lang="de-DE" dirty="0"/>
              <a:t>Informationsquelle </a:t>
            </a:r>
            <a:r>
              <a:rPr lang="de-DE" dirty="0" smtClean="0"/>
              <a:t>heranzuziehen.</a:t>
            </a:r>
          </a:p>
          <a:p>
            <a:r>
              <a:rPr lang="de-DE" dirty="0"/>
              <a:t>I</a:t>
            </a:r>
            <a:r>
              <a:rPr lang="de-DE" dirty="0" smtClean="0"/>
              <a:t>st </a:t>
            </a:r>
            <a:r>
              <a:rPr lang="de-DE" dirty="0"/>
              <a:t>dies nicht möglich, werden die Teile der Iteration (z</a:t>
            </a:r>
            <a:r>
              <a:rPr lang="de-DE" dirty="0" smtClean="0"/>
              <a:t>. B</a:t>
            </a:r>
            <a:r>
              <a:rPr lang="de-DE" dirty="0"/>
              <a:t>. Grundwerk und Ergänzungen) als Sammelinformationsquelle </a:t>
            </a:r>
            <a:r>
              <a:rPr lang="de-DE" dirty="0" smtClean="0"/>
              <a:t>gewählt.</a:t>
            </a:r>
          </a:p>
          <a:p>
            <a:r>
              <a:rPr lang="de-DE" dirty="0" smtClean="0"/>
              <a:t>Eine </a:t>
            </a:r>
            <a:r>
              <a:rPr lang="de-DE" dirty="0"/>
              <a:t>Anmerkung weist auf die zur Beschreibung herangezogene Iteration hin.</a:t>
            </a:r>
          </a:p>
          <a:p>
            <a:pPr marL="0" indent="0">
              <a:buNone/>
            </a:pPr>
            <a:endParaRPr lang="de-DE" dirty="0"/>
          </a:p>
        </p:txBody>
      </p:sp>
      <p:sp>
        <p:nvSpPr>
          <p:cNvPr id="4" name="Fußzeilenplatzhalter 3"/>
          <p:cNvSpPr>
            <a:spLocks noGrp="1"/>
          </p:cNvSpPr>
          <p:nvPr>
            <p:ph type="ftr" sz="quarter" idx="14"/>
          </p:nvPr>
        </p:nvSpPr>
        <p:spPr>
          <a:xfrm>
            <a:off x="467544" y="6381328"/>
            <a:ext cx="7344816" cy="365125"/>
          </a:xfrm>
        </p:spPr>
        <p:txBody>
          <a:bodyPr/>
          <a:lstStyle/>
          <a:p>
            <a:r>
              <a:rPr lang="de-DE" smtClean="0"/>
              <a:t>AG RDA Schulungsunterlagen – Modul 5A.04: Integrierende Ressourcen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796599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Erfassung von Titeln integrierender Ressourcen RDA 2.3.1.4</a:t>
            </a:r>
          </a:p>
        </p:txBody>
      </p:sp>
      <p:sp>
        <p:nvSpPr>
          <p:cNvPr id="3" name="Textplatzhalter 2"/>
          <p:cNvSpPr>
            <a:spLocks noGrp="1"/>
          </p:cNvSpPr>
          <p:nvPr>
            <p:ph type="body" sz="quarter" idx="13"/>
          </p:nvPr>
        </p:nvSpPr>
        <p:spPr>
          <a:xfrm>
            <a:off x="323528" y="1124744"/>
            <a:ext cx="8640960" cy="5112568"/>
          </a:xfrm>
        </p:spPr>
        <p:txBody>
          <a:bodyPr/>
          <a:lstStyle/>
          <a:p>
            <a:pPr marL="0" indent="0">
              <a:buNone/>
            </a:pPr>
            <a:endParaRPr lang="de-DE" dirty="0" smtClean="0"/>
          </a:p>
          <a:p>
            <a:pPr marL="0" indent="0">
              <a:buNone/>
            </a:pPr>
            <a:r>
              <a:rPr lang="de-DE" dirty="0" smtClean="0"/>
              <a:t>Der Haupttitel </a:t>
            </a:r>
            <a:r>
              <a:rPr lang="de-DE" dirty="0"/>
              <a:t>wird aus </a:t>
            </a:r>
            <a:r>
              <a:rPr lang="de-DE" dirty="0" smtClean="0"/>
              <a:t>der Informationsquelle übertragen.</a:t>
            </a:r>
            <a:endParaRPr lang="de-DE" dirty="0"/>
          </a:p>
          <a:p>
            <a:pPr marL="0" indent="0">
              <a:buNone/>
            </a:pPr>
            <a:r>
              <a:rPr lang="de-DE" dirty="0" smtClean="0"/>
              <a:t>Ausnahme:</a:t>
            </a:r>
            <a:endParaRPr lang="de-DE" dirty="0"/>
          </a:p>
          <a:p>
            <a:pPr marL="0" indent="0">
              <a:buNone/>
            </a:pPr>
            <a:r>
              <a:rPr lang="de-DE" dirty="0" smtClean="0"/>
              <a:t>	Offensichtliche Tippfehler und falsche 	Schreibweisen </a:t>
            </a:r>
            <a:r>
              <a:rPr lang="de-DE" dirty="0"/>
              <a:t>werden </a:t>
            </a:r>
            <a:r>
              <a:rPr lang="de-DE" dirty="0" smtClean="0"/>
              <a:t>korrigiert.</a:t>
            </a:r>
            <a:endParaRPr lang="de-DE" dirty="0"/>
          </a:p>
          <a:p>
            <a:pPr marL="0" indent="0">
              <a:buNone/>
            </a:pPr>
            <a:r>
              <a:rPr lang="de-DE" dirty="0" smtClean="0"/>
              <a:t>	Vorliegende </a:t>
            </a:r>
            <a:r>
              <a:rPr lang="de-DE" dirty="0"/>
              <a:t>Titelfassung wird </a:t>
            </a:r>
            <a:r>
              <a:rPr lang="de-DE" dirty="0" smtClean="0"/>
              <a:t>ggf. in einer	Anmerkung  und </a:t>
            </a:r>
            <a:r>
              <a:rPr lang="de-DE" dirty="0"/>
              <a:t>als abweichender Titel </a:t>
            </a:r>
            <a:r>
              <a:rPr lang="de-DE" dirty="0" smtClean="0"/>
              <a:t>erfasst.</a:t>
            </a:r>
          </a:p>
          <a:p>
            <a:pPr marL="0" indent="0">
              <a:buNone/>
            </a:pPr>
            <a:r>
              <a:rPr lang="de-DE" dirty="0"/>
              <a:t>	</a:t>
            </a:r>
            <a:endParaRPr lang="de-DE" dirty="0" smtClean="0"/>
          </a:p>
        </p:txBody>
      </p:sp>
      <p:sp>
        <p:nvSpPr>
          <p:cNvPr id="4" name="Fußzeilenplatzhalter 3"/>
          <p:cNvSpPr>
            <a:spLocks noGrp="1"/>
          </p:cNvSpPr>
          <p:nvPr>
            <p:ph type="ftr" sz="quarter" idx="14"/>
          </p:nvPr>
        </p:nvSpPr>
        <p:spPr>
          <a:xfrm>
            <a:off x="467544" y="6381328"/>
            <a:ext cx="7344816" cy="365125"/>
          </a:xfrm>
        </p:spPr>
        <p:txBody>
          <a:bodyPr/>
          <a:lstStyle/>
          <a:p>
            <a:r>
              <a:rPr lang="de-DE" smtClean="0"/>
              <a:t>AG RDA Schulungsunterlagen – Modul 5A.04: Integrierende Ressourcen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2349798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a:xfrm>
            <a:off x="251520" y="1124744"/>
            <a:ext cx="8568952" cy="5184576"/>
          </a:xfrm>
        </p:spPr>
        <p:txBody>
          <a:bodyPr/>
          <a:lstStyle/>
          <a:p>
            <a:endParaRPr lang="de-DE" dirty="0"/>
          </a:p>
          <a:p>
            <a:pPr marL="0" indent="0">
              <a:buNone/>
            </a:pPr>
            <a:r>
              <a:rPr lang="de-DE" dirty="0" smtClean="0"/>
              <a:t>Die </a:t>
            </a:r>
            <a:r>
              <a:rPr lang="de-DE" dirty="0"/>
              <a:t>Erscheinungsfrequenz der Iterationen einer integrierenden </a:t>
            </a:r>
            <a:r>
              <a:rPr lang="de-DE" dirty="0" smtClean="0"/>
              <a:t>Ressource</a:t>
            </a:r>
          </a:p>
          <a:p>
            <a:r>
              <a:rPr lang="de-DE" dirty="0" smtClean="0"/>
              <a:t>kann </a:t>
            </a:r>
            <a:r>
              <a:rPr lang="de-DE" dirty="0"/>
              <a:t>erfasst </a:t>
            </a:r>
            <a:r>
              <a:rPr lang="de-DE" dirty="0" smtClean="0"/>
              <a:t>werden, </a:t>
            </a:r>
            <a:r>
              <a:rPr lang="de-DE" dirty="0"/>
              <a:t>wenn sie bekannt </a:t>
            </a:r>
            <a:r>
              <a:rPr lang="de-DE" dirty="0" smtClean="0"/>
              <a:t>ist.</a:t>
            </a:r>
          </a:p>
          <a:p>
            <a:pPr marL="0" indent="0">
              <a:buNone/>
            </a:pPr>
            <a:endParaRPr lang="de-DE" dirty="0" smtClean="0"/>
          </a:p>
          <a:p>
            <a:r>
              <a:rPr lang="de-DE" dirty="0" smtClean="0"/>
              <a:t>An </a:t>
            </a:r>
            <a:r>
              <a:rPr lang="de-DE" dirty="0"/>
              <a:t>der Regelwerksstelle RDA 2.14.1.3 ist eine Liste mit verbindlichen Begriffen </a:t>
            </a:r>
            <a:r>
              <a:rPr lang="de-DE" dirty="0" smtClean="0"/>
              <a:t>genannt.</a:t>
            </a:r>
          </a:p>
          <a:p>
            <a:pPr marL="0" indent="0">
              <a:buNone/>
            </a:pPr>
            <a:endParaRPr lang="de-DE" dirty="0" smtClean="0"/>
          </a:p>
          <a:p>
            <a:r>
              <a:rPr lang="de-DE" dirty="0" smtClean="0"/>
              <a:t>In einer Anmerkung kann auf frühere bzw. wechselnde Erscheinungsfrequenzen hingewiesen werden.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817706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Umfangsangabe </a:t>
            </a:r>
            <a:r>
              <a:rPr lang="de-DE" dirty="0" smtClean="0"/>
              <a:t>RDA 3.4.1.3, RDA 3.4.1.10 und D-A-CH, </a:t>
            </a:r>
            <a:r>
              <a:rPr lang="de-DE" dirty="0"/>
              <a:t>RDA </a:t>
            </a:r>
            <a:r>
              <a:rPr lang="de-DE" dirty="0" smtClean="0"/>
              <a:t>3.4.5.19 und D-A-CH</a:t>
            </a:r>
            <a:endParaRPr lang="de-DE" dirty="0"/>
          </a:p>
        </p:txBody>
      </p:sp>
      <p:sp>
        <p:nvSpPr>
          <p:cNvPr id="3" name="Textplatzhalter 2"/>
          <p:cNvSpPr>
            <a:spLocks noGrp="1"/>
          </p:cNvSpPr>
          <p:nvPr>
            <p:ph type="body" sz="quarter" idx="13"/>
          </p:nvPr>
        </p:nvSpPr>
        <p:spPr>
          <a:xfrm>
            <a:off x="251520" y="1268760"/>
            <a:ext cx="8568952" cy="5040560"/>
          </a:xfrm>
        </p:spPr>
        <p:txBody>
          <a:bodyPr/>
          <a:lstStyle/>
          <a:p>
            <a:r>
              <a:rPr lang="de-DE" dirty="0" smtClean="0"/>
              <a:t>Die </a:t>
            </a:r>
            <a:r>
              <a:rPr lang="de-DE" dirty="0"/>
              <a:t>Erfassung der </a:t>
            </a:r>
            <a:r>
              <a:rPr lang="de-DE" b="1" dirty="0"/>
              <a:t>Art der Einheit</a:t>
            </a:r>
            <a:r>
              <a:rPr lang="de-DE" dirty="0"/>
              <a:t> sowohl bei noch laufenden als auch bei abgeschlossenen integrierenden </a:t>
            </a:r>
            <a:r>
              <a:rPr lang="de-DE" dirty="0" smtClean="0"/>
              <a:t>Ressourcen ist </a:t>
            </a:r>
            <a:r>
              <a:rPr lang="de-DE" dirty="0"/>
              <a:t>fakultativ</a:t>
            </a:r>
            <a:r>
              <a:rPr lang="de-DE" dirty="0" smtClean="0"/>
              <a:t>.</a:t>
            </a:r>
          </a:p>
          <a:p>
            <a:endParaRPr lang="de-DE" dirty="0"/>
          </a:p>
          <a:p>
            <a:r>
              <a:rPr lang="de-DE" dirty="0"/>
              <a:t>Bei einer noch laufenden Loseblattsammlung </a:t>
            </a:r>
            <a:r>
              <a:rPr lang="de-DE" dirty="0" smtClean="0"/>
              <a:t>lautet die Angabe ggf.: Bände </a:t>
            </a:r>
            <a:r>
              <a:rPr lang="de-DE" dirty="0"/>
              <a:t>(Loseblattsammlung</a:t>
            </a:r>
            <a:r>
              <a:rPr lang="de-DE" dirty="0" smtClean="0"/>
              <a:t>)</a:t>
            </a:r>
          </a:p>
          <a:p>
            <a:pPr marL="0" indent="0">
              <a:buNone/>
            </a:pPr>
            <a:endParaRPr lang="de-DE" dirty="0" smtClean="0"/>
          </a:p>
          <a:p>
            <a:r>
              <a:rPr lang="de-DE" dirty="0"/>
              <a:t>Bei einer abgeschlossenen integrierenden Ressource kann fakultativ die </a:t>
            </a:r>
            <a:r>
              <a:rPr lang="de-DE" b="1" dirty="0"/>
              <a:t>Anzahl der Einheit</a:t>
            </a:r>
            <a:r>
              <a:rPr lang="de-DE" dirty="0"/>
              <a:t> ergänzt werden</a:t>
            </a:r>
            <a:r>
              <a:rPr lang="de-DE" dirty="0" smtClean="0"/>
              <a:t>.</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075319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Erläuterung </a:t>
            </a:r>
            <a:r>
              <a:rPr lang="de-DE" dirty="0"/>
              <a:t>zum </a:t>
            </a:r>
            <a:r>
              <a:rPr lang="de-DE" dirty="0" err="1"/>
              <a:t>Identifikator</a:t>
            </a:r>
            <a:r>
              <a:rPr lang="de-DE" dirty="0"/>
              <a:t> bei </a:t>
            </a:r>
            <a:r>
              <a:rPr lang="de-DE" dirty="0" smtClean="0"/>
              <a:t>Loseblattsammlungen </a:t>
            </a:r>
            <a:r>
              <a:rPr lang="de-DE" dirty="0"/>
              <a:t>RDA </a:t>
            </a:r>
            <a:r>
              <a:rPr lang="de-DE" dirty="0" smtClean="0"/>
              <a:t>2.15.1.7</a:t>
            </a:r>
            <a:endParaRPr lang="de-DE" dirty="0"/>
          </a:p>
        </p:txBody>
      </p:sp>
      <p:sp>
        <p:nvSpPr>
          <p:cNvPr id="3" name="Textplatzhalter 2"/>
          <p:cNvSpPr>
            <a:spLocks noGrp="1"/>
          </p:cNvSpPr>
          <p:nvPr>
            <p:ph type="body" sz="quarter" idx="13"/>
          </p:nvPr>
        </p:nvSpPr>
        <p:spPr>
          <a:xfrm>
            <a:off x="251520" y="1268760"/>
            <a:ext cx="8568952" cy="5040560"/>
          </a:xfrm>
        </p:spPr>
        <p:txBody>
          <a:bodyPr/>
          <a:lstStyle/>
          <a:p>
            <a:pPr marL="0" indent="0">
              <a:buNone/>
            </a:pPr>
            <a:endParaRPr lang="de-DE" dirty="0" smtClean="0"/>
          </a:p>
          <a:p>
            <a:pPr marL="0" indent="0">
              <a:buNone/>
            </a:pPr>
            <a:r>
              <a:rPr lang="de-DE" dirty="0" smtClean="0"/>
              <a:t>Ist </a:t>
            </a:r>
            <a:r>
              <a:rPr lang="de-DE" dirty="0"/>
              <a:t>bei einer Loseblattsammlung ein </a:t>
            </a:r>
            <a:r>
              <a:rPr lang="de-DE" dirty="0" err="1"/>
              <a:t>Identifikator</a:t>
            </a:r>
            <a:r>
              <a:rPr lang="de-DE" dirty="0"/>
              <a:t> zu erfassen, wird als Erläuterung „(Loseblattsammlung)“ </a:t>
            </a:r>
            <a:r>
              <a:rPr lang="de-DE" dirty="0" smtClean="0"/>
              <a:t>angefügt.</a:t>
            </a:r>
            <a:endParaRPr lang="de-DE" dirty="0"/>
          </a:p>
          <a:p>
            <a:pPr marL="0" indent="0">
              <a:buNone/>
            </a:pPr>
            <a:endParaRPr lang="de-DE" dirty="0" smtClean="0"/>
          </a:p>
          <a:p>
            <a:endParaRPr lang="de-DE" dirty="0"/>
          </a:p>
          <a:p>
            <a:pPr marL="0" indent="0">
              <a:buNone/>
            </a:pPr>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816989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55786"/>
            <a:ext cx="8568952" cy="1228998"/>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a:xfrm>
            <a:off x="251520" y="1628800"/>
            <a:ext cx="8568952" cy="4680520"/>
          </a:xfrm>
        </p:spPr>
        <p:txBody>
          <a:bodyPr/>
          <a:lstStyle/>
          <a:p>
            <a:pPr marL="0" indent="0">
              <a:buNone/>
            </a:pPr>
            <a:endParaRPr lang="de-DE" dirty="0" smtClean="0"/>
          </a:p>
          <a:p>
            <a:pPr marL="0" indent="0">
              <a:buNone/>
            </a:pPr>
            <a:r>
              <a:rPr lang="de-DE" dirty="0" smtClean="0"/>
              <a:t>Es </a:t>
            </a:r>
            <a:r>
              <a:rPr lang="de-DE" dirty="0"/>
              <a:t>gelten die allgemeinen Regeln in Abschnitt 6</a:t>
            </a:r>
            <a:r>
              <a:rPr lang="de-DE" dirty="0" smtClean="0"/>
              <a:t>.</a:t>
            </a:r>
          </a:p>
          <a:p>
            <a:pPr marL="0" indent="0">
              <a:buNone/>
            </a:pPr>
            <a:endParaRPr lang="de-DE" dirty="0" smtClean="0"/>
          </a:p>
          <a:p>
            <a:pPr marL="0" indent="0">
              <a:buNone/>
            </a:pPr>
            <a:r>
              <a:rPr lang="de-DE" dirty="0" smtClean="0"/>
              <a:t>Es </a:t>
            </a:r>
            <a:r>
              <a:rPr lang="de-DE" dirty="0"/>
              <a:t>können sowohl geistige Schöpfer als auch Sonstige und Mitwirkende auftreten</a:t>
            </a:r>
            <a:r>
              <a:rPr lang="de-DE" dirty="0" smtClean="0"/>
              <a:t>.</a:t>
            </a:r>
            <a:endParaRPr lang="de-DE" dirty="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500147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940966"/>
          </a:xfrm>
        </p:spPr>
        <p:txBody>
          <a:bodyPr/>
          <a:lstStyle/>
          <a:p>
            <a:r>
              <a:rPr lang="de-DE" dirty="0"/>
              <a:t>Beispiel: Grundwerk: Umfassende zusammengesetzte </a:t>
            </a:r>
            <a:r>
              <a:rPr lang="de-DE" dirty="0" smtClean="0"/>
              <a:t>Beschreibung 1 </a:t>
            </a:r>
            <a:endParaRPr lang="de-DE" dirty="0"/>
          </a:p>
        </p:txBody>
      </p:sp>
      <p:sp>
        <p:nvSpPr>
          <p:cNvPr id="3" name="Textplatzhalter 2"/>
          <p:cNvSpPr>
            <a:spLocks noGrp="1"/>
          </p:cNvSpPr>
          <p:nvPr>
            <p:ph type="body" sz="quarter" idx="13"/>
          </p:nvPr>
        </p:nvSpPr>
        <p:spPr>
          <a:xfrm>
            <a:off x="251520" y="1628800"/>
            <a:ext cx="8568952" cy="4680520"/>
          </a:xfrm>
        </p:spPr>
        <p:txBody>
          <a:bodyPr/>
          <a:lstStyle/>
          <a:p>
            <a:pPr marL="0" indent="0">
              <a:buNone/>
            </a:pPr>
            <a:r>
              <a:rPr lang="de-DE" dirty="0" smtClean="0"/>
              <a:t>Im 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295752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Textfeld 5"/>
          <p:cNvSpPr txBox="1"/>
          <p:nvPr/>
        </p:nvSpPr>
        <p:spPr>
          <a:xfrm>
            <a:off x="4716016" y="3718187"/>
            <a:ext cx="3133268"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a:solidFill>
                  <a:schemeClr val="dk1"/>
                </a:solidFill>
                <a:latin typeface="Verdana" panose="020B0604030504040204" pitchFamily="34" charset="0"/>
                <a:ea typeface="Verdana" panose="020B0604030504040204" pitchFamily="34" charset="0"/>
                <a:cs typeface="Verdana" panose="020B0604030504040204" pitchFamily="34" charset="0"/>
              </a:rPr>
              <a:t>ISBN 3-8245-7130-7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Maß: 23 cm. Beigelegt ist dasselbe Werk 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971600" y="1845979"/>
            <a:ext cx="3133268" cy="4247317"/>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8640"/>
            <a:ext cx="8640960" cy="936104"/>
          </a:xfrm>
        </p:spPr>
        <p:txBody>
          <a:bodyPr/>
          <a:lstStyle/>
          <a:p>
            <a:r>
              <a:rPr lang="de-DE" dirty="0"/>
              <a:t>Beispiel: </a:t>
            </a:r>
            <a:r>
              <a:rPr lang="de-DE" dirty="0" smtClean="0"/>
              <a:t>Grundwerk: </a:t>
            </a:r>
            <a:r>
              <a:rPr lang="de-DE" dirty="0"/>
              <a:t>Umfassende zusammengesetzte </a:t>
            </a:r>
            <a:r>
              <a:rPr lang="de-DE" dirty="0" smtClean="0"/>
              <a:t>Beschreibung 2 </a:t>
            </a:r>
            <a:endParaRPr lang="de-DE"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142" y="2278027"/>
            <a:ext cx="2805834" cy="3528392"/>
          </a:xfrm>
          <a:prstGeom prst="rect">
            <a:avLst/>
          </a:prstGeom>
        </p:spPr>
      </p:pic>
      <p:pic>
        <p:nvPicPr>
          <p:cNvPr id="1026" name="Picture 2"/>
          <p:cNvPicPr>
            <a:picLocks noChangeAspect="1" noChangeArrowheads="1"/>
          </p:cNvPicPr>
          <p:nvPr/>
        </p:nvPicPr>
        <p:blipFill>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391917" y="1777172"/>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303" y="2341219"/>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303" y="2326638"/>
            <a:ext cx="3578944" cy="8071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971600" y="1445976"/>
            <a:ext cx="14401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4"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834995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63568248"/>
              </p:ext>
            </p:extLst>
          </p:nvPr>
        </p:nvGraphicFramePr>
        <p:xfrm>
          <a:off x="395536" y="507020"/>
          <a:ext cx="8424936" cy="5442260"/>
        </p:xfrm>
        <a:graphic>
          <a:graphicData uri="http://schemas.openxmlformats.org/drawingml/2006/table">
            <a:tbl>
              <a:tblPr firstRow="1" bandRow="1">
                <a:tableStyleId>{5C22544A-7EE6-4342-B048-85BDC9FD1C3A}</a:tableStyleId>
              </a:tblPr>
              <a:tblGrid>
                <a:gridCol w="1465206"/>
                <a:gridCol w="3719370"/>
                <a:gridCol w="3240360"/>
              </a:tblGrid>
              <a:tr h="416874">
                <a:tc>
                  <a:txBody>
                    <a:bodyPr/>
                    <a:lstStyle/>
                    <a:p>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862090">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Praxishandbuch Windows Security Administration</a:t>
                      </a:r>
                      <a:endParaRPr lang="de-DE" sz="1800">
                        <a:effectLst/>
                        <a:latin typeface="Calibri"/>
                        <a:ea typeface="Calibri"/>
                        <a:cs typeface="Times New Roman"/>
                      </a:endParaRPr>
                    </a:p>
                  </a:txBody>
                  <a:tcPr marL="68580" marR="68580" marT="0" marB="0"/>
                </a:tc>
              </a:tr>
              <a:tr h="1196768">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Kevin F. Johnson </a:t>
                      </a:r>
                      <a:endParaRPr lang="de-DE" sz="1800" dirty="0">
                        <a:effectLst/>
                        <a:latin typeface="Calibri"/>
                        <a:ea typeface="Calibri"/>
                        <a:cs typeface="Times New Roman"/>
                      </a:endParaRPr>
                    </a:p>
                  </a:txBody>
                  <a:tcPr marL="68580" marR="68580" marT="0" marB="0"/>
                </a:tc>
              </a:tr>
              <a:tr h="219049">
                <a:tc>
                  <a:txBody>
                    <a:bodyPr/>
                    <a:lstStyle/>
                    <a:p>
                      <a:pPr>
                        <a:lnSpc>
                          <a:spcPct val="115000"/>
                        </a:lnSpc>
                        <a:spcAft>
                          <a:spcPts val="1000"/>
                        </a:spcAft>
                      </a:pPr>
                      <a:r>
                        <a:rPr lang="de-DE" sz="1800" b="1">
                          <a:effectLst/>
                          <a:latin typeface="Verdana"/>
                          <a:ea typeface="Calibri"/>
                          <a:cs typeface="Times New Roman"/>
                        </a:rPr>
                        <a:t>2.8.2</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effectLst/>
                          <a:latin typeface="Verdana"/>
                          <a:ea typeface="Calibri"/>
                          <a:cs typeface="Times New Roman"/>
                        </a:rPr>
                        <a:t>Kissing</a:t>
                      </a:r>
                      <a:endParaRPr lang="de-DE" sz="1800" dirty="0">
                        <a:effectLst/>
                        <a:latin typeface="Calibri"/>
                        <a:ea typeface="Calibri"/>
                        <a:cs typeface="Times New Roman"/>
                      </a:endParaRPr>
                    </a:p>
                  </a:txBody>
                  <a:tcPr marL="68580" marR="68580" marT="0" marB="0"/>
                </a:tc>
              </a:tr>
              <a:tr h="428909">
                <a:tc>
                  <a:txBody>
                    <a:bodyPr/>
                    <a:lstStyle/>
                    <a:p>
                      <a:pPr>
                        <a:lnSpc>
                          <a:spcPct val="115000"/>
                        </a:lnSpc>
                        <a:spcAft>
                          <a:spcPts val="1000"/>
                        </a:spcAft>
                      </a:pPr>
                      <a:r>
                        <a:rPr lang="en-US" sz="1800" b="1">
                          <a:effectLst/>
                          <a:latin typeface="Verdana"/>
                          <a:ea typeface="Calibri"/>
                          <a:cs typeface="Times New Roman"/>
                        </a:rPr>
                        <a:t>2.8.4</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Interest Verlag</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a:effectLst/>
                          <a:latin typeface="Verdana"/>
                          <a:ea typeface="Calibri"/>
                          <a:cs typeface="Times New Roman"/>
                        </a:rPr>
                        <a:t>2.8.6.5</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[2002]-</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a:effectLst/>
                          <a:latin typeface="Verdana"/>
                          <a:ea typeface="Calibri"/>
                          <a:cs typeface="Times New Roman"/>
                        </a:rPr>
                        <a:t>2.13.1.3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Integrierende Ressource</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dirty="0">
                          <a:effectLst/>
                          <a:latin typeface="Verdana"/>
                          <a:ea typeface="Calibri"/>
                          <a:cs typeface="Times New Roman"/>
                        </a:rPr>
                        <a:t>2.14.1.3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Erscheinungsfrequenz</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vierteljährlich</a:t>
                      </a:r>
                      <a:endParaRPr lang="de-DE" sz="1800" dirty="0">
                        <a:effectLst/>
                        <a:latin typeface="Calibri"/>
                        <a:ea typeface="Calibri"/>
                        <a:cs typeface="Times New Roman"/>
                      </a:endParaRPr>
                    </a:p>
                  </a:txBody>
                  <a:tcPr marL="68580" marR="68580" marT="0" marB="0"/>
                </a:tc>
              </a:tr>
              <a:tr h="530405">
                <a:tc>
                  <a:txBody>
                    <a:bodyPr/>
                    <a:lstStyle/>
                    <a:p>
                      <a:pPr>
                        <a:lnSpc>
                          <a:spcPct val="115000"/>
                        </a:lnSpc>
                        <a:spcAft>
                          <a:spcPts val="1000"/>
                        </a:spcAft>
                      </a:pPr>
                      <a:r>
                        <a:rPr lang="de-DE" sz="1800" b="1" dirty="0" smtClean="0">
                          <a:effectLst/>
                          <a:latin typeface="Verdana"/>
                          <a:ea typeface="Calibri"/>
                          <a:cs typeface="Times New Roman"/>
                        </a:rPr>
                        <a:t>2.15</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err="1" smtClean="0">
                          <a:effectLst/>
                          <a:latin typeface="Verdana"/>
                          <a:ea typeface="Calibri"/>
                          <a:cs typeface="Times New Roman"/>
                        </a:rPr>
                        <a:t>Identifikator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ISBN 3-8245-7130-7 (Loseblattsammlung)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8"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1049977"/>
              </p:ext>
            </p:extLst>
          </p:nvPr>
        </p:nvGraphicFramePr>
        <p:xfrm>
          <a:off x="395536" y="476672"/>
          <a:ext cx="8424935" cy="5577606"/>
        </p:xfrm>
        <a:graphic>
          <a:graphicData uri="http://schemas.openxmlformats.org/drawingml/2006/table">
            <a:tbl>
              <a:tblPr firstRow="1" bandRow="1">
                <a:tableStyleId>{5C22544A-7EE6-4342-B048-85BDC9FD1C3A}</a:tableStyleId>
              </a:tblPr>
              <a:tblGrid>
                <a:gridCol w="1465206"/>
                <a:gridCol w="3647362"/>
                <a:gridCol w="331236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Grundwerk Oktober 2002</a:t>
                      </a: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ohne Hilfsmittel zu benutzen</a:t>
                      </a:r>
                      <a:endParaRPr lang="de-DE" sz="1800" dirty="0">
                        <a:effectLst/>
                        <a:latin typeface="Calibri"/>
                        <a:ea typeface="Calibri"/>
                        <a:cs typeface="Times New Roman"/>
                      </a:endParaRPr>
                    </a:p>
                  </a:txBody>
                  <a:tcPr marL="68580" marR="68580" marT="0" marB="0"/>
                </a:tc>
              </a:tr>
              <a:tr h="432048">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Band </a:t>
                      </a:r>
                      <a:endParaRPr lang="de-DE" sz="180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0" dirty="0">
                          <a:effectLst/>
                          <a:latin typeface="Verdana"/>
                          <a:ea typeface="Calibri"/>
                          <a:cs typeface="Times New Roman"/>
                        </a:rPr>
                        <a:t>3.4.1.10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Bände (Loseblattsammlung)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3.5</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Maße</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23 cm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19444">
                <a:tc>
                  <a:txBody>
                    <a:bodyPr/>
                    <a:lstStyle/>
                    <a:p>
                      <a:pPr>
                        <a:lnSpc>
                          <a:spcPct val="115000"/>
                        </a:lnSpc>
                        <a:spcAft>
                          <a:spcPts val="1000"/>
                        </a:spcAft>
                      </a:pPr>
                      <a:r>
                        <a:rPr lang="de-DE" sz="1800" b="1">
                          <a:effectLst/>
                          <a:latin typeface="Verdana"/>
                          <a:ea typeface="Calibri"/>
                          <a:cs typeface="Times New Roman"/>
                        </a:rPr>
                        <a:t>6.2.2</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a:effectLst/>
                          <a:latin typeface="Verdana"/>
                          <a:ea typeface="Calibri"/>
                          <a:cs typeface="Times New Roman"/>
                        </a:rPr>
                        <a:t>6.9</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Text</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err="1" smtClean="0">
                          <a:effectLst/>
                          <a:latin typeface="Verdana"/>
                          <a:ea typeface="Calibri"/>
                          <a:cs typeface="Times New Roman"/>
                        </a:rPr>
                        <a:t>ger</a:t>
                      </a:r>
                      <a:endParaRPr lang="de-DE" sz="1800" dirty="0">
                        <a:effectLst/>
                        <a:latin typeface="Calibri"/>
                        <a:ea typeface="Calibri"/>
                        <a:cs typeface="Times New Roman"/>
                      </a:endParaRPr>
                    </a:p>
                  </a:txBody>
                  <a:tcPr marL="68580" marR="68580" marT="0" marB="0"/>
                </a:tc>
              </a:tr>
            </a:tbl>
          </a:graphicData>
        </a:graphic>
      </p:graphicFrame>
      <p:sp>
        <p:nvSpPr>
          <p:cNvPr id="8"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69998328"/>
              </p:ext>
            </p:extLst>
          </p:nvPr>
        </p:nvGraphicFramePr>
        <p:xfrm>
          <a:off x="395536" y="476672"/>
          <a:ext cx="8424935" cy="4761086"/>
        </p:xfrm>
        <a:graphic>
          <a:graphicData uri="http://schemas.openxmlformats.org/drawingml/2006/table">
            <a:tbl>
              <a:tblPr firstRow="1" bandRow="1">
                <a:tableStyleId>{5C22544A-7EE6-4342-B048-85BDC9FD1C3A}</a:tableStyleId>
              </a:tblPr>
              <a:tblGrid>
                <a:gridCol w="1465206"/>
                <a:gridCol w="3647362"/>
                <a:gridCol w="331236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a:effectLst/>
                          <a:latin typeface="Verdana"/>
                          <a:ea typeface="Calibri"/>
                          <a:cs typeface="Times New Roman"/>
                        </a:rPr>
                        <a:t>20.2</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Johnson, Kevin F.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482991">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 </a:t>
                      </a:r>
                      <a:endParaRPr lang="de-DE" sz="1800" dirty="0">
                        <a:effectLst/>
                        <a:latin typeface="Calibri"/>
                        <a:ea typeface="Calibri"/>
                        <a:cs typeface="Times New Roman"/>
                      </a:endParaRPr>
                    </a:p>
                  </a:txBody>
                  <a:tcPr marL="68580" marR="68580" marT="0" marB="0"/>
                </a:tc>
              </a:tr>
              <a:tr h="482991">
                <a:tc>
                  <a:txBody>
                    <a:bodyPr/>
                    <a:lstStyle/>
                    <a:p>
                      <a:pPr>
                        <a:lnSpc>
                          <a:spcPct val="100000"/>
                        </a:lnSpc>
                        <a:spcAft>
                          <a:spcPts val="600"/>
                        </a:spcAft>
                      </a:pPr>
                      <a:r>
                        <a:rPr lang="de-DE" sz="1800" b="1" dirty="0" smtClean="0">
                          <a:effectLst/>
                          <a:latin typeface="Verdana"/>
                          <a:ea typeface="Calibri"/>
                          <a:cs typeface="Times New Roman"/>
                        </a:rPr>
                        <a:t>24.5</a:t>
                      </a:r>
                      <a:endParaRPr lang="de-DE" sz="1800" b="1"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1" dirty="0" smtClean="0">
                          <a:effectLst/>
                          <a:latin typeface="Verdana"/>
                          <a:ea typeface="Calibri"/>
                          <a:cs typeface="Times New Roman"/>
                        </a:rPr>
                        <a:t>Beziehungskennzeichnung</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Erscheint auch als</a:t>
                      </a:r>
                      <a:endParaRPr lang="de-DE" sz="1800" i="1" dirty="0" smtClean="0">
                        <a:effectLst/>
                        <a:latin typeface="Verdana"/>
                        <a:ea typeface="Calibri"/>
                        <a:cs typeface="Times New Roman"/>
                      </a:endParaRPr>
                    </a:p>
                  </a:txBody>
                  <a:tcPr marL="68580" marR="68580" marT="0" marB="0"/>
                </a:tc>
              </a:tr>
              <a:tr h="432048">
                <a:tc>
                  <a:txBody>
                    <a:bodyPr/>
                    <a:lstStyle/>
                    <a:p>
                      <a:pPr>
                        <a:lnSpc>
                          <a:spcPct val="100000"/>
                        </a:lnSpc>
                        <a:spcAft>
                          <a:spcPts val="600"/>
                        </a:spcAft>
                      </a:pPr>
                      <a:r>
                        <a:rPr lang="de-DE" sz="1800" b="0" dirty="0" smtClean="0">
                          <a:effectLst/>
                          <a:latin typeface="Verdana"/>
                          <a:ea typeface="Calibri"/>
                          <a:cs typeface="Times New Roman"/>
                        </a:rPr>
                        <a:t>27.1</a:t>
                      </a: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smtClean="0">
                          <a:effectLst/>
                          <a:latin typeface="Verdana"/>
                          <a:ea typeface="Calibri"/>
                          <a:cs typeface="Times New Roman"/>
                        </a:rPr>
                        <a:t>In Beziehung stehende Manifestation</a:t>
                      </a:r>
                    </a:p>
                  </a:txBody>
                  <a:tcPr marL="68580" marR="68580" marT="0" marB="0"/>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effectLst/>
                          <a:latin typeface="Verdana"/>
                          <a:ea typeface="Calibri"/>
                          <a:cs typeface="Times New Roman"/>
                        </a:rPr>
                        <a:t>CD-ROM-Ausgabe</a:t>
                      </a:r>
                    </a:p>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effectLst/>
                          <a:latin typeface="Verdana"/>
                          <a:ea typeface="Calibri"/>
                          <a:cs typeface="Times New Roman"/>
                        </a:rPr>
                        <a:t>Windows Security Administration</a:t>
                      </a:r>
                    </a:p>
                    <a:p>
                      <a:pPr>
                        <a:lnSpc>
                          <a:spcPct val="100000"/>
                        </a:lnSpc>
                        <a:spcAft>
                          <a:spcPts val="600"/>
                        </a:spcAft>
                      </a:pPr>
                      <a:r>
                        <a:rPr lang="de-DE" sz="1800" i="1" dirty="0" smtClean="0">
                          <a:effectLst/>
                          <a:latin typeface="Verdana"/>
                          <a:ea typeface="Calibri"/>
                          <a:cs typeface="Times New Roman"/>
                        </a:rPr>
                        <a:t>(und/oder Ident.-Nr. des Manifestations-Datensatzes) </a:t>
                      </a:r>
                    </a:p>
                  </a:txBody>
                  <a:tcPr marL="68580" marR="68580" marT="0" marB="0"/>
                </a:tc>
              </a:tr>
            </a:tbl>
          </a:graphicData>
        </a:graphic>
      </p:graphicFrame>
      <p:sp>
        <p:nvSpPr>
          <p:cNvPr id="8"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57036074"/>
              </p:ext>
            </p:extLst>
          </p:nvPr>
        </p:nvGraphicFramePr>
        <p:xfrm>
          <a:off x="395536" y="1412775"/>
          <a:ext cx="8424935" cy="3044763"/>
        </p:xfrm>
        <a:graphic>
          <a:graphicData uri="http://schemas.openxmlformats.org/drawingml/2006/table">
            <a:tbl>
              <a:tblPr firstRow="1" bandRow="1">
                <a:tableStyleId>{5C22544A-7EE6-4342-B048-85BDC9FD1C3A}</a:tableStyleId>
              </a:tblPr>
              <a:tblGrid>
                <a:gridCol w="1465206"/>
                <a:gridCol w="3647362"/>
                <a:gridCol w="3312367"/>
              </a:tblGrid>
              <a:tr h="35788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[2002]-Dezember 2009</a:t>
                      </a:r>
                      <a:endParaRPr lang="de-DE" sz="1800" dirty="0">
                        <a:effectLst/>
                        <a:latin typeface="Calibri"/>
                        <a:ea typeface="Calibri"/>
                        <a:cs typeface="Times New Roman"/>
                      </a:endParaRPr>
                    </a:p>
                  </a:txBody>
                  <a:tcPr marL="68580" marR="68580" marT="0" marB="0"/>
                </a:tc>
              </a:tr>
              <a:tr h="1348766">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b="0" dirty="0">
                          <a:effectLst/>
                          <a:latin typeface="Verdana"/>
                          <a:ea typeface="Calibri"/>
                          <a:cs typeface="Times New Roman"/>
                        </a:rPr>
                        <a:t>3.4.</a:t>
                      </a:r>
                      <a:r>
                        <a:rPr lang="de-DE" sz="1800" dirty="0">
                          <a:effectLst/>
                          <a:latin typeface="Verdana"/>
                          <a:ea typeface="Calibri"/>
                          <a:cs typeface="Times New Roman"/>
                        </a:rPr>
                        <a:t>5</a:t>
                      </a:r>
                      <a:r>
                        <a:rPr lang="de-DE" sz="1800" b="0" dirty="0">
                          <a:effectLst/>
                          <a:latin typeface="Verdana"/>
                          <a:ea typeface="Calibri"/>
                          <a:cs typeface="Times New Roman"/>
                        </a:rPr>
                        <a:t>.</a:t>
                      </a:r>
                      <a:r>
                        <a:rPr lang="de-DE" sz="1800" dirty="0">
                          <a:effectLst/>
                          <a:latin typeface="Verdana"/>
                          <a:ea typeface="Calibri"/>
                          <a:cs typeface="Times New Roman"/>
                        </a:rPr>
                        <a:t>19</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 Bände (Loseblattsammlung)</a:t>
                      </a:r>
                      <a:endParaRPr lang="de-DE" sz="1800" dirty="0">
                        <a:effectLst/>
                        <a:latin typeface="Calibri"/>
                        <a:ea typeface="Calibri"/>
                        <a:cs typeface="Times New Roman"/>
                      </a:endParaRPr>
                    </a:p>
                  </a:txBody>
                  <a:tcPr marL="68580" marR="68580" marT="0" marB="0"/>
                </a:tc>
              </a:tr>
            </a:tbl>
          </a:graphicData>
        </a:graphic>
      </p:graphicFrame>
      <p:sp>
        <p:nvSpPr>
          <p:cNvPr id="2" name="Textfeld 1"/>
          <p:cNvSpPr txBox="1"/>
          <p:nvPr/>
        </p:nvSpPr>
        <p:spPr>
          <a:xfrm>
            <a:off x="251520" y="170637"/>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a:t>
            </a:r>
            <a:r>
              <a:rPr lang="de-DE" dirty="0"/>
              <a:t>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Es soll immer die </a:t>
            </a:r>
            <a:r>
              <a:rPr lang="de-DE" dirty="0"/>
              <a:t>neueste Iteration und damit ggf. </a:t>
            </a:r>
            <a:r>
              <a:rPr lang="de-DE" dirty="0" smtClean="0"/>
              <a:t>die </a:t>
            </a:r>
            <a:r>
              <a:rPr lang="de-DE" dirty="0"/>
              <a:t>aktuell vorliegende </a:t>
            </a:r>
            <a:r>
              <a:rPr lang="de-DE" dirty="0" smtClean="0"/>
              <a:t>Titelseite dokumentiert werden:</a:t>
            </a:r>
          </a:p>
          <a:p>
            <a:pPr marL="0" indent="0">
              <a:buNone/>
            </a:pPr>
            <a:endParaRPr lang="de-DE" dirty="0" smtClean="0"/>
          </a:p>
          <a:p>
            <a:pPr marL="0" indent="0">
              <a:buNone/>
            </a:pPr>
            <a:r>
              <a:rPr lang="de-DE" dirty="0" smtClean="0"/>
              <a:t>Die </a:t>
            </a:r>
            <a:r>
              <a:rPr lang="de-DE" dirty="0"/>
              <a:t>zusammengesetzte Beschreibung </a:t>
            </a:r>
            <a:r>
              <a:rPr lang="de-DE" dirty="0" smtClean="0"/>
              <a:t>wird bei </a:t>
            </a:r>
            <a:r>
              <a:rPr lang="de-DE" dirty="0"/>
              <a:t>integrierenden Ressourcen immer konsequent der neuesten vorliegenden Iteration </a:t>
            </a:r>
            <a:r>
              <a:rPr lang="de-DE" dirty="0" smtClean="0"/>
              <a:t>angepasst</a:t>
            </a:r>
          </a:p>
          <a:p>
            <a:pPr marL="0" indent="0">
              <a:buNone/>
            </a:pPr>
            <a:endParaRPr lang="de-DE" dirty="0" smtClean="0"/>
          </a:p>
          <a:p>
            <a:pPr marL="0" indent="0">
              <a:buNone/>
            </a:pPr>
            <a:r>
              <a:rPr lang="de-DE" dirty="0" smtClean="0"/>
              <a:t>sowohl </a:t>
            </a:r>
            <a:r>
              <a:rPr lang="de-DE" dirty="0"/>
              <a:t>auf Werk- als auch auf </a:t>
            </a:r>
            <a:r>
              <a:rPr lang="de-DE" dirty="0" smtClean="0"/>
              <a:t>Manifestationsebene!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76556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a:t>Änderungen im </a:t>
            </a:r>
            <a:r>
              <a:rPr lang="de-DE" dirty="0" smtClean="0"/>
              <a:t>Titel </a:t>
            </a:r>
            <a:r>
              <a:rPr lang="de-DE" dirty="0"/>
              <a:t>des Werks bzw. der </a:t>
            </a:r>
            <a:r>
              <a:rPr lang="de-DE" dirty="0" smtClean="0"/>
              <a:t>Manifestation - 1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a:t>
            </a:r>
            <a:r>
              <a:rPr lang="de-DE" dirty="0" smtClean="0"/>
              <a:t>. h</a:t>
            </a:r>
            <a:r>
              <a:rPr lang="de-DE" dirty="0"/>
              <a:t>. auch ein ggf. vorhandener Werknormsatz muss angepasst werden.</a:t>
            </a:r>
          </a:p>
          <a:p>
            <a:r>
              <a:rPr lang="de-DE" dirty="0"/>
              <a:t>Frühere </a:t>
            </a:r>
            <a:r>
              <a:rPr lang="de-DE" dirty="0" smtClean="0"/>
              <a:t>Titel </a:t>
            </a:r>
            <a:r>
              <a:rPr lang="de-DE" dirty="0"/>
              <a:t>werden angegeben, sofern sie für die Identifizierung oder den Zugang als wichtig angesehen werden</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244717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Änderungen </a:t>
            </a:r>
            <a:r>
              <a:rPr lang="de-DE" dirty="0"/>
              <a:t>im </a:t>
            </a:r>
            <a:r>
              <a:rPr lang="de-DE" dirty="0" smtClean="0"/>
              <a:t>Titel </a:t>
            </a:r>
            <a:r>
              <a:rPr lang="de-DE" dirty="0"/>
              <a:t>des Werks bzw. der </a:t>
            </a:r>
            <a:r>
              <a:rPr lang="de-DE" dirty="0" smtClean="0"/>
              <a:t>Manifestation - 2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r>
              <a:rPr lang="de-DE" dirty="0"/>
              <a:t>In einer Anmerkung wird ggf. die Iteration genannt, die der Aufnahme zugrunde liegt (RDA 2.17.13.4), bei einer Online-Ressource entsprechend das Datum, an dem die Ressource eingesehen wurde (RDA 2.17.13.5). Kein Standardelement!</a:t>
            </a:r>
          </a:p>
          <a:p>
            <a:endParaRPr lang="de-DE" dirty="0"/>
          </a:p>
          <a:p>
            <a:pPr marL="0" indent="0">
              <a:buNone/>
            </a:pPr>
            <a:r>
              <a:rPr lang="de-DE" b="1" dirty="0"/>
              <a:t>Ausnahme:</a:t>
            </a:r>
            <a:r>
              <a:rPr lang="de-DE" dirty="0"/>
              <a:t> </a:t>
            </a:r>
            <a:r>
              <a:rPr lang="de-DE" b="1" dirty="0" smtClean="0"/>
              <a:t>Titelvarianten </a:t>
            </a:r>
            <a:r>
              <a:rPr lang="de-DE" b="1" dirty="0"/>
              <a:t>RDA 2.17.2.4</a:t>
            </a:r>
            <a:endParaRPr lang="de-DE" dirty="0"/>
          </a:p>
          <a:p>
            <a:r>
              <a:rPr lang="de-DE" dirty="0"/>
              <a:t>Bei </a:t>
            </a:r>
            <a:r>
              <a:rPr lang="de-DE" dirty="0" smtClean="0"/>
              <a:t>wechselnden Titelvarianten, </a:t>
            </a:r>
            <a:r>
              <a:rPr lang="de-DE" dirty="0"/>
              <a:t>Ungenauigkeiten etc. kann auf eine Titelanpassung verzichtet werden. Sie können in einer Anmerkung verankert werden.</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812946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26</a:t>
            </a:fld>
            <a:endParaRPr lang="de-DE"/>
          </a:p>
        </p:txBody>
      </p:sp>
      <p:sp>
        <p:nvSpPr>
          <p:cNvPr id="15"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9326264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10247930"/>
              </p:ext>
            </p:extLst>
          </p:nvPr>
        </p:nvGraphicFramePr>
        <p:xfrm>
          <a:off x="539552" y="1628800"/>
          <a:ext cx="7920881" cy="4720532"/>
        </p:xfrm>
        <a:graphic>
          <a:graphicData uri="http://schemas.openxmlformats.org/drawingml/2006/table">
            <a:tbl>
              <a:tblPr firstRow="1" bandRow="1">
                <a:tableStyleId>{5C22544A-7EE6-4342-B048-85BDC9FD1C3A}</a:tableStyleId>
              </a:tblPr>
              <a:tblGrid>
                <a:gridCol w="1377545"/>
                <a:gridCol w="3429144"/>
                <a:gridCol w="3114192"/>
              </a:tblGrid>
              <a:tr h="36007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1128">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a:effectLst/>
                          <a:latin typeface="Verdana"/>
                          <a:ea typeface="Calibri"/>
                          <a:cs typeface="Times New Roman"/>
                        </a:rPr>
                        <a:t>Windows Security Administration</a:t>
                      </a:r>
                      <a:endParaRPr lang="de-DE" sz="1800">
                        <a:effectLst/>
                        <a:latin typeface="Calibri"/>
                        <a:ea typeface="Calibri"/>
                        <a:cs typeface="Times New Roman"/>
                      </a:endParaRPr>
                    </a:p>
                  </a:txBody>
                  <a:tcPr marL="68580" marR="68580" marT="0" marB="0"/>
                </a:tc>
              </a:tr>
              <a:tr h="720125">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err="1">
                          <a:effectLst/>
                          <a:latin typeface="Verdana"/>
                          <a:ea typeface="Calibri"/>
                          <a:cs typeface="Times New Roman"/>
                        </a:rPr>
                        <a:t>Praxishandbuch</a:t>
                      </a:r>
                      <a:r>
                        <a:rPr lang="en-US" sz="1800" dirty="0">
                          <a:effectLst/>
                          <a:latin typeface="Verdana"/>
                          <a:ea typeface="Calibri"/>
                          <a:cs typeface="Times New Roman"/>
                        </a:rPr>
                        <a:t> 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426371">
                <a:tc>
                  <a:txBody>
                    <a:bodyPr/>
                    <a:lstStyle/>
                    <a:p>
                      <a:pPr>
                        <a:lnSpc>
                          <a:spcPct val="115000"/>
                        </a:lnSpc>
                        <a:spcAft>
                          <a:spcPts val="1000"/>
                        </a:spcAft>
                      </a:pPr>
                      <a:r>
                        <a:rPr lang="de-DE" sz="1800">
                          <a:effectLst/>
                          <a:latin typeface="Verdana"/>
                          <a:ea typeface="Calibri"/>
                          <a:cs typeface="Times New Roman"/>
                        </a:rPr>
                        <a:t>2.17.2.3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Haupttitel</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err="1" smtClean="0">
                          <a:effectLst/>
                          <a:latin typeface="Verdana"/>
                          <a:ea typeface="Calibri"/>
                          <a:cs typeface="Times New Roman"/>
                        </a:rPr>
                        <a:t>Haupttitel</a:t>
                      </a:r>
                      <a:r>
                        <a:rPr lang="en-US" sz="1800" dirty="0" smtClean="0">
                          <a:effectLst/>
                          <a:latin typeface="Verdana"/>
                          <a:ea typeface="Calibri"/>
                          <a:cs typeface="Times New Roman"/>
                        </a:rPr>
                        <a:t> 2002-2006: </a:t>
                      </a:r>
                      <a:r>
                        <a:rPr lang="en-US" sz="1800" dirty="0" err="1">
                          <a:effectLst/>
                          <a:latin typeface="Verdana"/>
                          <a:ea typeface="Calibri"/>
                          <a:cs typeface="Times New Roman"/>
                        </a:rPr>
                        <a:t>Praxishandbuch</a:t>
                      </a:r>
                      <a:r>
                        <a:rPr lang="en-US" sz="1800" dirty="0">
                          <a:effectLst/>
                          <a:latin typeface="Verdana"/>
                          <a:ea typeface="Calibri"/>
                          <a:cs typeface="Times New Roman"/>
                        </a:rPr>
                        <a:t> Windows Security </a:t>
                      </a:r>
                      <a:r>
                        <a:rPr lang="en-US" sz="1800" dirty="0" smtClean="0">
                          <a:effectLst/>
                          <a:latin typeface="Verdana"/>
                          <a:ea typeface="Calibri"/>
                          <a:cs typeface="Times New Roman"/>
                        </a:rPr>
                        <a:t>Administration </a:t>
                      </a:r>
                      <a:endParaRPr lang="de-DE" sz="1800" dirty="0">
                        <a:effectLst/>
                        <a:latin typeface="Calibri"/>
                        <a:ea typeface="Calibri"/>
                        <a:cs typeface="Times New Roman"/>
                      </a:endParaRPr>
                    </a:p>
                  </a:txBody>
                  <a:tcPr marL="68580" marR="68580" marT="0" marB="0"/>
                </a:tc>
              </a:tr>
              <a:tr h="1552821">
                <a:tc>
                  <a:txBody>
                    <a:bodyPr/>
                    <a:lstStyle/>
                    <a:p>
                      <a:pPr>
                        <a:lnSpc>
                          <a:spcPct val="115000"/>
                        </a:lnSpc>
                        <a:spcAft>
                          <a:spcPts val="1000"/>
                        </a:spcAft>
                      </a:pPr>
                      <a:r>
                        <a:rPr lang="de-DE" sz="1800">
                          <a:effectLst/>
                          <a:latin typeface="Verdana"/>
                          <a:ea typeface="Calibri"/>
                          <a:cs typeface="Times New Roman"/>
                        </a:rPr>
                        <a:t>2.17.13.4</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Februar 2007</a:t>
                      </a:r>
                      <a:endParaRPr lang="de-DE" sz="1800" dirty="0">
                        <a:effectLst/>
                        <a:latin typeface="Calibri"/>
                        <a:ea typeface="Calibri"/>
                        <a:cs typeface="Times New Roman"/>
                      </a:endParaRPr>
                    </a:p>
                  </a:txBody>
                  <a:tcPr marL="68580" marR="68580" marT="0" marB="0"/>
                </a:tc>
              </a:tr>
            </a:tbl>
          </a:graphicData>
        </a:graphic>
      </p:graphicFrame>
      <p:sp>
        <p:nvSpPr>
          <p:cNvPr id="2" name="Textfeld 1"/>
          <p:cNvSpPr txBox="1"/>
          <p:nvPr/>
        </p:nvSpPr>
        <p:spPr>
          <a:xfrm>
            <a:off x="395536" y="848906"/>
            <a:ext cx="8424936"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Umfassende zusammengesetzte Beschreibung, Manifestationsebene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1520" y="183778"/>
            <a:ext cx="9001000" cy="508918"/>
          </a:xfrm>
        </p:spPr>
        <p:txBody>
          <a:bodyPr/>
          <a:lstStyle/>
          <a:p>
            <a:r>
              <a:rPr lang="de-DE" dirty="0">
                <a:solidFill>
                  <a:srgbClr val="4F81BD">
                    <a:lumMod val="75000"/>
                  </a:srgbClr>
                </a:solidFill>
              </a:rPr>
              <a:t>Beispiel: Update bei Änderung des Werktitels - 1</a:t>
            </a: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4043583"/>
              </p:ext>
            </p:extLst>
          </p:nvPr>
        </p:nvGraphicFramePr>
        <p:xfrm>
          <a:off x="539552" y="2420888"/>
          <a:ext cx="8136905" cy="3771460"/>
        </p:xfrm>
        <a:graphic>
          <a:graphicData uri="http://schemas.openxmlformats.org/drawingml/2006/table">
            <a:tbl>
              <a:tblPr firstRow="1" bandRow="1">
                <a:tableStyleId>{5C22544A-7EE6-4342-B048-85BDC9FD1C3A}</a:tableStyleId>
              </a:tblPr>
              <a:tblGrid>
                <a:gridCol w="1415114"/>
                <a:gridCol w="3522666"/>
                <a:gridCol w="3199125"/>
              </a:tblGrid>
              <a:tr h="53871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06239">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Früherer bevorzugter </a:t>
                      </a:r>
                      <a:br>
                        <a:rPr lang="de-DE" sz="1800" dirty="0">
                          <a:effectLst/>
                          <a:latin typeface="Verdana"/>
                          <a:ea typeface="Calibri"/>
                          <a:cs typeface="Times New Roman"/>
                        </a:rPr>
                      </a:br>
                      <a:r>
                        <a:rPr lang="de-DE" sz="1800" dirty="0">
                          <a:effectLst/>
                          <a:latin typeface="Verdana"/>
                          <a:ea typeface="Calibri"/>
                          <a:cs typeface="Times New Roman"/>
                        </a:rPr>
                        <a:t>Titel des Werks</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 </a:t>
                      </a:r>
                      <a:r>
                        <a:rPr lang="de-DE" sz="1800" i="1" dirty="0">
                          <a:effectLst/>
                          <a:latin typeface="Verdana"/>
                          <a:ea typeface="Calibri"/>
                          <a:cs typeface="Times New Roman"/>
                        </a:rPr>
                        <a:t>(ggf. nur im Werknormsatz)</a:t>
                      </a:r>
                      <a:endParaRPr lang="de-DE" sz="1800" dirty="0">
                        <a:effectLst/>
                        <a:latin typeface="Calibri"/>
                        <a:ea typeface="Calibri"/>
                        <a:cs typeface="Times New Roman"/>
                      </a:endParaRPr>
                    </a:p>
                  </a:txBody>
                  <a:tcPr marL="68580" marR="68580" marT="0" marB="0"/>
                </a:tc>
              </a:tr>
              <a:tr h="898088">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Windows Security Administration </a:t>
                      </a:r>
                      <a:r>
                        <a:rPr lang="de-DE" sz="1800" i="1">
                          <a:effectLst/>
                          <a:latin typeface="Verdana"/>
                          <a:ea typeface="Calibri"/>
                          <a:cs typeface="Times New Roman"/>
                        </a:rPr>
                        <a:t>(ggf. nur im Werknormsatz)</a:t>
                      </a:r>
                      <a:endParaRPr lang="de-DE" sz="1800">
                        <a:effectLst/>
                        <a:latin typeface="Calibri"/>
                        <a:ea typeface="Calibri"/>
                        <a:cs typeface="Times New Roman"/>
                      </a:endParaRPr>
                    </a:p>
                  </a:txBody>
                  <a:tcPr marL="68580" marR="68580" marT="0" marB="0"/>
                </a:tc>
              </a:tr>
              <a:tr h="1001370">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t>
                      </a:r>
                      <a:r>
                        <a:rPr lang="de-DE"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bl>
          </a:graphicData>
        </a:graphic>
      </p:graphicFrame>
      <p:sp>
        <p:nvSpPr>
          <p:cNvPr id="2" name="Textfeld 1"/>
          <p:cNvSpPr txBox="1"/>
          <p:nvPr/>
        </p:nvSpPr>
        <p:spPr>
          <a:xfrm>
            <a:off x="395536" y="1014988"/>
            <a:ext cx="8424936" cy="1261884"/>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Umfassende </a:t>
            </a:r>
            <a:r>
              <a:rPr lang="de-DE" sz="2000" dirty="0">
                <a:latin typeface="Verdana" panose="020B0604030504040204" pitchFamily="34" charset="0"/>
                <a:ea typeface="Verdana" panose="020B0604030504040204" pitchFamily="34" charset="0"/>
                <a:cs typeface="Verdana" panose="020B0604030504040204" pitchFamily="34" charset="0"/>
              </a:rPr>
              <a:t>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Werkebene</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1600" dirty="0">
                <a:latin typeface="Verdana" panose="020B0604030504040204" pitchFamily="34" charset="0"/>
                <a:ea typeface="Verdana" panose="020B0604030504040204" pitchFamily="34" charset="0"/>
                <a:cs typeface="Verdana" panose="020B0604030504040204" pitchFamily="34" charset="0"/>
              </a:rPr>
              <a:t>Zur Behandlung der Werkebene in der zusammengesetzten Beschreibung s. auch Modul 3.03.03, Punkt 5</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1520" y="183778"/>
            <a:ext cx="9001000" cy="508918"/>
          </a:xfrm>
        </p:spPr>
        <p:txBody>
          <a:bodyPr/>
          <a:lstStyle/>
          <a:p>
            <a:r>
              <a:rPr lang="de-DE" dirty="0">
                <a:solidFill>
                  <a:srgbClr val="4F81BD">
                    <a:lumMod val="75000"/>
                  </a:srgbClr>
                </a:solidFill>
              </a:rPr>
              <a:t>Beispiel: Update bei Änderung des Werktitels - 2</a:t>
            </a:r>
            <a:endParaRPr lang="de-DE" dirty="0"/>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4F81BD">
                    <a:lumMod val="75000"/>
                  </a:srgbClr>
                </a:solidFill>
              </a:rPr>
              <a:t>Das Prinzip „</a:t>
            </a:r>
            <a:r>
              <a:rPr lang="de-DE" dirty="0" err="1">
                <a:solidFill>
                  <a:srgbClr val="4F81BD">
                    <a:lumMod val="75000"/>
                  </a:srgbClr>
                </a:solidFill>
              </a:rPr>
              <a:t>latest</a:t>
            </a:r>
            <a:r>
              <a:rPr lang="de-DE" dirty="0">
                <a:solidFill>
                  <a:srgbClr val="4F81BD">
                    <a:lumMod val="75000"/>
                  </a:srgbClr>
                </a:solidFill>
              </a:rPr>
              <a:t> </a:t>
            </a:r>
            <a:r>
              <a:rPr lang="de-DE" dirty="0" err="1">
                <a:solidFill>
                  <a:srgbClr val="4F81BD">
                    <a:lumMod val="75000"/>
                  </a:srgbClr>
                </a:solidFill>
              </a:rPr>
              <a:t>entry</a:t>
            </a:r>
            <a:r>
              <a:rPr lang="de-DE" dirty="0">
                <a:solidFill>
                  <a:srgbClr val="4F81BD">
                    <a:lumMod val="75000"/>
                  </a:srgbClr>
                </a:solidFill>
              </a:rPr>
              <a:t>“ gilt auch bei</a:t>
            </a:r>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812147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t>integrierende </a:t>
            </a:r>
            <a:r>
              <a:rPr lang="de-DE" b="1" i="1" dirty="0" smtClean="0"/>
              <a:t>Ressource </a:t>
            </a:r>
            <a:r>
              <a:rPr lang="de-DE" i="1" dirty="0" smtClean="0"/>
              <a:t>bezieht </a:t>
            </a:r>
            <a:r>
              <a:rPr lang="de-DE" i="1" dirty="0"/>
              <a:t>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35490723"/>
              </p:ext>
            </p:extLst>
          </p:nvPr>
        </p:nvGraphicFramePr>
        <p:xfrm>
          <a:off x="442118" y="1412776"/>
          <a:ext cx="8394128" cy="4924071"/>
        </p:xfrm>
        <a:graphic>
          <a:graphicData uri="http://schemas.openxmlformats.org/drawingml/2006/table">
            <a:tbl>
              <a:tblPr firstRow="1" bandRow="1">
                <a:tableStyleId>{5C22544A-7EE6-4342-B048-85BDC9FD1C3A}</a:tableStyleId>
              </a:tblPr>
              <a:tblGrid>
                <a:gridCol w="1459848"/>
                <a:gridCol w="3705770"/>
                <a:gridCol w="3228510"/>
              </a:tblGrid>
              <a:tr h="38718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79327">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Verantwortlichkeitsangabe, die 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Peter M. </a:t>
                      </a:r>
                      <a:r>
                        <a:rPr lang="de-DE" sz="1800" dirty="0" smtClean="0">
                          <a:effectLst/>
                          <a:latin typeface="Verdana"/>
                          <a:ea typeface="Calibri"/>
                          <a:cs typeface="Times New Roman"/>
                        </a:rPr>
                        <a:t>Oden (Hrsg.) </a:t>
                      </a:r>
                      <a:endParaRPr lang="de-DE" sz="1800" dirty="0">
                        <a:effectLst/>
                        <a:latin typeface="Calibri"/>
                        <a:ea typeface="Calibri"/>
                        <a:cs typeface="Times New Roman"/>
                      </a:endParaRPr>
                    </a:p>
                  </a:txBody>
                  <a:tcPr marL="68580" marR="68580" marT="0" marB="0"/>
                </a:tc>
              </a:tr>
              <a:tr h="979327">
                <a:tc>
                  <a:txBody>
                    <a:bodyPr/>
                    <a:lstStyle/>
                    <a:p>
                      <a:pPr>
                        <a:lnSpc>
                          <a:spcPct val="115000"/>
                        </a:lnSpc>
                        <a:spcAft>
                          <a:spcPts val="1000"/>
                        </a:spcAft>
                      </a:pPr>
                      <a:r>
                        <a:rPr lang="de-DE" sz="1800">
                          <a:effectLst/>
                          <a:latin typeface="Verdana"/>
                          <a:ea typeface="Calibri"/>
                          <a:cs typeface="Times New Roman"/>
                        </a:rPr>
                        <a:t>2.17.3.6.3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Anmerkung: Änderung der Verantwortlichkeit</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Bis Aktualisierung April 2004 herausgegeben von Kevin F. Johnson</a:t>
                      </a:r>
                      <a:endParaRPr lang="de-DE" sz="1800">
                        <a:effectLst/>
                        <a:latin typeface="Calibri"/>
                        <a:ea typeface="Calibri"/>
                        <a:cs typeface="Times New Roman"/>
                      </a:endParaRPr>
                    </a:p>
                  </a:txBody>
                  <a:tcPr marL="68580" marR="68580" marT="0" marB="0"/>
                </a:tc>
              </a:tr>
              <a:tr h="645378">
                <a:tc>
                  <a:txBody>
                    <a:bodyPr/>
                    <a:lstStyle/>
                    <a:p>
                      <a:pPr>
                        <a:lnSpc>
                          <a:spcPct val="115000"/>
                        </a:lnSpc>
                        <a:spcAft>
                          <a:spcPts val="1000"/>
                        </a:spcAft>
                      </a:pPr>
                      <a:r>
                        <a:rPr lang="de-DE" sz="1800" b="1" dirty="0" smtClean="0">
                          <a:effectLst/>
                          <a:latin typeface="Verdana"/>
                          <a:ea typeface="Calibri"/>
                          <a:cs typeface="Times New Roman"/>
                        </a:rPr>
                        <a:t>20.2</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Oden, Peter Mattias</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01877">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smtClean="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a:t>
                      </a:r>
                      <a:endParaRPr lang="de-DE" sz="1800" dirty="0">
                        <a:effectLst/>
                        <a:latin typeface="Calibri"/>
                        <a:ea typeface="Calibri"/>
                        <a:cs typeface="Times New Roman"/>
                      </a:endParaRPr>
                    </a:p>
                  </a:txBody>
                  <a:tcPr marL="68580" marR="68580" marT="0" marB="0"/>
                </a:tc>
              </a:tr>
              <a:tr h="648268">
                <a:tc>
                  <a:txBody>
                    <a:bodyPr/>
                    <a:lstStyle/>
                    <a:p>
                      <a:pPr>
                        <a:lnSpc>
                          <a:spcPct val="115000"/>
                        </a:lnSpc>
                        <a:spcAft>
                          <a:spcPts val="1000"/>
                        </a:spcAft>
                      </a:pPr>
                      <a:r>
                        <a:rPr lang="de-DE" sz="1800" b="0" dirty="0" smtClean="0">
                          <a:effectLst/>
                          <a:latin typeface="Verdana"/>
                          <a:ea typeface="Calibri"/>
                          <a:cs typeface="Times New Roman"/>
                        </a:rPr>
                        <a:t>20.2</a:t>
                      </a:r>
                      <a:br>
                        <a:rPr lang="de-DE" sz="1800" b="0" dirty="0" smtClean="0">
                          <a:effectLst/>
                          <a:latin typeface="Verdana"/>
                          <a:ea typeface="Calibri"/>
                          <a:cs typeface="Times New Roman"/>
                        </a:rPr>
                      </a:b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Sucheinstieg </a:t>
                      </a:r>
                      <a:r>
                        <a:rPr lang="de-DE" sz="1800" b="0" dirty="0" smtClean="0">
                          <a:effectLst/>
                          <a:latin typeface="Verdana"/>
                          <a:ea typeface="Calibri"/>
                          <a:cs typeface="Times New Roman"/>
                        </a:rPr>
                        <a:t>Mitwirkender</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Johnson, Kevin F. </a:t>
                      </a:r>
                      <a:endParaRPr lang="de-DE" sz="1800" dirty="0">
                        <a:effectLst/>
                        <a:latin typeface="+mn-lt"/>
                        <a:ea typeface="Calibri"/>
                        <a:cs typeface="Times New Roman"/>
                      </a:endParaRPr>
                    </a:p>
                  </a:txBody>
                  <a:tcPr marL="68580" marR="68580" marT="0" marB="0"/>
                </a:tc>
              </a:tr>
              <a:tr h="782708">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18.5</a:t>
                      </a:r>
                      <a:endParaRPr lang="de-DE" sz="1800" b="0" dirty="0" smtClean="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Herausgeber</a:t>
                      </a:r>
                      <a:endParaRPr lang="de-DE" sz="1800" dirty="0">
                        <a:effectLst/>
                        <a:latin typeface="Calibri"/>
                        <a:ea typeface="Calibri"/>
                        <a:cs typeface="Times New Roman"/>
                      </a:endParaRPr>
                    </a:p>
                  </a:txBody>
                  <a:tcPr marL="68580" marR="68580" marT="0" marB="0"/>
                </a:tc>
              </a:tr>
            </a:tbl>
          </a:graphicData>
        </a:graphic>
      </p:graphicFrame>
      <p:sp>
        <p:nvSpPr>
          <p:cNvPr id="2" name="Textfeld 1"/>
          <p:cNvSpPr txBox="1"/>
          <p:nvPr/>
        </p:nvSpPr>
        <p:spPr>
          <a:xfrm>
            <a:off x="251520" y="188640"/>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95022253"/>
              </p:ext>
            </p:extLst>
          </p:nvPr>
        </p:nvGraphicFramePr>
        <p:xfrm>
          <a:off x="395536" y="1340769"/>
          <a:ext cx="8424935" cy="4283608"/>
        </p:xfrm>
        <a:graphic>
          <a:graphicData uri="http://schemas.openxmlformats.org/drawingml/2006/table">
            <a:tbl>
              <a:tblPr firstRow="1" bandRow="1">
                <a:tableStyleId>{5C22544A-7EE6-4342-B048-85BDC9FD1C3A}</a:tableStyleId>
              </a:tblPr>
              <a:tblGrid>
                <a:gridCol w="1465206"/>
                <a:gridCol w="3647362"/>
                <a:gridCol w="3312367"/>
              </a:tblGrid>
              <a:tr h="4309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Kissing</a:t>
                      </a:r>
                      <a:endParaRPr lang="de-DE" sz="1800">
                        <a:effectLst/>
                        <a:latin typeface="Calibri"/>
                        <a:ea typeface="Calibri"/>
                        <a:cs typeface="Times New Roman"/>
                      </a:endParaRPr>
                    </a:p>
                  </a:txBody>
                  <a:tcPr marL="68580" marR="68580" marT="0" marB="0"/>
                </a:tc>
              </a:tr>
              <a:tr h="962430">
                <a:tc>
                  <a:txBody>
                    <a:bodyPr/>
                    <a:lstStyle/>
                    <a:p>
                      <a:pPr>
                        <a:lnSpc>
                          <a:spcPct val="115000"/>
                        </a:lnSpc>
                        <a:spcAft>
                          <a:spcPts val="1000"/>
                        </a:spcAft>
                      </a:pPr>
                      <a:r>
                        <a:rPr lang="de-DE"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a:effectLst/>
                          <a:latin typeface="Verdana"/>
                          <a:ea typeface="Calibri"/>
                          <a:cs typeface="Times New Roman"/>
                        </a:rPr>
                        <a:t>WEKA Media GmbH &amp; Co. KG</a:t>
                      </a:r>
                      <a:endParaRPr lang="de-DE" sz="1800" dirty="0">
                        <a:effectLst/>
                        <a:latin typeface="Calibri"/>
                        <a:ea typeface="Calibri"/>
                        <a:cs typeface="Times New Roman"/>
                      </a:endParaRPr>
                    </a:p>
                  </a:txBody>
                  <a:tcPr marL="68580" marR="68580" marT="0" marB="0"/>
                </a:tc>
              </a:tr>
              <a:tr h="570624">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2.8.6</a:t>
                      </a:r>
                      <a:endParaRPr lang="de-DE" sz="1800" dirty="0" smtClean="0">
                        <a:effectLst/>
                        <a:latin typeface="+mn-lt"/>
                        <a:ea typeface="Calibri"/>
                        <a:cs typeface="Times New Roman"/>
                      </a:endParaRPr>
                    </a:p>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1" dirty="0" smtClean="0">
                          <a:effectLst/>
                          <a:latin typeface="Verdana"/>
                          <a:ea typeface="Calibri"/>
                          <a:cs typeface="Times New Roman"/>
                        </a:rPr>
                        <a:t>Erscheinungsdatum</a:t>
                      </a:r>
                      <a:endParaRPr lang="de-DE" sz="1800" b="1" dirty="0" smtClean="0">
                        <a:effectLst/>
                        <a:latin typeface="+mn-lt"/>
                        <a:ea typeface="Calibri"/>
                        <a:cs typeface="Times New Roman"/>
                      </a:endParaRPr>
                    </a:p>
                    <a:p>
                      <a:pPr>
                        <a:lnSpc>
                          <a:spcPct val="115000"/>
                        </a:lnSpc>
                        <a:spcAft>
                          <a:spcPts val="1000"/>
                        </a:spcAft>
                      </a:pP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smtClean="0">
                          <a:effectLst/>
                          <a:latin typeface="Verdana"/>
                          <a:ea typeface="Calibri"/>
                          <a:cs typeface="Times New Roman"/>
                        </a:rPr>
                        <a:t>[2002]-</a:t>
                      </a:r>
                      <a:endParaRPr lang="de-DE" sz="1800" dirty="0">
                        <a:effectLst/>
                        <a:latin typeface="Calibri"/>
                        <a:ea typeface="Calibri"/>
                        <a:cs typeface="Times New Roman"/>
                      </a:endParaRPr>
                    </a:p>
                  </a:txBody>
                  <a:tcPr marL="68580" marR="68580" marT="0" marB="0"/>
                </a:tc>
              </a:tr>
              <a:tr h="1221417">
                <a:tc>
                  <a:txBody>
                    <a:bodyPr/>
                    <a:lstStyle/>
                    <a:p>
                      <a:pPr>
                        <a:lnSpc>
                          <a:spcPct val="115000"/>
                        </a:lnSpc>
                        <a:spcAft>
                          <a:spcPts val="1000"/>
                        </a:spcAft>
                      </a:pPr>
                      <a:r>
                        <a:rPr lang="de-DE" sz="1800">
                          <a:effectLst/>
                          <a:latin typeface="Verdana"/>
                          <a:ea typeface="Calibri"/>
                          <a:cs typeface="Times New Roman"/>
                        </a:rPr>
                        <a:t>2.17.7.5.3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Veröffentlicht von:  Interest Verlag, </a:t>
                      </a:r>
                      <a:r>
                        <a:rPr lang="de-DE" sz="1800" dirty="0" err="1" smtClean="0">
                          <a:effectLst/>
                          <a:latin typeface="Verdana"/>
                          <a:ea typeface="Calibri"/>
                          <a:cs typeface="Times New Roman"/>
                        </a:rPr>
                        <a:t>Kissing</a:t>
                      </a:r>
                      <a:r>
                        <a:rPr lang="de-DE" sz="1800" dirty="0" smtClean="0">
                          <a:effectLst/>
                          <a:latin typeface="Verdana"/>
                          <a:ea typeface="Calibri"/>
                          <a:cs typeface="Times New Roman"/>
                        </a:rPr>
                        <a:t>, </a:t>
                      </a:r>
                      <a:r>
                        <a:rPr lang="de-DE" sz="1800" dirty="0">
                          <a:effectLst/>
                          <a:latin typeface="Verdana"/>
                          <a:ea typeface="Calibri"/>
                          <a:cs typeface="Times New Roman"/>
                        </a:rPr>
                        <a:t>2002-2006 </a:t>
                      </a:r>
                      <a:endParaRPr lang="de-DE" sz="1800" dirty="0">
                        <a:effectLst/>
                        <a:latin typeface="Calibri"/>
                        <a:ea typeface="Calibri"/>
                        <a:cs typeface="Times New Roman"/>
                      </a:endParaRPr>
                    </a:p>
                  </a:txBody>
                  <a:tcPr marL="68580" marR="68580" marT="0" marB="0"/>
                </a:tc>
              </a:tr>
            </a:tbl>
          </a:graphicData>
        </a:graphic>
      </p:graphicFrame>
      <p:sp>
        <p:nvSpPr>
          <p:cNvPr id="2" name="Textfeld 1"/>
          <p:cNvSpPr txBox="1"/>
          <p:nvPr/>
        </p:nvSpPr>
        <p:spPr>
          <a:xfrm>
            <a:off x="251520" y="188640"/>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Äquivalente </a:t>
            </a:r>
            <a:r>
              <a:rPr lang="de-DE" dirty="0"/>
              <a:t>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endParaRPr lang="de-DE" dirty="0" smtClean="0"/>
          </a:p>
          <a:p>
            <a:r>
              <a:rPr lang="de-DE" dirty="0" smtClean="0"/>
              <a:t>Beispiel: Ein Werk erscheint als Loseblattsammlung und als kumulierende CD-ROM-Ausgabe</a:t>
            </a:r>
          </a:p>
          <a:p>
            <a:r>
              <a:rPr lang="de-DE" dirty="0" smtClean="0"/>
              <a:t>Bedeutet: Zwei Manifestationen ggf. mit gemeinsamem Werknormsatz</a:t>
            </a:r>
          </a:p>
          <a:p>
            <a:r>
              <a:rPr lang="de-DE" dirty="0" smtClean="0"/>
              <a:t>In der umfassenden Beschreibung der Loseblatt- </a:t>
            </a:r>
            <a:r>
              <a:rPr lang="de-DE" dirty="0" err="1" smtClean="0"/>
              <a:t>sammlung</a:t>
            </a:r>
            <a:r>
              <a:rPr lang="de-DE" dirty="0" smtClean="0"/>
              <a:t> kann eine „Äquivalenzbeziehung“ auf die andere Manifestation hinweisen.</a:t>
            </a:r>
          </a:p>
          <a:p>
            <a:r>
              <a:rPr lang="de-DE" dirty="0" smtClean="0"/>
              <a:t>Möglich ist </a:t>
            </a:r>
            <a:r>
              <a:rPr lang="de-DE" dirty="0"/>
              <a:t>eine Anmerkung (RDA 27.1.1.3 Beziehung </a:t>
            </a:r>
            <a:r>
              <a:rPr lang="de-DE" dirty="0" smtClean="0"/>
              <a:t>unstrukturiert), eine strukturierte textliche Beziehung oder eine Verknüpfung </a:t>
            </a:r>
            <a:r>
              <a:rPr lang="de-DE" dirty="0"/>
              <a:t>der Titel (RDA 27.1.1.3 Beziehung über Sucheinstieg</a:t>
            </a:r>
            <a:r>
              <a:rPr lang="de-DE" dirty="0" smtClean="0"/>
              <a:t>).</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39563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1601486"/>
              </p:ext>
            </p:extLst>
          </p:nvPr>
        </p:nvGraphicFramePr>
        <p:xfrm>
          <a:off x="323528" y="2348880"/>
          <a:ext cx="8424935" cy="2878440"/>
        </p:xfrm>
        <a:graphic>
          <a:graphicData uri="http://schemas.openxmlformats.org/drawingml/2006/table">
            <a:tbl>
              <a:tblPr firstRow="1" bandRow="1">
                <a:tableStyleId>{5C22544A-7EE6-4342-B048-85BDC9FD1C3A}</a:tableStyleId>
              </a:tblPr>
              <a:tblGrid>
                <a:gridCol w="1465206"/>
                <a:gridCol w="3647362"/>
                <a:gridCol w="3312367"/>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648073">
                <a:tc>
                  <a:txBody>
                    <a:bodyPr/>
                    <a:lstStyle/>
                    <a:p>
                      <a:pPr>
                        <a:lnSpc>
                          <a:spcPct val="100000"/>
                        </a:lnSpc>
                        <a:spcAft>
                          <a:spcPts val="600"/>
                        </a:spcAft>
                      </a:pPr>
                      <a:r>
                        <a:rPr lang="de-DE" sz="1800" b="1" dirty="0" smtClean="0">
                          <a:effectLst/>
                          <a:latin typeface="Verdana"/>
                          <a:ea typeface="Calibri"/>
                          <a:cs typeface="Times New Roman"/>
                        </a:rPr>
                        <a:t>24.5</a:t>
                      </a:r>
                      <a:endParaRPr lang="de-DE" sz="1800" b="1"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1" dirty="0" smtClean="0">
                          <a:effectLst/>
                          <a:latin typeface="Verdana"/>
                          <a:ea typeface="Calibri"/>
                          <a:cs typeface="Times New Roman"/>
                        </a:rPr>
                        <a:t>Beziehungskennzeichnung</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Erscheint auch als</a:t>
                      </a:r>
                      <a:endParaRPr lang="de-DE" sz="1800" i="1" dirty="0" smtClean="0">
                        <a:effectLst/>
                        <a:latin typeface="Verdana"/>
                        <a:ea typeface="Calibri"/>
                        <a:cs typeface="Times New Roman"/>
                      </a:endParaRPr>
                    </a:p>
                  </a:txBody>
                  <a:tcPr marL="68580" marR="68580" marT="0" marB="0"/>
                </a:tc>
              </a:tr>
              <a:tr h="1440160">
                <a:tc>
                  <a:txBody>
                    <a:bodyPr/>
                    <a:lstStyle/>
                    <a:p>
                      <a:pPr>
                        <a:lnSpc>
                          <a:spcPct val="100000"/>
                        </a:lnSpc>
                        <a:spcAft>
                          <a:spcPts val="600"/>
                        </a:spcAft>
                      </a:pPr>
                      <a:r>
                        <a:rPr lang="de-DE" sz="1800" b="0" dirty="0" smtClean="0">
                          <a:effectLst/>
                          <a:latin typeface="Verdana"/>
                          <a:ea typeface="Calibri"/>
                          <a:cs typeface="Times New Roman"/>
                        </a:rPr>
                        <a:t>27.1</a:t>
                      </a:r>
                      <a:endParaRPr lang="de-DE" sz="1800" b="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b="0" dirty="0" smtClean="0">
                          <a:effectLst/>
                          <a:latin typeface="Verdana"/>
                          <a:ea typeface="Calibri"/>
                          <a:cs typeface="Times New Roman"/>
                        </a:rPr>
                        <a:t>In Beziehung stehende Manifestation</a:t>
                      </a:r>
                    </a:p>
                  </a:txBody>
                  <a:tcPr marL="68580" marR="68580" marT="0" marB="0"/>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effectLst/>
                          <a:latin typeface="Verdana"/>
                          <a:ea typeface="Calibri"/>
                          <a:cs typeface="Times New Roman"/>
                        </a:rPr>
                        <a:t>CD-ROM-Ausgabe </a:t>
                      </a:r>
                      <a:endParaRPr lang="de-DE" sz="1800" i="1" dirty="0" smtClean="0">
                        <a:effectLst/>
                        <a:latin typeface="Verdana"/>
                        <a:ea typeface="Calibri"/>
                        <a:cs typeface="Times New Roman"/>
                      </a:endParaRPr>
                    </a:p>
                    <a:p>
                      <a:pPr>
                        <a:lnSpc>
                          <a:spcPct val="100000"/>
                        </a:lnSpc>
                        <a:spcAft>
                          <a:spcPts val="600"/>
                        </a:spcAft>
                      </a:pPr>
                      <a:r>
                        <a:rPr lang="de-DE" sz="1800" dirty="0" smtClean="0">
                          <a:effectLst/>
                          <a:latin typeface="Verdana"/>
                          <a:ea typeface="Calibri"/>
                          <a:cs typeface="Times New Roman"/>
                        </a:rPr>
                        <a:t>Windows Security Administration</a:t>
                      </a:r>
                    </a:p>
                    <a:p>
                      <a:pPr>
                        <a:lnSpc>
                          <a:spcPct val="100000"/>
                        </a:lnSpc>
                        <a:spcAft>
                          <a:spcPts val="600"/>
                        </a:spcAft>
                      </a:pPr>
                      <a:r>
                        <a:rPr lang="de-DE" sz="1800" i="1" dirty="0" smtClean="0">
                          <a:effectLst/>
                          <a:latin typeface="Verdana"/>
                          <a:ea typeface="Calibri"/>
                          <a:cs typeface="Times New Roman"/>
                        </a:rPr>
                        <a:t>(und/oder Ident.-Nr. des Manifestations-Datensatzes) </a:t>
                      </a:r>
                    </a:p>
                  </a:txBody>
                  <a:tcPr marL="68580" marR="68580" marT="0" marB="0"/>
                </a:tc>
              </a:tr>
            </a:tbl>
          </a:graphicData>
        </a:graphic>
      </p:graphicFrame>
      <p:sp>
        <p:nvSpPr>
          <p:cNvPr id="2" name="Textfeld 1"/>
          <p:cNvSpPr txBox="1"/>
          <p:nvPr/>
        </p:nvSpPr>
        <p:spPr>
          <a:xfrm>
            <a:off x="251520" y="1700808"/>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Äquivalenzbeziehung </a:t>
            </a:r>
            <a:r>
              <a:rPr lang="de-DE" sz="2400" dirty="0">
                <a:latin typeface="Verdana"/>
                <a:ea typeface="Calibri"/>
                <a:cs typeface="Times New Roman"/>
              </a:rPr>
              <a:t>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Äquivalenzbeziehung zu einer CD-ROM-Ausgabe mit anderem Titel</a:t>
            </a: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71302299"/>
              </p:ext>
            </p:extLst>
          </p:nvPr>
        </p:nvGraphicFramePr>
        <p:xfrm>
          <a:off x="323528" y="2348880"/>
          <a:ext cx="8424935" cy="1872208"/>
        </p:xfrm>
        <a:graphic>
          <a:graphicData uri="http://schemas.openxmlformats.org/drawingml/2006/table">
            <a:tbl>
              <a:tblPr firstRow="1" bandRow="1">
                <a:tableStyleId>{5C22544A-7EE6-4342-B048-85BDC9FD1C3A}</a:tableStyleId>
              </a:tblPr>
              <a:tblGrid>
                <a:gridCol w="1465206"/>
                <a:gridCol w="3647362"/>
                <a:gridCol w="3312367"/>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ct val="100000"/>
                        </a:lnSpc>
                        <a:spcAft>
                          <a:spcPts val="600"/>
                        </a:spcAft>
                      </a:pPr>
                      <a:r>
                        <a:rPr lang="de-DE" sz="1800" b="0" dirty="0">
                          <a:effectLst/>
                          <a:latin typeface="Verdana"/>
                          <a:ea typeface="Calibri"/>
                          <a:cs typeface="Times New Roman"/>
                        </a:rPr>
                        <a:t>27.1.</a:t>
                      </a:r>
                      <a:r>
                        <a:rPr lang="de-DE" sz="1800" dirty="0">
                          <a:effectLst/>
                          <a:latin typeface="Verdana"/>
                          <a:ea typeface="Calibri"/>
                          <a:cs typeface="Times New Roman"/>
                        </a:rPr>
                        <a:t>1.3</a:t>
                      </a:r>
                    </a:p>
                  </a:txBody>
                  <a:tcPr marL="68580" marR="68580" marT="0" marB="0"/>
                </a:tc>
                <a:tc>
                  <a:txBody>
                    <a:bodyPr/>
                    <a:lstStyle/>
                    <a:p>
                      <a:pPr>
                        <a:lnSpc>
                          <a:spcPct val="100000"/>
                        </a:lnSpc>
                        <a:spcAft>
                          <a:spcPts val="600"/>
                        </a:spcAft>
                      </a:pPr>
                      <a:r>
                        <a:rPr lang="de-DE" sz="1800" dirty="0" smtClean="0">
                          <a:effectLst/>
                          <a:latin typeface="Verdana"/>
                          <a:ea typeface="Calibri"/>
                          <a:cs typeface="Times New Roman"/>
                        </a:rPr>
                        <a:t>In Beziehung stehende</a:t>
                      </a:r>
                      <a:r>
                        <a:rPr lang="de-DE" sz="1800" baseline="0" dirty="0" smtClean="0">
                          <a:effectLst/>
                          <a:latin typeface="Verdana"/>
                          <a:ea typeface="Calibri"/>
                          <a:cs typeface="Times New Roman"/>
                        </a:rPr>
                        <a:t> Manifestation</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Times New Roman"/>
                        </a:rPr>
                        <a:t>Erscheint auch als CD-ROM-Ausgabe </a:t>
                      </a:r>
                    </a:p>
                  </a:txBody>
                  <a:tcPr marL="68580" marR="68580" marT="0" marB="0"/>
                </a:tc>
              </a:tr>
            </a:tbl>
          </a:graphicData>
        </a:graphic>
      </p:graphicFrame>
      <p:sp>
        <p:nvSpPr>
          <p:cNvPr id="2" name="Textfeld 1"/>
          <p:cNvSpPr txBox="1"/>
          <p:nvPr/>
        </p:nvSpPr>
        <p:spPr>
          <a:xfrm>
            <a:off x="251520" y="1700807"/>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Äquivalenzbeziehung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Äquivalenzbeziehung zu einer CD-ROM-Ausgabe mit </a:t>
            </a:r>
            <a:r>
              <a:rPr lang="de-DE" dirty="0" smtClean="0">
                <a:solidFill>
                  <a:srgbClr val="4F81BD">
                    <a:lumMod val="75000"/>
                  </a:srgbClr>
                </a:solidFill>
              </a:rPr>
              <a:t>gleichem Titel</a:t>
            </a:r>
            <a:endParaRPr lang="de-DE" dirty="0">
              <a:solidFill>
                <a:srgbClr val="4F81BD">
                  <a:lumMod val="75000"/>
                </a:srgbClr>
              </a:solidFill>
            </a:endParaRPr>
          </a:p>
        </p:txBody>
      </p:sp>
      <p:sp>
        <p:nvSpPr>
          <p:cNvPr id="10"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dirty="0"/>
              <a:t>RDA 1.6.3 – RDA </a:t>
            </a:r>
            <a:r>
              <a:rPr lang="de-DE" dirty="0" smtClean="0"/>
              <a:t>1.6.3.4</a:t>
            </a:r>
          </a:p>
          <a:p>
            <a:pPr marL="0" indent="0">
              <a:buNone/>
            </a:pPr>
            <a:endParaRPr lang="de-DE" dirty="0" smtClean="0"/>
          </a:p>
          <a:p>
            <a:r>
              <a:rPr lang="de-DE" dirty="0" smtClean="0"/>
              <a:t>Änderung der Erscheinungsweise</a:t>
            </a:r>
            <a:endParaRPr lang="de-DE" dirty="0"/>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1161250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772816"/>
            <a:ext cx="8640960" cy="4392488"/>
          </a:xfrm>
        </p:spPr>
        <p:txBody>
          <a:bodyPr/>
          <a:lstStyle/>
          <a:p>
            <a:pPr marL="0" indent="0">
              <a:buNone/>
            </a:pPr>
            <a:r>
              <a:rPr lang="de-DE" dirty="0" smtClean="0"/>
              <a:t>RDA </a:t>
            </a:r>
            <a:r>
              <a:rPr lang="de-DE" dirty="0" smtClean="0"/>
              <a:t>1.6.3.1</a:t>
            </a:r>
          </a:p>
          <a:p>
            <a:pPr marL="0" indent="0">
              <a:buNone/>
            </a:pPr>
            <a:endParaRPr lang="de-DE" dirty="0" smtClean="0"/>
          </a:p>
          <a:p>
            <a:r>
              <a:rPr lang="de-DE" dirty="0"/>
              <a:t>Die integrierende Ressource wird abschließend umfassend beschrieben anhand der letzten vorliegenden Iteration</a:t>
            </a:r>
            <a:r>
              <a:rPr lang="de-DE" dirty="0" smtClean="0"/>
              <a:t>.</a:t>
            </a:r>
          </a:p>
          <a:p>
            <a:r>
              <a:rPr lang="de-DE" dirty="0" smtClean="0"/>
              <a:t>Eine </a:t>
            </a:r>
            <a:r>
              <a:rPr lang="de-DE" dirty="0"/>
              <a:t>Anmerkung weist auf die </a:t>
            </a:r>
            <a:r>
              <a:rPr lang="de-DE" dirty="0" smtClean="0"/>
              <a:t>andere Manifestation </a:t>
            </a:r>
            <a:r>
              <a:rPr lang="de-DE" dirty="0"/>
              <a:t>hin, wenn es für die Identifizierung als wichtig angesehen wird </a:t>
            </a:r>
            <a:r>
              <a:rPr lang="de-DE" dirty="0" smtClean="0"/>
              <a:t>(RDA 27.1 unstrukturierte Beziehung).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7" name="Titel 6"/>
          <p:cNvSpPr>
            <a:spLocks noGrp="1"/>
          </p:cNvSpPr>
          <p:nvPr>
            <p:ph type="title"/>
          </p:nvPr>
        </p:nvSpPr>
        <p:spPr>
          <a:xfrm>
            <a:off x="251520" y="620688"/>
            <a:ext cx="8640960" cy="508918"/>
          </a:xfrm>
        </p:spPr>
        <p:txBody>
          <a:bodyPr/>
          <a:lstStyle/>
          <a:p>
            <a:r>
              <a:rPr lang="de-DE" dirty="0"/>
              <a:t>Eine integrierende Ressource erscheint zukünftig als (mehrteilige) Monografie oder fortlaufende Ressource - 1</a:t>
            </a:r>
          </a:p>
        </p:txBody>
      </p:sp>
      <p:sp>
        <p:nvSpPr>
          <p:cNvPr id="8"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406512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41350741"/>
              </p:ext>
            </p:extLst>
          </p:nvPr>
        </p:nvGraphicFramePr>
        <p:xfrm>
          <a:off x="313834" y="2246156"/>
          <a:ext cx="8424935" cy="1758908"/>
        </p:xfrm>
        <a:graphic>
          <a:graphicData uri="http://schemas.openxmlformats.org/drawingml/2006/table">
            <a:tbl>
              <a:tblPr firstRow="1" bandRow="1">
                <a:tableStyleId>{5C22544A-7EE6-4342-B048-85BDC9FD1C3A}</a:tableStyleId>
              </a:tblPr>
              <a:tblGrid>
                <a:gridCol w="1465206"/>
                <a:gridCol w="3647362"/>
                <a:gridCol w="3312367"/>
              </a:tblGrid>
              <a:tr h="4309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0" dirty="0" smtClean="0">
                          <a:effectLst/>
                          <a:latin typeface="Verdana"/>
                          <a:ea typeface="Calibri"/>
                          <a:cs typeface="Times New Roman"/>
                        </a:rPr>
                        <a:t>27.1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 Beziehung stehende Manifestation</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Mai 2010 fortgesetzt als fortlaufende Ressource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2" name="Textfeld 1"/>
          <p:cNvSpPr txBox="1"/>
          <p:nvPr/>
        </p:nvSpPr>
        <p:spPr>
          <a:xfrm>
            <a:off x="251520" y="1639743"/>
            <a:ext cx="8424936" cy="461665"/>
          </a:xfrm>
          <a:prstGeom prst="rect">
            <a:avLst/>
          </a:prstGeom>
          <a:solidFill>
            <a:schemeClr val="bg1"/>
          </a:solidFill>
          <a:ln>
            <a:noFill/>
          </a:ln>
        </p:spPr>
        <p:txBody>
          <a:bodyPr wrap="square" rtlCol="0">
            <a:spAutoFit/>
          </a:bodyPr>
          <a:lstStyle/>
          <a:p>
            <a:r>
              <a:rPr lang="de-DE" sz="2400" dirty="0" smtClean="0">
                <a:latin typeface="Verdana"/>
                <a:ea typeface="Calibri"/>
                <a:cs typeface="Times New Roman"/>
              </a:rPr>
              <a:t>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1520" y="404664"/>
            <a:ext cx="8640960" cy="508918"/>
          </a:xfrm>
        </p:spPr>
        <p:txBody>
          <a:bodyPr/>
          <a:lstStyle/>
          <a:p>
            <a:r>
              <a:rPr lang="de-DE" dirty="0">
                <a:solidFill>
                  <a:srgbClr val="4F81BD">
                    <a:lumMod val="75000"/>
                  </a:srgbClr>
                </a:solidFill>
              </a:rPr>
              <a:t>Beispiel: Beziehung zu einer fortlaufenden Ressource, Werktitel bleibt gleich</a:t>
            </a: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6715336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4320480"/>
          </a:xfrm>
        </p:spPr>
        <p:txBody>
          <a:bodyPr/>
          <a:lstStyle/>
          <a:p>
            <a:pPr marL="0" indent="0">
              <a:buNone/>
            </a:pPr>
            <a:r>
              <a:rPr lang="de-DE" dirty="0" smtClean="0"/>
              <a:t>Die integrierende Ressource wird als einzelne Einheit fortgeführt mit geändertem Titel:</a:t>
            </a:r>
          </a:p>
          <a:p>
            <a:pPr marL="0" indent="0">
              <a:buNone/>
            </a:pPr>
            <a:endParaRPr lang="de-DE" dirty="0" smtClean="0"/>
          </a:p>
          <a:p>
            <a:r>
              <a:rPr lang="de-DE" dirty="0" smtClean="0"/>
              <a:t>Werkebene: Der </a:t>
            </a:r>
            <a:r>
              <a:rPr lang="de-DE" dirty="0"/>
              <a:t>Sucheinstieg für das Werk bleibt gleich</a:t>
            </a:r>
            <a:r>
              <a:rPr lang="de-DE" dirty="0" smtClean="0"/>
              <a:t>.</a:t>
            </a:r>
          </a:p>
          <a:p>
            <a:pPr marL="0" indent="0">
              <a:buNone/>
            </a:pPr>
            <a:endParaRPr lang="de-DE" dirty="0" smtClean="0"/>
          </a:p>
          <a:p>
            <a:r>
              <a:rPr lang="de-DE" dirty="0" smtClean="0"/>
              <a:t>Manifestationsebene: </a:t>
            </a:r>
            <a:r>
              <a:rPr lang="de-DE" dirty="0"/>
              <a:t>Der jeweils andere Haupttitel kann über eine Äquivalenzbeziehung </a:t>
            </a:r>
            <a:r>
              <a:rPr lang="de-DE" dirty="0" smtClean="0"/>
              <a:t>verknüpft, strukturiert oder unstrukturiert angegeben </a:t>
            </a:r>
            <a:r>
              <a:rPr lang="de-DE" dirty="0"/>
              <a:t>werden.</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8" name="Titel 1"/>
          <p:cNvSpPr>
            <a:spLocks noGrp="1"/>
          </p:cNvSpPr>
          <p:nvPr>
            <p:ph type="title"/>
          </p:nvPr>
        </p:nvSpPr>
        <p:spPr>
          <a:xfrm>
            <a:off x="251520" y="620688"/>
            <a:ext cx="8640960" cy="508918"/>
          </a:xfrm>
        </p:spPr>
        <p:txBody>
          <a:bodyPr/>
          <a:lstStyle/>
          <a:p>
            <a:r>
              <a:rPr lang="de-DE" dirty="0"/>
              <a:t>Eine integrierende Ressource erscheint zukünftig als (mehrteilige) Monografie oder fortlaufende Ressource - 2</a:t>
            </a:r>
            <a:endParaRPr lang="de-DE" dirty="0">
              <a:solidFill>
                <a:srgbClr val="4F81BD">
                  <a:lumMod val="75000"/>
                </a:srgbClr>
              </a:solidFill>
            </a:endParaRPr>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673224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010136856"/>
              </p:ext>
            </p:extLst>
          </p:nvPr>
        </p:nvGraphicFramePr>
        <p:xfrm>
          <a:off x="395536" y="2284748"/>
          <a:ext cx="8136904" cy="4168588"/>
        </p:xfrm>
        <a:graphic>
          <a:graphicData uri="http://schemas.openxmlformats.org/drawingml/2006/table">
            <a:tbl>
              <a:tblPr firstRow="1" bandRow="1">
                <a:tableStyleId>{5C22544A-7EE6-4342-B048-85BDC9FD1C3A}</a:tableStyleId>
              </a:tblPr>
              <a:tblGrid>
                <a:gridCol w="1099948"/>
                <a:gridCol w="3249087"/>
                <a:gridCol w="1964080"/>
                <a:gridCol w="1823789"/>
              </a:tblGrid>
              <a:tr h="610042">
                <a:tc>
                  <a:txBody>
                    <a:bodyPr/>
                    <a:lstStyle/>
                    <a:p>
                      <a:r>
                        <a:rPr lang="de-DE" sz="1500" dirty="0" smtClean="0">
                          <a:latin typeface="Verdana" panose="020B0604030504040204" pitchFamily="34" charset="0"/>
                          <a:ea typeface="Verdana" panose="020B0604030504040204" pitchFamily="34" charset="0"/>
                          <a:cs typeface="Verdana" panose="020B0604030504040204" pitchFamily="34" charset="0"/>
                        </a:rPr>
                        <a:t>RDA</a:t>
                      </a:r>
                      <a:endParaRPr lang="de-DE" sz="15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500" dirty="0" smtClean="0">
                          <a:latin typeface="Verdana" panose="020B0604030504040204" pitchFamily="34" charset="0"/>
                          <a:ea typeface="Verdana" panose="020B0604030504040204" pitchFamily="34" charset="0"/>
                          <a:cs typeface="Verdana" panose="020B0604030504040204" pitchFamily="34" charset="0"/>
                        </a:rPr>
                        <a:t>Element</a:t>
                      </a:r>
                      <a:endParaRPr lang="de-DE" sz="15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5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5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5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500" dirty="0">
                        <a:latin typeface="Verdana" panose="020B0604030504040204" pitchFamily="34" charset="0"/>
                        <a:ea typeface="Verdana" panose="020B0604030504040204" pitchFamily="34" charset="0"/>
                        <a:cs typeface="Verdana" panose="020B0604030504040204" pitchFamily="34" charset="0"/>
                      </a:endParaRPr>
                    </a:p>
                  </a:txBody>
                  <a:tcPr anchor="ctr"/>
                </a:tc>
              </a:tr>
              <a:tr h="507884">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Handbuch für Gartengestaltung</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40168">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2.5.2</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indent="0">
                        <a:lnSpc>
                          <a:spcPct val="115000"/>
                        </a:lnSpc>
                        <a:spcAft>
                          <a:spcPts val="1000"/>
                        </a:spcAft>
                        <a:buNone/>
                      </a:pPr>
                      <a:r>
                        <a:rPr lang="de-DE" sz="1500" dirty="0" smtClean="0">
                          <a:effectLst/>
                          <a:latin typeface="Verdana" panose="020B0604030504040204" pitchFamily="34" charset="0"/>
                          <a:ea typeface="Verdana" panose="020B0604030504040204" pitchFamily="34" charset="0"/>
                          <a:cs typeface="Verdana" panose="020B0604030504040204" pitchFamily="34" charset="0"/>
                        </a:rPr>
                        <a:t>1. Auflage</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2. Auflage</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31385">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2010-2014</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2015</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07884">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Integrierende Ressource</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Monografie</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07884">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07884">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5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Erscheint auch als</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Erscheint auch als</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801769">
                <a:tc>
                  <a:txBody>
                    <a:bodyPr/>
                    <a:lstStyle/>
                    <a:p>
                      <a:pPr>
                        <a:lnSpc>
                          <a:spcPct val="115000"/>
                        </a:lnSpc>
                        <a:spcAft>
                          <a:spcPts val="1000"/>
                        </a:spcAft>
                      </a:pPr>
                      <a:r>
                        <a:rPr lang="de-DE" sz="15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500" b="0" i="1" dirty="0" smtClean="0">
                          <a:effectLst/>
                          <a:latin typeface="Verdana" panose="020B0604030504040204" pitchFamily="34" charset="0"/>
                          <a:ea typeface="Verdana" panose="020B0604030504040204" pitchFamily="34" charset="0"/>
                          <a:cs typeface="Verdana" panose="020B0604030504040204" pitchFamily="34" charset="0"/>
                        </a:rPr>
                        <a:t>(</a:t>
                      </a:r>
                      <a:r>
                        <a:rPr lang="de-DE" sz="1500" b="0" i="1" dirty="0" err="1" smtClean="0">
                          <a:effectLst/>
                          <a:latin typeface="Verdana" panose="020B0604030504040204" pitchFamily="34" charset="0"/>
                          <a:ea typeface="Verdana" panose="020B0604030504040204" pitchFamily="34" charset="0"/>
                          <a:cs typeface="Verdana" panose="020B0604030504040204" pitchFamily="34" charset="0"/>
                        </a:rPr>
                        <a:t>Identifikator</a:t>
                      </a:r>
                      <a:r>
                        <a:rPr lang="de-DE" sz="15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5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i="1" dirty="0" err="1" smtClean="0">
                          <a:effectLst/>
                          <a:latin typeface="Verdana"/>
                          <a:ea typeface="Calibri"/>
                          <a:cs typeface="Times New Roman"/>
                        </a:rPr>
                        <a:t>Identnummer</a:t>
                      </a:r>
                      <a:r>
                        <a:rPr lang="de-DE" sz="1500" i="1" dirty="0" smtClean="0">
                          <a:effectLst/>
                          <a:latin typeface="Verdana"/>
                          <a:ea typeface="Calibri"/>
                          <a:cs typeface="Times New Roman"/>
                        </a:rPr>
                        <a:t> des Datensatzes der 2. Auflage </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500" i="1" dirty="0" err="1" smtClean="0">
                          <a:effectLst/>
                          <a:latin typeface="Verdana"/>
                          <a:ea typeface="Calibri"/>
                          <a:cs typeface="Times New Roman"/>
                        </a:rPr>
                        <a:t>Identnummer</a:t>
                      </a:r>
                      <a:r>
                        <a:rPr lang="de-DE" sz="1500" i="1" dirty="0" smtClean="0">
                          <a:effectLst/>
                          <a:latin typeface="Verdana"/>
                          <a:ea typeface="Calibri"/>
                          <a:cs typeface="Times New Roman"/>
                        </a:rPr>
                        <a:t> des Datensatzes der 1. Auflage </a:t>
                      </a:r>
                      <a:endParaRPr lang="de-DE" sz="15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2" name="Textfeld 1"/>
          <p:cNvSpPr txBox="1"/>
          <p:nvPr/>
        </p:nvSpPr>
        <p:spPr>
          <a:xfrm>
            <a:off x="395536" y="1484784"/>
            <a:ext cx="8208912" cy="830997"/>
          </a:xfrm>
          <a:prstGeom prst="rect">
            <a:avLst/>
          </a:prstGeom>
          <a:solidFill>
            <a:schemeClr val="bg1"/>
          </a:solidFill>
          <a:ln>
            <a:noFill/>
          </a:ln>
        </p:spPr>
        <p:txBody>
          <a:bodyPr wrap="squar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Beispiel </a:t>
            </a:r>
            <a:r>
              <a:rPr lang="de-DE" sz="1600" dirty="0">
                <a:latin typeface="Verdana" panose="020B0604030504040204" pitchFamily="34" charset="0"/>
                <a:ea typeface="Verdana" panose="020B0604030504040204" pitchFamily="34" charset="0"/>
                <a:cs typeface="Verdana" panose="020B0604030504040204" pitchFamily="34" charset="0"/>
              </a:rPr>
              <a:t>(fingiert): 1. Auflage 2010-2014 als Loseblattsammlung, Titel: Gartengestaltung, 2. Auflage als einzelne Einheit, Titel: Handbuch für </a:t>
            </a:r>
            <a:r>
              <a:rPr lang="de-DE" sz="1600" dirty="0" smtClean="0">
                <a:latin typeface="Verdana" panose="020B0604030504040204" pitchFamily="34" charset="0"/>
                <a:ea typeface="Verdana" panose="020B0604030504040204" pitchFamily="34" charset="0"/>
                <a:cs typeface="Verdana" panose="020B0604030504040204" pitchFamily="34" charset="0"/>
              </a:rPr>
              <a:t>Gartengestaltung</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620688"/>
            <a:ext cx="8640960" cy="508918"/>
          </a:xfrm>
        </p:spPr>
        <p:txBody>
          <a:bodyPr/>
          <a:lstStyle/>
          <a:p>
            <a:r>
              <a:rPr lang="de-DE" dirty="0">
                <a:solidFill>
                  <a:srgbClr val="4F81BD">
                    <a:lumMod val="75000"/>
                  </a:srgbClr>
                </a:solidFill>
              </a:rPr>
              <a:t>Eine integrierende Ressource erscheint zukünftig als einzelne Einheit mit geändertem Titel - 1</a:t>
            </a:r>
            <a:endParaRPr lang="de-DE" dirty="0"/>
          </a:p>
        </p:txBody>
      </p:sp>
      <p:sp>
        <p:nvSpPr>
          <p:cNvPr id="10"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49057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a:lstStyle/>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
        <p:nvSpPr>
          <p:cNvPr id="6" name="Titel 1"/>
          <p:cNvSpPr>
            <a:spLocks noGrp="1"/>
          </p:cNvSpPr>
          <p:nvPr>
            <p:ph type="title"/>
          </p:nvPr>
        </p:nvSpPr>
        <p:spPr>
          <a:xfrm>
            <a:off x="251520" y="183778"/>
            <a:ext cx="8640960" cy="508918"/>
          </a:xfrm>
        </p:spPr>
        <p:txBody>
          <a:bodyPr/>
          <a:lstStyle/>
          <a:p>
            <a:r>
              <a:rPr lang="de-DE" dirty="0"/>
              <a:t>RDA Glossar</a:t>
            </a:r>
            <a:r>
              <a:rPr lang="de-DE" dirty="0" smtClean="0"/>
              <a:t>:</a:t>
            </a:r>
            <a:endParaRPr lang="de-DE" dirty="0"/>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079073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32759493"/>
              </p:ext>
            </p:extLst>
          </p:nvPr>
        </p:nvGraphicFramePr>
        <p:xfrm>
          <a:off x="395536" y="1844824"/>
          <a:ext cx="7920880" cy="3675360"/>
        </p:xfrm>
        <a:graphic>
          <a:graphicData uri="http://schemas.openxmlformats.org/drawingml/2006/table">
            <a:tbl>
              <a:tblPr firstRow="1" bandRow="1">
                <a:tableStyleId>{5C22544A-7EE6-4342-B048-85BDC9FD1C3A}</a:tableStyleId>
              </a:tblPr>
              <a:tblGrid>
                <a:gridCol w="1152128"/>
                <a:gridCol w="2520280"/>
                <a:gridCol w="2108384"/>
                <a:gridCol w="2140088"/>
              </a:tblGrid>
              <a:tr h="59078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a:lnSpc>
                          <a:spcPct val="115000"/>
                        </a:lnSpc>
                        <a:spcAft>
                          <a:spcPts val="1000"/>
                        </a:spcAft>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r>
                        <a:rPr lang="de-DE" sz="1800" i="1" kern="1200" dirty="0" smtClean="0">
                          <a:solidFill>
                            <a:schemeClr val="dk1"/>
                          </a:solidFill>
                          <a:effectLst/>
                          <a:latin typeface="+mn-lt"/>
                          <a:ea typeface="+mn-ea"/>
                          <a:cs typeface="+mn-cs"/>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Handbuch für Gartengestaltung. – 2. Auflage. -  München : Ulmer, 2015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Gartengestaltung. – 1. Auflage. -  München : Ulmer, 2010-2014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(un</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2. Auflage (2015) fortgesetzt als einzelne Einheit mit dem Titel: Handbuch für Gartengestaltung</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a:ea typeface="Calibri"/>
                          <a:cs typeface="Times New Roman"/>
                        </a:rPr>
                        <a:t>Die 1. Auflage (2010-2014) erschien als Loseblattsammlung mit dem Titel: Gartengestaltung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2" name="Textfeld 1"/>
          <p:cNvSpPr txBox="1"/>
          <p:nvPr/>
        </p:nvSpPr>
        <p:spPr>
          <a:xfrm>
            <a:off x="251520" y="188640"/>
            <a:ext cx="8208912" cy="1384995"/>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Eine integrierende Ressource erscheint zukünftig als einzelne </a:t>
            </a:r>
            <a:r>
              <a:rPr lang="de-DE" sz="2800" dirty="0" smtClean="0">
                <a:solidFill>
                  <a:srgbClr val="4F81BD">
                    <a:lumMod val="75000"/>
                  </a:srgbClr>
                </a:solidFill>
                <a:latin typeface="Verdana" panose="020B0604030504040204" pitchFamily="34" charset="0"/>
              </a:rPr>
              <a:t>Einheit mit geändertem Titel - 2</a:t>
            </a:r>
            <a:endParaRPr lang="de-DE" sz="2800" dirty="0" smtClean="0"/>
          </a:p>
        </p:txBody>
      </p:sp>
      <p:sp>
        <p:nvSpPr>
          <p:cNvPr id="9"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8997069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568952" cy="1080120"/>
          </a:xfrm>
        </p:spPr>
        <p:txBody>
          <a:bodyPr/>
          <a:lstStyle/>
          <a:p>
            <a:r>
              <a:rPr lang="de-DE" dirty="0"/>
              <a:t>Eine integrierende Ressource erscheint zukünftig als (mehrteilige) Monografie oder fortlaufende </a:t>
            </a:r>
            <a:r>
              <a:rPr lang="de-DE" dirty="0" smtClean="0"/>
              <a:t>Ressource - 3</a:t>
            </a:r>
            <a:r>
              <a:rPr lang="de-DE" dirty="0"/>
              <a:t/>
            </a:r>
            <a:br>
              <a:rPr lang="de-DE" dirty="0"/>
            </a:br>
            <a:endParaRPr lang="de-DE" dirty="0"/>
          </a:p>
        </p:txBody>
      </p:sp>
      <p:sp>
        <p:nvSpPr>
          <p:cNvPr id="3" name="Textplatzhalter 2"/>
          <p:cNvSpPr>
            <a:spLocks noGrp="1"/>
          </p:cNvSpPr>
          <p:nvPr>
            <p:ph type="body" sz="quarter" idx="13"/>
          </p:nvPr>
        </p:nvSpPr>
        <p:spPr>
          <a:xfrm>
            <a:off x="251520" y="1700808"/>
            <a:ext cx="8640960" cy="4680520"/>
          </a:xfrm>
        </p:spPr>
        <p:txBody>
          <a:bodyPr/>
          <a:lstStyle/>
          <a:p>
            <a:pPr marL="0" indent="0">
              <a:buNone/>
            </a:pPr>
            <a:r>
              <a:rPr lang="de-DE" dirty="0" smtClean="0"/>
              <a:t>Die integrierende Ressource wird als fortlaufende Ressource fortgeführt mit wesentlich geändertem Titel:</a:t>
            </a:r>
          </a:p>
          <a:p>
            <a:pPr marL="0" indent="0">
              <a:buNone/>
            </a:pPr>
            <a:endParaRPr lang="de-DE" dirty="0" smtClean="0"/>
          </a:p>
          <a:p>
            <a:r>
              <a:rPr lang="de-DE" dirty="0" smtClean="0"/>
              <a:t>Werkebene: </a:t>
            </a:r>
            <a:r>
              <a:rPr lang="de-DE" dirty="0"/>
              <a:t>Nach RDA 6.1.3.2 entsteht mit der Titeländerung ein neues Werk</a:t>
            </a:r>
            <a:r>
              <a:rPr lang="de-DE" dirty="0" smtClean="0"/>
              <a:t>.</a:t>
            </a:r>
          </a:p>
          <a:p>
            <a:pPr marL="0" indent="0">
              <a:buNone/>
            </a:pPr>
            <a:endParaRPr lang="de-DE" dirty="0" smtClean="0"/>
          </a:p>
          <a:p>
            <a:r>
              <a:rPr lang="de-DE" dirty="0" smtClean="0"/>
              <a:t>Es </a:t>
            </a:r>
            <a:r>
              <a:rPr lang="de-DE" dirty="0"/>
              <a:t>kann eine Nachfolgebeziehung auf Werkebene hergestellt werden</a:t>
            </a:r>
            <a:r>
              <a:rPr lang="de-DE" dirty="0" smtClean="0"/>
              <a:t>. Nur bei </a:t>
            </a:r>
            <a:r>
              <a:rPr lang="de-DE" dirty="0"/>
              <a:t>fortlaufenden Ressourcen ist diese Beziehung Standardelement.</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41067980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42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64427747"/>
              </p:ext>
            </p:extLst>
          </p:nvPr>
        </p:nvGraphicFramePr>
        <p:xfrm>
          <a:off x="467544" y="2420888"/>
          <a:ext cx="7992888" cy="4032448"/>
        </p:xfrm>
        <a:graphic>
          <a:graphicData uri="http://schemas.openxmlformats.org/drawingml/2006/table">
            <a:tbl>
              <a:tblPr firstRow="1" bandRow="1">
                <a:tableStyleId>{5C22544A-7EE6-4342-B048-85BDC9FD1C3A}</a:tableStyleId>
              </a:tblPr>
              <a:tblGrid>
                <a:gridCol w="1080120"/>
                <a:gridCol w="2448272"/>
                <a:gridCol w="2252400"/>
                <a:gridCol w="2212096"/>
              </a:tblGrid>
              <a:tr h="662792">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Loseblatt-sammlung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Zeitschrift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Zeitschrift für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34440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2010-2014</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2015-</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Integrierende Ressource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Fortlaufende Ressource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Zeitschrift für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Fortgesetzt</a:t>
                      </a: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 von</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Fortsetzung von</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2176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25.1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Zeitschrift für </a:t>
                      </a: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2" name="Textfeld 1"/>
          <p:cNvSpPr txBox="1"/>
          <p:nvPr/>
        </p:nvSpPr>
        <p:spPr>
          <a:xfrm>
            <a:off x="251520" y="1517883"/>
            <a:ext cx="8208912" cy="830997"/>
          </a:xfrm>
          <a:prstGeom prst="rect">
            <a:avLst/>
          </a:prstGeom>
          <a:solidFill>
            <a:schemeClr val="bg1"/>
          </a:solidFill>
          <a:ln>
            <a:noFill/>
          </a:ln>
        </p:spPr>
        <p:txBody>
          <a:bodyPr wrap="squar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Beispiel </a:t>
            </a:r>
            <a:r>
              <a:rPr lang="de-DE" sz="1600" dirty="0">
                <a:latin typeface="Verdana" panose="020B0604030504040204" pitchFamily="34" charset="0"/>
                <a:ea typeface="Verdana" panose="020B0604030504040204" pitchFamily="34" charset="0"/>
                <a:cs typeface="Verdana" panose="020B0604030504040204" pitchFamily="34" charset="0"/>
              </a:rPr>
              <a:t>(fingiert): </a:t>
            </a:r>
            <a:r>
              <a:rPr lang="de-DE" sz="1600" dirty="0" smtClean="0">
                <a:latin typeface="Verdana" panose="020B0604030504040204" pitchFamily="34" charset="0"/>
                <a:ea typeface="Verdana" panose="020B0604030504040204" pitchFamily="34" charset="0"/>
                <a:cs typeface="Verdana" panose="020B0604030504040204" pitchFamily="34" charset="0"/>
              </a:rPr>
              <a:t>Das </a:t>
            </a:r>
            <a:r>
              <a:rPr lang="de-DE" sz="1600" dirty="0">
                <a:latin typeface="Verdana" panose="020B0604030504040204" pitchFamily="34" charset="0"/>
                <a:ea typeface="Verdana" panose="020B0604030504040204" pitchFamily="34" charset="0"/>
                <a:cs typeface="Verdana" panose="020B0604030504040204" pitchFamily="34" charset="0"/>
              </a:rPr>
              <a:t>Werk erscheint zunächst als Loseblattsammlung: Grundwerk mit Ergänzungslieferung 1-4 und wird dann ab Heft 5 in Form von gebundenen Zeitschriftenheften mit neuem </a:t>
            </a:r>
            <a:r>
              <a:rPr lang="de-DE" sz="1600" dirty="0" smtClean="0">
                <a:latin typeface="Verdana" panose="020B0604030504040204" pitchFamily="34" charset="0"/>
                <a:ea typeface="Verdana" panose="020B0604030504040204" pitchFamily="34" charset="0"/>
                <a:cs typeface="Verdana" panose="020B0604030504040204" pitchFamily="34" charset="0"/>
              </a:rPr>
              <a:t>Titel fortgeführt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620688"/>
            <a:ext cx="8640960" cy="508918"/>
          </a:xfrm>
        </p:spPr>
        <p:txBody>
          <a:bodyPr/>
          <a:lstStyle/>
          <a:p>
            <a:r>
              <a:rPr lang="de-DE" dirty="0">
                <a:solidFill>
                  <a:srgbClr val="4F81BD">
                    <a:lumMod val="75000"/>
                  </a:srgbClr>
                </a:solidFill>
              </a:rPr>
              <a:t>Eine integrierende Ressource erscheint zukünftig als fortlaufende Ressource mit geändertem Titel</a:t>
            </a:r>
            <a:endParaRPr lang="de-DE" dirty="0"/>
          </a:p>
        </p:txBody>
      </p:sp>
      <p:sp>
        <p:nvSpPr>
          <p:cNvPr id="10"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41465278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648072"/>
          </a:xfrm>
        </p:spPr>
        <p:txBody>
          <a:bodyPr/>
          <a:lstStyle/>
          <a:p>
            <a:r>
              <a:rPr lang="de-DE" dirty="0" smtClean="0"/>
              <a:t>Die integrierende Ressource ändert </a:t>
            </a:r>
            <a:r>
              <a:rPr lang="de-DE" dirty="0"/>
              <a:t>den </a:t>
            </a:r>
            <a:r>
              <a:rPr lang="de-DE" dirty="0" smtClean="0"/>
              <a:t>Medientyp (</a:t>
            </a:r>
            <a:r>
              <a:rPr lang="de-DE" dirty="0"/>
              <a:t>RDA 1.6.3.2)</a:t>
            </a:r>
            <a:r>
              <a:rPr lang="de-DE" dirty="0"/>
              <a:t/>
            </a:r>
            <a:br>
              <a:rPr lang="de-DE" dirty="0"/>
            </a:br>
            <a:endParaRPr lang="de-DE" dirty="0"/>
          </a:p>
        </p:txBody>
      </p:sp>
      <p:sp>
        <p:nvSpPr>
          <p:cNvPr id="3" name="Textplatzhalter 2"/>
          <p:cNvSpPr>
            <a:spLocks noGrp="1"/>
          </p:cNvSpPr>
          <p:nvPr>
            <p:ph type="body" sz="quarter" idx="13"/>
          </p:nvPr>
        </p:nvSpPr>
        <p:spPr>
          <a:xfrm>
            <a:off x="251520" y="1340768"/>
            <a:ext cx="8640960" cy="4608512"/>
          </a:xfrm>
        </p:spPr>
        <p:txBody>
          <a:bodyPr/>
          <a:lstStyle/>
          <a:p>
            <a:pPr marL="0" indent="0">
              <a:buNone/>
            </a:pPr>
            <a:r>
              <a:rPr lang="de-DE" dirty="0" smtClean="0"/>
              <a:t>Beispiel</a:t>
            </a:r>
            <a:r>
              <a:rPr lang="de-DE" dirty="0" smtClean="0"/>
              <a:t>: eine gedruckte Loseblattsammlung wird als Online-Ressource weitergeführt.</a:t>
            </a:r>
          </a:p>
          <a:p>
            <a:pPr marL="0" indent="0">
              <a:buNone/>
            </a:pPr>
            <a:endParaRPr lang="de-DE" sz="800" dirty="0" smtClean="0"/>
          </a:p>
          <a:p>
            <a:pPr marL="0" indent="0">
              <a:buNone/>
            </a:pPr>
            <a:r>
              <a:rPr lang="de-DE" dirty="0" smtClean="0"/>
              <a:t>Der Titel der jüngsten Iteration der Online-Ressource bestimmt den normierten Sucheinstieg für das Werk.</a:t>
            </a:r>
          </a:p>
          <a:p>
            <a:pPr marL="0" indent="0">
              <a:buNone/>
            </a:pPr>
            <a:r>
              <a:rPr lang="de-DE" dirty="0" smtClean="0"/>
              <a:t>Ggf. muss also das Element „In der Manifestation verkörpertes Werk“ auch im Update der Beschreibung für die Loseblattsammlung geändert werden. </a:t>
            </a:r>
          </a:p>
          <a:p>
            <a:pPr marL="0" indent="0">
              <a:buNone/>
            </a:pPr>
            <a:endParaRPr lang="de-DE" sz="800" dirty="0" smtClean="0"/>
          </a:p>
          <a:p>
            <a:pPr marL="0" indent="0">
              <a:buNone/>
            </a:pPr>
            <a:r>
              <a:rPr lang="de-DE" dirty="0" smtClean="0"/>
              <a:t>Außerdem möglich:</a:t>
            </a:r>
          </a:p>
          <a:p>
            <a:pPr marL="0" indent="0">
              <a:buNone/>
            </a:pPr>
            <a:r>
              <a:rPr lang="de-DE" dirty="0" smtClean="0"/>
              <a:t>Beziehung in unstrukturierter Form: </a:t>
            </a:r>
          </a:p>
          <a:p>
            <a:pPr marL="0" indent="0">
              <a:buNone/>
            </a:pPr>
            <a:r>
              <a:rPr lang="de-DE" dirty="0" smtClean="0"/>
              <a:t>Erscheint auch als </a:t>
            </a:r>
            <a:r>
              <a:rPr lang="de-DE" dirty="0" smtClean="0"/>
              <a:t>Online-Ressource</a:t>
            </a:r>
            <a:endParaRPr lang="de-DE" dirty="0"/>
          </a:p>
          <a:p>
            <a:pPr marL="0" indent="0">
              <a:buNone/>
            </a:pPr>
            <a:endParaRPr lang="de-DE" dirty="0" smtClean="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dirty="0"/>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0931919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640960" cy="792088"/>
          </a:xfrm>
        </p:spPr>
        <p:txBody>
          <a:bodyPr/>
          <a:lstStyle/>
          <a:p>
            <a:r>
              <a:rPr lang="de-DE" dirty="0"/>
              <a:t>Neuauflage des Grundwerks einer </a:t>
            </a:r>
            <a:r>
              <a:rPr lang="de-DE" dirty="0"/>
              <a:t>Loseblattsammlung (RDA 1.6.3.3)</a:t>
            </a:r>
            <a:r>
              <a:rPr lang="de-DE" dirty="0"/>
              <a:t/>
            </a:r>
            <a:br>
              <a:rPr lang="de-DE" dirty="0"/>
            </a:br>
            <a:endParaRPr lang="de-DE" dirty="0"/>
          </a:p>
        </p:txBody>
      </p:sp>
      <p:sp>
        <p:nvSpPr>
          <p:cNvPr id="3" name="Textplatzhalter 2"/>
          <p:cNvSpPr>
            <a:spLocks noGrp="1"/>
          </p:cNvSpPr>
          <p:nvPr>
            <p:ph type="body" sz="quarter" idx="13"/>
          </p:nvPr>
        </p:nvSpPr>
        <p:spPr>
          <a:xfrm>
            <a:off x="251520" y="1385392"/>
            <a:ext cx="8568952" cy="4995936"/>
          </a:xfrm>
        </p:spPr>
        <p:txBody>
          <a:bodyPr/>
          <a:lstStyle/>
          <a:p>
            <a:pPr marL="0" indent="0">
              <a:buNone/>
            </a:pPr>
            <a:r>
              <a:rPr lang="de-DE" dirty="0" smtClean="0"/>
              <a:t>Eine </a:t>
            </a:r>
            <a:r>
              <a:rPr lang="de-DE" dirty="0"/>
              <a:t>Neuauflage liegt vor, wenn anstelle einer Aktualisierung ein komplett neu gedrucktes Grundwerk erscheint</a:t>
            </a:r>
            <a:r>
              <a:rPr lang="de-DE" dirty="0" smtClean="0"/>
              <a:t>.</a:t>
            </a:r>
          </a:p>
          <a:p>
            <a:r>
              <a:rPr lang="de-DE" dirty="0" smtClean="0"/>
              <a:t>Die umfassende </a:t>
            </a:r>
            <a:r>
              <a:rPr lang="de-DE" dirty="0"/>
              <a:t>Beschreibung der alten </a:t>
            </a:r>
            <a:r>
              <a:rPr lang="de-DE" dirty="0" smtClean="0"/>
              <a:t>Auflage wird abgeschlossen.</a:t>
            </a:r>
          </a:p>
          <a:p>
            <a:r>
              <a:rPr lang="de-DE" dirty="0" smtClean="0"/>
              <a:t>Eine </a:t>
            </a:r>
            <a:r>
              <a:rPr lang="de-DE" dirty="0"/>
              <a:t>evtl. gleichzeitige </a:t>
            </a:r>
            <a:r>
              <a:rPr lang="de-DE" dirty="0" smtClean="0"/>
              <a:t>Titeländerung wird </a:t>
            </a:r>
            <a:r>
              <a:rPr lang="de-DE" dirty="0"/>
              <a:t>durch </a:t>
            </a:r>
            <a:r>
              <a:rPr lang="de-DE" dirty="0" smtClean="0"/>
              <a:t>das Element „In der Manifestation verkörpertes Werk“ dokumentiert.</a:t>
            </a:r>
          </a:p>
          <a:p>
            <a:r>
              <a:rPr lang="de-DE" dirty="0" smtClean="0"/>
              <a:t>Zu </a:t>
            </a:r>
            <a:r>
              <a:rPr lang="de-DE" dirty="0"/>
              <a:t>beachten sind ggf. auch die D-A-CH-Erläuterungen zu wechselnden hauptverantwortlichen geistigen Schöpfern in RDA </a:t>
            </a:r>
            <a:r>
              <a:rPr lang="de-DE" dirty="0" smtClean="0"/>
              <a:t>6.27.1.3 und 6.27.1.5.</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19191681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smtClean="0"/>
              <a:t>RDA 1.6.3.4</a:t>
            </a:r>
          </a:p>
          <a:p>
            <a:pPr marL="0" indent="0">
              <a:buNone/>
            </a:pPr>
            <a:r>
              <a:rPr lang="de-DE" dirty="0" smtClean="0"/>
              <a:t>Neue Beschreibung bei </a:t>
            </a:r>
            <a:r>
              <a:rPr lang="de-DE" b="1" dirty="0" smtClean="0"/>
              <a:t>wesentlichen</a:t>
            </a:r>
            <a:r>
              <a:rPr lang="de-DE" dirty="0" smtClean="0"/>
              <a:t> Änderungen:</a:t>
            </a:r>
          </a:p>
          <a:p>
            <a:pPr marL="0" indent="0">
              <a:buNone/>
            </a:pPr>
            <a:r>
              <a:rPr lang="de-DE" dirty="0" smtClean="0"/>
              <a:t>RDA 1.6.2.5 D-A-CH (bezieht sich auf fortlaufende Ressourcen, ist aber auch auf integrierende Ressourcen anwendbar). In der Regel handelt es sich bei der neuen Ausgabe um ein neues Werk (1.6.3.4  D-A-CH).</a:t>
            </a:r>
            <a:endParaRPr lang="de-DE" dirty="0"/>
          </a:p>
          <a:p>
            <a:pPr marL="0" indent="0">
              <a:buNone/>
            </a:pPr>
            <a:r>
              <a:rPr lang="de-DE" dirty="0" smtClean="0"/>
              <a:t>Bei </a:t>
            </a:r>
            <a:r>
              <a:rPr lang="de-DE" b="1" dirty="0" smtClean="0"/>
              <a:t>unwesentlichen</a:t>
            </a:r>
            <a:r>
              <a:rPr lang="de-DE" dirty="0" smtClean="0"/>
              <a:t> Änderungen im Ausgabevermerk:</a:t>
            </a:r>
          </a:p>
          <a:p>
            <a:pPr marL="0" indent="0">
              <a:buNone/>
            </a:pPr>
            <a:r>
              <a:rPr lang="de-DE" dirty="0"/>
              <a:t>In diesem Fall wird keine neue Beschreibung erstellt. Ggf. kann eine entsprechende Anmerkung auf die Änderung hinweisen</a:t>
            </a:r>
            <a:r>
              <a:rPr lang="de-DE" dirty="0" smtClean="0"/>
              <a:t>. </a:t>
            </a:r>
            <a:r>
              <a:rPr lang="de-DE" dirty="0"/>
              <a:t>RDA 2.17.4.5.3 </a:t>
            </a:r>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5214143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Loseblattsammlungen, Websites, Datenbanken etc.</a:t>
            </a:r>
          </a:p>
          <a:p>
            <a:r>
              <a:rPr lang="de-DE" dirty="0" smtClean="0"/>
              <a:t>werden i. d. R. umfassend in einer zusammengesetzten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 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
        <p:nvSpPr>
          <p:cNvPr id="6"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988748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4752528"/>
          </a:xfrm>
        </p:spPr>
        <p:txBody>
          <a:bodyPr/>
          <a:lstStyle/>
          <a:p>
            <a:pPr marL="0" indent="0">
              <a:buNone/>
            </a:pPr>
            <a:r>
              <a:rPr lang="de-DE" dirty="0" smtClean="0"/>
              <a:t>Eine </a:t>
            </a:r>
            <a:r>
              <a:rPr lang="de-DE" b="1" dirty="0"/>
              <a:t>dynamische </a:t>
            </a:r>
            <a:r>
              <a:rPr lang="de-DE" b="1" dirty="0" smtClean="0"/>
              <a:t>Website</a:t>
            </a:r>
          </a:p>
          <a:p>
            <a:pPr>
              <a:buFontTx/>
              <a:buChar char="-"/>
            </a:pPr>
            <a:r>
              <a:rPr lang="de-DE" dirty="0" smtClean="0"/>
              <a:t>wird </a:t>
            </a:r>
            <a:r>
              <a:rPr lang="de-DE" dirty="0"/>
              <a:t>i. d. R. laufend bzw. in unregelmäßigen Abständen </a:t>
            </a:r>
            <a:r>
              <a:rPr lang="de-DE" dirty="0" smtClean="0"/>
              <a:t>gepflegt</a:t>
            </a:r>
          </a:p>
          <a:p>
            <a:pPr>
              <a:buFontTx/>
              <a:buChar char="-"/>
            </a:pPr>
            <a:r>
              <a:rPr lang="de-DE" dirty="0" smtClean="0"/>
              <a:t>erfolgte Änderungen </a:t>
            </a:r>
            <a:r>
              <a:rPr lang="de-DE" dirty="0"/>
              <a:t>sind nicht </a:t>
            </a:r>
            <a:r>
              <a:rPr lang="de-DE" dirty="0" smtClean="0"/>
              <a:t>erkennbar</a:t>
            </a:r>
          </a:p>
          <a:p>
            <a:pPr>
              <a:buFontTx/>
              <a:buChar char="-"/>
            </a:pPr>
            <a:r>
              <a:rPr lang="de-DE" dirty="0" smtClean="0"/>
              <a:t>veraltete </a:t>
            </a:r>
            <a:r>
              <a:rPr lang="de-DE" dirty="0"/>
              <a:t>Angaben und Inhalte werden i. d. R. nicht </a:t>
            </a:r>
            <a:r>
              <a:rPr lang="de-DE" dirty="0" smtClean="0"/>
              <a:t>vorgehalten</a:t>
            </a:r>
          </a:p>
          <a:p>
            <a:pPr>
              <a:buFontTx/>
              <a:buChar char="-"/>
            </a:pPr>
            <a:r>
              <a:rPr lang="de-DE" dirty="0" smtClean="0"/>
              <a:t>ein </a:t>
            </a:r>
            <a:r>
              <a:rPr lang="de-DE" dirty="0"/>
              <a:t>aktualisiertes Datum weist auf den Stand der Inhalte hin.</a:t>
            </a:r>
          </a:p>
          <a:p>
            <a:pPr marL="0" indent="0">
              <a:buNone/>
            </a:pPr>
            <a:r>
              <a:rPr lang="de-DE" dirty="0" smtClean="0"/>
              <a:t>Ggf</a:t>
            </a:r>
            <a:r>
              <a:rPr lang="de-DE" dirty="0"/>
              <a:t>. werden die von der Institution </a:t>
            </a:r>
            <a:r>
              <a:rPr lang="de-DE" dirty="0" err="1"/>
              <a:t>geharvesteten</a:t>
            </a:r>
            <a:r>
              <a:rPr lang="de-DE" dirty="0"/>
              <a:t> Stände </a:t>
            </a:r>
            <a:r>
              <a:rPr lang="de-DE" dirty="0" smtClean="0"/>
              <a:t>dokumentiert</a:t>
            </a:r>
            <a:r>
              <a:rPr lang="de-DE" dirty="0"/>
              <a:t>.</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a:solidFill>
                  <a:srgbClr val="4F81BD">
                    <a:lumMod val="75000"/>
                  </a:srgbClr>
                </a:solidFill>
              </a:rPr>
              <a:t>Beispiel integrierende Online-Ressource</a:t>
            </a:r>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3184918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12568"/>
          </a:xfrm>
        </p:spPr>
        <p:txBody>
          <a:bodyPr/>
          <a:lstStyle/>
          <a:p>
            <a:pPr marL="0" indent="0">
              <a:buNone/>
            </a:pPr>
            <a:r>
              <a:rPr lang="de-DE" b="1" dirty="0" smtClean="0"/>
              <a:t>Loseblattsammlung</a:t>
            </a:r>
            <a:endParaRPr lang="de-DE" b="1" dirty="0" smtClean="0"/>
          </a:p>
          <a:p>
            <a:pPr>
              <a:buFontTx/>
              <a:buChar char="-"/>
            </a:pPr>
            <a:r>
              <a:rPr lang="de-DE" dirty="0" smtClean="0"/>
              <a:t>startet </a:t>
            </a:r>
            <a:r>
              <a:rPr lang="de-DE" dirty="0"/>
              <a:t>i. d. R. mit einem „Grundwerk</a:t>
            </a:r>
            <a:r>
              <a:rPr lang="de-DE" dirty="0" smtClean="0"/>
              <a:t>“ (ggf. mehrere Ordner)</a:t>
            </a:r>
          </a:p>
          <a:p>
            <a:pPr>
              <a:buFontTx/>
              <a:buChar char="-"/>
            </a:pPr>
            <a:r>
              <a:rPr lang="de-DE" dirty="0" smtClean="0"/>
              <a:t>Ergänzungslieferungen mit </a:t>
            </a:r>
            <a:r>
              <a:rPr lang="de-DE" dirty="0"/>
              <a:t>aufsteigender </a:t>
            </a:r>
            <a:r>
              <a:rPr lang="de-DE" dirty="0" smtClean="0"/>
              <a:t>Zählung erscheinen </a:t>
            </a:r>
            <a:r>
              <a:rPr lang="de-DE" dirty="0"/>
              <a:t>in regelmäßigen oder unregelmäßigen Abständen </a:t>
            </a:r>
            <a:endParaRPr lang="de-DE" dirty="0" smtClean="0"/>
          </a:p>
          <a:p>
            <a:pPr>
              <a:buFontTx/>
              <a:buChar char="-"/>
            </a:pPr>
            <a:r>
              <a:rPr lang="de-DE" dirty="0" smtClean="0"/>
              <a:t>Blätter werden in </a:t>
            </a:r>
            <a:r>
              <a:rPr lang="de-DE" dirty="0"/>
              <a:t>das Grundwerk eingelegt </a:t>
            </a:r>
            <a:r>
              <a:rPr lang="de-DE" dirty="0" smtClean="0"/>
              <a:t>bzw</a:t>
            </a:r>
            <a:r>
              <a:rPr lang="de-DE" dirty="0"/>
              <a:t>. </a:t>
            </a:r>
            <a:r>
              <a:rPr lang="de-DE" dirty="0" smtClean="0"/>
              <a:t>ältere Blätter werden gegen neuere Blätter ausgetauscht (kann </a:t>
            </a:r>
            <a:r>
              <a:rPr lang="de-DE" dirty="0"/>
              <a:t>auch die Titelseiten </a:t>
            </a:r>
            <a:r>
              <a:rPr lang="de-DE" dirty="0" smtClean="0"/>
              <a:t>betreffen)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a:solidFill>
                  <a:srgbClr val="4F81BD">
                    <a:lumMod val="75000"/>
                  </a:srgbClr>
                </a:solidFill>
              </a:rPr>
              <a:t>Beispiel physische integrierende Ressource -1-</a:t>
            </a:r>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713204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256584"/>
          </a:xfrm>
        </p:spPr>
        <p:txBody>
          <a:bodyPr/>
          <a:lstStyle/>
          <a:p>
            <a:pPr marL="0" indent="0">
              <a:buNone/>
            </a:pPr>
            <a:r>
              <a:rPr lang="de-DE" b="1" dirty="0" smtClean="0"/>
              <a:t>Datenträger </a:t>
            </a:r>
            <a:r>
              <a:rPr lang="de-DE" b="1" dirty="0"/>
              <a:t>mit kumulierendem </a:t>
            </a:r>
            <a:r>
              <a:rPr lang="de-DE" b="1" dirty="0" smtClean="0"/>
              <a:t>Inhalt</a:t>
            </a:r>
          </a:p>
          <a:p>
            <a:pPr marL="0" indent="0">
              <a:buNone/>
            </a:pPr>
            <a:r>
              <a:rPr lang="de-DE" dirty="0"/>
              <a:t>Gemäß D-A-CH-Erläuterung zu RDA 0.0</a:t>
            </a:r>
          </a:p>
          <a:p>
            <a:pPr marL="0" indent="0">
              <a:buNone/>
            </a:pPr>
            <a:endParaRPr lang="de-DE" b="1" dirty="0"/>
          </a:p>
          <a:p>
            <a:pPr>
              <a:buFontTx/>
              <a:buChar char="-"/>
            </a:pPr>
            <a:r>
              <a:rPr lang="de-DE" dirty="0" smtClean="0"/>
              <a:t>startet </a:t>
            </a:r>
            <a:r>
              <a:rPr lang="de-DE" dirty="0"/>
              <a:t>i. d. R. mit einem „Grundwerk</a:t>
            </a:r>
            <a:r>
              <a:rPr lang="de-DE" dirty="0" smtClean="0"/>
              <a:t>“ auf </a:t>
            </a:r>
            <a:r>
              <a:rPr lang="de-DE" dirty="0"/>
              <a:t>einem oder mehreren elektronischen Datenträgern</a:t>
            </a:r>
            <a:endParaRPr lang="de-DE" dirty="0" smtClean="0"/>
          </a:p>
          <a:p>
            <a:pPr>
              <a:buFontTx/>
              <a:buChar char="-"/>
            </a:pPr>
            <a:r>
              <a:rPr lang="de-DE" dirty="0"/>
              <a:t>es erscheinen in regelmäßigen oder unregelmäßigen Abständen Updates jeweils mit dem vollständigen Werk auf neuestem Stand </a:t>
            </a:r>
            <a:endParaRPr lang="de-DE" dirty="0" smtClean="0"/>
          </a:p>
          <a:p>
            <a:pPr>
              <a:buFontTx/>
              <a:buChar char="-"/>
            </a:pPr>
            <a:r>
              <a:rPr lang="de-DE" dirty="0" smtClean="0"/>
              <a:t>oft </a:t>
            </a:r>
            <a:r>
              <a:rPr lang="de-DE" dirty="0"/>
              <a:t>erscheinen diese Datenträger parallel zu einer gedruckten </a:t>
            </a:r>
            <a:r>
              <a:rPr lang="de-DE" dirty="0" smtClean="0"/>
              <a:t>Loseblattsammlung</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Titel 1"/>
          <p:cNvSpPr>
            <a:spLocks noGrp="1"/>
          </p:cNvSpPr>
          <p:nvPr>
            <p:ph type="title"/>
          </p:nvPr>
        </p:nvSpPr>
        <p:spPr>
          <a:xfrm>
            <a:off x="251520" y="183778"/>
            <a:ext cx="8640960" cy="508918"/>
          </a:xfrm>
        </p:spPr>
        <p:txBody>
          <a:bodyPr/>
          <a:lstStyle/>
          <a:p>
            <a:pPr marL="0" indent="0"/>
            <a:r>
              <a:rPr lang="de-DE" dirty="0" smtClean="0">
                <a:solidFill>
                  <a:srgbClr val="4F81BD">
                    <a:lumMod val="75000"/>
                  </a:srgbClr>
                </a:solidFill>
              </a:rPr>
              <a:t>Beispiel </a:t>
            </a:r>
            <a:r>
              <a:rPr lang="de-DE" dirty="0">
                <a:solidFill>
                  <a:srgbClr val="4F81BD">
                    <a:lumMod val="75000"/>
                  </a:srgbClr>
                </a:solidFill>
              </a:rPr>
              <a:t>physische integrierende Ressource -2-</a:t>
            </a:r>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4002388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424936" cy="936104"/>
          </a:xfrm>
        </p:spPr>
        <p:txBody>
          <a:bodyPr/>
          <a:lstStyle/>
          <a:p>
            <a:r>
              <a:rPr lang="de-DE" dirty="0"/>
              <a:t>Umfassende oder analytische Beschreibung  RDA 1.5.2 d und 1.5.3 </a:t>
            </a:r>
            <a:r>
              <a:rPr lang="de-DE" dirty="0" smtClean="0"/>
              <a:t>d - 1</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a:buFontTx/>
              <a:buChar char="-"/>
            </a:pPr>
            <a:r>
              <a:rPr lang="de-DE" dirty="0" smtClean="0"/>
              <a:t>nach RDA für integrierende Ressourcen sowohl umfassende als auch analytische Beschreibungen möglich</a:t>
            </a:r>
          </a:p>
          <a:p>
            <a:pPr>
              <a:buFontTx/>
              <a:buChar char="-"/>
            </a:pPr>
            <a:r>
              <a:rPr lang="de-DE" dirty="0" smtClean="0"/>
              <a:t>im Allgemeinen </a:t>
            </a:r>
            <a:r>
              <a:rPr lang="de-DE" b="1" dirty="0" smtClean="0"/>
              <a:t>umfassende </a:t>
            </a:r>
            <a:r>
              <a:rPr lang="de-DE" b="1" dirty="0"/>
              <a:t>Beschreibung</a:t>
            </a:r>
            <a:r>
              <a:rPr lang="de-DE" dirty="0"/>
              <a:t> </a:t>
            </a:r>
            <a:r>
              <a:rPr lang="de-DE" dirty="0" smtClean="0"/>
              <a:t>mit einem </a:t>
            </a:r>
            <a:r>
              <a:rPr lang="de-DE" b="1" dirty="0" smtClean="0"/>
              <a:t>offenen</a:t>
            </a:r>
            <a:r>
              <a:rPr lang="de-DE" dirty="0" smtClean="0"/>
              <a:t> </a:t>
            </a:r>
            <a:r>
              <a:rPr lang="de-DE" b="1" dirty="0" smtClean="0"/>
              <a:t>Erscheinungsdatum</a:t>
            </a:r>
            <a:endParaRPr lang="de-DE" dirty="0" smtClean="0"/>
          </a:p>
          <a:p>
            <a:pPr>
              <a:buFontTx/>
              <a:buChar char="-"/>
            </a:pPr>
            <a:r>
              <a:rPr lang="de-DE" dirty="0" smtClean="0"/>
              <a:t>in </a:t>
            </a:r>
            <a:r>
              <a:rPr lang="de-DE" dirty="0"/>
              <a:t>einer Anmerkung wird verankert, welche Iteration als Vorlage für die umfassende Beschreibung </a:t>
            </a:r>
            <a:r>
              <a:rPr lang="de-DE" dirty="0" smtClean="0"/>
              <a:t>dient (wird </a:t>
            </a:r>
            <a:r>
              <a:rPr lang="de-DE" dirty="0"/>
              <a:t>bei jedem Update der Aufnahme </a:t>
            </a:r>
            <a:r>
              <a:rPr lang="de-DE" dirty="0" smtClean="0"/>
              <a:t>aktualisiert)</a:t>
            </a:r>
          </a:p>
          <a:p>
            <a:pPr>
              <a:buFontTx/>
              <a:buChar char="-"/>
            </a:pPr>
            <a:r>
              <a:rPr lang="de-DE" dirty="0" smtClean="0"/>
              <a:t>liegt </a:t>
            </a:r>
            <a:r>
              <a:rPr lang="de-DE" dirty="0"/>
              <a:t>die letzte Iteration vor, wird die Jahresangabe </a:t>
            </a:r>
            <a:r>
              <a:rPr lang="de-DE" dirty="0" smtClean="0"/>
              <a:t>komplettiert</a:t>
            </a:r>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651583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412776"/>
            <a:ext cx="8640960" cy="4968552"/>
          </a:xfrm>
        </p:spPr>
        <p:txBody>
          <a:bodyPr/>
          <a:lstStyle/>
          <a:p>
            <a:pPr marL="0" indent="0">
              <a:buNone/>
            </a:pPr>
            <a:r>
              <a:rPr lang="de-DE" dirty="0" smtClean="0"/>
              <a:t>Eine </a:t>
            </a:r>
            <a:r>
              <a:rPr lang="de-DE" dirty="0"/>
              <a:t>Loseblattsammlung kann auch aus </a:t>
            </a:r>
            <a:r>
              <a:rPr lang="de-DE" dirty="0" smtClean="0"/>
              <a:t>mehreren</a:t>
            </a:r>
          </a:p>
          <a:p>
            <a:pPr marL="0" indent="0">
              <a:buNone/>
            </a:pPr>
            <a:r>
              <a:rPr lang="de-DE" dirty="0" smtClean="0"/>
              <a:t>Bänden </a:t>
            </a:r>
            <a:r>
              <a:rPr lang="de-DE" dirty="0"/>
              <a:t>mit oder ohne </a:t>
            </a:r>
            <a:r>
              <a:rPr lang="de-DE" dirty="0" smtClean="0"/>
              <a:t>unabhängigen </a:t>
            </a:r>
            <a:r>
              <a:rPr lang="de-DE" dirty="0"/>
              <a:t>Titel bestehen, die jeweils eigene Grundwerke und Ergänzungslieferungen erhalten</a:t>
            </a:r>
            <a:r>
              <a:rPr lang="de-DE" dirty="0" smtClean="0"/>
              <a:t>.</a:t>
            </a:r>
          </a:p>
          <a:p>
            <a:pPr>
              <a:buFontTx/>
              <a:buChar char="-"/>
            </a:pPr>
            <a:r>
              <a:rPr lang="de-DE" dirty="0" smtClean="0"/>
              <a:t>es </a:t>
            </a:r>
            <a:r>
              <a:rPr lang="de-DE" dirty="0"/>
              <a:t>bietet sich </a:t>
            </a:r>
            <a:r>
              <a:rPr lang="de-DE" dirty="0" smtClean="0"/>
              <a:t>ggf. eine </a:t>
            </a:r>
            <a:r>
              <a:rPr lang="de-DE" b="1" dirty="0"/>
              <a:t>hierarchische Beschreibung der Bände </a:t>
            </a:r>
            <a:r>
              <a:rPr lang="de-DE" dirty="0" smtClean="0"/>
              <a:t>an </a:t>
            </a:r>
          </a:p>
          <a:p>
            <a:pPr>
              <a:buFontTx/>
              <a:buChar char="-"/>
            </a:pPr>
            <a:r>
              <a:rPr lang="de-DE" dirty="0" smtClean="0"/>
              <a:t>der </a:t>
            </a:r>
            <a:r>
              <a:rPr lang="de-DE" dirty="0"/>
              <a:t>übergeordnete Satz </a:t>
            </a:r>
            <a:r>
              <a:rPr lang="de-DE" dirty="0" smtClean="0"/>
              <a:t>beschreibt </a:t>
            </a:r>
            <a:r>
              <a:rPr lang="de-DE" dirty="0"/>
              <a:t>hier nur </a:t>
            </a:r>
            <a:r>
              <a:rPr lang="de-DE" dirty="0" smtClean="0"/>
              <a:t>Elemente, </a:t>
            </a:r>
            <a:r>
              <a:rPr lang="de-DE" dirty="0"/>
              <a:t>die sich auf die Loseblattsammlung als Ganzes </a:t>
            </a:r>
            <a:r>
              <a:rPr lang="de-DE" dirty="0" smtClean="0"/>
              <a:t>beziehen</a:t>
            </a:r>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Titel 1"/>
          <p:cNvSpPr>
            <a:spLocks noGrp="1"/>
          </p:cNvSpPr>
          <p:nvPr>
            <p:ph type="title"/>
          </p:nvPr>
        </p:nvSpPr>
        <p:spPr>
          <a:xfrm>
            <a:off x="251520" y="188640"/>
            <a:ext cx="8424936" cy="936104"/>
          </a:xfrm>
        </p:spPr>
        <p:txBody>
          <a:bodyPr/>
          <a:lstStyle/>
          <a:p>
            <a:r>
              <a:rPr lang="de-DE" dirty="0"/>
              <a:t>Umfassende oder analytische Beschreibung  RDA 1.5.2 d und 1.5.3 </a:t>
            </a:r>
            <a:r>
              <a:rPr lang="de-DE" dirty="0" smtClean="0"/>
              <a:t>d - </a:t>
            </a:r>
            <a:r>
              <a:rPr lang="de-DE" dirty="0" smtClean="0"/>
              <a:t>2</a:t>
            </a:r>
            <a:endParaRPr lang="de-DE" dirty="0"/>
          </a:p>
        </p:txBody>
      </p:sp>
      <p:sp>
        <p:nvSpPr>
          <p:cNvPr id="7" name="Fußzeilenplatzhalter 3"/>
          <p:cNvSpPr>
            <a:spLocks noGrp="1"/>
          </p:cNvSpPr>
          <p:nvPr>
            <p:ph type="ftr" sz="quarter" idx="14"/>
          </p:nvPr>
        </p:nvSpPr>
        <p:spPr>
          <a:xfrm>
            <a:off x="467544" y="6381328"/>
            <a:ext cx="7200800" cy="365125"/>
          </a:xfrm>
        </p:spPr>
        <p:txBody>
          <a:bodyPr/>
          <a:lstStyle/>
          <a:p>
            <a:r>
              <a:rPr lang="de-DE" dirty="0" smtClean="0"/>
              <a:t>AG RDA Schulungsunterlagen – Modul 5A.04: Integrierende Ressourcen | Stand: 30.11.2016 | CC BY-NC-SA</a:t>
            </a:r>
            <a:endParaRPr lang="de-DE" dirty="0"/>
          </a:p>
        </p:txBody>
      </p:sp>
    </p:spTree>
    <p:extLst>
      <p:ext uri="{BB962C8B-B14F-4D97-AF65-F5344CB8AC3E}">
        <p14:creationId xmlns:p14="http://schemas.microsoft.com/office/powerpoint/2010/main" val="2093371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3237</Words>
  <Application>Microsoft Office PowerPoint</Application>
  <PresentationFormat>Bildschirmpräsentation (4:3)</PresentationFormat>
  <Paragraphs>568</Paragraphs>
  <Slides>46</Slides>
  <Notes>3</Notes>
  <HiddenSlides>0</HiddenSlides>
  <MMClips>0</MMClips>
  <ScaleCrop>false</ScaleCrop>
  <HeadingPairs>
    <vt:vector size="4" baseType="variant">
      <vt:variant>
        <vt:lpstr>Design</vt:lpstr>
      </vt:variant>
      <vt:variant>
        <vt:i4>1</vt:i4>
      </vt:variant>
      <vt:variant>
        <vt:lpstr>Folientitel</vt:lpstr>
      </vt:variant>
      <vt:variant>
        <vt:i4>46</vt:i4>
      </vt:variant>
    </vt:vector>
  </HeadingPairs>
  <TitlesOfParts>
    <vt:vector size="47" baseType="lpstr">
      <vt:lpstr>Larissa</vt:lpstr>
      <vt:lpstr>Schulungsunterlagen der AG RDA</vt:lpstr>
      <vt:lpstr>Erschließung von integrierenden Ressourcen </vt:lpstr>
      <vt:lpstr>Definition</vt:lpstr>
      <vt:lpstr>RDA Glossar:</vt:lpstr>
      <vt:lpstr>Beispiel integrierende Online-Ressource</vt:lpstr>
      <vt:lpstr>Beispiel physische integrierende Ressource -1-</vt:lpstr>
      <vt:lpstr>Beispiel physische integrierende Ressource -2-</vt:lpstr>
      <vt:lpstr>Umfassende oder analytische Beschreibung  RDA 1.5.2 d und 1.5.3 d - 1</vt:lpstr>
      <vt:lpstr>Umfassende oder analytische Beschreibung  RDA 1.5.2 d und 1.5.3 d - 2</vt:lpstr>
      <vt:lpstr>Besondere Aspekte bei der Erschließung von integrierenden Ressourcen</vt:lpstr>
      <vt:lpstr>Bevorzugte Informationsquelle RDA 2.1.2.4</vt:lpstr>
      <vt:lpstr>Erfassung von Titeln integrierender Ressourcen RDA 2.3.1.4</vt:lpstr>
      <vt:lpstr>Erscheinungsfrequenz RDA 2.14.1.3, RDA 2.17.12.3.b, RDA 2.17.12.4</vt:lpstr>
      <vt:lpstr>Umfangsangabe RDA 3.4.1.3, RDA 3.4.1.10 und D-A-CH, RDA 3.4.5.19 und D-A-CH</vt:lpstr>
      <vt:lpstr>Erläuterung zum Identifikator bei Loseblattsammlungen RDA 2.15.1.7</vt:lpstr>
      <vt:lpstr>Personen, Familien oder Körperschaften, die mit einer integrierenden Ressource in Verbindung stehen RDA 19.2., RDA 20.2 etc. </vt:lpstr>
      <vt:lpstr>Beispiel: Grundwerk: Umfassende zusammengesetzte Beschreibung 1 </vt:lpstr>
      <vt:lpstr>Beispiel: Grundwerk: Umfassende zusammengesetzte Beschreibung 2 </vt:lpstr>
      <vt:lpstr>PowerPoint-Präsentation</vt:lpstr>
      <vt:lpstr>PowerPoint-Präsentation</vt:lpstr>
      <vt:lpstr>PowerPoint-Präsentation</vt:lpstr>
      <vt:lpstr>PowerPoint-Präsentation</vt:lpstr>
      <vt:lpstr>Das Prinzip „latest entry“</vt:lpstr>
      <vt:lpstr>Änderungen im Titel des Werks bzw. der Manifestation - 1 </vt:lpstr>
      <vt:lpstr>Änderungen im Titel des Werks bzw. der Manifestation - 2 </vt:lpstr>
      <vt:lpstr>Beispiel: Erfassen von Änderungen</vt:lpstr>
      <vt:lpstr>Beispiel: Update bei Änderung des Werktitels - 1</vt:lpstr>
      <vt:lpstr>Beispiel: Update bei Änderung des Werktitels - 2</vt:lpstr>
      <vt:lpstr>Das Prinzip „latest entry“ gilt auch bei</vt:lpstr>
      <vt:lpstr>PowerPoint-Präsentation</vt:lpstr>
      <vt:lpstr>PowerPoint-Präsentation</vt:lpstr>
      <vt:lpstr>Äquivalente Manifestationen</vt:lpstr>
      <vt:lpstr>Beispiel: Äquivalenzbeziehung zu einer CD-ROM-Ausgabe mit anderem Titel</vt:lpstr>
      <vt:lpstr>Beispiel: Äquivalenzbeziehung zu einer CD-ROM-Ausgabe mit gleichem Titel</vt:lpstr>
      <vt:lpstr>Änderungen, die eine neue Beschreibung erforderlich machen </vt:lpstr>
      <vt:lpstr>Eine integrierende Ressource erscheint zukünftig als (mehrteilige) Monografie oder fortlaufende Ressource - 1</vt:lpstr>
      <vt:lpstr>Beispiel: Beziehung zu einer fortlaufenden Ressource, Werktitel bleibt gleich</vt:lpstr>
      <vt:lpstr>Eine integrierende Ressource erscheint zukünftig als (mehrteilige) Monografie oder fortlaufende Ressource - 2</vt:lpstr>
      <vt:lpstr>Eine integrierende Ressource erscheint zukünftig als einzelne Einheit mit geändertem Titel - 1</vt:lpstr>
      <vt:lpstr>PowerPoint-Präsentation</vt:lpstr>
      <vt:lpstr>Eine integrierende Ressource erscheint zukünftig als (mehrteilige) Monografie oder fortlaufende Ressource - 3 </vt:lpstr>
      <vt:lpstr>Eine integrierende Ressource erscheint zukünftig als fortlaufende Ressource mit geändertem Titel</vt:lpstr>
      <vt:lpstr>Die integrierende Ressource ändert den Medientyp (RDA 1.6.3.2) </vt:lpstr>
      <vt:lpstr>Neuauflage des Grundwerks einer Loseblattsammlung (RDA 1.6.3.3) </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181</cp:revision>
  <dcterms:created xsi:type="dcterms:W3CDTF">2014-02-18T07:01:40Z</dcterms:created>
  <dcterms:modified xsi:type="dcterms:W3CDTF">2016-11-18T14:31:04Z</dcterms:modified>
</cp:coreProperties>
</file>