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259" r:id="rId3"/>
    <p:sldId id="302" r:id="rId4"/>
    <p:sldId id="303" r:id="rId5"/>
    <p:sldId id="305" r:id="rId6"/>
    <p:sldId id="306" r:id="rId7"/>
    <p:sldId id="304" r:id="rId8"/>
    <p:sldId id="298" r:id="rId9"/>
    <p:sldId id="307" r:id="rId10"/>
    <p:sldId id="330" r:id="rId11"/>
    <p:sldId id="308" r:id="rId12"/>
    <p:sldId id="310" r:id="rId13"/>
    <p:sldId id="331" r:id="rId14"/>
    <p:sldId id="309" r:id="rId15"/>
    <p:sldId id="311" r:id="rId16"/>
    <p:sldId id="312" r:id="rId17"/>
    <p:sldId id="313" r:id="rId18"/>
    <p:sldId id="314" r:id="rId19"/>
    <p:sldId id="326" r:id="rId20"/>
    <p:sldId id="327" r:id="rId21"/>
    <p:sldId id="328" r:id="rId22"/>
    <p:sldId id="329"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p:scale>
          <a:sx n="100" d="100"/>
          <a:sy n="100" d="100"/>
        </p:scale>
        <p:origin x="-1398" y="-17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01.09.2015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61239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Hier ist abzuwägen, ob der Titel „Malta </a:t>
            </a:r>
            <a:r>
              <a:rPr lang="de-DE" sz="1200" kern="1200" dirty="0" err="1" smtClean="0">
                <a:solidFill>
                  <a:schemeClr val="tx1"/>
                </a:solidFill>
                <a:effectLst/>
                <a:latin typeface="+mn-lt"/>
                <a:ea typeface="+mn-ea"/>
                <a:cs typeface="+mn-cs"/>
              </a:rPr>
              <a:t>Flipmap</a:t>
            </a:r>
            <a:r>
              <a:rPr lang="de-DE" sz="1200" kern="1200" dirty="0" smtClean="0">
                <a:solidFill>
                  <a:schemeClr val="tx1"/>
                </a:solidFill>
                <a:effectLst/>
                <a:latin typeface="+mn-lt"/>
                <a:ea typeface="+mn-ea"/>
                <a:cs typeface="+mn-cs"/>
              </a:rPr>
              <a:t>“ für aussagekräftig gehalten wird. Die Entscheidung darüber liegt im Ermessen der Katalogisierenden.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mittels</a:t>
            </a:r>
            <a:r>
              <a:rPr lang="de-DE" sz="1200" kern="1200" baseline="0" dirty="0" smtClean="0">
                <a:solidFill>
                  <a:schemeClr val="tx1"/>
                </a:solidFill>
                <a:effectLst/>
                <a:latin typeface="+mn-lt"/>
                <a:ea typeface="+mn-ea"/>
                <a:cs typeface="+mn-cs"/>
              </a:rPr>
              <a:t> </a:t>
            </a:r>
            <a:r>
              <a:rPr lang="de-DE" sz="1200" kern="1200" baseline="0" dirty="0" err="1" smtClean="0">
                <a:solidFill>
                  <a:schemeClr val="tx1"/>
                </a:solidFill>
                <a:effectLst/>
                <a:latin typeface="+mn-lt"/>
                <a:ea typeface="+mn-ea"/>
                <a:cs typeface="+mn-cs"/>
              </a:rPr>
              <a:t>Identifikator</a:t>
            </a:r>
            <a:r>
              <a:rPr lang="de-DE" sz="1200" kern="1200" baseline="0" dirty="0" smtClean="0">
                <a:solidFill>
                  <a:schemeClr val="tx1"/>
                </a:solidFill>
                <a:effectLst/>
                <a:latin typeface="+mn-lt"/>
                <a:ea typeface="+mn-ea"/>
                <a:cs typeface="+mn-cs"/>
              </a:rPr>
              <a:t> und Beziehungskennzeichnung </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In Beziehung stehende Expression	</a:t>
            </a:r>
            <a:r>
              <a:rPr lang="de-DE" sz="1200" kern="1200" dirty="0" smtClean="0">
                <a:solidFill>
                  <a:schemeClr val="tx1"/>
                </a:solidFill>
                <a:effectLst/>
                <a:latin typeface="+mn-lt"/>
                <a:ea typeface="+mn-ea"/>
                <a:cs typeface="+mn-cs"/>
              </a:rPr>
              <a:t>IDN 101202303</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24.5 Bearbeitet als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Alternative:</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Expression als unstrukturierte Beschreibung</a:t>
            </a: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26.1 Erscheint auch als gedrucktes Buch</a:t>
            </a:r>
            <a:endParaRPr lang="de-DE"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Der weitere Datenträger kann geringfügig ergänztes Material enthalten (z. B. Register)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Erfassung der in Beziehung stehenden Manifestation (RDA 27.1) erfasst als unstrukturierte Beschreibung</a:t>
            </a:r>
            <a:r>
              <a:rPr lang="de-DE"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In Beziehung stehende Manifestation erfasst mittels </a:t>
            </a:r>
            <a:r>
              <a:rPr lang="de-DE" sz="1200" kern="1200" dirty="0" err="1" smtClean="0">
                <a:solidFill>
                  <a:schemeClr val="tx1"/>
                </a:solidFill>
                <a:effectLst/>
                <a:latin typeface="+mn-lt"/>
                <a:ea typeface="+mn-ea"/>
                <a:cs typeface="+mn-cs"/>
              </a:rPr>
              <a:t>Identifikator</a:t>
            </a:r>
            <a:r>
              <a:rPr lang="de-DE" sz="1200" kern="1200" dirty="0" smtClean="0">
                <a:solidFill>
                  <a:schemeClr val="tx1"/>
                </a:solidFill>
                <a:effectLst/>
                <a:latin typeface="+mn-lt"/>
                <a:ea typeface="+mn-ea"/>
                <a:cs typeface="+mn-cs"/>
              </a:rPr>
              <a:t> (RDA 27.1) und Beziehungskennzeichnung (RDA 24.5)</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4035390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z.B. eingebundene Schnittmuster, Klangleisten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4035390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552728" cy="365125"/>
          </a:xfrm>
        </p:spPr>
        <p:txBody>
          <a:bodyPr/>
          <a:lstStyle>
            <a:lvl1pPr algn="l">
              <a:defRPr>
                <a:solidFill>
                  <a:schemeClr val="accent1">
                    <a:lumMod val="75000"/>
                  </a:schemeClr>
                </a:solidFill>
              </a:defRPr>
            </a:lvl1pPr>
          </a:lstStyle>
          <a:p>
            <a:r>
              <a:rPr lang="de-DE" smtClean="0"/>
              <a:t>AG RDA Schulungsunterlagen – Modul 5A.03: Begleitmaterial | PICA DNB/ZDB | Stand: 28.08.2015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768752"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hyperlink" Target="pica3://cbs.dnb.de:1035,1,66056/?\zoe+\12+1018683402"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pica3://cbs.dnb.de:1035,1,66056/?\zoe+\12+1018683402"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0" y="183778"/>
            <a:ext cx="9036496" cy="508918"/>
          </a:xfrm>
        </p:spPr>
        <p:txBody>
          <a:bodyPr/>
          <a:lstStyle/>
          <a:p>
            <a:r>
              <a:rPr lang="de-DE" dirty="0" smtClean="0"/>
              <a:t>Erfassung und Beschreibung – Umfangsangabe 2</a:t>
            </a:r>
            <a:endParaRPr lang="de-DE" dirty="0"/>
          </a:p>
        </p:txBody>
      </p:sp>
      <p:sp>
        <p:nvSpPr>
          <p:cNvPr id="2" name="Textfeld 1"/>
          <p:cNvSpPr txBox="1"/>
          <p:nvPr/>
        </p:nvSpPr>
        <p:spPr>
          <a:xfrm>
            <a:off x="381405" y="836712"/>
            <a:ext cx="7920880" cy="4154984"/>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Sonderregelungen für Umfang von</a:t>
            </a:r>
          </a:p>
          <a:p>
            <a:endParaRPr lang="de-DE" sz="2400" dirty="0">
              <a:latin typeface="Verdana" panose="020B0604030504040204" pitchFamily="34" charset="0"/>
              <a:ea typeface="Verdana" panose="020B0604030504040204" pitchFamily="34" charset="0"/>
              <a:cs typeface="Verdana" panose="020B0604030504040204" pitchFamily="34" charset="0"/>
            </a:endParaRP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Kartografischen Ressourcen (RDA 3.4.2)</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Noten (3.4.3)</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unbewegten Bildern (3.4.4)</a:t>
            </a:r>
          </a:p>
          <a:p>
            <a:pPr marL="285750" indent="-285750">
              <a:buFont typeface="Arial" panose="020B0604020202020204" pitchFamily="34" charset="0"/>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Text (3.4.5)</a:t>
            </a:r>
          </a:p>
          <a:p>
            <a:pPr marL="285750" indent="-285750">
              <a:buFont typeface="Arial" panose="020B0604020202020204" pitchFamily="34" charset="0"/>
              <a:buChar char="•"/>
            </a:pPr>
            <a:endParaRPr lang="de-DE" sz="2400" dirty="0">
              <a:latin typeface="Verdana" panose="020B0604030504040204" pitchFamily="34" charset="0"/>
              <a:ea typeface="Verdana" panose="020B0604030504040204" pitchFamily="34" charset="0"/>
              <a:cs typeface="Verdana" panose="020B0604030504040204" pitchFamily="34" charset="0"/>
            </a:endParaRPr>
          </a:p>
          <a:p>
            <a:r>
              <a:rPr lang="de-DE" sz="2400" dirty="0" smtClean="0">
                <a:latin typeface="Verdana" panose="020B0604030504040204" pitchFamily="34" charset="0"/>
                <a:ea typeface="Verdana" panose="020B0604030504040204" pitchFamily="34" charset="0"/>
                <a:cs typeface="Verdana" panose="020B0604030504040204" pitchFamily="34" charset="0"/>
              </a:rPr>
              <a:t>Im Fall von Text wird zusätzlich zur Umfangsangabe die Anzahl der Datenträger zusammen mit einer spezifischen Benennung (i. d. R. „Booklet“ oder „Beiheft“) erfasst.</a:t>
            </a:r>
          </a:p>
        </p:txBody>
      </p:sp>
      <p:sp>
        <p:nvSpPr>
          <p:cNvPr id="3" name="Foliennummernplatzhalter 2"/>
          <p:cNvSpPr>
            <a:spLocks noGrp="1"/>
          </p:cNvSpPr>
          <p:nvPr>
            <p:ph type="sldNum" sz="quarter" idx="4"/>
          </p:nvPr>
        </p:nvSpPr>
        <p:spPr/>
        <p:txBody>
          <a:bodyPr/>
          <a:lstStyle/>
          <a:p>
            <a:fld id="{8A6690F1-7CA1-4166-A522-500460961984}" type="slidenum">
              <a:rPr lang="de-DE" smtClean="0"/>
              <a:pPr/>
              <a:t>10</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24106949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676822449"/>
              </p:ext>
            </p:extLst>
          </p:nvPr>
        </p:nvGraphicFramePr>
        <p:xfrm>
          <a:off x="395536" y="1772816"/>
          <a:ext cx="8424935" cy="3496476"/>
        </p:xfrm>
        <a:graphic>
          <a:graphicData uri="http://schemas.openxmlformats.org/drawingml/2006/table">
            <a:tbl>
              <a:tblPr firstRow="1" bandRow="1">
                <a:tableStyleId>{5C22544A-7EE6-4342-B048-85BDC9FD1C3A}</a:tableStyleId>
              </a:tblPr>
              <a:tblGrid>
                <a:gridCol w="864096"/>
                <a:gridCol w="864096"/>
                <a:gridCol w="3672408"/>
                <a:gridCol w="3024335"/>
              </a:tblGrid>
              <a:tr h="52798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Element</a:t>
                      </a:r>
                    </a:p>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4099">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Umfang </a:t>
                      </a:r>
                      <a:r>
                        <a:rPr lang="de-DE" sz="1800" dirty="0" smtClean="0">
                          <a:solidFill>
                            <a:srgbClr val="000000"/>
                          </a:solidFill>
                          <a:effectLst/>
                          <a:latin typeface="Verdana"/>
                          <a:ea typeface="Times New Roman"/>
                          <a:cs typeface="Arial"/>
                        </a:rPr>
                        <a:t>(Hauptkomponente)</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Times New Roman"/>
                          <a:cs typeface="Arial"/>
                        </a:rPr>
                        <a:t>41 Seiten</a:t>
                      </a:r>
                      <a:endParaRPr lang="de-DE" sz="1800">
                        <a:effectLst/>
                        <a:latin typeface="Verdana"/>
                        <a:ea typeface="Calibri"/>
                        <a:cs typeface="Times New Roman"/>
                      </a:endParaRPr>
                    </a:p>
                  </a:txBody>
                  <a:tcPr marL="68580" marR="68580" marT="0" marB="0" anchor="ctr"/>
                </a:tc>
              </a:tr>
              <a:tr h="714099">
                <a:tc>
                  <a:txBody>
                    <a:bodyPr/>
                    <a:lstStyle/>
                    <a:p>
                      <a:pPr>
                        <a:lnSpc>
                          <a:spcPct val="100000"/>
                        </a:lnSpc>
                        <a:spcAft>
                          <a:spcPts val="600"/>
                        </a:spcAft>
                      </a:pPr>
                      <a:r>
                        <a:rPr lang="de-DE" sz="1800" b="1">
                          <a:solidFill>
                            <a:srgbClr val="000000"/>
                          </a:solidFill>
                          <a:effectLst/>
                          <a:latin typeface="Verdana"/>
                          <a:ea typeface="Times New Roman"/>
                          <a:cs typeface="Arial"/>
                        </a:rPr>
                        <a:t>4061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7.15</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Illustrierender Inhalt </a:t>
                      </a:r>
                      <a:r>
                        <a:rPr lang="de-DE" sz="1800" dirty="0" smtClean="0">
                          <a:solidFill>
                            <a:srgbClr val="000000"/>
                          </a:solidFill>
                          <a:effectLst/>
                          <a:latin typeface="Verdana"/>
                          <a:ea typeface="Times New Roman"/>
                          <a:cs typeface="Arial"/>
                        </a:rPr>
                        <a:t>(Hauptkomponente)</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Illustrationen</a:t>
                      </a:r>
                    </a:p>
                  </a:txBody>
                  <a:tcPr marL="68580" marR="68580" marT="0" marB="0" anchor="ctr"/>
                </a:tc>
              </a:tr>
              <a:tr h="714099">
                <a:tc>
                  <a:txBody>
                    <a:bodyPr/>
                    <a:lstStyle/>
                    <a:p>
                      <a:pPr>
                        <a:lnSpc>
                          <a:spcPct val="100000"/>
                        </a:lnSpc>
                        <a:spcAft>
                          <a:spcPts val="600"/>
                        </a:spcAft>
                      </a:pPr>
                      <a:r>
                        <a:rPr lang="de-DE" sz="1800">
                          <a:solidFill>
                            <a:srgbClr val="000000"/>
                          </a:solidFill>
                          <a:effectLst/>
                          <a:latin typeface="Verdana"/>
                          <a:ea typeface="Times New Roman"/>
                          <a:cs typeface="Arial"/>
                        </a:rPr>
                        <a:t>4062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3.5</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effectLst/>
                          <a:latin typeface="Verdana"/>
                          <a:ea typeface="Times New Roman"/>
                          <a:cs typeface="Arial"/>
                        </a:rPr>
                        <a:t>Maße (Hauptkomponente)</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25 cm</a:t>
                      </a:r>
                    </a:p>
                  </a:txBody>
                  <a:tcPr marL="68580" marR="68580" marT="0" marB="0" anchor="ctr"/>
                </a:tc>
              </a:tr>
              <a:tr h="714099">
                <a:tc>
                  <a:txBody>
                    <a:bodyPr/>
                    <a:lstStyle/>
                    <a:p>
                      <a:pPr>
                        <a:lnSpc>
                          <a:spcPct val="100000"/>
                        </a:lnSpc>
                        <a:spcAft>
                          <a:spcPts val="600"/>
                        </a:spcAft>
                      </a:pPr>
                      <a:r>
                        <a:rPr lang="de-DE" sz="1800" b="1">
                          <a:solidFill>
                            <a:srgbClr val="000000"/>
                          </a:solidFill>
                          <a:effectLst/>
                          <a:latin typeface="Verdana"/>
                          <a:ea typeface="Times New Roman"/>
                          <a:cs typeface="Arial"/>
                        </a:rPr>
                        <a:t>4063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Umfang </a:t>
                      </a:r>
                      <a:r>
                        <a:rPr lang="de-DE" sz="1800" dirty="0" smtClean="0">
                          <a:solidFill>
                            <a:srgbClr val="000000"/>
                          </a:solidFill>
                          <a:effectLst/>
                          <a:latin typeface="Verdana"/>
                          <a:ea typeface="Times New Roman"/>
                          <a:cs typeface="Arial"/>
                        </a:rPr>
                        <a:t>(Begleitmaterial)</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 USB-Stick</a:t>
                      </a:r>
                    </a:p>
                  </a:txBody>
                  <a:tcPr marL="68580" marR="68580" marT="0" marB="0"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3</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683568" y="5301208"/>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41 Seiten </a:t>
            </a:r>
            <a:r>
              <a:rPr lang="de-DE" sz="2000" smtClean="0">
                <a:latin typeface="Verdana" panose="020B0604030504040204" pitchFamily="34" charset="0"/>
                <a:ea typeface="Verdana" panose="020B0604030504040204" pitchFamily="34" charset="0"/>
                <a:cs typeface="Verdana" panose="020B0604030504040204" pitchFamily="34" charset="0"/>
              </a:rPr>
              <a:t>: Illustrationen </a:t>
            </a:r>
            <a:r>
              <a:rPr lang="de-DE" sz="2000" smtClean="0">
                <a:latin typeface="Verdana"/>
                <a:ea typeface="Calibri"/>
                <a:cs typeface="Times New Roman"/>
              </a:rPr>
              <a:t>; </a:t>
            </a:r>
            <a:r>
              <a:rPr lang="de-DE" sz="2000">
                <a:latin typeface="Verdana"/>
                <a:ea typeface="Calibri"/>
                <a:cs typeface="Times New Roman"/>
              </a:rPr>
              <a:t>25 cm </a:t>
            </a:r>
            <a:r>
              <a:rPr lang="de-DE" sz="2000" smtClean="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1 USB-Stick</a:t>
            </a:r>
          </a:p>
        </p:txBody>
      </p:sp>
      <p:sp>
        <p:nvSpPr>
          <p:cNvPr id="4" name="Foliennummernplatzhalter 3"/>
          <p:cNvSpPr>
            <a:spLocks noGrp="1"/>
          </p:cNvSpPr>
          <p:nvPr>
            <p:ph type="sldNum" sz="quarter" idx="4"/>
          </p:nvPr>
        </p:nvSpPr>
        <p:spPr/>
        <p:txBody>
          <a:bodyPr/>
          <a:lstStyle/>
          <a:p>
            <a:fld id="{8A6690F1-7CA1-4166-A522-500460961984}" type="slidenum">
              <a:rPr lang="de-DE" smtClean="0"/>
              <a:pPr/>
              <a:t>11</a:t>
            </a:fld>
            <a:endParaRPr lang="de-DE"/>
          </a:p>
        </p:txBody>
      </p:sp>
      <p:sp>
        <p:nvSpPr>
          <p:cNvPr id="10"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0353914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15391346"/>
              </p:ext>
            </p:extLst>
          </p:nvPr>
        </p:nvGraphicFramePr>
        <p:xfrm>
          <a:off x="410005" y="2060848"/>
          <a:ext cx="8424935" cy="2664296"/>
        </p:xfrm>
        <a:graphic>
          <a:graphicData uri="http://schemas.openxmlformats.org/drawingml/2006/table">
            <a:tbl>
              <a:tblPr firstRow="1" bandRow="1">
                <a:tableStyleId>{5C22544A-7EE6-4342-B048-85BDC9FD1C3A}</a:tableStyleId>
              </a:tblPr>
              <a:tblGrid>
                <a:gridCol w="921635"/>
                <a:gridCol w="864096"/>
                <a:gridCol w="3744416"/>
                <a:gridCol w="2894788"/>
              </a:tblGrid>
              <a:tr h="59702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49833">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Times New Roman"/>
                          <a:cs typeface="Arial"/>
                        </a:rPr>
                        <a:t>1 CD</a:t>
                      </a:r>
                      <a:endParaRPr lang="de-DE" sz="1800">
                        <a:effectLst/>
                        <a:latin typeface="Verdana"/>
                        <a:ea typeface="Calibri"/>
                        <a:cs typeface="Times New Roman"/>
                      </a:endParaRPr>
                    </a:p>
                  </a:txBody>
                  <a:tcPr marL="68580" marR="68580" marT="0" marB="0" anchor="ctr"/>
                </a:tc>
              </a:tr>
              <a:tr h="649833">
                <a:tc>
                  <a:txBody>
                    <a:bodyPr/>
                    <a:lstStyle/>
                    <a:p>
                      <a:pPr>
                        <a:lnSpc>
                          <a:spcPct val="100000"/>
                        </a:lnSpc>
                        <a:spcAft>
                          <a:spcPts val="600"/>
                        </a:spcAft>
                      </a:pPr>
                      <a:r>
                        <a:rPr lang="de-DE" sz="1800">
                          <a:solidFill>
                            <a:srgbClr val="000000"/>
                          </a:solidFill>
                          <a:effectLst/>
                          <a:latin typeface="Verdana"/>
                          <a:ea typeface="Times New Roman"/>
                          <a:cs typeface="Arial"/>
                        </a:rPr>
                        <a:t>4062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Maße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12 cm</a:t>
                      </a:r>
                    </a:p>
                  </a:txBody>
                  <a:tcPr marL="68580" marR="68580" marT="0" marB="0" anchor="ctr"/>
                </a:tc>
              </a:tr>
              <a:tr h="767604">
                <a:tc>
                  <a:txBody>
                    <a:bodyPr/>
                    <a:lstStyle/>
                    <a:p>
                      <a:pPr>
                        <a:lnSpc>
                          <a:spcPct val="100000"/>
                        </a:lnSpc>
                        <a:spcAft>
                          <a:spcPts val="600"/>
                        </a:spcAft>
                      </a:pPr>
                      <a:r>
                        <a:rPr lang="de-DE" sz="1800" b="1">
                          <a:solidFill>
                            <a:srgbClr val="000000"/>
                          </a:solidFill>
                          <a:effectLst/>
                          <a:latin typeface="Verdana"/>
                          <a:ea typeface="Times New Roman"/>
                          <a:cs typeface="Arial"/>
                        </a:rPr>
                        <a:t>4063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(Begleitmaterial)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 Beiheft (13 Seiten)</a:t>
                      </a:r>
                    </a:p>
                  </a:txBody>
                  <a:tcPr marL="68580" marR="68580" marT="0" marB="0"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4</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89923" y="5157192"/>
            <a:ext cx="7992888"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 </a:t>
            </a:r>
            <a:r>
              <a:rPr lang="de-DE" sz="2000" smtClean="0">
                <a:latin typeface="Verdana" panose="020B0604030504040204" pitchFamily="34" charset="0"/>
                <a:ea typeface="Verdana" panose="020B0604030504040204" pitchFamily="34" charset="0"/>
                <a:cs typeface="Verdana" panose="020B0604030504040204" pitchFamily="34" charset="0"/>
              </a:rPr>
              <a:t>CD ; </a:t>
            </a:r>
            <a:r>
              <a:rPr lang="de-DE" sz="2000" dirty="0" smtClean="0">
                <a:latin typeface="Verdana" panose="020B0604030504040204" pitchFamily="34" charset="0"/>
                <a:ea typeface="Verdana" panose="020B0604030504040204" pitchFamily="34" charset="0"/>
                <a:cs typeface="Verdana" panose="020B0604030504040204" pitchFamily="34" charset="0"/>
              </a:rPr>
              <a:t>12 cm + 1 Beiheft (13 Seiten)</a:t>
            </a:r>
          </a:p>
        </p:txBody>
      </p:sp>
      <p:sp>
        <p:nvSpPr>
          <p:cNvPr id="4" name="Foliennummernplatzhalter 3"/>
          <p:cNvSpPr>
            <a:spLocks noGrp="1"/>
          </p:cNvSpPr>
          <p:nvPr>
            <p:ph type="sldNum" sz="quarter" idx="4"/>
          </p:nvPr>
        </p:nvSpPr>
        <p:spPr/>
        <p:txBody>
          <a:bodyPr/>
          <a:lstStyle/>
          <a:p>
            <a:fld id="{8A6690F1-7CA1-4166-A522-500460961984}" type="slidenum">
              <a:rPr lang="de-DE" smtClean="0"/>
              <a:pPr/>
              <a:t>12</a:t>
            </a:fld>
            <a:endParaRPr lang="de-DE"/>
          </a:p>
        </p:txBody>
      </p:sp>
      <p:sp>
        <p:nvSpPr>
          <p:cNvPr id="10"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52174308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17318038"/>
              </p:ext>
            </p:extLst>
          </p:nvPr>
        </p:nvGraphicFramePr>
        <p:xfrm>
          <a:off x="395536" y="1772816"/>
          <a:ext cx="8424935" cy="3528391"/>
        </p:xfrm>
        <a:graphic>
          <a:graphicData uri="http://schemas.openxmlformats.org/drawingml/2006/table">
            <a:tbl>
              <a:tblPr firstRow="1" bandRow="1">
                <a:tableStyleId>{5C22544A-7EE6-4342-B048-85BDC9FD1C3A}</a:tableStyleId>
              </a:tblPr>
              <a:tblGrid>
                <a:gridCol w="1013526"/>
                <a:gridCol w="1013526"/>
                <a:gridCol w="3230615"/>
                <a:gridCol w="3167268"/>
              </a:tblGrid>
              <a:tr h="5504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44486">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Times New Roman"/>
                          <a:cs typeface="Arial"/>
                        </a:rPr>
                        <a:t>102 Seiten</a:t>
                      </a:r>
                      <a:endParaRPr lang="de-DE" sz="1800">
                        <a:effectLst/>
                        <a:latin typeface="Verdana"/>
                        <a:ea typeface="Calibri"/>
                        <a:cs typeface="Times New Roman"/>
                      </a:endParaRPr>
                    </a:p>
                  </a:txBody>
                  <a:tcPr marL="68580" marR="68580" marT="0" marB="0" anchor="ctr"/>
                </a:tc>
              </a:tr>
              <a:tr h="744486">
                <a:tc>
                  <a:txBody>
                    <a:bodyPr/>
                    <a:lstStyle/>
                    <a:p>
                      <a:pPr>
                        <a:lnSpc>
                          <a:spcPct val="100000"/>
                        </a:lnSpc>
                        <a:spcAft>
                          <a:spcPts val="600"/>
                        </a:spcAft>
                      </a:pPr>
                      <a:r>
                        <a:rPr lang="de-DE" sz="1800" b="1">
                          <a:solidFill>
                            <a:srgbClr val="000000"/>
                          </a:solidFill>
                          <a:effectLst/>
                          <a:latin typeface="Verdana"/>
                          <a:ea typeface="Times New Roman"/>
                          <a:cs typeface="Arial"/>
                        </a:rPr>
                        <a:t>4061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7.15</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Illustrierender </a:t>
                      </a:r>
                      <a:r>
                        <a:rPr lang="de-DE" sz="1800" b="1" dirty="0">
                          <a:solidFill>
                            <a:srgbClr val="000000"/>
                          </a:solidFill>
                          <a:effectLst/>
                          <a:latin typeface="Verdana"/>
                          <a:ea typeface="Times New Roman"/>
                          <a:cs typeface="Arial"/>
                        </a:rPr>
                        <a:t>Inhalt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Illustrationen</a:t>
                      </a:r>
                    </a:p>
                  </a:txBody>
                  <a:tcPr marL="68580" marR="68580" marT="0" marB="0" anchor="ctr"/>
                </a:tc>
              </a:tr>
              <a:tr h="744486">
                <a:tc>
                  <a:txBody>
                    <a:bodyPr/>
                    <a:lstStyle/>
                    <a:p>
                      <a:pPr>
                        <a:lnSpc>
                          <a:spcPct val="100000"/>
                        </a:lnSpc>
                        <a:spcAft>
                          <a:spcPts val="600"/>
                        </a:spcAft>
                      </a:pPr>
                      <a:r>
                        <a:rPr lang="de-DE" sz="1800">
                          <a:solidFill>
                            <a:srgbClr val="000000"/>
                          </a:solidFill>
                          <a:effectLst/>
                          <a:latin typeface="Verdana"/>
                          <a:ea typeface="Times New Roman"/>
                          <a:cs typeface="Arial"/>
                        </a:rPr>
                        <a:t>4062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Maße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17 cm</a:t>
                      </a:r>
                    </a:p>
                  </a:txBody>
                  <a:tcPr marL="68580" marR="68580" marT="0" marB="0" anchor="ctr"/>
                </a:tc>
              </a:tr>
              <a:tr h="744486">
                <a:tc>
                  <a:txBody>
                    <a:bodyPr/>
                    <a:lstStyle/>
                    <a:p>
                      <a:pPr>
                        <a:lnSpc>
                          <a:spcPct val="100000"/>
                        </a:lnSpc>
                        <a:spcAft>
                          <a:spcPts val="600"/>
                        </a:spcAft>
                      </a:pPr>
                      <a:r>
                        <a:rPr lang="de-DE" sz="1800" b="1">
                          <a:solidFill>
                            <a:srgbClr val="000000"/>
                          </a:solidFill>
                          <a:effectLst/>
                          <a:latin typeface="Verdana"/>
                          <a:ea typeface="Times New Roman"/>
                          <a:cs typeface="Arial"/>
                        </a:rPr>
                        <a:t>4063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(Begleitmaterial)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 T-Shirt</a:t>
                      </a:r>
                    </a:p>
                  </a:txBody>
                  <a:tcPr marL="68580" marR="68580" marT="0" marB="0"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5</a:t>
            </a:r>
            <a:endParaRPr lang="de-DE" dirty="0"/>
          </a:p>
        </p:txBody>
      </p:sp>
      <p:sp>
        <p:nvSpPr>
          <p:cNvPr id="2" name="Textfeld 1"/>
          <p:cNvSpPr txBox="1"/>
          <p:nvPr/>
        </p:nvSpPr>
        <p:spPr>
          <a:xfrm>
            <a:off x="395536" y="1196752"/>
            <a:ext cx="7920880" cy="461665"/>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Umfangsangabe des Begleitmaterials</a:t>
            </a:r>
          </a:p>
        </p:txBody>
      </p:sp>
      <p:sp>
        <p:nvSpPr>
          <p:cNvPr id="3" name="Textfeld 2"/>
          <p:cNvSpPr txBox="1"/>
          <p:nvPr/>
        </p:nvSpPr>
        <p:spPr>
          <a:xfrm>
            <a:off x="395536" y="5445224"/>
            <a:ext cx="8424936"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a:t>
            </a:r>
            <a:r>
              <a:rPr lang="de-DE" sz="2000" smtClean="0">
                <a:latin typeface="Verdana" panose="020B0604030504040204" pitchFamily="34" charset="0"/>
                <a:ea typeface="Verdana" panose="020B0604030504040204" pitchFamily="34" charset="0"/>
                <a:cs typeface="Verdana" panose="020B0604030504040204" pitchFamily="34" charset="0"/>
              </a:rPr>
              <a:t>ISBD-Format: </a:t>
            </a:r>
            <a:br>
              <a:rPr lang="de-DE" sz="2000" smtClean="0">
                <a:latin typeface="Verdana" panose="020B0604030504040204" pitchFamily="34" charset="0"/>
                <a:ea typeface="Verdana" panose="020B0604030504040204" pitchFamily="34" charset="0"/>
                <a:cs typeface="Verdana" panose="020B0604030504040204" pitchFamily="34" charset="0"/>
              </a:rPr>
            </a:br>
            <a:r>
              <a:rPr lang="de-DE" sz="2000" smtClean="0">
                <a:latin typeface="Verdana" panose="020B0604030504040204" pitchFamily="34" charset="0"/>
                <a:ea typeface="Verdana" panose="020B0604030504040204" pitchFamily="34" charset="0"/>
                <a:cs typeface="Verdana" panose="020B0604030504040204" pitchFamily="34" charset="0"/>
              </a:rPr>
              <a:t>102 </a:t>
            </a:r>
            <a:r>
              <a:rPr lang="de-DE" sz="2000" dirty="0" smtClean="0">
                <a:latin typeface="Verdana" panose="020B0604030504040204" pitchFamily="34" charset="0"/>
                <a:ea typeface="Verdana" panose="020B0604030504040204" pitchFamily="34" charset="0"/>
                <a:cs typeface="Verdana" panose="020B0604030504040204" pitchFamily="34" charset="0"/>
              </a:rPr>
              <a:t>Seiten </a:t>
            </a:r>
            <a:r>
              <a:rPr lang="de-DE" sz="2000" smtClean="0">
                <a:latin typeface="Verdana" panose="020B0604030504040204" pitchFamily="34" charset="0"/>
                <a:ea typeface="Verdana" panose="020B0604030504040204" pitchFamily="34" charset="0"/>
                <a:cs typeface="Verdana" panose="020B0604030504040204" pitchFamily="34" charset="0"/>
              </a:rPr>
              <a:t>: Illustrationen ; 17 cm + 1 T-Shirt</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13</a:t>
            </a:fld>
            <a:endParaRPr lang="de-DE"/>
          </a:p>
        </p:txBody>
      </p:sp>
      <p:sp>
        <p:nvSpPr>
          <p:cNvPr id="10"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129501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456830922"/>
              </p:ext>
            </p:extLst>
          </p:nvPr>
        </p:nvGraphicFramePr>
        <p:xfrm>
          <a:off x="410005" y="2060848"/>
          <a:ext cx="8482475" cy="3384374"/>
        </p:xfrm>
        <a:graphic>
          <a:graphicData uri="http://schemas.openxmlformats.org/drawingml/2006/table">
            <a:tbl>
              <a:tblPr firstRow="1" bandRow="1">
                <a:tableStyleId>{5C22544A-7EE6-4342-B048-85BDC9FD1C3A}</a:tableStyleId>
              </a:tblPr>
              <a:tblGrid>
                <a:gridCol w="927930"/>
                <a:gridCol w="797498"/>
                <a:gridCol w="3769989"/>
                <a:gridCol w="2987058"/>
              </a:tblGrid>
              <a:tr h="52179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67951">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3.4</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solidFill>
                            <a:srgbClr val="000000"/>
                          </a:solidFill>
                          <a:effectLst/>
                          <a:latin typeface="Verdana"/>
                          <a:ea typeface="Times New Roman"/>
                          <a:cs typeface="Arial"/>
                        </a:rPr>
                        <a:t>190 Seiten</a:t>
                      </a:r>
                      <a:endParaRPr lang="de-DE" sz="1800">
                        <a:effectLst/>
                        <a:latin typeface="Verdana"/>
                        <a:ea typeface="Calibri"/>
                        <a:cs typeface="Times New Roman"/>
                      </a:endParaRPr>
                    </a:p>
                  </a:txBody>
                  <a:tcPr marL="68580" marR="68580" marT="0" marB="0" anchor="ctr"/>
                </a:tc>
              </a:tr>
              <a:tr h="613954">
                <a:tc>
                  <a:txBody>
                    <a:bodyPr/>
                    <a:lstStyle/>
                    <a:p>
                      <a:pPr>
                        <a:lnSpc>
                          <a:spcPct val="100000"/>
                        </a:lnSpc>
                        <a:spcAft>
                          <a:spcPts val="600"/>
                        </a:spcAft>
                      </a:pPr>
                      <a:r>
                        <a:rPr lang="de-DE" sz="1800" b="1">
                          <a:solidFill>
                            <a:srgbClr val="000000"/>
                          </a:solidFill>
                          <a:effectLst/>
                          <a:latin typeface="Verdana"/>
                          <a:ea typeface="Times New Roman"/>
                          <a:cs typeface="Arial"/>
                        </a:rPr>
                        <a:t>4061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7.15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Illustrierender </a:t>
                      </a:r>
                      <a:r>
                        <a:rPr lang="de-DE" sz="1800" b="1" dirty="0">
                          <a:solidFill>
                            <a:srgbClr val="000000"/>
                          </a:solidFill>
                          <a:effectLst/>
                          <a:latin typeface="Verdana"/>
                          <a:ea typeface="Times New Roman"/>
                          <a:cs typeface="Arial"/>
                        </a:rPr>
                        <a:t>Inhalt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Illustrationen</a:t>
                      </a:r>
                    </a:p>
                  </a:txBody>
                  <a:tcPr marL="68580" marR="68580" marT="0" marB="0" anchor="ctr"/>
                </a:tc>
              </a:tr>
              <a:tr h="567951">
                <a:tc>
                  <a:txBody>
                    <a:bodyPr/>
                    <a:lstStyle/>
                    <a:p>
                      <a:pPr>
                        <a:lnSpc>
                          <a:spcPct val="100000"/>
                        </a:lnSpc>
                        <a:spcAft>
                          <a:spcPts val="600"/>
                        </a:spcAft>
                      </a:pPr>
                      <a:r>
                        <a:rPr lang="de-DE" sz="1800">
                          <a:solidFill>
                            <a:srgbClr val="000000"/>
                          </a:solidFill>
                          <a:effectLst/>
                          <a:latin typeface="Verdana"/>
                          <a:ea typeface="Times New Roman"/>
                          <a:cs typeface="Arial"/>
                        </a:rPr>
                        <a:t>4062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Maße </a:t>
                      </a:r>
                      <a:r>
                        <a:rPr lang="de-DE" sz="1800" dirty="0">
                          <a:solidFill>
                            <a:srgbClr val="000000"/>
                          </a:solidFill>
                          <a:effectLst/>
                          <a:latin typeface="Verdana"/>
                          <a:ea typeface="Times New Roman"/>
                          <a:cs typeface="Arial"/>
                        </a:rPr>
                        <a:t>(Hauptkomponente)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25 cm</a:t>
                      </a:r>
                    </a:p>
                  </a:txBody>
                  <a:tcPr marL="68580" marR="68580" marT="0" marB="0" anchor="ctr"/>
                </a:tc>
              </a:tr>
              <a:tr h="546566">
                <a:tc rowSpan="2">
                  <a:txBody>
                    <a:bodyPr/>
                    <a:lstStyle/>
                    <a:p>
                      <a:pPr>
                        <a:lnSpc>
                          <a:spcPct val="100000"/>
                        </a:lnSpc>
                        <a:spcAft>
                          <a:spcPts val="600"/>
                        </a:spcAft>
                      </a:pPr>
                      <a:r>
                        <a:rPr lang="de-DE" sz="1800" b="1" dirty="0">
                          <a:solidFill>
                            <a:srgbClr val="000000"/>
                          </a:solidFill>
                          <a:effectLst/>
                          <a:latin typeface="Verdana"/>
                          <a:ea typeface="Times New Roman"/>
                          <a:cs typeface="Arial"/>
                        </a:rPr>
                        <a:t>4063</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3.4</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 </a:t>
                      </a:r>
                      <a:r>
                        <a:rPr lang="de-DE" sz="1800" dirty="0">
                          <a:solidFill>
                            <a:srgbClr val="000000"/>
                          </a:solidFill>
                          <a:effectLst/>
                          <a:latin typeface="Verdana"/>
                          <a:ea typeface="Times New Roman"/>
                          <a:cs typeface="Arial"/>
                        </a:rPr>
                        <a:t>(Begleitmaterial</a:t>
                      </a:r>
                      <a:r>
                        <a:rPr lang="de-DE" sz="1800" dirty="0" smtClean="0">
                          <a:solidFill>
                            <a:srgbClr val="000000"/>
                          </a:solidFill>
                          <a:effectLst/>
                          <a:latin typeface="Verdana"/>
                          <a:ea typeface="Times New Roman"/>
                          <a:cs typeface="Arial"/>
                        </a:rPr>
                        <a:t>)</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effectLst/>
                          <a:latin typeface="Verdana"/>
                          <a:ea typeface="Calibri"/>
                          <a:cs typeface="Times New Roman"/>
                        </a:rPr>
                        <a:t>1 Karte (80 x 57 cm, gefaltet 21 × 10 cm)</a:t>
                      </a:r>
                    </a:p>
                  </a:txBody>
                  <a:tcPr marL="68580" marR="68580" marT="0" marB="0" anchor="ctr"/>
                </a:tc>
              </a:tr>
              <a:tr h="566154">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3.5</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effectLst/>
                          <a:latin typeface="Verdana"/>
                          <a:ea typeface="Times New Roman"/>
                          <a:cs typeface="Arial"/>
                        </a:rPr>
                        <a:t>Maße (Begleitmaterial)</a:t>
                      </a:r>
                      <a:endParaRPr lang="de-DE" sz="1800" dirty="0" smtClean="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0" y="183778"/>
            <a:ext cx="9144000" cy="508918"/>
          </a:xfrm>
        </p:spPr>
        <p:txBody>
          <a:bodyPr/>
          <a:lstStyle/>
          <a:p>
            <a:r>
              <a:rPr lang="de-DE" dirty="0" smtClean="0"/>
              <a:t>Erfassung und Beschreibung – Umfangsangabe 6</a:t>
            </a:r>
            <a:endParaRPr lang="de-DE" dirty="0"/>
          </a:p>
        </p:txBody>
      </p:sp>
      <p:sp>
        <p:nvSpPr>
          <p:cNvPr id="2" name="Textfeld 1"/>
          <p:cNvSpPr txBox="1"/>
          <p:nvPr/>
        </p:nvSpPr>
        <p:spPr>
          <a:xfrm>
            <a:off x="395536" y="980728"/>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Mit Angabe des Umfangs und weiterer Datenträgereigenschaften des Begleitmaterials</a:t>
            </a:r>
          </a:p>
        </p:txBody>
      </p:sp>
      <p:sp>
        <p:nvSpPr>
          <p:cNvPr id="3" name="Textfeld 2"/>
          <p:cNvSpPr txBox="1"/>
          <p:nvPr/>
        </p:nvSpPr>
        <p:spPr>
          <a:xfrm>
            <a:off x="395536" y="5445224"/>
            <a:ext cx="7992888" cy="1015663"/>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Darstellung im ISBD-Format:</a:t>
            </a:r>
          </a:p>
          <a:p>
            <a:r>
              <a:rPr lang="de-DE" sz="2000" dirty="0" smtClean="0">
                <a:latin typeface="Verdana" panose="020B0604030504040204" pitchFamily="34" charset="0"/>
                <a:ea typeface="Verdana" panose="020B0604030504040204" pitchFamily="34" charset="0"/>
                <a:cs typeface="Verdana" panose="020B0604030504040204" pitchFamily="34" charset="0"/>
              </a:rPr>
              <a:t>190 Seiten : Illustrationen ; 25 cm + 1 Karte (</a:t>
            </a:r>
            <a:r>
              <a:rPr lang="de-DE" sz="2000" dirty="0">
                <a:latin typeface="Verdana" panose="020B0604030504040204" pitchFamily="34" charset="0"/>
                <a:ea typeface="Verdana" panose="020B0604030504040204" pitchFamily="34" charset="0"/>
                <a:cs typeface="Verdana" panose="020B0604030504040204" pitchFamily="34" charset="0"/>
              </a:rPr>
              <a:t>80 x 57 cm, gefaltet 21 x 10 </a:t>
            </a:r>
            <a:r>
              <a:rPr lang="de-DE" sz="2000" dirty="0" smtClean="0">
                <a:latin typeface="Verdana" panose="020B0604030504040204" pitchFamily="34" charset="0"/>
                <a:ea typeface="Verdana" panose="020B0604030504040204" pitchFamily="34" charset="0"/>
                <a:cs typeface="Verdana" panose="020B0604030504040204" pitchFamily="34" charset="0"/>
              </a:rPr>
              <a:t>cm)</a:t>
            </a:r>
          </a:p>
        </p:txBody>
      </p:sp>
      <p:sp>
        <p:nvSpPr>
          <p:cNvPr id="4" name="Foliennummernplatzhalter 3"/>
          <p:cNvSpPr>
            <a:spLocks noGrp="1"/>
          </p:cNvSpPr>
          <p:nvPr>
            <p:ph type="sldNum" sz="quarter" idx="4"/>
          </p:nvPr>
        </p:nvSpPr>
        <p:spPr/>
        <p:txBody>
          <a:bodyPr/>
          <a:lstStyle/>
          <a:p>
            <a:fld id="{8A6690F1-7CA1-4166-A522-500460961984}" type="slidenum">
              <a:rPr lang="de-DE" smtClean="0"/>
              <a:pPr/>
              <a:t>14</a:t>
            </a:fld>
            <a:endParaRPr lang="de-DE"/>
          </a:p>
        </p:txBody>
      </p:sp>
      <p:sp>
        <p:nvSpPr>
          <p:cNvPr id="8"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698036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899512906"/>
              </p:ext>
            </p:extLst>
          </p:nvPr>
        </p:nvGraphicFramePr>
        <p:xfrm>
          <a:off x="383552" y="2796029"/>
          <a:ext cx="8424934" cy="3369742"/>
        </p:xfrm>
        <a:graphic>
          <a:graphicData uri="http://schemas.openxmlformats.org/drawingml/2006/table">
            <a:tbl>
              <a:tblPr firstRow="1" bandRow="1">
                <a:tableStyleId>{5C22544A-7EE6-4342-B048-85BDC9FD1C3A}</a:tableStyleId>
              </a:tblPr>
              <a:tblGrid>
                <a:gridCol w="852188"/>
                <a:gridCol w="852188"/>
                <a:gridCol w="3300941"/>
                <a:gridCol w="3419617"/>
              </a:tblGrid>
              <a:tr h="47076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23912">
                <a:tc>
                  <a:txBody>
                    <a:bodyPr/>
                    <a:lstStyle/>
                    <a:p>
                      <a:pPr>
                        <a:lnSpc>
                          <a:spcPct val="100000"/>
                        </a:lnSpc>
                        <a:spcAft>
                          <a:spcPts val="600"/>
                        </a:spcAft>
                      </a:pPr>
                      <a:r>
                        <a:rPr lang="de-DE" sz="1800" dirty="0">
                          <a:solidFill>
                            <a:srgbClr val="000000"/>
                          </a:solidFill>
                          <a:effectLst/>
                          <a:latin typeface="Verdana"/>
                          <a:ea typeface="Times New Roman"/>
                          <a:cs typeface="Arial"/>
                        </a:rPr>
                        <a:t>3260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2.3.6</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Abweichender </a:t>
                      </a:r>
                      <a:r>
                        <a:rPr lang="de-DE" sz="1800" dirty="0">
                          <a:solidFill>
                            <a:srgbClr val="000000"/>
                          </a:solidFill>
                          <a:effectLst/>
                          <a:latin typeface="Verdana"/>
                          <a:ea typeface="Times New Roman"/>
                          <a:cs typeface="Arial"/>
                        </a:rPr>
                        <a:t>Titel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Best of Hubblecast</a:t>
                      </a:r>
                    </a:p>
                  </a:txBody>
                  <a:tcPr marL="68580" marR="68580" marT="0" marB="0" anchor="ctr"/>
                </a:tc>
              </a:tr>
              <a:tr h="512403">
                <a:tc>
                  <a:txBody>
                    <a:bodyPr/>
                    <a:lstStyle/>
                    <a:p>
                      <a:pPr>
                        <a:lnSpc>
                          <a:spcPct val="100000"/>
                        </a:lnSpc>
                        <a:spcAft>
                          <a:spcPts val="600"/>
                        </a:spcAft>
                      </a:pPr>
                      <a:r>
                        <a:rPr lang="de-DE" sz="1800" b="1">
                          <a:solidFill>
                            <a:srgbClr val="000000"/>
                          </a:solidFill>
                          <a:effectLst/>
                          <a:latin typeface="Verdana"/>
                          <a:ea typeface="Times New Roman"/>
                          <a:cs typeface="Arial"/>
                        </a:rPr>
                        <a:t>4000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2.3.2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Hubble, das Universum im Visier</a:t>
                      </a:r>
                    </a:p>
                  </a:txBody>
                  <a:tcPr marL="68580" marR="68580" marT="0" marB="0" anchor="ctr"/>
                </a:tc>
              </a:tr>
              <a:tr h="512403">
                <a:tc>
                  <a:txBody>
                    <a:bodyPr/>
                    <a:lstStyle/>
                    <a:p>
                      <a:pPr>
                        <a:lnSpc>
                          <a:spcPct val="100000"/>
                        </a:lnSpc>
                        <a:spcAft>
                          <a:spcPts val="600"/>
                        </a:spcAft>
                      </a:pPr>
                      <a:r>
                        <a:rPr lang="de-DE" sz="1800" b="1" smtClean="0">
                          <a:effectLst/>
                          <a:latin typeface="Verdana"/>
                          <a:ea typeface="Calibri"/>
                          <a:cs typeface="Times New Roman"/>
                        </a:rPr>
                        <a:t>4060</a:t>
                      </a:r>
                      <a:endParaRPr lang="de-DE" sz="1800" b="1">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kern="1200" smtClean="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smtClean="0">
                          <a:solidFill>
                            <a:schemeClr val="dk1"/>
                          </a:solidFill>
                          <a:latin typeface="Verdana" panose="020B0604030504040204" pitchFamily="34" charset="0"/>
                          <a:ea typeface="Verdana" panose="020B0604030504040204" pitchFamily="34" charset="0"/>
                          <a:cs typeface="Verdana" panose="020B0604030504040204" pitchFamily="34" charset="0"/>
                        </a:rPr>
                        <a:t>(Hauptkomponente)</a:t>
                      </a:r>
                    </a:p>
                  </a:txBody>
                  <a:tcPr marL="68580" marR="68580" marT="0" marB="0" anchor="ctr"/>
                </a:tc>
                <a:tc>
                  <a:txBody>
                    <a:bodyPr/>
                    <a:lstStyle/>
                    <a:p>
                      <a:pPr>
                        <a:lnSpc>
                          <a:spcPct val="100000"/>
                        </a:lnSpc>
                        <a:spcAft>
                          <a:spcPts val="600"/>
                        </a:spcAft>
                      </a:pPr>
                      <a:r>
                        <a:rPr lang="de-DE" sz="1800" smtClean="0">
                          <a:effectLst/>
                          <a:latin typeface="Verdana"/>
                          <a:ea typeface="Calibri"/>
                          <a:cs typeface="Times New Roman"/>
                        </a:rPr>
                        <a:t>170 Seiten</a:t>
                      </a:r>
                      <a:endParaRPr lang="de-DE" sz="1800">
                        <a:effectLst/>
                        <a:latin typeface="Verdana"/>
                        <a:ea typeface="Calibri"/>
                        <a:cs typeface="Times New Roman"/>
                      </a:endParaRPr>
                    </a:p>
                  </a:txBody>
                  <a:tcPr marL="68580" marR="68580" marT="0" marB="0" anchor="ctr"/>
                </a:tc>
              </a:tr>
              <a:tr h="403512">
                <a:tc>
                  <a:txBody>
                    <a:bodyPr/>
                    <a:lstStyle/>
                    <a:p>
                      <a:pPr>
                        <a:lnSpc>
                          <a:spcPct val="100000"/>
                        </a:lnSpc>
                        <a:spcAft>
                          <a:spcPts val="600"/>
                        </a:spcAft>
                      </a:pPr>
                      <a:r>
                        <a:rPr lang="de-DE" sz="1800" b="1" smtClean="0">
                          <a:effectLst/>
                          <a:latin typeface="Verdana"/>
                          <a:ea typeface="Calibri"/>
                          <a:cs typeface="Times New Roman"/>
                        </a:rPr>
                        <a:t>4063</a:t>
                      </a:r>
                      <a:endParaRPr lang="de-DE" sz="1800" b="1">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kern="1200" smtClean="0">
                          <a:solidFill>
                            <a:schemeClr val="dk1"/>
                          </a:solidFill>
                          <a:latin typeface="Verdana" panose="020B0604030504040204" pitchFamily="34" charset="0"/>
                          <a:ea typeface="Verdana" panose="020B0604030504040204" pitchFamily="34" charset="0"/>
                          <a:cs typeface="Verdana" panose="020B0604030504040204" pitchFamily="34" charset="0"/>
                        </a:rPr>
                        <a:t>Umfang </a:t>
                      </a:r>
                      <a:r>
                        <a:rPr lang="de-DE" sz="1800" b="0" kern="1200" smtClean="0">
                          <a:solidFill>
                            <a:schemeClr val="dk1"/>
                          </a:solidFill>
                          <a:latin typeface="Verdana" panose="020B0604030504040204" pitchFamily="34" charset="0"/>
                          <a:ea typeface="Verdana" panose="020B0604030504040204" pitchFamily="34" charset="0"/>
                          <a:cs typeface="Verdana" panose="020B0604030504040204" pitchFamily="34" charset="0"/>
                        </a:rPr>
                        <a:t>(Begleitmaterial)</a:t>
                      </a:r>
                    </a:p>
                  </a:txBody>
                  <a:tcPr marL="68580" marR="68580" marT="0" marB="0" anchor="ctr"/>
                </a:tc>
                <a:tc>
                  <a:txBody>
                    <a:bodyPr/>
                    <a:lstStyle/>
                    <a:p>
                      <a:pPr>
                        <a:lnSpc>
                          <a:spcPct val="100000"/>
                        </a:lnSpc>
                        <a:spcAft>
                          <a:spcPts val="600"/>
                        </a:spcAft>
                      </a:pPr>
                      <a:r>
                        <a:rPr lang="de-DE" sz="1800" smtClean="0">
                          <a:effectLst/>
                          <a:latin typeface="Verdana"/>
                          <a:ea typeface="Calibri"/>
                          <a:cs typeface="Times New Roman"/>
                        </a:rPr>
                        <a:t>1 DVD-Video</a:t>
                      </a:r>
                      <a:endParaRPr lang="de-DE" sz="1800">
                        <a:effectLst/>
                        <a:latin typeface="Verdana"/>
                        <a:ea typeface="Calibri"/>
                        <a:cs typeface="Times New Roman"/>
                      </a:endParaRPr>
                    </a:p>
                  </a:txBody>
                  <a:tcPr marL="68580" marR="68580" marT="0" marB="0" anchor="ctr"/>
                </a:tc>
              </a:tr>
              <a:tr h="874275">
                <a:tc>
                  <a:txBody>
                    <a:bodyPr/>
                    <a:lstStyle/>
                    <a:p>
                      <a:pPr>
                        <a:lnSpc>
                          <a:spcPct val="100000"/>
                        </a:lnSpc>
                        <a:spcAft>
                          <a:spcPts val="600"/>
                        </a:spcAft>
                      </a:pPr>
                      <a:r>
                        <a:rPr lang="de-DE" sz="1800">
                          <a:solidFill>
                            <a:srgbClr val="000000"/>
                          </a:solidFill>
                          <a:effectLst/>
                          <a:latin typeface="Verdana"/>
                          <a:ea typeface="Times New Roman"/>
                          <a:cs typeface="Arial"/>
                        </a:rPr>
                        <a:t>4201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27.1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stehende </a:t>
                      </a:r>
                      <a:r>
                        <a:rPr lang="de-DE" sz="1800" dirty="0" smtClean="0">
                          <a:solidFill>
                            <a:srgbClr val="000000"/>
                          </a:solidFill>
                          <a:effectLst/>
                          <a:latin typeface="Verdana"/>
                          <a:ea typeface="Times New Roman"/>
                          <a:cs typeface="Arial"/>
                        </a:rPr>
                        <a:t>Manifestation</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„Best </a:t>
                      </a:r>
                      <a:r>
                        <a:rPr lang="de-DE" sz="1800" dirty="0" err="1">
                          <a:effectLst/>
                          <a:latin typeface="Verdana"/>
                          <a:ea typeface="Calibri"/>
                          <a:cs typeface="Times New Roman"/>
                        </a:rPr>
                        <a:t>of</a:t>
                      </a:r>
                      <a:r>
                        <a:rPr lang="de-DE" sz="1800" dirty="0">
                          <a:effectLst/>
                          <a:latin typeface="Verdana"/>
                          <a:ea typeface="Calibri"/>
                          <a:cs typeface="Times New Roman"/>
                        </a:rPr>
                        <a:t> </a:t>
                      </a:r>
                      <a:r>
                        <a:rPr lang="de-DE" sz="1800" dirty="0" err="1">
                          <a:effectLst/>
                          <a:latin typeface="Verdana"/>
                          <a:ea typeface="Calibri"/>
                          <a:cs typeface="Times New Roman"/>
                        </a:rPr>
                        <a:t>Hubblecast</a:t>
                      </a:r>
                      <a:r>
                        <a:rPr lang="de-DE" sz="1800" dirty="0">
                          <a:effectLst/>
                          <a:latin typeface="Verdana"/>
                          <a:ea typeface="Calibri"/>
                          <a:cs typeface="Times New Roman"/>
                        </a:rPr>
                        <a:t>“ (1 DVD-Video) beigelegt in einer Tasche </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1</a:t>
            </a:r>
            <a:endParaRPr lang="de-DE" dirty="0"/>
          </a:p>
        </p:txBody>
      </p:sp>
      <p:sp>
        <p:nvSpPr>
          <p:cNvPr id="2" name="Textfeld 1"/>
          <p:cNvSpPr txBox="1"/>
          <p:nvPr/>
        </p:nvSpPr>
        <p:spPr>
          <a:xfrm>
            <a:off x="413318" y="764704"/>
            <a:ext cx="7920880" cy="2031325"/>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 eigener Titel des Begleitmaterials kann als abweichender Titel für die Ressource (gemäß RDA 2.3.6.1a) erfasst werden. In diesem Fall wird das Begleitmaterial zusätzlich zur Umfangsangabe als in Beziehung stehende Manifestation (RDA 27.1) erfasst.</a:t>
            </a:r>
          </a:p>
          <a:p>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Beispiel: Buch „Hubble, das Universum im Visier“ mit beiliegender DVD „Best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Hubblecast</a:t>
            </a:r>
            <a:r>
              <a:rPr lang="de-DE" dirty="0" smtClean="0">
                <a:latin typeface="Verdana" panose="020B0604030504040204" pitchFamily="34" charset="0"/>
                <a:ea typeface="Verdana" panose="020B0604030504040204" pitchFamily="34" charset="0"/>
                <a:cs typeface="Verdana" panose="020B0604030504040204" pitchFamily="34" charset="0"/>
              </a:rPr>
              <a:t>“ (Auswahl von Video-Clips)</a:t>
            </a:r>
          </a:p>
        </p:txBody>
      </p:sp>
      <p:sp>
        <p:nvSpPr>
          <p:cNvPr id="3" name="Textfeld 2"/>
          <p:cNvSpPr txBox="1"/>
          <p:nvPr/>
        </p:nvSpPr>
        <p:spPr>
          <a:xfrm>
            <a:off x="413318" y="6152109"/>
            <a:ext cx="8430549"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 -&gt; In Form einer unstrukturierten Beschreibung gemäß RDA 24.4.3</a:t>
            </a:r>
          </a:p>
        </p:txBody>
      </p:sp>
      <p:sp>
        <p:nvSpPr>
          <p:cNvPr id="4" name="Foliennummernplatzhalter 3"/>
          <p:cNvSpPr>
            <a:spLocks noGrp="1"/>
          </p:cNvSpPr>
          <p:nvPr>
            <p:ph type="sldNum" sz="quarter" idx="4"/>
          </p:nvPr>
        </p:nvSpPr>
        <p:spPr/>
        <p:txBody>
          <a:bodyPr/>
          <a:lstStyle/>
          <a:p>
            <a:fld id="{8A6690F1-7CA1-4166-A522-500460961984}" type="slidenum">
              <a:rPr lang="de-DE" smtClean="0"/>
              <a:pPr/>
              <a:t>15</a:t>
            </a:fld>
            <a:endParaRPr lang="de-DE"/>
          </a:p>
        </p:txBody>
      </p:sp>
      <p:sp>
        <p:nvSpPr>
          <p:cNvPr id="10"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93739516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53725668"/>
              </p:ext>
            </p:extLst>
          </p:nvPr>
        </p:nvGraphicFramePr>
        <p:xfrm>
          <a:off x="378970" y="1616027"/>
          <a:ext cx="8424935" cy="4478177"/>
        </p:xfrm>
        <a:graphic>
          <a:graphicData uri="http://schemas.openxmlformats.org/drawingml/2006/table">
            <a:tbl>
              <a:tblPr firstRow="1" bandRow="1">
                <a:tableStyleId>{5C22544A-7EE6-4342-B048-85BDC9FD1C3A}</a:tableStyleId>
              </a:tblPr>
              <a:tblGrid>
                <a:gridCol w="880662"/>
                <a:gridCol w="792088"/>
                <a:gridCol w="2808312"/>
                <a:gridCol w="3943873"/>
              </a:tblGrid>
              <a:tr h="40535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7343">
                <a:tc>
                  <a:txBody>
                    <a:bodyPr/>
                    <a:lstStyle/>
                    <a:p>
                      <a:pPr>
                        <a:lnSpc>
                          <a:spcPct val="100000"/>
                        </a:lnSpc>
                        <a:spcAft>
                          <a:spcPts val="600"/>
                        </a:spcAft>
                      </a:pPr>
                      <a:r>
                        <a:rPr lang="de-DE" sz="1800">
                          <a:solidFill>
                            <a:srgbClr val="000000"/>
                          </a:solidFill>
                          <a:effectLst/>
                          <a:latin typeface="Verdana"/>
                          <a:ea typeface="Times New Roman"/>
                          <a:cs typeface="Arial"/>
                        </a:rPr>
                        <a:t>3260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2.3.6</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Abweichender </a:t>
                      </a:r>
                      <a:r>
                        <a:rPr lang="de-DE" sz="1800" dirty="0">
                          <a:solidFill>
                            <a:srgbClr val="000000"/>
                          </a:solidFill>
                          <a:effectLst/>
                          <a:latin typeface="Verdana"/>
                          <a:ea typeface="Times New Roman"/>
                          <a:cs typeface="Arial"/>
                        </a:rPr>
                        <a:t>Titel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Zwischen Brenner und Bologna</a:t>
                      </a:r>
                    </a:p>
                  </a:txBody>
                  <a:tcPr marL="68580" marR="68580" marT="0" marB="0" anchor="ctr"/>
                </a:tc>
              </a:tr>
              <a:tr h="405358">
                <a:tc>
                  <a:txBody>
                    <a:bodyPr/>
                    <a:lstStyle/>
                    <a:p>
                      <a:pPr>
                        <a:lnSpc>
                          <a:spcPct val="100000"/>
                        </a:lnSpc>
                        <a:spcAft>
                          <a:spcPts val="600"/>
                        </a:spcAft>
                      </a:pPr>
                      <a:r>
                        <a:rPr lang="de-DE" sz="1800">
                          <a:solidFill>
                            <a:srgbClr val="000000"/>
                          </a:solidFill>
                          <a:effectLst/>
                          <a:latin typeface="Verdana"/>
                          <a:ea typeface="Times New Roman"/>
                          <a:cs typeface="Arial"/>
                        </a:rPr>
                        <a:t>3260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2.3.6</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Abweichender </a:t>
                      </a:r>
                      <a:r>
                        <a:rPr lang="de-DE" sz="1800" dirty="0">
                          <a:solidFill>
                            <a:srgbClr val="000000"/>
                          </a:solidFill>
                          <a:effectLst/>
                          <a:latin typeface="Verdana"/>
                          <a:ea typeface="Times New Roman"/>
                          <a:cs typeface="Arial"/>
                        </a:rPr>
                        <a:t>Titel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Malta Flipmap</a:t>
                      </a:r>
                    </a:p>
                  </a:txBody>
                  <a:tcPr marL="68580" marR="68580" marT="0" marB="0" anchor="ctr"/>
                </a:tc>
              </a:tr>
              <a:tr h="405358">
                <a:tc>
                  <a:txBody>
                    <a:bodyPr/>
                    <a:lstStyle/>
                    <a:p>
                      <a:pPr>
                        <a:lnSpc>
                          <a:spcPct val="100000"/>
                        </a:lnSpc>
                        <a:spcAft>
                          <a:spcPts val="600"/>
                        </a:spcAft>
                      </a:pPr>
                      <a:r>
                        <a:rPr lang="de-DE" sz="1800" b="1">
                          <a:solidFill>
                            <a:srgbClr val="000000"/>
                          </a:solidFill>
                          <a:effectLst/>
                          <a:latin typeface="Verdana"/>
                          <a:ea typeface="Times New Roman"/>
                          <a:cs typeface="Arial"/>
                        </a:rPr>
                        <a:t>4000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2.3.2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Malta</a:t>
                      </a:r>
                    </a:p>
                  </a:txBody>
                  <a:tcPr marL="68580" marR="68580" marT="0" marB="0" anchor="ctr"/>
                </a:tc>
              </a:tr>
              <a:tr h="537849">
                <a:tc>
                  <a:txBody>
                    <a:bodyPr/>
                    <a:lstStyle/>
                    <a:p>
                      <a:pPr>
                        <a:lnSpc>
                          <a:spcPct val="100000"/>
                        </a:lnSpc>
                        <a:spcAft>
                          <a:spcPts val="600"/>
                        </a:spcAft>
                      </a:pPr>
                      <a:r>
                        <a:rPr lang="de-DE" sz="1800" b="1" smtClean="0">
                          <a:effectLst/>
                          <a:latin typeface="Verdana"/>
                          <a:ea typeface="Calibri"/>
                          <a:cs typeface="Times New Roman"/>
                        </a:rPr>
                        <a:t>4060</a:t>
                      </a:r>
                      <a:endParaRPr lang="de-DE" sz="1800" b="1">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Umfang </a:t>
                      </a:r>
                      <a:r>
                        <a:rPr lang="de-DE" sz="1800" dirty="0" smtClean="0">
                          <a:solidFill>
                            <a:srgbClr val="000000"/>
                          </a:solidFill>
                          <a:effectLst/>
                          <a:latin typeface="Verdana"/>
                          <a:ea typeface="Times New Roman"/>
                          <a:cs typeface="Arial"/>
                        </a:rPr>
                        <a:t>(Hauptkomponente)</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smtClean="0">
                          <a:effectLst/>
                          <a:latin typeface="Verdana"/>
                          <a:ea typeface="Calibri"/>
                          <a:cs typeface="Times New Roman"/>
                        </a:rPr>
                        <a:t>143 Seiten</a:t>
                      </a:r>
                      <a:endParaRPr lang="de-DE" sz="1800">
                        <a:effectLst/>
                        <a:latin typeface="Verdana"/>
                        <a:ea typeface="Calibri"/>
                        <a:cs typeface="Times New Roman"/>
                      </a:endParaRPr>
                    </a:p>
                  </a:txBody>
                  <a:tcPr marL="68580" marR="68580" marT="0" marB="0" anchor="ctr"/>
                </a:tc>
              </a:tr>
              <a:tr h="537849">
                <a:tc>
                  <a:txBody>
                    <a:bodyPr/>
                    <a:lstStyle/>
                    <a:p>
                      <a:pPr>
                        <a:lnSpc>
                          <a:spcPct val="100000"/>
                        </a:lnSpc>
                        <a:spcAft>
                          <a:spcPts val="600"/>
                        </a:spcAft>
                      </a:pPr>
                      <a:r>
                        <a:rPr lang="de-DE" sz="1800" b="1" smtClean="0">
                          <a:effectLst/>
                          <a:latin typeface="Verdana"/>
                          <a:ea typeface="Calibri"/>
                          <a:cs typeface="Times New Roman"/>
                        </a:rPr>
                        <a:t>4063</a:t>
                      </a:r>
                      <a:endParaRPr lang="de-DE" sz="1800" b="1">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smtClean="0">
                          <a:solidFill>
                            <a:srgbClr val="000000"/>
                          </a:solidFill>
                          <a:effectLst/>
                          <a:latin typeface="Verdana"/>
                          <a:ea typeface="Times New Roman"/>
                          <a:cs typeface="Arial"/>
                        </a:rPr>
                        <a:t>Umfang </a:t>
                      </a:r>
                      <a:r>
                        <a:rPr lang="de-DE" sz="1800" smtClean="0">
                          <a:solidFill>
                            <a:srgbClr val="000000"/>
                          </a:solidFill>
                          <a:effectLst/>
                          <a:latin typeface="Verdana"/>
                          <a:ea typeface="Times New Roman"/>
                          <a:cs typeface="Arial"/>
                        </a:rPr>
                        <a:t>(Begleitmaterial)</a:t>
                      </a:r>
                      <a:endParaRPr lang="de-DE" sz="180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1 Beiheft (23 Seiten), 1 Karte</a:t>
                      </a:r>
                      <a:endParaRPr lang="de-DE" sz="1800" dirty="0">
                        <a:effectLst/>
                        <a:latin typeface="Verdana"/>
                        <a:ea typeface="Calibri"/>
                        <a:cs typeface="Times New Roman"/>
                      </a:endParaRPr>
                    </a:p>
                  </a:txBody>
                  <a:tcPr marL="68580" marR="68580" marT="0" marB="0" anchor="ctr"/>
                </a:tc>
              </a:tr>
              <a:tr h="956177">
                <a:tc>
                  <a:txBody>
                    <a:bodyPr/>
                    <a:lstStyle/>
                    <a:p>
                      <a:pPr>
                        <a:lnSpc>
                          <a:spcPct val="100000"/>
                        </a:lnSpc>
                        <a:spcAft>
                          <a:spcPts val="600"/>
                        </a:spcAft>
                      </a:pPr>
                      <a:r>
                        <a:rPr lang="de-DE" sz="1800" dirty="0" smtClean="0">
                          <a:solidFill>
                            <a:srgbClr val="000000"/>
                          </a:solidFill>
                          <a:effectLst/>
                          <a:latin typeface="Verdana"/>
                          <a:ea typeface="Times New Roman"/>
                          <a:cs typeface="Arial"/>
                        </a:rPr>
                        <a:t>4242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27.1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stehende </a:t>
                      </a:r>
                      <a:r>
                        <a:rPr lang="de-DE" sz="1800" dirty="0" smtClean="0">
                          <a:solidFill>
                            <a:srgbClr val="000000"/>
                          </a:solidFill>
                          <a:effectLst/>
                          <a:latin typeface="Verdana"/>
                          <a:ea typeface="Times New Roman"/>
                          <a:cs typeface="Arial"/>
                        </a:rPr>
                        <a:t>Manifestation</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Zwischen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Brenner und Bologna : ohne Auto nach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Italien</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Travel</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House Media GmbH</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2014</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772120">
                <a:tc>
                  <a:txBody>
                    <a:bodyPr/>
                    <a:lstStyle/>
                    <a:p>
                      <a:pPr>
                        <a:lnSpc>
                          <a:spcPct val="100000"/>
                        </a:lnSpc>
                        <a:spcAft>
                          <a:spcPts val="600"/>
                        </a:spcAft>
                      </a:pPr>
                      <a:r>
                        <a:rPr lang="de-DE" sz="1800" dirty="0" smtClean="0">
                          <a:solidFill>
                            <a:srgbClr val="000000"/>
                          </a:solidFill>
                          <a:effectLst/>
                          <a:latin typeface="Verdana"/>
                          <a:ea typeface="Times New Roman"/>
                          <a:cs typeface="Arial"/>
                        </a:rPr>
                        <a:t>4242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27.1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a:t>
                      </a:r>
                      <a:r>
                        <a:rPr lang="de-DE" sz="1800" dirty="0" smtClean="0">
                          <a:solidFill>
                            <a:srgbClr val="000000"/>
                          </a:solidFill>
                          <a:effectLst/>
                          <a:latin typeface="Verdana"/>
                          <a:ea typeface="Times New Roman"/>
                          <a:cs typeface="Arial"/>
                        </a:rPr>
                        <a:t>stehende Manifestation</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Beilage</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Malta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Flipmap</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München</a:t>
                      </a:r>
                      <a:r>
                        <a:rPr lang="de-DE" sz="1600" b="1"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Kunth</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Verlag GmbH &amp; Co. KG</a:t>
                      </a: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2014</a:t>
                      </a:r>
                      <a:endParaRPr lang="de-DE" sz="1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eigener Titel 2</a:t>
            </a:r>
            <a:endParaRPr lang="de-DE" dirty="0"/>
          </a:p>
        </p:txBody>
      </p:sp>
      <p:sp>
        <p:nvSpPr>
          <p:cNvPr id="2" name="Textfeld 1"/>
          <p:cNvSpPr txBox="1"/>
          <p:nvPr/>
        </p:nvSpPr>
        <p:spPr>
          <a:xfrm>
            <a:off x="395536" y="692696"/>
            <a:ext cx="7920880"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Buch „Malta“ mit einer Reiseanleitung in Heftform (Polyglott Extra „Zwischen Brenner und Bologna – ohne Auto nach Italien“) und einer Faltkarte von Malta („Malta </a:t>
            </a:r>
            <a:r>
              <a:rPr lang="de-DE" dirty="0" err="1" smtClean="0">
                <a:latin typeface="Verdana" panose="020B0604030504040204" pitchFamily="34" charset="0"/>
                <a:ea typeface="Verdana" panose="020B0604030504040204" pitchFamily="34" charset="0"/>
                <a:cs typeface="Verdana" panose="020B0604030504040204" pitchFamily="34" charset="0"/>
              </a:rPr>
              <a:t>Flipmap</a:t>
            </a:r>
            <a:r>
              <a:rPr lang="de-DE"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3" name="Textfeld 2"/>
          <p:cNvSpPr txBox="1"/>
          <p:nvPr/>
        </p:nvSpPr>
        <p:spPr>
          <a:xfrm>
            <a:off x="395536" y="6053438"/>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einer strukturierter Beschreibung gemäß RDA 24.4.3</a:t>
            </a:r>
          </a:p>
        </p:txBody>
      </p:sp>
      <p:sp>
        <p:nvSpPr>
          <p:cNvPr id="4" name="Foliennummernplatzhalter 3"/>
          <p:cNvSpPr>
            <a:spLocks noGrp="1"/>
          </p:cNvSpPr>
          <p:nvPr>
            <p:ph type="sldNum" sz="quarter" idx="4"/>
          </p:nvPr>
        </p:nvSpPr>
        <p:spPr/>
        <p:txBody>
          <a:bodyPr/>
          <a:lstStyle/>
          <a:p>
            <a:fld id="{8A6690F1-7CA1-4166-A522-500460961984}" type="slidenum">
              <a:rPr lang="de-DE" smtClean="0"/>
              <a:pPr/>
              <a:t>16</a:t>
            </a:fld>
            <a:endParaRPr lang="de-DE"/>
          </a:p>
        </p:txBody>
      </p:sp>
      <p:sp>
        <p:nvSpPr>
          <p:cNvPr id="10"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28650056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792004847"/>
              </p:ext>
            </p:extLst>
          </p:nvPr>
        </p:nvGraphicFramePr>
        <p:xfrm>
          <a:off x="395536" y="1844823"/>
          <a:ext cx="8424936" cy="3983819"/>
        </p:xfrm>
        <a:graphic>
          <a:graphicData uri="http://schemas.openxmlformats.org/drawingml/2006/table">
            <a:tbl>
              <a:tblPr firstRow="1" bandRow="1">
                <a:tableStyleId>{5C22544A-7EE6-4342-B048-85BDC9FD1C3A}</a:tableStyleId>
              </a:tblPr>
              <a:tblGrid>
                <a:gridCol w="864096"/>
                <a:gridCol w="864096"/>
                <a:gridCol w="2880320"/>
                <a:gridCol w="3816424"/>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6.9</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Inhaltstyp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Text</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txt</a:t>
                      </a: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b="1">
                          <a:solidFill>
                            <a:srgbClr val="000000"/>
                          </a:solidFill>
                          <a:effectLst/>
                          <a:latin typeface="Verdana"/>
                          <a:ea typeface="Times New Roman"/>
                          <a:cs typeface="Arial"/>
                        </a:rPr>
                        <a:t>0502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Medientyp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a:solidFill>
                            <a:schemeClr val="tx1"/>
                          </a:solidFill>
                          <a:effectLst/>
                          <a:latin typeface="Verdana"/>
                          <a:ea typeface="Calibri"/>
                          <a:cs typeface="Times New Roman"/>
                        </a:rPr>
                        <a:t>ohne Hilfsmittel zu </a:t>
                      </a:r>
                      <a:r>
                        <a:rPr lang="de-DE" sz="1800" i="1" dirty="0" err="1">
                          <a:solidFill>
                            <a:schemeClr val="tx1"/>
                          </a:solidFill>
                          <a:effectLst/>
                          <a:latin typeface="Verdana"/>
                          <a:ea typeface="Calibri"/>
                          <a:cs typeface="Times New Roman"/>
                        </a:rPr>
                        <a:t>benutzen</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a:t>
                      </a:r>
                      <a:endParaRPr lang="de-DE" sz="1800" dirty="0">
                        <a:effectLst/>
                        <a:latin typeface="Verdana"/>
                        <a:ea typeface="Calibri"/>
                        <a:cs typeface="Times New Roman"/>
                      </a:endParaRPr>
                    </a:p>
                  </a:txBody>
                  <a:tcPr marL="68580" marR="68580" marT="0" marB="0" anchor="ctr"/>
                </a:tc>
              </a:tr>
              <a:tr h="432049">
                <a:tc>
                  <a:txBody>
                    <a:bodyPr/>
                    <a:lstStyle/>
                    <a:p>
                      <a:pPr>
                        <a:lnSpc>
                          <a:spcPct val="100000"/>
                        </a:lnSpc>
                        <a:spcAft>
                          <a:spcPts val="600"/>
                        </a:spcAft>
                      </a:pPr>
                      <a:r>
                        <a:rPr lang="de-DE" sz="1800" b="1">
                          <a:solidFill>
                            <a:srgbClr val="000000"/>
                          </a:solidFill>
                          <a:effectLst/>
                          <a:latin typeface="Verdana"/>
                          <a:ea typeface="Times New Roman"/>
                          <a:cs typeface="Arial"/>
                        </a:rPr>
                        <a:t>0503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3.3</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Datenträgertyp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Band</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nc</a:t>
                      </a:r>
                      <a:endParaRPr lang="de-DE" sz="1800" dirty="0">
                        <a:effectLst/>
                        <a:latin typeface="Verdana"/>
                        <a:ea typeface="Calibri"/>
                        <a:cs typeface="Times New Roman"/>
                      </a:endParaRPr>
                    </a:p>
                  </a:txBody>
                  <a:tcPr marL="68580" marR="68580" marT="0" marB="0" anchor="ctr"/>
                </a:tc>
              </a:tr>
              <a:tr h="432049">
                <a:tc rowSpan="2">
                  <a:txBody>
                    <a:bodyPr/>
                    <a:lstStyle/>
                    <a:p>
                      <a:pPr>
                        <a:lnSpc>
                          <a:spcPct val="100000"/>
                        </a:lnSpc>
                        <a:spcAft>
                          <a:spcPts val="600"/>
                        </a:spcAft>
                      </a:pPr>
                      <a:r>
                        <a:rPr lang="de-DE" sz="1800" b="1" dirty="0" smtClean="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effectLst/>
                          <a:latin typeface="Verdana"/>
                          <a:ea typeface="Calibri"/>
                          <a:cs typeface="Times New Roman"/>
                        </a:rPr>
                        <a:t>Schnall dich an, sonst stirbt ein Einhorn! / </a:t>
                      </a:r>
                      <a:r>
                        <a:rPr lang="de-DE" sz="1800" dirty="0" smtClean="0">
                          <a:effectLst/>
                          <a:latin typeface="Verdana"/>
                          <a:ea typeface="Calibri"/>
                          <a:cs typeface="Times New Roman"/>
                        </a:rPr>
                        <a:t>Johannes </a:t>
                      </a:r>
                      <a:r>
                        <a:rPr lang="de-DE" sz="1800" dirty="0" err="1">
                          <a:effectLst/>
                          <a:latin typeface="Verdana"/>
                          <a:ea typeface="Calibri"/>
                          <a:cs typeface="Times New Roman"/>
                        </a:rPr>
                        <a:t>Hayers</a:t>
                      </a:r>
                      <a:r>
                        <a:rPr lang="de-DE" sz="1800" dirty="0">
                          <a:effectLst/>
                          <a:latin typeface="Verdana"/>
                          <a:ea typeface="Calibri"/>
                          <a:cs typeface="Times New Roman"/>
                        </a:rPr>
                        <a:t>, Felix Achterwinter</a:t>
                      </a:r>
                    </a:p>
                  </a:txBody>
                  <a:tcPr marL="68580" marR="68580" marT="0" marB="0" anchor="ctr"/>
                </a:tc>
              </a:tr>
              <a:tr h="432049">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2.4.2</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Verantwortlichkeits-angabe</a:t>
                      </a:r>
                      <a:endParaRPr lang="de-DE" sz="1800" dirty="0" smtClean="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432049">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255 Seiten</a:t>
                      </a:r>
                    </a:p>
                  </a:txBody>
                  <a:tcPr marL="68580" marR="68580" marT="0" marB="0" anchor="ctr"/>
                </a:tc>
              </a:tr>
              <a:tr h="582280">
                <a:tc>
                  <a:txBody>
                    <a:bodyPr/>
                    <a:lstStyle/>
                    <a:p>
                      <a:pPr>
                        <a:lnSpc>
                          <a:spcPct val="100000"/>
                        </a:lnSpc>
                        <a:spcAft>
                          <a:spcPts val="600"/>
                        </a:spcAft>
                      </a:pPr>
                      <a:r>
                        <a:rPr lang="de-DE" sz="1800">
                          <a:solidFill>
                            <a:srgbClr val="000000"/>
                          </a:solidFill>
                          <a:effectLst/>
                          <a:latin typeface="Verdana"/>
                          <a:ea typeface="Times New Roman"/>
                          <a:cs typeface="Arial"/>
                        </a:rPr>
                        <a:t>4201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26.1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stehende </a:t>
                      </a:r>
                      <a:r>
                        <a:rPr lang="de-DE" sz="1800" dirty="0" smtClean="0">
                          <a:solidFill>
                            <a:srgbClr val="000000"/>
                          </a:solidFill>
                          <a:effectLst/>
                          <a:latin typeface="Verdana"/>
                          <a:ea typeface="Times New Roman"/>
                          <a:cs typeface="Arial"/>
                        </a:rPr>
                        <a:t>Expression</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Erscheint auch als Hörbuch</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1</a:t>
            </a:r>
            <a:endParaRPr lang="de-DE" dirty="0"/>
          </a:p>
        </p:txBody>
      </p:sp>
      <p:sp>
        <p:nvSpPr>
          <p:cNvPr id="2" name="Textfeld 1"/>
          <p:cNvSpPr txBox="1"/>
          <p:nvPr/>
        </p:nvSpPr>
        <p:spPr>
          <a:xfrm>
            <a:off x="406624" y="908720"/>
            <a:ext cx="7920880" cy="830997"/>
          </a:xfrm>
          <a:prstGeom prst="rect">
            <a:avLst/>
          </a:prstGeom>
          <a:solidFill>
            <a:schemeClr val="bg1"/>
          </a:solidFill>
          <a:ln>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Ein Werk – zwei Expressionen – zwei Datenträger</a:t>
            </a:r>
          </a:p>
          <a:p>
            <a:r>
              <a:rPr lang="de-DE" sz="2400" dirty="0" smtClean="0">
                <a:latin typeface="Verdana" panose="020B0604030504040204" pitchFamily="34" charset="0"/>
                <a:ea typeface="Verdana" panose="020B0604030504040204" pitchFamily="34" charset="0"/>
                <a:cs typeface="Verdana" panose="020B0604030504040204" pitchFamily="34" charset="0"/>
              </a:rPr>
              <a:t>Entscheidend ist der Inhaltstyp (RDA 6.9.1.3)</a:t>
            </a:r>
          </a:p>
        </p:txBody>
      </p:sp>
      <p:sp>
        <p:nvSpPr>
          <p:cNvPr id="3" name="Foliennummernplatzhalter 2"/>
          <p:cNvSpPr>
            <a:spLocks noGrp="1"/>
          </p:cNvSpPr>
          <p:nvPr>
            <p:ph type="sldNum" sz="quarter" idx="4"/>
          </p:nvPr>
        </p:nvSpPr>
        <p:spPr/>
        <p:txBody>
          <a:bodyPr/>
          <a:lstStyle/>
          <a:p>
            <a:fld id="{8A6690F1-7CA1-4166-A522-500460961984}" type="slidenum">
              <a:rPr lang="de-DE" smtClean="0"/>
              <a:pPr/>
              <a:t>17</a:t>
            </a:fld>
            <a:endParaRPr lang="de-DE"/>
          </a:p>
        </p:txBody>
      </p:sp>
      <p:sp>
        <p:nvSpPr>
          <p:cNvPr id="10" name="Textfeld 9"/>
          <p:cNvSpPr txBox="1"/>
          <p:nvPr/>
        </p:nvSpPr>
        <p:spPr>
          <a:xfrm>
            <a:off x="539552" y="5884528"/>
            <a:ext cx="7992888"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-&gt; In Form </a:t>
            </a:r>
            <a:r>
              <a:rPr lang="de-DE" smtClean="0">
                <a:latin typeface="Verdana" panose="020B0604030504040204" pitchFamily="34" charset="0"/>
                <a:ea typeface="Verdana" panose="020B0604030504040204" pitchFamily="34" charset="0"/>
                <a:cs typeface="Verdana" panose="020B0604030504040204" pitchFamily="34" charset="0"/>
              </a:rPr>
              <a:t>einer unstrukturierten </a:t>
            </a:r>
            <a:r>
              <a:rPr lang="de-DE" dirty="0" smtClean="0">
                <a:latin typeface="Verdana" panose="020B0604030504040204" pitchFamily="34" charset="0"/>
                <a:ea typeface="Verdana" panose="020B0604030504040204" pitchFamily="34" charset="0"/>
                <a:cs typeface="Verdana" panose="020B0604030504040204" pitchFamily="34" charset="0"/>
              </a:rPr>
              <a:t>Beschreibung gemäß RDA 24.4.3</a:t>
            </a:r>
          </a:p>
        </p:txBody>
      </p:sp>
      <p:sp>
        <p:nvSpPr>
          <p:cNvPr id="11"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127040927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Fall 1</a:t>
            </a:r>
            <a:endParaRPr lang="de-DE" dirty="0"/>
          </a:p>
        </p:txBody>
      </p:sp>
      <p:sp>
        <p:nvSpPr>
          <p:cNvPr id="2" name="Textfeld 1"/>
          <p:cNvSpPr txBox="1"/>
          <p:nvPr/>
        </p:nvSpPr>
        <p:spPr>
          <a:xfrm>
            <a:off x="406624" y="980728"/>
            <a:ext cx="7920880" cy="707886"/>
          </a:xfrm>
          <a:prstGeom prst="rect">
            <a:avLst/>
          </a:prstGeom>
          <a:solidFill>
            <a:schemeClr val="bg1"/>
          </a:solidFill>
          <a:ln>
            <a:noFill/>
          </a:ln>
        </p:spPr>
        <p:txBody>
          <a:bodyPr wrap="square" rtlCol="0">
            <a:spAutoFit/>
          </a:bodyPr>
          <a:lstStyle/>
          <a:p>
            <a:r>
              <a:rPr lang="de-DE" sz="2000" dirty="0">
                <a:latin typeface="Verdana" panose="020B0604030504040204" pitchFamily="34" charset="0"/>
                <a:ea typeface="Verdana" panose="020B0604030504040204" pitchFamily="34" charset="0"/>
                <a:cs typeface="Verdana" panose="020B0604030504040204" pitchFamily="34" charset="0"/>
              </a:rPr>
              <a:t>In Beziehung stehende Expression (RDA 26.1) – abgeleitete Beziehung auf Expressionsebene (RDA J.3.2)</a:t>
            </a:r>
          </a:p>
        </p:txBody>
      </p:sp>
      <p:graphicFrame>
        <p:nvGraphicFramePr>
          <p:cNvPr id="8" name="Tabelle 7"/>
          <p:cNvGraphicFramePr>
            <a:graphicFrameLocks noGrp="1"/>
          </p:cNvGraphicFramePr>
          <p:nvPr>
            <p:extLst>
              <p:ext uri="{D42A27DB-BD31-4B8C-83A1-F6EECF244321}">
                <p14:modId xmlns:p14="http://schemas.microsoft.com/office/powerpoint/2010/main" val="2700845240"/>
              </p:ext>
            </p:extLst>
          </p:nvPr>
        </p:nvGraphicFramePr>
        <p:xfrm>
          <a:off x="406624" y="1723963"/>
          <a:ext cx="8424936" cy="4582477"/>
        </p:xfrm>
        <a:graphic>
          <a:graphicData uri="http://schemas.openxmlformats.org/drawingml/2006/table">
            <a:tbl>
              <a:tblPr firstRow="1" bandRow="1">
                <a:tableStyleId>{5C22544A-7EE6-4342-B048-85BDC9FD1C3A}</a:tableStyleId>
              </a:tblPr>
              <a:tblGrid>
                <a:gridCol w="842494"/>
                <a:gridCol w="842494"/>
                <a:gridCol w="2552396"/>
                <a:gridCol w="4187552"/>
              </a:tblGrid>
              <a:tr h="3976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97648">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6.9</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Inhaltstyp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a:solidFill>
                            <a:schemeClr val="tx1"/>
                          </a:solidFill>
                          <a:effectLst/>
                          <a:latin typeface="Verdana"/>
                          <a:ea typeface="Calibri"/>
                          <a:cs typeface="Times New Roman"/>
                        </a:rPr>
                        <a:t>gesprochenes </a:t>
                      </a:r>
                      <a:r>
                        <a:rPr lang="de-DE" sz="1800" i="1" dirty="0" err="1">
                          <a:solidFill>
                            <a:schemeClr val="tx1"/>
                          </a:solidFill>
                          <a:effectLst/>
                          <a:latin typeface="Verdana"/>
                          <a:ea typeface="Calibri"/>
                          <a:cs typeface="Times New Roman"/>
                        </a:rPr>
                        <a:t>Wort</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spw</a:t>
                      </a:r>
                      <a:endParaRPr lang="de-DE" sz="1800" dirty="0">
                        <a:effectLst/>
                        <a:latin typeface="Verdana"/>
                        <a:ea typeface="Calibri"/>
                        <a:cs typeface="Times New Roman"/>
                      </a:endParaRPr>
                    </a:p>
                  </a:txBody>
                  <a:tcPr marL="68580" marR="68580" marT="0" marB="0" anchor="ctr"/>
                </a:tc>
              </a:tr>
              <a:tr h="331373">
                <a:tc>
                  <a:txBody>
                    <a:bodyPr/>
                    <a:lstStyle/>
                    <a:p>
                      <a:pPr>
                        <a:lnSpc>
                          <a:spcPct val="100000"/>
                        </a:lnSpc>
                        <a:spcAft>
                          <a:spcPts val="600"/>
                        </a:spcAft>
                      </a:pPr>
                      <a:r>
                        <a:rPr lang="de-DE" sz="1800" b="1">
                          <a:solidFill>
                            <a:srgbClr val="000000"/>
                          </a:solidFill>
                          <a:effectLst/>
                          <a:latin typeface="Verdana"/>
                          <a:ea typeface="Times New Roman"/>
                          <a:cs typeface="Arial"/>
                        </a:rPr>
                        <a:t>0502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Medientyp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audio</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s</a:t>
                      </a:r>
                      <a:endParaRPr lang="de-DE" sz="1800" dirty="0">
                        <a:effectLst/>
                        <a:latin typeface="Verdana"/>
                        <a:ea typeface="Calibri"/>
                        <a:cs typeface="Times New Roman"/>
                      </a:endParaRPr>
                    </a:p>
                  </a:txBody>
                  <a:tcPr marL="68580" marR="68580" marT="0" marB="0" anchor="ctr"/>
                </a:tc>
              </a:tr>
              <a:tr h="331373">
                <a:tc>
                  <a:txBody>
                    <a:bodyPr/>
                    <a:lstStyle/>
                    <a:p>
                      <a:pPr>
                        <a:lnSpc>
                          <a:spcPct val="100000"/>
                        </a:lnSpc>
                        <a:spcAft>
                          <a:spcPts val="600"/>
                        </a:spcAft>
                      </a:pPr>
                      <a:r>
                        <a:rPr lang="de-DE" sz="1800" b="1">
                          <a:solidFill>
                            <a:srgbClr val="000000"/>
                          </a:solidFill>
                          <a:effectLst/>
                          <a:latin typeface="Verdana"/>
                          <a:ea typeface="Times New Roman"/>
                          <a:cs typeface="Arial"/>
                        </a:rPr>
                        <a:t>0503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3.3</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Datenträgertyp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Audiodisk</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sd</a:t>
                      </a:r>
                      <a:endParaRPr lang="de-DE" sz="1800" dirty="0">
                        <a:effectLst/>
                        <a:latin typeface="Verdana"/>
                        <a:ea typeface="Calibri"/>
                        <a:cs typeface="Times New Roman"/>
                      </a:endParaRPr>
                    </a:p>
                  </a:txBody>
                  <a:tcPr marL="68580" marR="68580" marT="0" marB="0" anchor="ctr"/>
                </a:tc>
              </a:tr>
              <a:tr h="508884">
                <a:tc rowSpan="3">
                  <a:txBody>
                    <a:bodyPr/>
                    <a:lstStyle/>
                    <a:p>
                      <a:pPr>
                        <a:lnSpc>
                          <a:spcPct val="100000"/>
                        </a:lnSpc>
                        <a:spcAft>
                          <a:spcPts val="600"/>
                        </a:spcAft>
                      </a:pPr>
                      <a:r>
                        <a:rPr lang="de-DE" sz="1800" b="1" dirty="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3">
                  <a:txBody>
                    <a:bodyPr/>
                    <a:lstStyle/>
                    <a:p>
                      <a:pPr>
                        <a:lnSpc>
                          <a:spcPct val="100000"/>
                        </a:lnSpc>
                        <a:spcAft>
                          <a:spcPts val="600"/>
                        </a:spcAft>
                      </a:pPr>
                      <a:r>
                        <a:rPr lang="de-DE" sz="1800" dirty="0">
                          <a:effectLst/>
                          <a:latin typeface="Verdana"/>
                          <a:ea typeface="Calibri"/>
                          <a:cs typeface="Times New Roman"/>
                        </a:rPr>
                        <a:t>Sonya Kraus liest Johannes </a:t>
                      </a:r>
                      <a:r>
                        <a:rPr lang="de-DE" sz="1800" dirty="0" err="1">
                          <a:effectLst/>
                          <a:latin typeface="Verdana"/>
                          <a:ea typeface="Calibri"/>
                          <a:cs typeface="Times New Roman"/>
                        </a:rPr>
                        <a:t>Hayers</a:t>
                      </a:r>
                      <a:r>
                        <a:rPr lang="de-DE" sz="1800" dirty="0">
                          <a:effectLst/>
                          <a:latin typeface="Verdana"/>
                          <a:ea typeface="Calibri"/>
                          <a:cs typeface="Times New Roman"/>
                        </a:rPr>
                        <a:t>, Felix Achterwinter, Schnall dich an, sonst stirbt ein Einhorn! : 100 nicht ganz legale Erziehungstricks /  Johannes </a:t>
                      </a:r>
                      <a:r>
                        <a:rPr lang="de-DE" sz="1800" dirty="0" err="1">
                          <a:effectLst/>
                          <a:latin typeface="Verdana"/>
                          <a:ea typeface="Calibri"/>
                          <a:cs typeface="Times New Roman"/>
                        </a:rPr>
                        <a:t>Hayers</a:t>
                      </a:r>
                      <a:r>
                        <a:rPr lang="de-DE" sz="1800" dirty="0">
                          <a:effectLst/>
                          <a:latin typeface="Verdana"/>
                          <a:ea typeface="Calibri"/>
                          <a:cs typeface="Times New Roman"/>
                        </a:rPr>
                        <a:t>, Felix Achterwinter</a:t>
                      </a:r>
                    </a:p>
                  </a:txBody>
                  <a:tcPr marL="68580" marR="68580" marT="0" marB="0" anchor="ctr"/>
                </a:tc>
              </a:tr>
              <a:tr h="641433">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Titelzusatz </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504956">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2.4.2</a:t>
                      </a:r>
                      <a:endParaRPr lang="de-DE" sz="1800" b="1"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Verantwortlich-</a:t>
                      </a:r>
                      <a:r>
                        <a:rPr lang="de-DE" sz="1800" b="1" dirty="0" err="1" smtClean="0">
                          <a:solidFill>
                            <a:srgbClr val="000000"/>
                          </a:solidFill>
                          <a:effectLst/>
                          <a:latin typeface="Verdana"/>
                          <a:ea typeface="Times New Roman"/>
                          <a:cs typeface="Arial"/>
                        </a:rPr>
                        <a:t>keitsangabe</a:t>
                      </a:r>
                      <a:endParaRPr lang="de-DE" sz="1800" dirty="0" smtClean="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328199">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3.4</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2 CDs</a:t>
                      </a:r>
                    </a:p>
                  </a:txBody>
                  <a:tcPr marL="68580" marR="68580" marT="0" marB="0" anchor="ctr"/>
                </a:tc>
              </a:tr>
              <a:tr h="535918">
                <a:tc rowSpan="2">
                  <a:txBody>
                    <a:bodyPr/>
                    <a:lstStyle/>
                    <a:p>
                      <a:pPr>
                        <a:lnSpc>
                          <a:spcPct val="100000"/>
                        </a:lnSpc>
                        <a:spcAft>
                          <a:spcPts val="600"/>
                        </a:spcAft>
                      </a:pPr>
                      <a:r>
                        <a:rPr lang="de-DE" sz="1800" dirty="0" smtClean="0">
                          <a:solidFill>
                            <a:srgbClr val="000000"/>
                          </a:solidFill>
                          <a:effectLst/>
                          <a:latin typeface="Verdana"/>
                          <a:ea typeface="Times New Roman"/>
                          <a:cs typeface="Arial"/>
                        </a:rPr>
                        <a:t>4249</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effectLst/>
                          <a:latin typeface="Verdana"/>
                          <a:ea typeface="Calibri"/>
                          <a:cs typeface="Times New Roman"/>
                        </a:rPr>
                        <a:t>24.5</a:t>
                      </a: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Beziehungskenn-zeichnung</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effectLst/>
                          <a:latin typeface="Verdana"/>
                          <a:ea typeface="Calibri"/>
                          <a:cs typeface="Times New Roman"/>
                        </a:rPr>
                        <a:t>Bearbeitung </a:t>
                      </a:r>
                      <a:r>
                        <a:rPr lang="de-DE" sz="1800" dirty="0" smtClean="0">
                          <a:effectLst/>
                          <a:latin typeface="Verdana"/>
                          <a:ea typeface="Calibri"/>
                          <a:cs typeface="Times New Roman"/>
                        </a:rPr>
                        <a:t>von</a:t>
                      </a:r>
                      <a:r>
                        <a:rPr lang="de-DE" dirty="0" smtClean="0">
                          <a:latin typeface="Verdana" panose="020B0604030504040204" pitchFamily="34" charset="0"/>
                          <a:ea typeface="Verdana" panose="020B0604030504040204" pitchFamily="34" charset="0"/>
                          <a:cs typeface="Verdana" panose="020B0604030504040204" pitchFamily="34" charset="0"/>
                          <a:hlinkClick r:id="rId3"/>
                        </a:rPr>
                        <a:t>!123456789!</a:t>
                      </a:r>
                      <a:r>
                        <a:rPr lang="de-DE" i="1" dirty="0" smtClean="0">
                          <a:latin typeface="Verdana" panose="020B0604030504040204" pitchFamily="34" charset="0"/>
                          <a:ea typeface="Verdana" panose="020B0604030504040204" pitchFamily="34" charset="0"/>
                          <a:cs typeface="Verdana" panose="020B0604030504040204" pitchFamily="34" charset="0"/>
                        </a:rPr>
                        <a:t>Hayers, Johannes: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1800" i="1" dirty="0" smtClean="0">
                          <a:effectLst/>
                          <a:latin typeface="Verdana"/>
                          <a:ea typeface="Calibri"/>
                          <a:cs typeface="Times New Roman"/>
                        </a:rPr>
                        <a:t>Schnall dich an, sonst stirbt ein Einhorn!</a:t>
                      </a:r>
                      <a:endParaRPr lang="de-DE" sz="18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535918">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26.1</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effectLst/>
                          <a:latin typeface="Verdana"/>
                          <a:ea typeface="Times New Roman"/>
                          <a:cs typeface="Arial"/>
                        </a:rPr>
                        <a:t>In Beziehung stehende Expression</a:t>
                      </a:r>
                      <a:endParaRPr lang="de-DE" sz="1800" dirty="0" smtClean="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i="1"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3" name="Foliennummernplatzhalter 2"/>
          <p:cNvSpPr>
            <a:spLocks noGrp="1"/>
          </p:cNvSpPr>
          <p:nvPr>
            <p:ph type="sldNum" sz="quarter" idx="4"/>
          </p:nvPr>
        </p:nvSpPr>
        <p:spPr/>
        <p:txBody>
          <a:bodyPr/>
          <a:lstStyle/>
          <a:p>
            <a:fld id="{8A6690F1-7CA1-4166-A522-500460961984}" type="slidenum">
              <a:rPr lang="de-DE" smtClean="0"/>
              <a:pPr/>
              <a:t>18</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44389811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55506348"/>
              </p:ext>
            </p:extLst>
          </p:nvPr>
        </p:nvGraphicFramePr>
        <p:xfrm>
          <a:off x="406624" y="1648961"/>
          <a:ext cx="8424936" cy="4660359"/>
        </p:xfrm>
        <a:graphic>
          <a:graphicData uri="http://schemas.openxmlformats.org/drawingml/2006/table">
            <a:tbl>
              <a:tblPr firstRow="1" bandRow="1">
                <a:tableStyleId>{5C22544A-7EE6-4342-B048-85BDC9FD1C3A}</a:tableStyleId>
              </a:tblPr>
              <a:tblGrid>
                <a:gridCol w="833502"/>
                <a:gridCol w="833502"/>
                <a:gridCol w="2858412"/>
                <a:gridCol w="3899520"/>
              </a:tblGrid>
              <a:tr h="451497">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64446">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6.9</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Inhaltstyp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Text</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txt</a:t>
                      </a:r>
                      <a:endParaRPr lang="de-DE" sz="1800" dirty="0">
                        <a:effectLst/>
                        <a:latin typeface="Verdana"/>
                        <a:ea typeface="Calibri"/>
                        <a:cs typeface="Times New Roman"/>
                      </a:endParaRPr>
                    </a:p>
                  </a:txBody>
                  <a:tcPr marL="68580" marR="68580" marT="0" marB="0" anchor="ctr"/>
                </a:tc>
              </a:tr>
              <a:tr h="573337">
                <a:tc>
                  <a:txBody>
                    <a:bodyPr/>
                    <a:lstStyle/>
                    <a:p>
                      <a:pPr>
                        <a:lnSpc>
                          <a:spcPct val="100000"/>
                        </a:lnSpc>
                        <a:spcAft>
                          <a:spcPts val="600"/>
                        </a:spcAft>
                      </a:pPr>
                      <a:r>
                        <a:rPr lang="de-DE" sz="1800" b="1">
                          <a:solidFill>
                            <a:srgbClr val="000000"/>
                          </a:solidFill>
                          <a:effectLst/>
                          <a:latin typeface="Verdana"/>
                          <a:ea typeface="Times New Roman"/>
                          <a:cs typeface="Arial"/>
                        </a:rPr>
                        <a:t>0502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Medientyp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a:solidFill>
                            <a:schemeClr val="tx1"/>
                          </a:solidFill>
                          <a:effectLst/>
                          <a:latin typeface="Verdana"/>
                          <a:ea typeface="Calibri"/>
                          <a:cs typeface="Times New Roman"/>
                        </a:rPr>
                        <a:t>ohne Hilfsmittel zu </a:t>
                      </a:r>
                      <a:r>
                        <a:rPr lang="de-DE" sz="1800" i="1" dirty="0" err="1">
                          <a:solidFill>
                            <a:schemeClr val="tx1"/>
                          </a:solidFill>
                          <a:effectLst/>
                          <a:latin typeface="Verdana"/>
                          <a:ea typeface="Calibri"/>
                          <a:cs typeface="Times New Roman"/>
                        </a:rPr>
                        <a:t>benutzen</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a:t>
                      </a:r>
                      <a:endParaRPr lang="de-DE" sz="1800" dirty="0">
                        <a:effectLst/>
                        <a:latin typeface="Verdana"/>
                        <a:ea typeface="Calibri"/>
                        <a:cs typeface="Times New Roman"/>
                      </a:endParaRPr>
                    </a:p>
                  </a:txBody>
                  <a:tcPr marL="68580" marR="68580" marT="0" marB="0" anchor="ctr"/>
                </a:tc>
              </a:tr>
              <a:tr h="451498">
                <a:tc>
                  <a:txBody>
                    <a:bodyPr/>
                    <a:lstStyle/>
                    <a:p>
                      <a:pPr>
                        <a:lnSpc>
                          <a:spcPct val="100000"/>
                        </a:lnSpc>
                        <a:spcAft>
                          <a:spcPts val="600"/>
                        </a:spcAft>
                      </a:pPr>
                      <a:r>
                        <a:rPr lang="de-DE" sz="1800" b="1">
                          <a:solidFill>
                            <a:srgbClr val="000000"/>
                          </a:solidFill>
                          <a:effectLst/>
                          <a:latin typeface="Verdana"/>
                          <a:ea typeface="Times New Roman"/>
                          <a:cs typeface="Arial"/>
                        </a:rPr>
                        <a:t>0503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3.3</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Datenträgertyp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Band</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nc</a:t>
                      </a:r>
                      <a:endParaRPr lang="de-DE" sz="1800" dirty="0">
                        <a:effectLst/>
                        <a:latin typeface="Verdana"/>
                        <a:ea typeface="Calibri"/>
                        <a:cs typeface="Times New Roman"/>
                      </a:endParaRPr>
                    </a:p>
                  </a:txBody>
                  <a:tcPr marL="68580" marR="68580" marT="0" marB="0" anchor="ctr"/>
                </a:tc>
              </a:tr>
              <a:tr h="415325">
                <a:tc rowSpan="3">
                  <a:txBody>
                    <a:bodyPr/>
                    <a:lstStyle/>
                    <a:p>
                      <a:pPr>
                        <a:lnSpc>
                          <a:spcPct val="100000"/>
                        </a:lnSpc>
                        <a:spcAft>
                          <a:spcPts val="600"/>
                        </a:spcAft>
                      </a:pPr>
                      <a:r>
                        <a:rPr lang="de-DE" sz="1800" b="1" dirty="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effectLst/>
                          <a:latin typeface="Verdana"/>
                          <a:ea typeface="Calibri"/>
                          <a:cs typeface="Times New Roman"/>
                        </a:rPr>
                        <a:t>2.3.2</a:t>
                      </a:r>
                      <a:endParaRPr lang="de-DE" sz="1800" b="1"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3">
                  <a:txBody>
                    <a:bodyPr/>
                    <a:lstStyle/>
                    <a:p>
                      <a:pPr>
                        <a:lnSpc>
                          <a:spcPct val="100000"/>
                        </a:lnSpc>
                        <a:spcAft>
                          <a:spcPts val="600"/>
                        </a:spcAft>
                      </a:pPr>
                      <a:r>
                        <a:rPr lang="de-DE" sz="1800" dirty="0">
                          <a:effectLst/>
                          <a:latin typeface="Verdana"/>
                          <a:ea typeface="Calibri"/>
                          <a:cs typeface="Times New Roman"/>
                        </a:rPr>
                        <a:t>Microsoft Windows Server 2008 : </a:t>
                      </a:r>
                      <a:r>
                        <a:rPr lang="de-DE" sz="1800" dirty="0" smtClean="0">
                          <a:effectLst/>
                          <a:latin typeface="Verdana"/>
                          <a:ea typeface="Calibri"/>
                          <a:cs typeface="Times New Roman"/>
                        </a:rPr>
                        <a:t>das </a:t>
                      </a:r>
                      <a:r>
                        <a:rPr lang="de-DE" sz="1800" dirty="0">
                          <a:effectLst/>
                          <a:latin typeface="Verdana"/>
                          <a:ea typeface="Calibri"/>
                          <a:cs typeface="Times New Roman"/>
                        </a:rPr>
                        <a:t>Handbuch </a:t>
                      </a:r>
                      <a:r>
                        <a:rPr lang="de-DE" sz="1800" dirty="0" smtClean="0">
                          <a:effectLst/>
                          <a:latin typeface="Verdana"/>
                          <a:ea typeface="Calibri"/>
                          <a:cs typeface="Times New Roman"/>
                        </a:rPr>
                        <a:t>/ Thomas </a:t>
                      </a:r>
                      <a:r>
                        <a:rPr lang="de-DE" sz="1800" dirty="0">
                          <a:effectLst/>
                          <a:latin typeface="Verdana"/>
                          <a:ea typeface="Calibri"/>
                          <a:cs typeface="Times New Roman"/>
                        </a:rPr>
                        <a:t>Joos</a:t>
                      </a:r>
                    </a:p>
                  </a:txBody>
                  <a:tcPr marL="68580" marR="68580" marT="0" marB="0" anchor="ctr"/>
                </a:tc>
              </a:tr>
              <a:tr h="285021">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Titelzusatz </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360040">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Verantwortlichkeits-angabe</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451498">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3.4</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1316 Seiten</a:t>
                      </a:r>
                    </a:p>
                  </a:txBody>
                  <a:tcPr marL="68580" marR="68580" marT="0" marB="0" anchor="ctr"/>
                </a:tc>
              </a:tr>
              <a:tr h="1019097">
                <a:tc>
                  <a:txBody>
                    <a:bodyPr/>
                    <a:lstStyle/>
                    <a:p>
                      <a:pPr>
                        <a:lnSpc>
                          <a:spcPct val="100000"/>
                        </a:lnSpc>
                        <a:spcAft>
                          <a:spcPts val="600"/>
                        </a:spcAft>
                      </a:pPr>
                      <a:r>
                        <a:rPr lang="de-DE" sz="1800">
                          <a:solidFill>
                            <a:srgbClr val="000000"/>
                          </a:solidFill>
                          <a:effectLst/>
                          <a:latin typeface="Verdana"/>
                          <a:ea typeface="Times New Roman"/>
                          <a:cs typeface="Arial"/>
                        </a:rPr>
                        <a:t>4201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27.1</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stehende </a:t>
                      </a:r>
                      <a:r>
                        <a:rPr lang="de-DE" sz="1800" dirty="0" smtClean="0">
                          <a:solidFill>
                            <a:srgbClr val="000000"/>
                          </a:solidFill>
                          <a:effectLst/>
                          <a:latin typeface="Verdana"/>
                          <a:ea typeface="Times New Roman"/>
                          <a:cs typeface="Arial"/>
                        </a:rPr>
                        <a:t>Manifestation</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Erscheint als Set zusammen mit der </a:t>
                      </a:r>
                      <a:r>
                        <a:rPr lang="de-DE" sz="1800" dirty="0" err="1">
                          <a:effectLst/>
                          <a:latin typeface="Verdana"/>
                          <a:ea typeface="Calibri"/>
                          <a:cs typeface="Times New Roman"/>
                        </a:rPr>
                        <a:t>eBook</a:t>
                      </a:r>
                      <a:r>
                        <a:rPr lang="de-DE" sz="1800" dirty="0">
                          <a:effectLst/>
                          <a:latin typeface="Verdana"/>
                          <a:ea typeface="Calibri"/>
                          <a:cs typeface="Times New Roman"/>
                        </a:rPr>
                        <a:t>-Version auf </a:t>
                      </a:r>
                      <a:r>
                        <a:rPr lang="de-DE" sz="1800" dirty="0" smtClean="0">
                          <a:effectLst/>
                          <a:latin typeface="Verdana"/>
                          <a:ea typeface="Calibri"/>
                          <a:cs typeface="Times New Roman"/>
                        </a:rPr>
                        <a:t>DVD </a:t>
                      </a:r>
                      <a:r>
                        <a:rPr lang="de-DE" sz="1800" dirty="0">
                          <a:effectLst/>
                          <a:latin typeface="Verdana"/>
                          <a:ea typeface="Calibri"/>
                          <a:cs typeface="Times New Roman"/>
                        </a:rPr>
                        <a:t>unter einer gemeinsamen ISBN</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908720"/>
            <a:ext cx="7920880" cy="70788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Ein Werk – eine Expressionen – zwei Datenträger – zwei Manifestationen</a:t>
            </a:r>
          </a:p>
        </p:txBody>
      </p:sp>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370335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smtClean="0"/>
              <a:t>Begleitmaterial</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
        <p:nvSpPr>
          <p:cNvPr id="6" name="Fußzeilenplatzhalter 3"/>
          <p:cNvSpPr>
            <a:spLocks noGrp="1"/>
          </p:cNvSpPr>
          <p:nvPr>
            <p:ph type="ftr" sz="quarter" idx="14"/>
          </p:nvPr>
        </p:nvSpPr>
        <p:spPr>
          <a:xfrm>
            <a:off x="467543" y="6376243"/>
            <a:ext cx="8025582" cy="365125"/>
          </a:xfrm>
        </p:spPr>
        <p:txBody>
          <a:bodyPr/>
          <a:lstStyle/>
          <a:p>
            <a:r>
              <a:rPr lang="de-DE" dirty="0" smtClean="0"/>
              <a:t>AG RDA Schulungsunterlagen – Modul </a:t>
            </a:r>
            <a:r>
              <a:rPr lang="de-DE" dirty="0" smtClean="0"/>
              <a:t>5A.03: </a:t>
            </a:r>
            <a:r>
              <a:rPr lang="de-DE" dirty="0" smtClean="0"/>
              <a:t>Begleitmaterial </a:t>
            </a:r>
            <a:r>
              <a:rPr lang="de-DE" dirty="0" smtClean="0"/>
              <a:t>| PICA DNB/ZDB </a:t>
            </a:r>
            <a:r>
              <a:rPr lang="de-DE" dirty="0" smtClean="0"/>
              <a:t>| Stand: 28.08.2015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5734988"/>
              </p:ext>
            </p:extLst>
          </p:nvPr>
        </p:nvGraphicFramePr>
        <p:xfrm>
          <a:off x="406624" y="1259563"/>
          <a:ext cx="8424936" cy="5040296"/>
        </p:xfrm>
        <a:graphic>
          <a:graphicData uri="http://schemas.openxmlformats.org/drawingml/2006/table">
            <a:tbl>
              <a:tblPr firstRow="1" bandRow="1">
                <a:tableStyleId>{5C22544A-7EE6-4342-B048-85BDC9FD1C3A}</a:tableStyleId>
              </a:tblPr>
              <a:tblGrid>
                <a:gridCol w="891520"/>
                <a:gridCol w="891520"/>
                <a:gridCol w="3246432"/>
                <a:gridCol w="3395464"/>
              </a:tblGrid>
              <a:tr h="447397">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PICA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488707">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6.9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Inhaltstyp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Computerprogramm</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cop</a:t>
                      </a:r>
                      <a:endParaRPr lang="de-DE" sz="1800" dirty="0">
                        <a:effectLst/>
                        <a:latin typeface="Verdana"/>
                        <a:ea typeface="Calibri"/>
                        <a:cs typeface="Times New Roman"/>
                      </a:endParaRPr>
                    </a:p>
                  </a:txBody>
                  <a:tcPr marL="68580" marR="68580" marT="0" marB="0" anchor="ctr"/>
                </a:tc>
              </a:tr>
              <a:tr h="432048">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6.9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Inhaltstyp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Text</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txt</a:t>
                      </a:r>
                      <a:endParaRPr lang="de-DE" sz="1800" dirty="0">
                        <a:effectLst/>
                        <a:latin typeface="Verdana"/>
                        <a:ea typeface="Calibri"/>
                        <a:cs typeface="Times New Roman"/>
                      </a:endParaRPr>
                    </a:p>
                  </a:txBody>
                  <a:tcPr marL="68580" marR="68580" marT="0" marB="0" anchor="ctr"/>
                </a:tc>
              </a:tr>
              <a:tr h="447398">
                <a:tc>
                  <a:txBody>
                    <a:bodyPr/>
                    <a:lstStyle/>
                    <a:p>
                      <a:pPr>
                        <a:lnSpc>
                          <a:spcPct val="100000"/>
                        </a:lnSpc>
                        <a:spcAft>
                          <a:spcPts val="600"/>
                        </a:spcAft>
                      </a:pPr>
                      <a:r>
                        <a:rPr lang="de-DE" sz="1800" b="1">
                          <a:solidFill>
                            <a:srgbClr val="000000"/>
                          </a:solidFill>
                          <a:effectLst/>
                          <a:latin typeface="Verdana"/>
                          <a:ea typeface="Times New Roman"/>
                          <a:cs typeface="Arial"/>
                        </a:rPr>
                        <a:t>0502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3.2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Medientyp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Computermedien</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cm</a:t>
                      </a:r>
                      <a:endParaRPr lang="de-DE" sz="1800" dirty="0">
                        <a:effectLst/>
                        <a:latin typeface="Verdana"/>
                        <a:ea typeface="Calibri"/>
                        <a:cs typeface="Times New Roman"/>
                      </a:endParaRPr>
                    </a:p>
                  </a:txBody>
                  <a:tcPr marL="68580" marR="68580" marT="0" marB="0" anchor="ctr"/>
                </a:tc>
              </a:tr>
              <a:tr h="447398">
                <a:tc>
                  <a:txBody>
                    <a:bodyPr/>
                    <a:lstStyle/>
                    <a:p>
                      <a:pPr>
                        <a:lnSpc>
                          <a:spcPct val="100000"/>
                        </a:lnSpc>
                        <a:spcAft>
                          <a:spcPts val="600"/>
                        </a:spcAft>
                      </a:pPr>
                      <a:r>
                        <a:rPr lang="de-DE" sz="1800" b="1">
                          <a:solidFill>
                            <a:srgbClr val="000000"/>
                          </a:solidFill>
                          <a:effectLst/>
                          <a:latin typeface="Verdana"/>
                          <a:ea typeface="Times New Roman"/>
                          <a:cs typeface="Arial"/>
                        </a:rPr>
                        <a:t>0503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3.3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Datenträgertyp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Computerdisk</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cd</a:t>
                      </a:r>
                      <a:endParaRPr lang="de-DE" sz="1800" dirty="0">
                        <a:effectLst/>
                        <a:latin typeface="Verdana"/>
                        <a:ea typeface="Calibri"/>
                        <a:cs typeface="Times New Roman"/>
                      </a:endParaRPr>
                    </a:p>
                  </a:txBody>
                  <a:tcPr marL="68580" marR="68580" marT="0" marB="0" anchor="ctr"/>
                </a:tc>
              </a:tr>
              <a:tr h="409710">
                <a:tc rowSpan="3">
                  <a:txBody>
                    <a:bodyPr/>
                    <a:lstStyle/>
                    <a:p>
                      <a:pPr>
                        <a:lnSpc>
                          <a:spcPct val="100000"/>
                        </a:lnSpc>
                        <a:spcAft>
                          <a:spcPts val="600"/>
                        </a:spcAft>
                      </a:pPr>
                      <a:r>
                        <a:rPr lang="de-DE" sz="1800" b="1" dirty="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2.3.2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3">
                  <a:txBody>
                    <a:bodyPr/>
                    <a:lstStyle/>
                    <a:p>
                      <a:pPr>
                        <a:lnSpc>
                          <a:spcPct val="100000"/>
                        </a:lnSpc>
                        <a:spcAft>
                          <a:spcPts val="600"/>
                        </a:spcAft>
                      </a:pPr>
                      <a:r>
                        <a:rPr lang="de-DE" sz="1800" dirty="0">
                          <a:effectLst/>
                          <a:latin typeface="Verdana"/>
                          <a:ea typeface="Calibri"/>
                          <a:cs typeface="Times New Roman"/>
                        </a:rPr>
                        <a:t>Microsoft Windows Server 2008 : </a:t>
                      </a:r>
                      <a:r>
                        <a:rPr lang="de-DE" sz="1800" dirty="0" smtClean="0">
                          <a:effectLst/>
                          <a:latin typeface="Verdana"/>
                          <a:ea typeface="Calibri"/>
                          <a:cs typeface="Times New Roman"/>
                        </a:rPr>
                        <a:t>das </a:t>
                      </a:r>
                      <a:r>
                        <a:rPr lang="de-DE" sz="1800" dirty="0">
                          <a:effectLst/>
                          <a:latin typeface="Verdana"/>
                          <a:ea typeface="Calibri"/>
                          <a:cs typeface="Times New Roman"/>
                        </a:rPr>
                        <a:t>Handbuch /  Thomas Joos</a:t>
                      </a:r>
                    </a:p>
                  </a:txBody>
                  <a:tcPr marL="68580" marR="68580" marT="0" marB="0" anchor="ctr"/>
                </a:tc>
              </a:tr>
              <a:tr h="135390">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Titelzusatz </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437134">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Verantwortlichkeits-angabe</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447398">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 DVD-ROM</a:t>
                      </a:r>
                    </a:p>
                  </a:txBody>
                  <a:tcPr marL="68580" marR="68580" marT="0" marB="0" anchor="ctr"/>
                </a:tc>
              </a:tr>
              <a:tr h="368838">
                <a:tc rowSpan="2">
                  <a:txBody>
                    <a:bodyPr/>
                    <a:lstStyle/>
                    <a:p>
                      <a:pPr>
                        <a:lnSpc>
                          <a:spcPct val="100000"/>
                        </a:lnSpc>
                        <a:spcAft>
                          <a:spcPts val="600"/>
                        </a:spcAft>
                      </a:pPr>
                      <a:r>
                        <a:rPr lang="de-DE" sz="1800" dirty="0">
                          <a:solidFill>
                            <a:srgbClr val="000000"/>
                          </a:solidFill>
                          <a:effectLst/>
                          <a:latin typeface="Verdana"/>
                          <a:ea typeface="Times New Roman"/>
                          <a:cs typeface="Arial"/>
                        </a:rPr>
                        <a:t>4243</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effectLst/>
                          <a:latin typeface="Verdana"/>
                          <a:ea typeface="Calibri"/>
                          <a:cs typeface="Times New Roman"/>
                        </a:rPr>
                        <a:t>24.5</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effectLst/>
                          <a:latin typeface="Verdana"/>
                          <a:ea typeface="Times New Roman"/>
                          <a:cs typeface="Arial"/>
                        </a:rPr>
                        <a:t>Beziehungskennzeichnung</a:t>
                      </a:r>
                      <a:endParaRPr lang="de-DE" sz="1800" dirty="0" smtClean="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effectLst/>
                          <a:latin typeface="Verdana"/>
                          <a:ea typeface="Calibri"/>
                          <a:cs typeface="Times New Roman"/>
                        </a:rPr>
                        <a:t>Erscheint auch </a:t>
                      </a:r>
                      <a:r>
                        <a:rPr lang="de-DE" sz="1800" dirty="0" smtClean="0">
                          <a:effectLst/>
                          <a:latin typeface="Verdana"/>
                          <a:ea typeface="Calibri"/>
                          <a:cs typeface="Times New Roman"/>
                        </a:rPr>
                        <a:t>als</a:t>
                      </a:r>
                      <a:r>
                        <a:rPr lang="de-DE" dirty="0" smtClean="0">
                          <a:latin typeface="Verdana" panose="020B0604030504040204" pitchFamily="34" charset="0"/>
                          <a:ea typeface="Verdana" panose="020B0604030504040204" pitchFamily="34" charset="0"/>
                          <a:cs typeface="Verdana" panose="020B0604030504040204" pitchFamily="34" charset="0"/>
                          <a:hlinkClick r:id="rId3"/>
                        </a:rPr>
                        <a:t>!1925466944!</a:t>
                      </a:r>
                      <a:r>
                        <a:rPr lang="de-DE" i="1" dirty="0" smtClean="0">
                          <a:latin typeface="Verdana" panose="020B0604030504040204" pitchFamily="34" charset="0"/>
                          <a:ea typeface="Verdana" panose="020B0604030504040204" pitchFamily="34" charset="0"/>
                          <a:cs typeface="Verdana" panose="020B0604030504040204" pitchFamily="34" charset="0"/>
                        </a:rPr>
                        <a:t>Joss,</a:t>
                      </a:r>
                      <a:r>
                        <a:rPr lang="de-DE" i="1" baseline="0" dirty="0" smtClean="0">
                          <a:latin typeface="Verdana" panose="020B0604030504040204" pitchFamily="34" charset="0"/>
                          <a:ea typeface="Verdana" panose="020B0604030504040204" pitchFamily="34" charset="0"/>
                          <a:cs typeface="Verdana" panose="020B0604030504040204" pitchFamily="34" charset="0"/>
                        </a:rPr>
                        <a:t> Thomas: </a:t>
                      </a:r>
                      <a:r>
                        <a:rPr lang="de-DE" sz="1800" i="1" dirty="0" smtClean="0">
                          <a:effectLst/>
                          <a:latin typeface="Verdana"/>
                          <a:ea typeface="Calibri"/>
                          <a:cs typeface="Times New Roman"/>
                        </a:rPr>
                        <a:t>Microsoft Windows Server 2008</a:t>
                      </a:r>
                      <a:endParaRPr lang="de-DE" sz="1800" i="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r h="504056">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27.1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In </a:t>
                      </a:r>
                      <a:r>
                        <a:rPr lang="de-DE" sz="1800" dirty="0">
                          <a:solidFill>
                            <a:srgbClr val="000000"/>
                          </a:solidFill>
                          <a:effectLst/>
                          <a:latin typeface="Verdana"/>
                          <a:ea typeface="Times New Roman"/>
                          <a:cs typeface="Arial"/>
                        </a:rPr>
                        <a:t>Beziehung stehende </a:t>
                      </a:r>
                      <a:r>
                        <a:rPr lang="de-DE" sz="1800" dirty="0" smtClean="0">
                          <a:solidFill>
                            <a:srgbClr val="000000"/>
                          </a:solidFill>
                          <a:effectLst/>
                          <a:latin typeface="Verdana"/>
                          <a:ea typeface="Times New Roman"/>
                          <a:cs typeface="Arial"/>
                        </a:rPr>
                        <a:t>Manifestation</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i="1"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Ressource mit einem Werk auf unterschiedlichen Datenträgern - </a:t>
            </a:r>
            <a:r>
              <a:rPr lang="de-DE" dirty="0">
                <a:ea typeface="Verdana" panose="020B0604030504040204" pitchFamily="34" charset="0"/>
                <a:cs typeface="Verdana" panose="020B0604030504040204" pitchFamily="34" charset="0"/>
              </a:rPr>
              <a:t>Fall </a:t>
            </a:r>
            <a:r>
              <a:rPr lang="de-DE" dirty="0" smtClean="0">
                <a:ea typeface="Verdana" panose="020B0604030504040204" pitchFamily="34" charset="0"/>
                <a:cs typeface="Verdana" panose="020B0604030504040204" pitchFamily="34" charset="0"/>
              </a:rPr>
              <a:t>2</a:t>
            </a:r>
            <a:endParaRPr lang="de-DE" dirty="0"/>
          </a:p>
        </p:txBody>
      </p:sp>
      <p:sp>
        <p:nvSpPr>
          <p:cNvPr id="2" name="Textfeld 1"/>
          <p:cNvSpPr txBox="1"/>
          <p:nvPr/>
        </p:nvSpPr>
        <p:spPr>
          <a:xfrm>
            <a:off x="406624" y="836712"/>
            <a:ext cx="7920880"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DVD-ROM enthält außerdem Tools und Software von Microsoft</a:t>
            </a:r>
          </a:p>
        </p:txBody>
      </p:sp>
      <p:sp>
        <p:nvSpPr>
          <p:cNvPr id="3" name="Foliennummernplatzhalter 2"/>
          <p:cNvSpPr>
            <a:spLocks noGrp="1"/>
          </p:cNvSpPr>
          <p:nvPr>
            <p:ph type="sldNum" sz="quarter" idx="4"/>
          </p:nvPr>
        </p:nvSpPr>
        <p:spPr/>
        <p:txBody>
          <a:bodyPr/>
          <a:lstStyle/>
          <a:p>
            <a:fld id="{8A6690F1-7CA1-4166-A522-500460961984}" type="slidenum">
              <a:rPr lang="de-DE" smtClean="0"/>
              <a:pPr/>
              <a:t>20</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0092258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796069266"/>
              </p:ext>
            </p:extLst>
          </p:nvPr>
        </p:nvGraphicFramePr>
        <p:xfrm>
          <a:off x="487413" y="2852936"/>
          <a:ext cx="8064896" cy="3068921"/>
        </p:xfrm>
        <a:graphic>
          <a:graphicData uri="http://schemas.openxmlformats.org/drawingml/2006/table">
            <a:tbl>
              <a:tblPr firstRow="1" bandRow="1">
                <a:tableStyleId>{5C22544A-7EE6-4342-B048-85BDC9FD1C3A}</a:tableStyleId>
              </a:tblPr>
              <a:tblGrid>
                <a:gridCol w="834299"/>
                <a:gridCol w="903825"/>
                <a:gridCol w="2850524"/>
                <a:gridCol w="3476248"/>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rowSpan="2">
                  <a:txBody>
                    <a:bodyPr/>
                    <a:lstStyle/>
                    <a:p>
                      <a:pPr>
                        <a:lnSpc>
                          <a:spcPct val="100000"/>
                        </a:lnSpc>
                        <a:spcAft>
                          <a:spcPts val="600"/>
                        </a:spcAft>
                      </a:pPr>
                      <a:r>
                        <a:rPr lang="de-DE" sz="1800" b="1" dirty="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2.3.2</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effectLst/>
                          <a:latin typeface="Verdana"/>
                          <a:ea typeface="Calibri"/>
                          <a:cs typeface="Times New Roman"/>
                        </a:rPr>
                        <a:t>Tierkinder selbst genäht : </a:t>
                      </a:r>
                      <a:r>
                        <a:rPr lang="de-DE" sz="1800" dirty="0" smtClean="0">
                          <a:effectLst/>
                          <a:latin typeface="Verdana"/>
                          <a:ea typeface="Calibri"/>
                          <a:cs typeface="Times New Roman"/>
                        </a:rPr>
                        <a:t/>
                      </a:r>
                      <a:br>
                        <a:rPr lang="de-DE" sz="1800" dirty="0" smtClean="0">
                          <a:effectLst/>
                          <a:latin typeface="Verdana"/>
                          <a:ea typeface="Calibri"/>
                          <a:cs typeface="Times New Roman"/>
                        </a:rPr>
                      </a:br>
                      <a:r>
                        <a:rPr lang="de-DE" sz="1800" dirty="0" smtClean="0">
                          <a:effectLst/>
                          <a:latin typeface="Verdana"/>
                          <a:ea typeface="Calibri"/>
                          <a:cs typeface="Times New Roman"/>
                        </a:rPr>
                        <a:t>20 </a:t>
                      </a:r>
                      <a:r>
                        <a:rPr lang="de-DE" sz="1800" dirty="0">
                          <a:effectLst/>
                          <a:latin typeface="Verdana"/>
                          <a:ea typeface="Calibri"/>
                          <a:cs typeface="Times New Roman"/>
                        </a:rPr>
                        <a:t>Schnittmuster in Originalgröße</a:t>
                      </a:r>
                    </a:p>
                  </a:txBody>
                  <a:tcPr marL="68580" marR="68580" marT="0" marB="0" anchor="ctr"/>
                </a:tc>
              </a:tr>
              <a:tr h="576064">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2.3.4</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Titelzusatz</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504056">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48 Seiten</a:t>
                      </a:r>
                    </a:p>
                  </a:txBody>
                  <a:tcPr marL="68580" marR="68580" marT="0" marB="0" anchor="ctr"/>
                </a:tc>
              </a:tr>
              <a:tr h="432049">
                <a:tc>
                  <a:txBody>
                    <a:bodyPr/>
                    <a:lstStyle/>
                    <a:p>
                      <a:pPr>
                        <a:lnSpc>
                          <a:spcPct val="100000"/>
                        </a:lnSpc>
                        <a:spcAft>
                          <a:spcPts val="600"/>
                        </a:spcAft>
                      </a:pPr>
                      <a:r>
                        <a:rPr lang="de-DE" sz="1800" b="1">
                          <a:solidFill>
                            <a:srgbClr val="000000"/>
                          </a:solidFill>
                          <a:effectLst/>
                          <a:latin typeface="Verdana"/>
                          <a:ea typeface="Times New Roman"/>
                          <a:cs typeface="Arial"/>
                        </a:rPr>
                        <a:t>4061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7.15</a:t>
                      </a:r>
                      <a:endParaRPr lang="de-DE" sz="1800" dirty="0">
                        <a:effectLst/>
                        <a:latin typeface="Verdana"/>
                        <a:ea typeface="Calibri"/>
                        <a:cs typeface="Times New Roman"/>
                      </a:endParaRPr>
                    </a:p>
                  </a:txBody>
                  <a:tcPr marL="68580" marR="68580" marT="0" marB="0" anchor="ctr"/>
                </a:tc>
                <a:tc>
                  <a:txBody>
                    <a:bodyPr/>
                    <a:lstStyle/>
                    <a:p>
                      <a:pPr algn="l">
                        <a:lnSpc>
                          <a:spcPct val="100000"/>
                        </a:lnSpc>
                        <a:spcAft>
                          <a:spcPts val="600"/>
                        </a:spcAft>
                      </a:pPr>
                      <a:r>
                        <a:rPr lang="de-DE" sz="1800" b="1" dirty="0" smtClean="0">
                          <a:solidFill>
                            <a:srgbClr val="000000"/>
                          </a:solidFill>
                          <a:effectLst/>
                          <a:latin typeface="Verdana"/>
                          <a:ea typeface="Times New Roman"/>
                          <a:cs typeface="Arial"/>
                        </a:rPr>
                        <a:t>Illustrierender </a:t>
                      </a:r>
                      <a:r>
                        <a:rPr lang="de-DE" sz="1800" b="1" dirty="0">
                          <a:solidFill>
                            <a:srgbClr val="000000"/>
                          </a:solidFill>
                          <a:effectLst/>
                          <a:latin typeface="Verdana"/>
                          <a:ea typeface="Times New Roman"/>
                          <a:cs typeface="Arial"/>
                        </a:rPr>
                        <a:t>Inhalt</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Illustrationen</a:t>
                      </a:r>
                    </a:p>
                  </a:txBody>
                  <a:tcPr marL="68580" marR="68580" marT="0" marB="0" anchor="ctr"/>
                </a:tc>
              </a:tr>
              <a:tr h="432049">
                <a:tc>
                  <a:txBody>
                    <a:bodyPr/>
                    <a:lstStyle/>
                    <a:p>
                      <a:pPr>
                        <a:lnSpc>
                          <a:spcPct val="100000"/>
                        </a:lnSpc>
                        <a:spcAft>
                          <a:spcPts val="600"/>
                        </a:spcAft>
                      </a:pPr>
                      <a:r>
                        <a:rPr lang="de-DE" sz="1800">
                          <a:solidFill>
                            <a:srgbClr val="000000"/>
                          </a:solidFill>
                          <a:effectLst/>
                          <a:latin typeface="Verdana"/>
                          <a:ea typeface="Times New Roman"/>
                          <a:cs typeface="Arial"/>
                        </a:rPr>
                        <a:t>4062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3.5</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Maße</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a:effectLst/>
                          <a:latin typeface="Verdana"/>
                          <a:ea typeface="Calibri"/>
                          <a:cs typeface="Times New Roman"/>
                        </a:rPr>
                        <a:t>27 cm</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1</a:t>
            </a:r>
            <a:endParaRPr lang="de-DE" dirty="0"/>
          </a:p>
        </p:txBody>
      </p:sp>
      <p:sp>
        <p:nvSpPr>
          <p:cNvPr id="2" name="Textfeld 1"/>
          <p:cNvSpPr txBox="1"/>
          <p:nvPr/>
        </p:nvSpPr>
        <p:spPr>
          <a:xfrm>
            <a:off x="467544" y="764704"/>
            <a:ext cx="7920880" cy="1631216"/>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Gilt für fest mit der Ressource verbundene Zusatzmaterialien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Schnittmusterbögen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eingebundene Faltblätter oder Klapptafeln</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andere mit der Ressource verbundene Materialien</a:t>
            </a:r>
          </a:p>
        </p:txBody>
      </p:sp>
      <p:sp>
        <p:nvSpPr>
          <p:cNvPr id="3" name="Foliennummernplatzhalter 2"/>
          <p:cNvSpPr>
            <a:spLocks noGrp="1"/>
          </p:cNvSpPr>
          <p:nvPr>
            <p:ph type="sldNum" sz="quarter" idx="4"/>
          </p:nvPr>
        </p:nvSpPr>
        <p:spPr/>
        <p:txBody>
          <a:bodyPr/>
          <a:lstStyle/>
          <a:p>
            <a:fld id="{8A6690F1-7CA1-4166-A522-500460961984}" type="slidenum">
              <a:rPr lang="de-DE" smtClean="0"/>
              <a:pPr/>
              <a:t>21</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17755631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461604814"/>
              </p:ext>
            </p:extLst>
          </p:nvPr>
        </p:nvGraphicFramePr>
        <p:xfrm>
          <a:off x="395536" y="3140530"/>
          <a:ext cx="8424934" cy="2797059"/>
        </p:xfrm>
        <a:graphic>
          <a:graphicData uri="http://schemas.openxmlformats.org/drawingml/2006/table">
            <a:tbl>
              <a:tblPr firstRow="1" bandRow="1">
                <a:tableStyleId>{5C22544A-7EE6-4342-B048-85BDC9FD1C3A}</a:tableStyleId>
              </a:tblPr>
              <a:tblGrid>
                <a:gridCol w="1004935"/>
                <a:gridCol w="867273"/>
                <a:gridCol w="3168352"/>
                <a:gridCol w="3384374"/>
              </a:tblGrid>
              <a:tr h="399779">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36763">
                <a:tc rowSpan="2">
                  <a:txBody>
                    <a:bodyPr/>
                    <a:lstStyle/>
                    <a:p>
                      <a:pPr>
                        <a:lnSpc>
                          <a:spcPct val="100000"/>
                        </a:lnSpc>
                        <a:spcAft>
                          <a:spcPts val="600"/>
                        </a:spcAft>
                      </a:pPr>
                      <a:r>
                        <a:rPr lang="de-DE" sz="1800" b="1" dirty="0">
                          <a:solidFill>
                            <a:srgbClr val="000000"/>
                          </a:solidFill>
                          <a:effectLst/>
                          <a:latin typeface="Verdana"/>
                          <a:ea typeface="Times New Roman"/>
                          <a:cs typeface="Arial"/>
                        </a:rPr>
                        <a:t>4000</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2.3.2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Haupttitel</a:t>
                      </a:r>
                      <a:endParaRPr lang="de-DE" sz="1800" dirty="0">
                        <a:effectLst/>
                        <a:latin typeface="Verdana"/>
                        <a:ea typeface="Calibri"/>
                        <a:cs typeface="Times New Roman"/>
                      </a:endParaRPr>
                    </a:p>
                  </a:txBody>
                  <a:tcPr marL="68580" marR="68580" marT="0" marB="0" anchor="ctr"/>
                </a:tc>
                <a:tc rowSpan="2">
                  <a:txBody>
                    <a:bodyPr/>
                    <a:lstStyle/>
                    <a:p>
                      <a:pPr>
                        <a:lnSpc>
                          <a:spcPct val="100000"/>
                        </a:lnSpc>
                        <a:spcAft>
                          <a:spcPts val="600"/>
                        </a:spcAft>
                      </a:pPr>
                      <a:r>
                        <a:rPr lang="de-DE" sz="1800" dirty="0">
                          <a:solidFill>
                            <a:srgbClr val="000000"/>
                          </a:solidFill>
                          <a:effectLst/>
                          <a:latin typeface="Verdana"/>
                          <a:ea typeface="Times New Roman"/>
                          <a:cs typeface="Arial"/>
                        </a:rPr>
                        <a:t>Familienchronik : </a:t>
                      </a:r>
                      <a:r>
                        <a:rPr lang="de-DE" sz="1800" dirty="0">
                          <a:effectLst/>
                          <a:latin typeface="Verdana"/>
                          <a:ea typeface="Calibri"/>
                          <a:cs typeface="Times New Roman"/>
                        </a:rPr>
                        <a:t>den Ahnen auf der Spur</a:t>
                      </a:r>
                    </a:p>
                  </a:txBody>
                  <a:tcPr marL="68580" marR="68580" marT="0" marB="0" anchor="ctr"/>
                </a:tc>
              </a:tr>
              <a:tr h="420171">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2.3.4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Titelzusatz</a:t>
                      </a:r>
                      <a:endParaRPr lang="de-DE" sz="1800" dirty="0">
                        <a:effectLst/>
                        <a:latin typeface="Verdana"/>
                        <a:ea typeface="Calibri"/>
                        <a:cs typeface="Times New Roman"/>
                      </a:endParaRPr>
                    </a:p>
                  </a:txBody>
                  <a:tcPr marL="68580" marR="68580" marT="0" marB="0" anchor="ctr"/>
                </a:tc>
                <a:tc vMerge="1">
                  <a:txBody>
                    <a:bodyPr/>
                    <a:lstStyle/>
                    <a:p>
                      <a:pPr>
                        <a:lnSpc>
                          <a:spcPct val="100000"/>
                        </a:lnSpc>
                        <a:spcAft>
                          <a:spcPts val="600"/>
                        </a:spcAft>
                      </a:pPr>
                      <a:endParaRPr lang="de-DE" sz="1800" dirty="0">
                        <a:effectLst/>
                        <a:latin typeface="Verdana"/>
                        <a:ea typeface="Calibri"/>
                        <a:cs typeface="Times New Roman"/>
                      </a:endParaRPr>
                    </a:p>
                  </a:txBody>
                  <a:tcPr marL="68580" marR="68580" marT="0" marB="0" anchor="ctr"/>
                </a:tc>
              </a:tr>
              <a:tr h="466408">
                <a:tc>
                  <a:txBody>
                    <a:bodyPr/>
                    <a:lstStyle/>
                    <a:p>
                      <a:pPr>
                        <a:lnSpc>
                          <a:spcPct val="100000"/>
                        </a:lnSpc>
                        <a:spcAft>
                          <a:spcPts val="600"/>
                        </a:spcAft>
                      </a:pPr>
                      <a:r>
                        <a:rPr lang="de-DE" sz="1800" b="1">
                          <a:solidFill>
                            <a:srgbClr val="000000"/>
                          </a:solidFill>
                          <a:effectLst/>
                          <a:latin typeface="Verdana"/>
                          <a:ea typeface="Times New Roman"/>
                          <a:cs typeface="Arial"/>
                        </a:rPr>
                        <a:t>4060</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3.4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Umfang</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148 Seiten</a:t>
                      </a:r>
                    </a:p>
                  </a:txBody>
                  <a:tcPr marL="68580" marR="68580" marT="0" marB="0" anchor="ctr"/>
                </a:tc>
              </a:tr>
              <a:tr h="399780">
                <a:tc>
                  <a:txBody>
                    <a:bodyPr/>
                    <a:lstStyle/>
                    <a:p>
                      <a:pPr>
                        <a:lnSpc>
                          <a:spcPct val="100000"/>
                        </a:lnSpc>
                        <a:spcAft>
                          <a:spcPts val="600"/>
                        </a:spcAft>
                      </a:pPr>
                      <a:r>
                        <a:rPr lang="de-DE" sz="1800" b="1">
                          <a:solidFill>
                            <a:srgbClr val="000000"/>
                          </a:solidFill>
                          <a:effectLst/>
                          <a:latin typeface="Verdana"/>
                          <a:ea typeface="Times New Roman"/>
                          <a:cs typeface="Arial"/>
                        </a:rPr>
                        <a:t>4061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7.15</a:t>
                      </a:r>
                      <a:endParaRPr lang="de-DE" sz="1800" dirty="0">
                        <a:effectLst/>
                        <a:latin typeface="Verdana"/>
                        <a:ea typeface="Calibri"/>
                        <a:cs typeface="Times New Roman"/>
                      </a:endParaRPr>
                    </a:p>
                  </a:txBody>
                  <a:tcPr marL="68580" marR="68580" marT="0" marB="0" anchor="ctr"/>
                </a:tc>
                <a:tc>
                  <a:txBody>
                    <a:bodyPr/>
                    <a:lstStyle/>
                    <a:p>
                      <a:pPr algn="just">
                        <a:lnSpc>
                          <a:spcPct val="100000"/>
                        </a:lnSpc>
                        <a:spcAft>
                          <a:spcPts val="600"/>
                        </a:spcAft>
                      </a:pPr>
                      <a:r>
                        <a:rPr lang="de-DE" sz="1800" b="1" dirty="0" smtClean="0">
                          <a:solidFill>
                            <a:srgbClr val="000000"/>
                          </a:solidFill>
                          <a:effectLst/>
                          <a:latin typeface="Verdana"/>
                          <a:ea typeface="Times New Roman"/>
                          <a:cs typeface="Arial"/>
                        </a:rPr>
                        <a:t>Illustrierender </a:t>
                      </a:r>
                      <a:r>
                        <a:rPr lang="de-DE" sz="1800" b="1" dirty="0">
                          <a:solidFill>
                            <a:srgbClr val="000000"/>
                          </a:solidFill>
                          <a:effectLst/>
                          <a:latin typeface="Verdana"/>
                          <a:ea typeface="Times New Roman"/>
                          <a:cs typeface="Arial"/>
                        </a:rPr>
                        <a:t>Inhalt</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Illustrationen</a:t>
                      </a:r>
                    </a:p>
                  </a:txBody>
                  <a:tcPr marL="68580" marR="68580" marT="0" marB="0" anchor="ctr"/>
                </a:tc>
              </a:tr>
              <a:tr h="574158">
                <a:tc>
                  <a:txBody>
                    <a:bodyPr/>
                    <a:lstStyle/>
                    <a:p>
                      <a:pPr>
                        <a:lnSpc>
                          <a:spcPct val="100000"/>
                        </a:lnSpc>
                        <a:spcAft>
                          <a:spcPts val="600"/>
                        </a:spcAft>
                      </a:pPr>
                      <a:r>
                        <a:rPr lang="de-DE" sz="1800">
                          <a:solidFill>
                            <a:srgbClr val="000000"/>
                          </a:solidFill>
                          <a:effectLst/>
                          <a:latin typeface="Verdana"/>
                          <a:ea typeface="Times New Roman"/>
                          <a:cs typeface="Arial"/>
                        </a:rPr>
                        <a:t>4201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7.16 </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dirty="0" smtClean="0">
                          <a:solidFill>
                            <a:srgbClr val="000000"/>
                          </a:solidFill>
                          <a:effectLst/>
                          <a:latin typeface="Verdana"/>
                          <a:ea typeface="Times New Roman"/>
                          <a:cs typeface="Arial"/>
                        </a:rPr>
                        <a:t>Ergänzender </a:t>
                      </a:r>
                      <a:r>
                        <a:rPr lang="de-DE" sz="1800" dirty="0">
                          <a:solidFill>
                            <a:srgbClr val="000000"/>
                          </a:solidFill>
                          <a:effectLst/>
                          <a:latin typeface="Verdana"/>
                          <a:ea typeface="Times New Roman"/>
                          <a:cs typeface="Arial"/>
                        </a:rPr>
                        <a:t>Inhalt</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a:effectLst/>
                          <a:latin typeface="Verdana"/>
                          <a:ea typeface="Calibri"/>
                          <a:cs typeface="Times New Roman"/>
                        </a:rPr>
                        <a:t>Mit ausklappbarer Ahnentafel im A3-Format</a:t>
                      </a: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Sonderfall – Integrale Bestandteile 2</a:t>
            </a:r>
            <a:endParaRPr lang="de-DE" dirty="0"/>
          </a:p>
        </p:txBody>
      </p:sp>
      <p:sp>
        <p:nvSpPr>
          <p:cNvPr id="2" name="Textfeld 1"/>
          <p:cNvSpPr txBox="1"/>
          <p:nvPr/>
        </p:nvSpPr>
        <p:spPr>
          <a:xfrm>
            <a:off x="539552" y="858014"/>
            <a:ext cx="7920880" cy="2246769"/>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Beschreibung der fest mit der Ressource verbundenen Zusatzmaterialien, deren Erwähnung als wichtig erachtet wird:</a:t>
            </a: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z</a:t>
            </a:r>
            <a:r>
              <a:rPr lang="de-DE" sz="2000" dirty="0" smtClean="0">
                <a:latin typeface="Verdana" panose="020B0604030504040204" pitchFamily="34" charset="0"/>
                <a:ea typeface="Verdana" panose="020B0604030504040204" pitchFamily="34" charset="0"/>
                <a:cs typeface="Verdana" panose="020B0604030504040204" pitchFamily="34" charset="0"/>
              </a:rPr>
              <a:t>. B</a:t>
            </a:r>
            <a:r>
              <a:rPr lang="de-DE" sz="2000" dirty="0">
                <a:latin typeface="Verdana" panose="020B0604030504040204" pitchFamily="34" charset="0"/>
                <a:ea typeface="Verdana" panose="020B0604030504040204" pitchFamily="34" charset="0"/>
                <a:cs typeface="Verdana" panose="020B0604030504040204" pitchFamily="34" charset="0"/>
              </a:rPr>
              <a:t>. Text mit illustrierendem Inhalt nach RDA 7.15 oder ergänzendem Inhalt nach RDA 7.16</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3" name="Foliennummernplatzhalter 2"/>
          <p:cNvSpPr>
            <a:spLocks noGrp="1"/>
          </p:cNvSpPr>
          <p:nvPr>
            <p:ph type="sldNum" sz="quarter" idx="4"/>
          </p:nvPr>
        </p:nvSpPr>
        <p:spPr/>
        <p:txBody>
          <a:bodyPr/>
          <a:lstStyle/>
          <a:p>
            <a:fld id="{8A6690F1-7CA1-4166-A522-500460961984}" type="slidenum">
              <a:rPr lang="de-DE" smtClean="0"/>
              <a:pPr/>
              <a:t>22</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10121386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Übersicht</a:t>
            </a:r>
            <a:endParaRPr lang="de-DE" dirty="0"/>
          </a:p>
        </p:txBody>
      </p:sp>
      <p:sp>
        <p:nvSpPr>
          <p:cNvPr id="3" name="Textplatzhalter 2"/>
          <p:cNvSpPr>
            <a:spLocks noGrp="1"/>
          </p:cNvSpPr>
          <p:nvPr>
            <p:ph type="body" sz="quarter" idx="13"/>
          </p:nvPr>
        </p:nvSpPr>
        <p:spPr/>
        <p:txBody>
          <a:bodyPr/>
          <a:lstStyle/>
          <a:p>
            <a:r>
              <a:rPr lang="de-DE" dirty="0" smtClean="0"/>
              <a:t>Definition</a:t>
            </a:r>
          </a:p>
          <a:p>
            <a:r>
              <a:rPr lang="de-DE"/>
              <a:t>Entscheidung Begleitmaterial – mehrteilige Ressource</a:t>
            </a:r>
          </a:p>
          <a:p>
            <a:r>
              <a:rPr lang="de-DE" smtClean="0"/>
              <a:t>Erfassung </a:t>
            </a:r>
            <a:r>
              <a:rPr lang="de-DE" dirty="0" smtClean="0"/>
              <a:t>und Beschreibung</a:t>
            </a:r>
          </a:p>
          <a:p>
            <a:pPr lvl="1"/>
            <a:r>
              <a:rPr lang="de-DE" dirty="0" smtClean="0"/>
              <a:t>IMD</a:t>
            </a:r>
          </a:p>
          <a:p>
            <a:pPr lvl="1"/>
            <a:r>
              <a:rPr lang="de-DE" dirty="0" smtClean="0"/>
              <a:t>Eigener Titel</a:t>
            </a:r>
          </a:p>
          <a:p>
            <a:r>
              <a:rPr lang="de-DE" dirty="0" smtClean="0"/>
              <a:t>Ressource mit einem Werk auf unterschiedlichen Datenträgern</a:t>
            </a:r>
          </a:p>
          <a:p>
            <a:pPr lvl="1"/>
            <a:r>
              <a:rPr lang="de-DE" dirty="0" smtClean="0"/>
              <a:t>Ein Werk – zwei Expressionen</a:t>
            </a:r>
          </a:p>
          <a:p>
            <a:pPr lvl="1"/>
            <a:r>
              <a:rPr lang="de-DE" dirty="0" smtClean="0"/>
              <a:t>Ein Werk – eine Expression - zwei Manifestationen</a:t>
            </a:r>
          </a:p>
          <a:p>
            <a:r>
              <a:rPr lang="de-DE" dirty="0" smtClean="0"/>
              <a:t>Sonderfälle</a:t>
            </a:r>
          </a:p>
          <a:p>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3</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22781122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Begleitmaterial ist eine Ressource, die einer anderen beigegeben wird, um diese zu ergänzen.</a:t>
            </a:r>
          </a:p>
          <a:p>
            <a:pPr marL="0" indent="0">
              <a:buNone/>
            </a:pPr>
            <a:endParaRPr lang="de-DE" dirty="0" smtClean="0"/>
          </a:p>
          <a:p>
            <a:pPr marL="0" indent="0">
              <a:spcAft>
                <a:spcPts val="600"/>
              </a:spcAft>
              <a:buNone/>
            </a:pPr>
            <a:r>
              <a:rPr lang="de-DE"/>
              <a:t>Ergänzte Ressource wird als Hauptressource oder Hauptkomponente bezeichnet.</a:t>
            </a:r>
          </a:p>
          <a:p>
            <a:pPr marL="0" indent="0">
              <a:spcAft>
                <a:spcPts val="600"/>
              </a:spcAft>
              <a:buNone/>
            </a:pPr>
            <a:r>
              <a:rPr lang="de-DE"/>
              <a:t>Ergänzte Ressource kann ein- oder mehrteilig sein.</a:t>
            </a:r>
          </a:p>
          <a:p>
            <a:pPr marL="0" indent="0">
              <a:spcAft>
                <a:spcPts val="600"/>
              </a:spcAft>
              <a:buNone/>
            </a:pPr>
            <a:r>
              <a:rPr lang="de-DE"/>
              <a:t>Begleitmaterial hat untergeordnete Rolle.</a:t>
            </a:r>
          </a:p>
          <a:p>
            <a:pPr marL="0" indent="0">
              <a:buNone/>
            </a:pPr>
            <a:r>
              <a:rPr lang="de-DE"/>
              <a:t>Nicht berücksichtigt werden Kriterien wie:	</a:t>
            </a:r>
          </a:p>
          <a:p>
            <a:pPr lvl="1"/>
            <a:r>
              <a:rPr lang="de-DE"/>
              <a:t>Einzeln erwerbbar</a:t>
            </a:r>
          </a:p>
          <a:p>
            <a:pPr lvl="1"/>
            <a:r>
              <a:rPr lang="de-DE"/>
              <a:t>Eigene ISBN</a:t>
            </a:r>
          </a:p>
          <a:p>
            <a:pPr lvl="1"/>
            <a:r>
              <a:rPr lang="de-DE"/>
              <a:t>In Tasche oder </a:t>
            </a:r>
            <a:r>
              <a:rPr lang="de-DE" smtClean="0"/>
              <a:t>lose</a:t>
            </a:r>
            <a:endParaRPr lang="de-DE"/>
          </a:p>
        </p:txBody>
      </p:sp>
      <p:sp>
        <p:nvSpPr>
          <p:cNvPr id="4" name="Foliennummernplatzhalter 3"/>
          <p:cNvSpPr>
            <a:spLocks noGrp="1"/>
          </p:cNvSpPr>
          <p:nvPr>
            <p:ph type="sldNum" sz="quarter" idx="4"/>
          </p:nvPr>
        </p:nvSpPr>
        <p:spPr/>
        <p:txBody>
          <a:bodyPr/>
          <a:lstStyle/>
          <a:p>
            <a:fld id="{8A6690F1-7CA1-4166-A522-500460961984}" type="slidenum">
              <a:rPr lang="de-DE" smtClean="0"/>
              <a:pPr/>
              <a:t>4</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4108040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Regelwerk</a:t>
            </a:r>
            <a:endParaRPr lang="de-DE" dirty="0"/>
          </a:p>
        </p:txBody>
      </p:sp>
      <p:sp>
        <p:nvSpPr>
          <p:cNvPr id="3" name="Textplatzhalter 2"/>
          <p:cNvSpPr>
            <a:spLocks noGrp="1"/>
          </p:cNvSpPr>
          <p:nvPr>
            <p:ph type="body" sz="quarter" idx="13"/>
          </p:nvPr>
        </p:nvSpPr>
        <p:spPr/>
        <p:txBody>
          <a:bodyPr/>
          <a:lstStyle/>
          <a:p>
            <a:pPr marL="0" indent="0">
              <a:buNone/>
            </a:pPr>
            <a:endParaRPr lang="de-DE" smtClean="0"/>
          </a:p>
          <a:p>
            <a:pPr marL="0" indent="0">
              <a:buNone/>
            </a:pPr>
            <a:r>
              <a:rPr lang="de-DE" smtClean="0"/>
              <a:t>RDA </a:t>
            </a:r>
            <a:r>
              <a:rPr lang="de-DE"/>
              <a:t>3.1.4 regelt Ressourcen, die aus verschiedenen Datenträgertypen bestehen </a:t>
            </a:r>
            <a:br>
              <a:rPr lang="de-DE"/>
            </a:br>
            <a:r>
              <a:rPr lang="de-DE"/>
              <a:t>(z. B.: Buch und CD mit Hörbeispielen) </a:t>
            </a:r>
          </a:p>
          <a:p>
            <a:pPr marL="0" indent="0">
              <a:buNone/>
            </a:pPr>
            <a:endParaRPr lang="de-DE"/>
          </a:p>
          <a:p>
            <a:pPr marL="0" indent="0">
              <a:buNone/>
            </a:pPr>
            <a:r>
              <a:rPr lang="de-DE"/>
              <a:t>Begleitmaterial kann auch denselben Datenträgertyp wie die Hauptressource aufweisen (RDA 3.1.4 D-A-CH)</a:t>
            </a:r>
          </a:p>
          <a:p>
            <a:pPr marL="0" indent="0">
              <a:buNone/>
            </a:pPr>
            <a:r>
              <a:rPr lang="de-DE"/>
              <a:t>(z. B.: Buch und Lösungsheft) </a:t>
            </a:r>
          </a:p>
          <a:p>
            <a:pPr marL="0" lvl="0" indent="0">
              <a:buNone/>
            </a:pPr>
            <a:endParaRPr lang="de-DE">
              <a:solidFill>
                <a:prstClr val="black"/>
              </a:solidFill>
            </a:endParaRPr>
          </a:p>
          <a:p>
            <a:pPr marL="0" lvl="0" indent="0">
              <a:buNone/>
            </a:pPr>
            <a:r>
              <a:rPr lang="de-DE">
                <a:solidFill>
                  <a:prstClr val="black"/>
                </a:solidFill>
              </a:rPr>
              <a:t>Hinweis: Liste möglicher Datenträgertypen s. RDA 3.3</a:t>
            </a:r>
          </a:p>
          <a:p>
            <a:pPr marL="0"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5</a:t>
            </a:fld>
            <a:endParaRPr lang="de-DE"/>
          </a:p>
        </p:txBody>
      </p:sp>
      <p:sp>
        <p:nvSpPr>
          <p:cNvPr id="8"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9426714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Beispiele für Begleitmaterialien</a:t>
            </a:r>
            <a:endParaRPr lang="de-DE" dirty="0"/>
          </a:p>
        </p:txBody>
      </p:sp>
      <p:sp>
        <p:nvSpPr>
          <p:cNvPr id="3" name="Textplatzhalter 2"/>
          <p:cNvSpPr>
            <a:spLocks noGrp="1"/>
          </p:cNvSpPr>
          <p:nvPr>
            <p:ph type="body" sz="quarter" idx="13"/>
          </p:nvPr>
        </p:nvSpPr>
        <p:spPr/>
        <p:txBody>
          <a:bodyPr/>
          <a:lstStyle/>
          <a:p>
            <a:pPr lvl="1">
              <a:buFont typeface="Arial" panose="020B0604020202020204" pitchFamily="34" charset="0"/>
              <a:buChar char="•"/>
            </a:pPr>
            <a:endParaRPr lang="de-DE" sz="2400" smtClean="0"/>
          </a:p>
          <a:p>
            <a:pPr lvl="1">
              <a:buFont typeface="Arial" panose="020B0604020202020204" pitchFamily="34" charset="0"/>
              <a:buChar char="•"/>
            </a:pPr>
            <a:r>
              <a:rPr lang="de-DE" sz="2400" smtClean="0"/>
              <a:t>Booklets</a:t>
            </a:r>
            <a:endParaRPr lang="de-DE" sz="2400"/>
          </a:p>
          <a:p>
            <a:pPr lvl="1">
              <a:buFont typeface="Arial" panose="020B0604020202020204" pitchFamily="34" charset="0"/>
              <a:buChar char="•"/>
            </a:pPr>
            <a:r>
              <a:rPr lang="de-DE" sz="2400"/>
              <a:t>Abbildungsverzeichnisse zu Dias</a:t>
            </a:r>
          </a:p>
          <a:p>
            <a:pPr lvl="1">
              <a:buFont typeface="Arial" panose="020B0604020202020204" pitchFamily="34" charset="0"/>
              <a:buChar char="•"/>
            </a:pPr>
            <a:r>
              <a:rPr lang="de-DE" sz="2400"/>
              <a:t>Karten und Pläne bei Reiseführern</a:t>
            </a:r>
          </a:p>
          <a:p>
            <a:pPr lvl="1">
              <a:buFont typeface="Arial" panose="020B0604020202020204" pitchFamily="34" charset="0"/>
              <a:buChar char="•"/>
            </a:pPr>
            <a:r>
              <a:rPr lang="de-DE" sz="2400"/>
              <a:t>Mikroformbeilagen</a:t>
            </a:r>
          </a:p>
          <a:p>
            <a:pPr lvl="1">
              <a:buFont typeface="Arial" panose="020B0604020202020204" pitchFamily="34" charset="0"/>
              <a:buChar char="•"/>
            </a:pPr>
            <a:r>
              <a:rPr lang="de-DE" sz="2400"/>
              <a:t>Verbrauchsmaterialien wie Stifte, Knete etc.</a:t>
            </a:r>
          </a:p>
          <a:p>
            <a:pPr lvl="1">
              <a:buFont typeface="Arial" panose="020B0604020202020204" pitchFamily="34" charset="0"/>
              <a:buChar char="•"/>
            </a:pPr>
            <a:r>
              <a:rPr lang="de-DE" sz="2400"/>
              <a:t>Gegenstände wie 3-D-Brille, Stempel etc.</a:t>
            </a:r>
          </a:p>
          <a:p>
            <a:pPr lvl="1">
              <a:buFont typeface="Arial" panose="020B0604020202020204" pitchFamily="34" charset="0"/>
              <a:buChar char="•"/>
            </a:pPr>
            <a:r>
              <a:rPr lang="de-DE" sz="2400"/>
              <a:t>Installationsanleitungen</a:t>
            </a:r>
          </a:p>
          <a:p>
            <a:pPr lvl="1">
              <a:buFont typeface="Arial" panose="020B0604020202020204" pitchFamily="34" charset="0"/>
              <a:buChar char="•"/>
            </a:pPr>
            <a:r>
              <a:rPr lang="de-DE" sz="2400"/>
              <a:t>Errata</a:t>
            </a:r>
          </a:p>
          <a:p>
            <a:pPr marL="457200" lvl="1" indent="0">
              <a:buNone/>
            </a:pPr>
            <a:endParaRPr lang="de-DE" dirty="0" smtClean="0"/>
          </a:p>
        </p:txBody>
      </p:sp>
      <p:sp>
        <p:nvSpPr>
          <p:cNvPr id="4" name="Foliennummernplatzhalter 3"/>
          <p:cNvSpPr>
            <a:spLocks noGrp="1"/>
          </p:cNvSpPr>
          <p:nvPr>
            <p:ph type="sldNum" sz="quarter" idx="4"/>
          </p:nvPr>
        </p:nvSpPr>
        <p:spPr/>
        <p:txBody>
          <a:bodyPr/>
          <a:lstStyle/>
          <a:p>
            <a:fld id="{8A6690F1-7CA1-4166-A522-500460961984}" type="slidenum">
              <a:rPr lang="de-DE" smtClean="0"/>
              <a:pPr/>
              <a:t>6</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32918699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a:lstStyle/>
          <a:p>
            <a:pPr marL="0" indent="0">
              <a:buNone/>
            </a:pPr>
            <a:r>
              <a:rPr lang="de-DE" dirty="0" smtClean="0"/>
              <a:t>Lässt sich eine überwiegende oder dominierende Komponente bestimmen, gilt diese als Hauptkomponente.</a:t>
            </a:r>
          </a:p>
          <a:p>
            <a:pPr marL="0" indent="0">
              <a:buNone/>
            </a:pPr>
            <a:r>
              <a:rPr lang="de-DE" dirty="0" smtClean="0"/>
              <a:t>Alle anderen Komponenten sind Begleitmaterial.</a:t>
            </a:r>
          </a:p>
          <a:p>
            <a:pPr marL="0" indent="0">
              <a:buNone/>
            </a:pPr>
            <a:r>
              <a:rPr lang="de-DE" dirty="0" smtClean="0"/>
              <a:t>Mehrteilige Monografien als Ganzes oder Teile von mehrteiligen Monografien können Begleitmaterial aufweisen</a:t>
            </a:r>
          </a:p>
          <a:p>
            <a:pPr lvl="1">
              <a:buFont typeface="Arial" panose="020B0604020202020204" pitchFamily="34" charset="0"/>
              <a:buChar char="→"/>
            </a:pPr>
            <a:r>
              <a:rPr lang="de-DE"/>
              <a:t>Begleitmaterial wird bei entsprechendem Teil, entsprechenden Teilen oder der Ressource als Ganzes beschrieben</a:t>
            </a:r>
          </a:p>
          <a:p>
            <a:pPr marL="0" indent="0">
              <a:buNone/>
            </a:pPr>
            <a:r>
              <a:rPr lang="de-DE" smtClean="0"/>
              <a:t>Alle </a:t>
            </a:r>
            <a:r>
              <a:rPr lang="de-DE" dirty="0" smtClean="0"/>
              <a:t>anderen Ressourcen werden als mehrteilige Monografien beschrieben (RDA 1.5.2 bis 1.5.4)</a:t>
            </a:r>
          </a:p>
          <a:p>
            <a:pPr marL="0" indent="0">
              <a:buNone/>
            </a:pPr>
            <a:r>
              <a:rPr lang="de-DE" dirty="0" smtClean="0"/>
              <a:t>Zweifelsfallregelung: Beschreibung als Hauptkomponente mit Begleitmaterial</a:t>
            </a:r>
            <a:endParaRPr lang="de-DE" dirty="0"/>
          </a:p>
        </p:txBody>
      </p:sp>
      <p:sp>
        <p:nvSpPr>
          <p:cNvPr id="6"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7</a:t>
            </a:fld>
            <a:endParaRPr lang="de-DE"/>
          </a:p>
        </p:txBody>
      </p:sp>
      <p:sp>
        <p:nvSpPr>
          <p:cNvPr id="8" name="Titel 1"/>
          <p:cNvSpPr txBox="1">
            <a:spLocks/>
          </p:cNvSpPr>
          <p:nvPr/>
        </p:nvSpPr>
        <p:spPr>
          <a:xfrm>
            <a:off x="251520" y="183778"/>
            <a:ext cx="8784976"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mtClean="0"/>
              <a:t>Entscheidung Begleitmaterial – mehrteilige Ressource</a:t>
            </a:r>
            <a:endParaRPr lang="de-DE" dirty="0"/>
          </a:p>
        </p:txBody>
      </p:sp>
    </p:spTree>
    <p:extLst>
      <p:ext uri="{BB962C8B-B14F-4D97-AF65-F5344CB8AC3E}">
        <p14:creationId xmlns:p14="http://schemas.microsoft.com/office/powerpoint/2010/main" val="33421258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727956226"/>
              </p:ext>
            </p:extLst>
          </p:nvPr>
        </p:nvGraphicFramePr>
        <p:xfrm>
          <a:off x="395536" y="3284984"/>
          <a:ext cx="8424935" cy="2464667"/>
        </p:xfrm>
        <a:graphic>
          <a:graphicData uri="http://schemas.openxmlformats.org/drawingml/2006/table">
            <a:tbl>
              <a:tblPr firstRow="1" bandRow="1">
                <a:tableStyleId>{5C22544A-7EE6-4342-B048-85BDC9FD1C3A}</a:tableStyleId>
              </a:tblPr>
              <a:tblGrid>
                <a:gridCol w="864096"/>
                <a:gridCol w="792088"/>
                <a:gridCol w="2232248"/>
                <a:gridCol w="4536503"/>
              </a:tblGrid>
              <a:tr h="419444">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PICA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pPr>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ct val="100000"/>
                        </a:lnSpc>
                        <a:spcAft>
                          <a:spcPts val="600"/>
                        </a:spcAft>
                      </a:pPr>
                      <a:r>
                        <a:rPr lang="de-DE" sz="1800" b="1">
                          <a:solidFill>
                            <a:srgbClr val="000000"/>
                          </a:solidFill>
                          <a:effectLst/>
                          <a:latin typeface="Verdana"/>
                          <a:ea typeface="Times New Roman"/>
                          <a:cs typeface="Arial"/>
                        </a:rPr>
                        <a:t>0501</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6.9</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Inhaltstyp</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Text</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txt</a:t>
                      </a:r>
                      <a:endParaRPr lang="de-DE" sz="1800" dirty="0">
                        <a:effectLst/>
                        <a:latin typeface="Verdana"/>
                        <a:ea typeface="Calibri"/>
                        <a:cs typeface="Times New Roman"/>
                      </a:endParaRPr>
                    </a:p>
                  </a:txBody>
                  <a:tcPr marL="68580" marR="68580" marT="0" marB="0" anchor="ctr"/>
                </a:tc>
              </a:tr>
              <a:tr h="681741">
                <a:tc>
                  <a:txBody>
                    <a:bodyPr/>
                    <a:lstStyle/>
                    <a:p>
                      <a:pPr>
                        <a:lnSpc>
                          <a:spcPct val="100000"/>
                        </a:lnSpc>
                        <a:spcAft>
                          <a:spcPts val="600"/>
                        </a:spcAft>
                      </a:pPr>
                      <a:r>
                        <a:rPr lang="de-DE" sz="1800" b="1">
                          <a:solidFill>
                            <a:srgbClr val="000000"/>
                          </a:solidFill>
                          <a:effectLst/>
                          <a:latin typeface="Verdana"/>
                          <a:ea typeface="Times New Roman"/>
                          <a:cs typeface="Arial"/>
                        </a:rPr>
                        <a:t>0502</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3.2</a:t>
                      </a:r>
                      <a:endParaRPr lang="de-DE" sz="1800" dirty="0">
                        <a:effectLst/>
                        <a:latin typeface="Verdana"/>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b="1" dirty="0" smtClean="0">
                          <a:solidFill>
                            <a:srgbClr val="000000"/>
                          </a:solidFill>
                          <a:effectLst/>
                          <a:latin typeface="Verdana"/>
                          <a:ea typeface="Times New Roman"/>
                          <a:cs typeface="Arial"/>
                        </a:rPr>
                        <a:t>Medientyp</a:t>
                      </a:r>
                      <a:endParaRPr lang="de-DE" sz="1800" dirty="0" smtClean="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a:solidFill>
                            <a:schemeClr val="tx1"/>
                          </a:solidFill>
                          <a:effectLst/>
                          <a:latin typeface="Verdana"/>
                          <a:ea typeface="Calibri"/>
                          <a:cs typeface="Times New Roman"/>
                        </a:rPr>
                        <a:t>ohne Hilfsmittel zu </a:t>
                      </a:r>
                      <a:r>
                        <a:rPr lang="de-DE" sz="1800" i="1" dirty="0" err="1">
                          <a:solidFill>
                            <a:schemeClr val="tx1"/>
                          </a:solidFill>
                          <a:effectLst/>
                          <a:latin typeface="Verdana"/>
                          <a:ea typeface="Calibri"/>
                          <a:cs typeface="Times New Roman"/>
                        </a:rPr>
                        <a:t>benutzen</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a:t>
                      </a:r>
                      <a:endParaRPr lang="de-DE" sz="1800" dirty="0">
                        <a:effectLst/>
                        <a:latin typeface="Verdana"/>
                        <a:ea typeface="Calibri"/>
                        <a:cs typeface="Times New Roman"/>
                      </a:endParaRPr>
                    </a:p>
                  </a:txBody>
                  <a:tcPr marL="68580" marR="68580" marT="0" marB="0" anchor="ctr"/>
                </a:tc>
              </a:tr>
              <a:tr h="681741">
                <a:tc>
                  <a:txBody>
                    <a:bodyPr/>
                    <a:lstStyle/>
                    <a:p>
                      <a:pPr>
                        <a:lnSpc>
                          <a:spcPct val="100000"/>
                        </a:lnSpc>
                        <a:spcAft>
                          <a:spcPts val="600"/>
                        </a:spcAft>
                      </a:pPr>
                      <a:r>
                        <a:rPr lang="de-DE" sz="1800" b="1">
                          <a:solidFill>
                            <a:srgbClr val="000000"/>
                          </a:solidFill>
                          <a:effectLst/>
                          <a:latin typeface="Verdana"/>
                          <a:ea typeface="Times New Roman"/>
                          <a:cs typeface="Arial"/>
                        </a:rPr>
                        <a:t>0503</a:t>
                      </a:r>
                      <a:endParaRPr lang="de-DE" sz="180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3.3</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b="1" dirty="0" smtClean="0">
                          <a:solidFill>
                            <a:srgbClr val="000000"/>
                          </a:solidFill>
                          <a:effectLst/>
                          <a:latin typeface="Verdana"/>
                          <a:ea typeface="Times New Roman"/>
                          <a:cs typeface="Arial"/>
                        </a:rPr>
                        <a:t>Datenträgertyp</a:t>
                      </a:r>
                      <a:endParaRPr lang="de-DE" sz="1800" dirty="0">
                        <a:effectLst/>
                        <a:latin typeface="Verdana"/>
                        <a:ea typeface="Calibri"/>
                        <a:cs typeface="Times New Roman"/>
                      </a:endParaRPr>
                    </a:p>
                  </a:txBody>
                  <a:tcPr marL="68580" marR="68580" marT="0" marB="0" anchor="ctr"/>
                </a:tc>
                <a:tc>
                  <a:txBody>
                    <a:bodyPr/>
                    <a:lstStyle/>
                    <a:p>
                      <a:pPr>
                        <a:lnSpc>
                          <a:spcPct val="100000"/>
                        </a:lnSpc>
                        <a:spcAft>
                          <a:spcPts val="600"/>
                        </a:spcAft>
                      </a:pPr>
                      <a:r>
                        <a:rPr lang="de-DE" sz="1800" i="1" dirty="0" err="1">
                          <a:solidFill>
                            <a:schemeClr val="tx1"/>
                          </a:solidFill>
                          <a:effectLst/>
                          <a:latin typeface="Verdana"/>
                          <a:ea typeface="Calibri"/>
                          <a:cs typeface="Times New Roman"/>
                        </a:rPr>
                        <a:t>Band</a:t>
                      </a:r>
                      <a:r>
                        <a:rPr lang="de-DE" sz="1800" b="1" dirty="0" err="1">
                          <a:solidFill>
                            <a:srgbClr val="CC3300"/>
                          </a:solidFill>
                          <a:effectLst/>
                          <a:latin typeface="Verdana"/>
                          <a:ea typeface="Calibri"/>
                          <a:cs typeface="Times New Roman"/>
                        </a:rPr>
                        <a:t>$b</a:t>
                      </a:r>
                      <a:r>
                        <a:rPr lang="de-DE" sz="1800" dirty="0" err="1">
                          <a:effectLst/>
                          <a:latin typeface="Verdana"/>
                          <a:ea typeface="Calibri"/>
                          <a:cs typeface="Times New Roman"/>
                        </a:rPr>
                        <a:t>nc</a:t>
                      </a:r>
                      <a:endParaRPr lang="de-DE" sz="1800" dirty="0">
                        <a:effectLst/>
                        <a:latin typeface="Verdana"/>
                        <a:ea typeface="Calibri"/>
                        <a:cs typeface="Times New Roman"/>
                      </a:endParaRPr>
                    </a:p>
                  </a:txBody>
                  <a:tcPr marL="68580" marR="68580" marT="0" marB="0"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Erfassung und Beschreibung - IMD</a:t>
            </a:r>
            <a:endParaRPr lang="de-DE" dirty="0"/>
          </a:p>
        </p:txBody>
      </p:sp>
      <p:sp>
        <p:nvSpPr>
          <p:cNvPr id="2" name="Textfeld 1"/>
          <p:cNvSpPr txBox="1"/>
          <p:nvPr/>
        </p:nvSpPr>
        <p:spPr>
          <a:xfrm>
            <a:off x="395536" y="1196752"/>
            <a:ext cx="7920880" cy="1938992"/>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Inhalts-, Medien- und Datenträgertyp von Begleitmaterial wird nicht berücksichtigt (</a:t>
            </a:r>
            <a:r>
              <a:rPr lang="de-DE" sz="2000" dirty="0">
                <a:latin typeface="Verdana" panose="020B0604030504040204" pitchFamily="34" charset="0"/>
                <a:ea typeface="Verdana" panose="020B0604030504040204" pitchFamily="34" charset="0"/>
                <a:cs typeface="Verdana" panose="020B0604030504040204" pitchFamily="34" charset="0"/>
              </a:rPr>
              <a:t>RDA 6.9.1.3 D-A-CH, RDA 3.2.1.3 D-A-CH sowie RDA 3.3.1.3 </a:t>
            </a:r>
            <a:r>
              <a:rPr lang="de-DE" sz="2000" dirty="0" smtClean="0">
                <a:latin typeface="Verdana" panose="020B0604030504040204" pitchFamily="34" charset="0"/>
                <a:ea typeface="Verdana" panose="020B0604030504040204" pitchFamily="34" charset="0"/>
                <a:cs typeface="Verdana" panose="020B0604030504040204" pitchFamily="34" charset="0"/>
              </a:rPr>
              <a:t>D-A-CH)</a:t>
            </a:r>
          </a:p>
          <a:p>
            <a:pPr marL="285750" indent="-285750">
              <a:buFont typeface="Arial" panose="020B0604020202020204" pitchFamily="34" charset="0"/>
              <a:buChar char="•"/>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Beispiel einer Dissertation bestehend aus einem Textteil in gedruckter Form und einer CD-ROM mit statistischen Daten:</a:t>
            </a:r>
          </a:p>
        </p:txBody>
      </p:sp>
      <p:sp>
        <p:nvSpPr>
          <p:cNvPr id="3" name="Foliennummernplatzhalter 2"/>
          <p:cNvSpPr>
            <a:spLocks noGrp="1"/>
          </p:cNvSpPr>
          <p:nvPr>
            <p:ph type="sldNum" sz="quarter" idx="4"/>
          </p:nvPr>
        </p:nvSpPr>
        <p:spPr/>
        <p:txBody>
          <a:bodyPr/>
          <a:lstStyle/>
          <a:p>
            <a:fld id="{8A6690F1-7CA1-4166-A522-500460961984}" type="slidenum">
              <a:rPr lang="de-DE" smtClean="0"/>
              <a:pPr/>
              <a:t>8</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610308270"/>
              </p:ext>
            </p:extLst>
          </p:nvPr>
        </p:nvGraphicFramePr>
        <p:xfrm>
          <a:off x="395536" y="3284984"/>
          <a:ext cx="8208912" cy="3024336"/>
        </p:xfrm>
        <a:graphic>
          <a:graphicData uri="http://schemas.openxmlformats.org/drawingml/2006/table">
            <a:tbl>
              <a:tblPr firstRow="1" bandRow="1">
                <a:tableStyleId>{5C22544A-7EE6-4342-B048-85BDC9FD1C3A}</a:tableStyleId>
              </a:tblPr>
              <a:tblGrid>
                <a:gridCol w="4176463"/>
                <a:gridCol w="4032449"/>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Datenträger nach RDA 3.3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Alternative zu RDA 3.4.1.3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Blu-Ray-Disc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DVD-Video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Audiodisk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CD-ROM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Sonstige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USB-Stick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Gegenstand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Backförmchen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0" y="183778"/>
            <a:ext cx="9036496" cy="508918"/>
          </a:xfrm>
        </p:spPr>
        <p:txBody>
          <a:bodyPr/>
          <a:lstStyle/>
          <a:p>
            <a:r>
              <a:rPr lang="de-DE" dirty="0" smtClean="0"/>
              <a:t>Erfassung und Beschreibung – Umfangsangabe 1</a:t>
            </a:r>
            <a:endParaRPr lang="de-DE" dirty="0"/>
          </a:p>
        </p:txBody>
      </p:sp>
      <p:sp>
        <p:nvSpPr>
          <p:cNvPr id="2" name="Textfeld 1"/>
          <p:cNvSpPr txBox="1"/>
          <p:nvPr/>
        </p:nvSpPr>
        <p:spPr>
          <a:xfrm>
            <a:off x="390670" y="620688"/>
            <a:ext cx="7920880" cy="2554545"/>
          </a:xfrm>
          <a:prstGeom prst="rect">
            <a:avLst/>
          </a:prstGeom>
          <a:solidFill>
            <a:schemeClr val="bg1"/>
          </a:solidFill>
          <a:ln>
            <a:noFill/>
          </a:ln>
        </p:spPr>
        <p:txBody>
          <a:bodyPr wrap="square" rtlCol="0">
            <a:spAutoFit/>
          </a:bodyPr>
          <a:lstStyle/>
          <a:p>
            <a:r>
              <a:rPr lang="de-DE" sz="2000" dirty="0" smtClean="0">
                <a:latin typeface="Verdana" panose="020B0604030504040204" pitchFamily="34" charset="0"/>
                <a:ea typeface="Verdana" panose="020B0604030504040204" pitchFamily="34" charset="0"/>
                <a:cs typeface="Verdana" panose="020B0604030504040204" pitchFamily="34" charset="0"/>
              </a:rPr>
              <a:t>Begleitmaterial wird mittels Angabe seines Umfangs und – wenn es als wichtig erachtet wird – über eine detaillierte Beschreibung seiner Datenträgereigenschaften (RDA 3.5 bis 3.19) beschrieben</a:t>
            </a:r>
          </a:p>
          <a:p>
            <a:pPr marL="285750" indent="-285750">
              <a:buFont typeface="Arial" panose="020B0604020202020204" pitchFamily="34" charset="0"/>
              <a:buChar char="•"/>
            </a:pPr>
            <a:r>
              <a:rPr lang="de-DE" sz="2000" smtClean="0">
                <a:latin typeface="Verdana" panose="020B0604030504040204" pitchFamily="34" charset="0"/>
                <a:ea typeface="Verdana" panose="020B0604030504040204" pitchFamily="34" charset="0"/>
                <a:cs typeface="Verdana" panose="020B0604030504040204" pitchFamily="34" charset="0"/>
              </a:rPr>
              <a:t>Spezifischere </a:t>
            </a:r>
            <a:r>
              <a:rPr lang="de-DE" sz="2000" dirty="0" smtClean="0">
                <a:latin typeface="Verdana" panose="020B0604030504040204" pitchFamily="34" charset="0"/>
                <a:ea typeface="Verdana" panose="020B0604030504040204" pitchFamily="34" charset="0"/>
                <a:cs typeface="Verdana" panose="020B0604030504040204" pitchFamily="34" charset="0"/>
              </a:rPr>
              <a:t>Begriffe gemäß RDA 3.4.1.3 D-A-CH anstelle von Datenträgertypen in RDA 3.3</a:t>
            </a:r>
          </a:p>
          <a:p>
            <a:pPr marL="285750" indent="-28575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Datenträgertyp Gegenstand ggf. spezifischerer Begriff nach RDA 3.4.6 oder Benennung der Vorlage</a:t>
            </a:r>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
        <p:nvSpPr>
          <p:cNvPr id="7" name="Fußzeilenplatzhalter 3"/>
          <p:cNvSpPr>
            <a:spLocks noGrp="1"/>
          </p:cNvSpPr>
          <p:nvPr>
            <p:ph type="ftr" sz="quarter" idx="14"/>
          </p:nvPr>
        </p:nvSpPr>
        <p:spPr>
          <a:xfrm>
            <a:off x="467543" y="6376243"/>
            <a:ext cx="8025582" cy="365125"/>
          </a:xfrm>
        </p:spPr>
        <p:txBody>
          <a:bodyPr/>
          <a:lstStyle/>
          <a:p>
            <a:r>
              <a:rPr lang="de-DE" smtClean="0"/>
              <a:t>AG RDA Schulungsunterlagen – Modul 5A.03: Begleitmaterial | PICA DNB/ZDB | Stand: 28.08.2015 | CC BY-NC-SA</a:t>
            </a:r>
            <a:endParaRPr lang="de-DE" dirty="0"/>
          </a:p>
        </p:txBody>
      </p:sp>
    </p:spTree>
    <p:extLst>
      <p:ext uri="{BB962C8B-B14F-4D97-AF65-F5344CB8AC3E}">
        <p14:creationId xmlns:p14="http://schemas.microsoft.com/office/powerpoint/2010/main" val="2292952380"/>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1933</Words>
  <Application>Microsoft Office PowerPoint</Application>
  <PresentationFormat>Bildschirmpräsentation (4:3)</PresentationFormat>
  <Paragraphs>518</Paragraphs>
  <Slides>22</Slides>
  <Notes>10</Notes>
  <HiddenSlides>0</HiddenSlides>
  <MMClips>0</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vt:lpstr>
      <vt:lpstr>Schulungsunterlagen der AG RDA</vt:lpstr>
      <vt:lpstr>Begleitmaterial</vt:lpstr>
      <vt:lpstr>Übersicht</vt:lpstr>
      <vt:lpstr>Definition</vt:lpstr>
      <vt:lpstr>Regelwerk</vt:lpstr>
      <vt:lpstr>Beispiele für Begleitmaterialien</vt:lpstr>
      <vt:lpstr>PowerPoint-Präsentation</vt:lpstr>
      <vt:lpstr>Erfassung und Beschreibung - IMD</vt:lpstr>
      <vt:lpstr>Erfassung und Beschreibung – Umfangsangabe 1</vt:lpstr>
      <vt:lpstr>Erfassung und Beschreibung – Umfangsangabe 2</vt:lpstr>
      <vt:lpstr>Erfassung und Beschreibung – Umfangsangabe 3</vt:lpstr>
      <vt:lpstr>Erfassung und Beschreibung – Umfangsangabe 4</vt:lpstr>
      <vt:lpstr>Erfassung und Beschreibung – Umfangsangabe 5</vt:lpstr>
      <vt:lpstr>Erfassung und Beschreibung – Umfangsangabe 6</vt:lpstr>
      <vt:lpstr>Erfassung und Beschreibung – eigener Titel 1</vt:lpstr>
      <vt:lpstr>Erfassung und Beschreibung – eigener Titel 2</vt:lpstr>
      <vt:lpstr>Ressource mit einem Werk auf unterschiedlichen Datenträgern - Fall 1</vt:lpstr>
      <vt:lpstr>Ressource mit einem Werk auf unterschiedlichen Datenträgern – Fall 1</vt:lpstr>
      <vt:lpstr>Ressource mit einem Werk auf unterschiedlichen Datenträgern - Fall 2</vt:lpstr>
      <vt:lpstr>Ressource mit einem Werk auf unterschiedlichen Datenträgern - Fall 2</vt:lpstr>
      <vt:lpstr>Sonderfall – Integrale Bestandteile 1</vt:lpstr>
      <vt:lpstr>Sonderfall – Integrale Bestandteile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82</cp:revision>
  <dcterms:created xsi:type="dcterms:W3CDTF">2014-02-18T07:01:40Z</dcterms:created>
  <dcterms:modified xsi:type="dcterms:W3CDTF">2015-09-01T10:10:12Z</dcterms:modified>
</cp:coreProperties>
</file>