
<file path=[Content_Types].xml><?xml version="1.0" encoding="utf-8"?>
<Types xmlns="http://schemas.openxmlformats.org/package/2006/content-types">
  <Default Extension="png" ContentType="image/png"/>
  <Default Extension="tmp"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285" r:id="rId2"/>
    <p:sldId id="259" r:id="rId3"/>
    <p:sldId id="336" r:id="rId4"/>
    <p:sldId id="334" r:id="rId5"/>
    <p:sldId id="338" r:id="rId6"/>
    <p:sldId id="339" r:id="rId7"/>
    <p:sldId id="340" r:id="rId8"/>
    <p:sldId id="344" r:id="rId9"/>
    <p:sldId id="345" r:id="rId10"/>
    <p:sldId id="346" r:id="rId11"/>
    <p:sldId id="347" r:id="rId12"/>
    <p:sldId id="348" r:id="rId13"/>
    <p:sldId id="303" r:id="rId14"/>
    <p:sldId id="354" r:id="rId15"/>
    <p:sldId id="294" r:id="rId16"/>
    <p:sldId id="349" r:id="rId17"/>
    <p:sldId id="356" r:id="rId18"/>
    <p:sldId id="357" r:id="rId19"/>
    <p:sldId id="358" r:id="rId20"/>
    <p:sldId id="359" r:id="rId21"/>
    <p:sldId id="368" r:id="rId22"/>
    <p:sldId id="360" r:id="rId23"/>
    <p:sldId id="361" r:id="rId24"/>
    <p:sldId id="362" r:id="rId25"/>
    <p:sldId id="364" r:id="rId26"/>
    <p:sldId id="365" r:id="rId27"/>
    <p:sldId id="391" r:id="rId28"/>
    <p:sldId id="366" r:id="rId29"/>
    <p:sldId id="369" r:id="rId30"/>
    <p:sldId id="370" r:id="rId31"/>
    <p:sldId id="371" r:id="rId32"/>
    <p:sldId id="379" r:id="rId33"/>
    <p:sldId id="372" r:id="rId34"/>
    <p:sldId id="373" r:id="rId35"/>
    <p:sldId id="380" r:id="rId36"/>
    <p:sldId id="376" r:id="rId37"/>
    <p:sldId id="377" r:id="rId38"/>
    <p:sldId id="378" r:id="rId39"/>
    <p:sldId id="381" r:id="rId40"/>
    <p:sldId id="386" r:id="rId41"/>
    <p:sldId id="382" r:id="rId42"/>
    <p:sldId id="383" r:id="rId43"/>
    <p:sldId id="384" r:id="rId44"/>
    <p:sldId id="385" r:id="rId45"/>
    <p:sldId id="387" r:id="rId46"/>
    <p:sldId id="388" r:id="rId47"/>
    <p:sldId id="389" r:id="rId48"/>
    <p:sldId id="390" r:id="rId49"/>
  </p:sldIdLst>
  <p:sldSz cx="9144000" cy="6858000" type="screen4x3"/>
  <p:notesSz cx="9963150" cy="6623050"/>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59" autoAdjust="0"/>
    <p:restoredTop sz="88015" autoAdjust="0"/>
  </p:normalViewPr>
  <p:slideViewPr>
    <p:cSldViewPr>
      <p:cViewPr varScale="1">
        <p:scale>
          <a:sx n="91" d="100"/>
          <a:sy n="91" d="100"/>
        </p:scale>
        <p:origin x="-797"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086"/>
        <p:guide pos="313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16413" cy="331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5643563" y="0"/>
            <a:ext cx="4318000" cy="331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CDC4D48-E524-4F87-BDA4-E2DFE65E9D4E}" type="datetimeFigureOut">
              <a:rPr lang="de-DE"/>
              <a:pPr>
                <a:defRPr/>
              </a:pPr>
              <a:t>15.11.2016</a:t>
            </a:fld>
            <a:endParaRPr lang="de-DE"/>
          </a:p>
        </p:txBody>
      </p:sp>
      <p:sp>
        <p:nvSpPr>
          <p:cNvPr id="4" name="Fußzeilenplatzhalter 3"/>
          <p:cNvSpPr>
            <a:spLocks noGrp="1"/>
          </p:cNvSpPr>
          <p:nvPr>
            <p:ph type="ftr" sz="quarter" idx="2"/>
          </p:nvPr>
        </p:nvSpPr>
        <p:spPr>
          <a:xfrm>
            <a:off x="0" y="6289675"/>
            <a:ext cx="4316413" cy="3317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5643563" y="6289675"/>
            <a:ext cx="4318000" cy="3317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DC3D2A6-C733-4E5D-9C51-A7127B49B974}" type="slidenum">
              <a:rPr lang="de-DE"/>
              <a:pPr>
                <a:defRPr/>
              </a:pPr>
              <a:t>‹Nr.›</a:t>
            </a:fld>
            <a:endParaRPr lang="de-DE"/>
          </a:p>
        </p:txBody>
      </p:sp>
    </p:spTree>
    <p:extLst>
      <p:ext uri="{BB962C8B-B14F-4D97-AF65-F5344CB8AC3E}">
        <p14:creationId xmlns:p14="http://schemas.microsoft.com/office/powerpoint/2010/main" val="38269838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16413" cy="331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5643563" y="0"/>
            <a:ext cx="4318000" cy="3317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00BA756-2E6D-4CFB-B9B7-58D0E7E12E8F}" type="datetimeFigureOut">
              <a:rPr lang="de-DE"/>
              <a:pPr>
                <a:defRPr/>
              </a:pPr>
              <a:t>15.11.2016</a:t>
            </a:fld>
            <a:endParaRPr lang="de-DE"/>
          </a:p>
        </p:txBody>
      </p:sp>
      <p:sp>
        <p:nvSpPr>
          <p:cNvPr id="4" name="Folienbildplatzhalter 3"/>
          <p:cNvSpPr>
            <a:spLocks noGrp="1" noRot="1" noChangeAspect="1"/>
          </p:cNvSpPr>
          <p:nvPr>
            <p:ph type="sldImg" idx="2"/>
          </p:nvPr>
        </p:nvSpPr>
        <p:spPr>
          <a:xfrm>
            <a:off x="3327400" y="496888"/>
            <a:ext cx="3309938" cy="248285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996950" y="3146425"/>
            <a:ext cx="7970838" cy="2979738"/>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6289675"/>
            <a:ext cx="4316413" cy="3317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5643563" y="6289675"/>
            <a:ext cx="4318000" cy="3317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095E868-F3AC-4489-8190-D8D386A29459}" type="slidenum">
              <a:rPr lang="de-DE"/>
              <a:pPr>
                <a:defRPr/>
              </a:pPr>
              <a:t>‹Nr.›</a:t>
            </a:fld>
            <a:endParaRPr lang="de-DE"/>
          </a:p>
        </p:txBody>
      </p:sp>
    </p:spTree>
    <p:extLst>
      <p:ext uri="{BB962C8B-B14F-4D97-AF65-F5344CB8AC3E}">
        <p14:creationId xmlns:p14="http://schemas.microsoft.com/office/powerpoint/2010/main" val="406748006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p:cNvSpPr>
            <a:spLocks noGrp="1" noRot="1" noChangeAspect="1" noTextEdit="1"/>
          </p:cNvSpPr>
          <p:nvPr>
            <p:ph type="sldImg"/>
          </p:nvPr>
        </p:nvSpPr>
        <p:spPr bwMode="auto">
          <a:noFill/>
          <a:ln>
            <a:solidFill>
              <a:srgbClr val="000000"/>
            </a:solidFill>
            <a:miter lim="800000"/>
            <a:headEnd/>
            <a:tailEnd/>
          </a:ln>
        </p:spPr>
      </p:sp>
      <p:sp>
        <p:nvSpPr>
          <p:cNvPr id="614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614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C37612-830F-4D75-9EAC-798E31C76329}" type="slidenum">
              <a:rPr lang="de-DE" altLang="de-DE">
                <a:solidFill>
                  <a:srgbClr val="000000"/>
                </a:solidFill>
                <a:cs typeface="Arial" charset="0"/>
              </a:rPr>
              <a:pPr fontAlgn="base">
                <a:spcBef>
                  <a:spcPct val="0"/>
                </a:spcBef>
                <a:spcAft>
                  <a:spcPct val="0"/>
                </a:spcAft>
                <a:defRPr/>
              </a:pPr>
              <a:t>1</a:t>
            </a:fld>
            <a:endParaRPr lang="de-DE" altLang="de-DE">
              <a:solidFill>
                <a:srgbClr val="000000"/>
              </a:solidFill>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Folienbildplatzhalter 1"/>
          <p:cNvSpPr>
            <a:spLocks noGrp="1" noRot="1" noChangeAspect="1"/>
          </p:cNvSpPr>
          <p:nvPr>
            <p:ph type="sldImg"/>
          </p:nvPr>
        </p:nvSpPr>
        <p:spPr bwMode="auto">
          <a:noFill/>
          <a:ln>
            <a:solidFill>
              <a:srgbClr val="000000"/>
            </a:solidFill>
            <a:miter lim="800000"/>
            <a:headEnd/>
            <a:tailEnd/>
          </a:ln>
        </p:spPr>
      </p:sp>
      <p:sp>
        <p:nvSpPr>
          <p:cNvPr id="819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latin typeface="Arial" charset="0"/>
              <a:cs typeface="Arial" charset="0"/>
            </a:endParaRPr>
          </a:p>
        </p:txBody>
      </p:sp>
      <p:sp>
        <p:nvSpPr>
          <p:cNvPr id="819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9D7C69-F229-48FD-A052-CCD0E9EBBEE6}" type="slidenum">
              <a:rPr lang="de-DE">
                <a:cs typeface="Arial" charset="0"/>
              </a:rPr>
              <a:pPr fontAlgn="base">
                <a:spcBef>
                  <a:spcPct val="0"/>
                </a:spcBef>
                <a:spcAft>
                  <a:spcPct val="0"/>
                </a:spcAft>
                <a:defRPr/>
              </a:pPr>
              <a:t>2</a:t>
            </a:fld>
            <a:endParaRPr lang="de-DE">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696075" cy="365125"/>
          </a:xfrm>
        </p:spPr>
        <p:txBody>
          <a:bodyPr/>
          <a:lstStyle>
            <a:lvl1pPr algn="l">
              <a:defRPr>
                <a:solidFill>
                  <a:schemeClr val="accent1">
                    <a:lumMod val="75000"/>
                  </a:schemeClr>
                </a:solidFill>
              </a:defRPr>
            </a:lvl1pPr>
          </a:lstStyle>
          <a:p>
            <a:pPr>
              <a:defRPr/>
            </a:pPr>
            <a:r>
              <a:rPr lang="de-DE" smtClean="0"/>
              <a:t>AG RDA Schulungsunterlagen – Modul 5A.02.02: Zusammenstellungen - analytische und hierarchische  Beschreibung | Stand: 30.11.2016 | CC BY-NC-SA</a:t>
            </a:r>
            <a:endParaRPr lang="de-DE"/>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345AECB-4B85-4CE1-9B23-6E4BC2E69A00}" type="slidenum">
              <a:rPr lang="de-DE"/>
              <a:pPr>
                <a:defRPr/>
              </a:pPr>
              <a:t>‹Nr.›</a:t>
            </a:fld>
            <a:endParaRPr lang="de-DE"/>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
        <p:nvSpPr>
          <p:cNvPr id="7" name="Fußzeilenplatzhalter 6"/>
          <p:cNvSpPr>
            <a:spLocks noGrp="1"/>
          </p:cNvSpPr>
          <p:nvPr>
            <p:ph type="ftr" sz="quarter" idx="3"/>
          </p:nvPr>
        </p:nvSpPr>
        <p:spPr>
          <a:xfrm>
            <a:off x="468313" y="6381750"/>
            <a:ext cx="6983412" cy="365125"/>
          </a:xfrm>
          <a:prstGeom prst="rect">
            <a:avLst/>
          </a:prstGeom>
        </p:spPr>
        <p:txBody>
          <a:bodyPr vert="horz" lIns="91440" tIns="45720" rIns="91440" bIns="45720" rtlCol="0" anchor="ctr"/>
          <a:lstStyle>
            <a:lvl1pPr algn="l" fontAlgn="auto">
              <a:spcBef>
                <a:spcPts val="0"/>
              </a:spcBef>
              <a:spcAft>
                <a:spcPts val="0"/>
              </a:spcAft>
              <a:defRPr sz="1000" baseline="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5A.02.02: Zusammenstellungen - analytische und hierarchische  Beschreibung | Stand: 30.11.2016 | CC BY-NC-SA</a:t>
            </a:r>
            <a:endParaRPr lang="de-DE"/>
          </a:p>
        </p:txBody>
      </p:sp>
    </p:spTree>
  </p:cSld>
  <p:clrMap bg1="lt1" tx1="dk1" bg2="lt2" tx2="dk2" accent1="accent1" accent2="accent2" accent3="accent3" accent4="accent4" accent5="accent5" accent6="accent6" hlink="hlink" folHlink="folHlink"/>
  <p:sldLayoutIdLst>
    <p:sldLayoutId id="2147483650"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6.tmp"/><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6.tmp"/><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6.tmp"/><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6.tmp"/><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eaLnBrk="1" fontAlgn="auto" hangingPunct="1">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5123" name="Grafik 2"/>
          <p:cNvPicPr>
            <a:picLocks noChangeAspect="1"/>
          </p:cNvPicPr>
          <p:nvPr/>
        </p:nvPicPr>
        <p:blipFill>
          <a:blip r:embed="rId3"/>
          <a:srcRect/>
          <a:stretch>
            <a:fillRect/>
          </a:stretch>
        </p:blipFill>
        <p:spPr bwMode="auto">
          <a:xfrm>
            <a:off x="3868738" y="1171575"/>
            <a:ext cx="985837" cy="482600"/>
          </a:xfrm>
          <a:prstGeom prst="rect">
            <a:avLst/>
          </a:prstGeom>
          <a:noFill/>
          <a:ln w="9525">
            <a:noFill/>
            <a:miter lim="800000"/>
            <a:headEnd/>
            <a:tailEnd/>
          </a:ln>
        </p:spPr>
      </p:pic>
      <p:pic>
        <p:nvPicPr>
          <p:cNvPr id="5124" name="Grafik 15"/>
          <p:cNvPicPr>
            <a:picLocks noChangeAspect="1"/>
          </p:cNvPicPr>
          <p:nvPr/>
        </p:nvPicPr>
        <p:blipFill>
          <a:blip r:embed="rId4"/>
          <a:srcRect/>
          <a:stretch>
            <a:fillRect/>
          </a:stretch>
        </p:blipFill>
        <p:spPr bwMode="auto">
          <a:xfrm>
            <a:off x="5183188" y="1412875"/>
            <a:ext cx="1522412" cy="360363"/>
          </a:xfrm>
          <a:prstGeom prst="rect">
            <a:avLst/>
          </a:prstGeom>
          <a:noFill/>
          <a:ln w="9525">
            <a:noFill/>
            <a:miter lim="800000"/>
            <a:headEnd/>
            <a:tailEnd/>
          </a:ln>
        </p:spPr>
      </p:pic>
      <p:pic>
        <p:nvPicPr>
          <p:cNvPr id="5125" name="Grafik 19"/>
          <p:cNvPicPr>
            <a:picLocks noChangeAspect="1"/>
          </p:cNvPicPr>
          <p:nvPr/>
        </p:nvPicPr>
        <p:blipFill>
          <a:blip r:embed="rId5"/>
          <a:srcRect/>
          <a:stretch>
            <a:fillRect/>
          </a:stretch>
        </p:blipFill>
        <p:spPr bwMode="auto">
          <a:xfrm>
            <a:off x="6772275" y="1771650"/>
            <a:ext cx="1647825" cy="360363"/>
          </a:xfrm>
          <a:prstGeom prst="rect">
            <a:avLst/>
          </a:prstGeom>
          <a:noFill/>
          <a:ln w="9525">
            <a:noFill/>
            <a:miter lim="800000"/>
            <a:headEnd/>
            <a:tailEnd/>
          </a:ln>
        </p:spPr>
      </p:pic>
      <p:pic>
        <p:nvPicPr>
          <p:cNvPr id="5126" name="Grafik 25"/>
          <p:cNvPicPr>
            <a:picLocks noChangeAspect="1"/>
          </p:cNvPicPr>
          <p:nvPr/>
        </p:nvPicPr>
        <p:blipFill>
          <a:blip r:embed="rId6"/>
          <a:srcRect/>
          <a:stretch>
            <a:fillRect/>
          </a:stretch>
        </p:blipFill>
        <p:spPr bwMode="auto">
          <a:xfrm>
            <a:off x="7556500" y="2420938"/>
            <a:ext cx="1587500" cy="360362"/>
          </a:xfrm>
          <a:prstGeom prst="rect">
            <a:avLst/>
          </a:prstGeom>
          <a:noFill/>
          <a:ln w="9525">
            <a:noFill/>
            <a:miter lim="800000"/>
            <a:headEnd/>
            <a:tailEnd/>
          </a:ln>
        </p:spPr>
      </p:pic>
      <p:pic>
        <p:nvPicPr>
          <p:cNvPr id="5127" name="Grafik 17"/>
          <p:cNvPicPr>
            <a:picLocks noChangeAspect="1"/>
          </p:cNvPicPr>
          <p:nvPr/>
        </p:nvPicPr>
        <p:blipFill>
          <a:blip r:embed="rId7"/>
          <a:srcRect/>
          <a:stretch>
            <a:fillRect/>
          </a:stretch>
        </p:blipFill>
        <p:spPr bwMode="auto">
          <a:xfrm>
            <a:off x="7978775" y="3057525"/>
            <a:ext cx="1028700" cy="649288"/>
          </a:xfrm>
          <a:prstGeom prst="rect">
            <a:avLst/>
          </a:prstGeom>
          <a:noFill/>
          <a:ln w="9525">
            <a:noFill/>
            <a:miter lim="800000"/>
            <a:headEnd/>
            <a:tailEnd/>
          </a:ln>
        </p:spPr>
      </p:pic>
      <p:pic>
        <p:nvPicPr>
          <p:cNvPr id="5128" name="Grafik 26"/>
          <p:cNvPicPr>
            <a:picLocks noChangeAspect="1"/>
          </p:cNvPicPr>
          <p:nvPr/>
        </p:nvPicPr>
        <p:blipFill>
          <a:blip r:embed="rId8"/>
          <a:srcRect/>
          <a:stretch>
            <a:fillRect/>
          </a:stretch>
        </p:blipFill>
        <p:spPr bwMode="auto">
          <a:xfrm>
            <a:off x="7978775" y="3860800"/>
            <a:ext cx="585788" cy="476250"/>
          </a:xfrm>
          <a:prstGeom prst="rect">
            <a:avLst/>
          </a:prstGeom>
          <a:noFill/>
          <a:ln w="9525">
            <a:noFill/>
            <a:miter lim="800000"/>
            <a:headEnd/>
            <a:tailEnd/>
          </a:ln>
        </p:spPr>
      </p:pic>
      <p:pic>
        <p:nvPicPr>
          <p:cNvPr id="5129" name="Grafik 20"/>
          <p:cNvPicPr>
            <a:picLocks noChangeAspect="1"/>
          </p:cNvPicPr>
          <p:nvPr/>
        </p:nvPicPr>
        <p:blipFill>
          <a:blip r:embed="rId9"/>
          <a:srcRect/>
          <a:stretch>
            <a:fillRect/>
          </a:stretch>
        </p:blipFill>
        <p:spPr bwMode="auto">
          <a:xfrm>
            <a:off x="6959600" y="4433888"/>
            <a:ext cx="781050" cy="441325"/>
          </a:xfrm>
          <a:prstGeom prst="rect">
            <a:avLst/>
          </a:prstGeom>
          <a:noFill/>
          <a:ln w="9525">
            <a:noFill/>
            <a:miter lim="800000"/>
            <a:headEnd/>
            <a:tailEnd/>
          </a:ln>
        </p:spPr>
      </p:pic>
      <p:pic>
        <p:nvPicPr>
          <p:cNvPr id="5130" name="Grafik 22"/>
          <p:cNvPicPr>
            <a:picLocks noChangeAspect="1"/>
          </p:cNvPicPr>
          <p:nvPr/>
        </p:nvPicPr>
        <p:blipFill>
          <a:blip r:embed="rId10"/>
          <a:srcRect/>
          <a:stretch>
            <a:fillRect/>
          </a:stretch>
        </p:blipFill>
        <p:spPr bwMode="auto">
          <a:xfrm>
            <a:off x="5535613" y="4814888"/>
            <a:ext cx="1060450" cy="558800"/>
          </a:xfrm>
          <a:prstGeom prst="rect">
            <a:avLst/>
          </a:prstGeom>
          <a:noFill/>
          <a:ln w="9525">
            <a:noFill/>
            <a:miter lim="800000"/>
            <a:headEnd/>
            <a:tailEnd/>
          </a:ln>
        </p:spPr>
      </p:pic>
      <p:pic>
        <p:nvPicPr>
          <p:cNvPr id="5131" name="Grafik 21"/>
          <p:cNvPicPr>
            <a:picLocks noChangeAspect="1"/>
          </p:cNvPicPr>
          <p:nvPr/>
        </p:nvPicPr>
        <p:blipFill>
          <a:blip r:embed="rId11"/>
          <a:srcRect r="16844"/>
          <a:stretch>
            <a:fillRect/>
          </a:stretch>
        </p:blipFill>
        <p:spPr bwMode="auto">
          <a:xfrm>
            <a:off x="4138613" y="5045075"/>
            <a:ext cx="1358900" cy="544513"/>
          </a:xfrm>
          <a:prstGeom prst="rect">
            <a:avLst/>
          </a:prstGeom>
          <a:noFill/>
          <a:ln w="9525">
            <a:noFill/>
            <a:miter lim="800000"/>
            <a:headEnd/>
            <a:tailEnd/>
          </a:ln>
        </p:spPr>
      </p:pic>
      <p:pic>
        <p:nvPicPr>
          <p:cNvPr id="5132" name="Grafik 23"/>
          <p:cNvPicPr>
            <a:picLocks noChangeAspect="1"/>
          </p:cNvPicPr>
          <p:nvPr/>
        </p:nvPicPr>
        <p:blipFill>
          <a:blip r:embed="rId12"/>
          <a:srcRect/>
          <a:stretch>
            <a:fillRect/>
          </a:stretch>
        </p:blipFill>
        <p:spPr bwMode="auto">
          <a:xfrm>
            <a:off x="1908175" y="4829175"/>
            <a:ext cx="2165350" cy="358775"/>
          </a:xfrm>
          <a:prstGeom prst="rect">
            <a:avLst/>
          </a:prstGeom>
          <a:noFill/>
          <a:ln w="9525">
            <a:noFill/>
            <a:miter lim="800000"/>
            <a:headEnd/>
            <a:tailEnd/>
          </a:ln>
        </p:spPr>
      </p:pic>
      <p:pic>
        <p:nvPicPr>
          <p:cNvPr id="5133" name="Grafik 24"/>
          <p:cNvPicPr>
            <a:picLocks noChangeAspect="1"/>
          </p:cNvPicPr>
          <p:nvPr/>
        </p:nvPicPr>
        <p:blipFill>
          <a:blip r:embed="rId13"/>
          <a:srcRect/>
          <a:stretch>
            <a:fillRect/>
          </a:stretch>
        </p:blipFill>
        <p:spPr bwMode="auto">
          <a:xfrm>
            <a:off x="1258888" y="4254500"/>
            <a:ext cx="1362075" cy="360363"/>
          </a:xfrm>
          <a:prstGeom prst="rect">
            <a:avLst/>
          </a:prstGeom>
          <a:noFill/>
          <a:ln w="9525">
            <a:noFill/>
            <a:miter lim="800000"/>
            <a:headEnd/>
            <a:tailEnd/>
          </a:ln>
        </p:spPr>
      </p:pic>
      <p:pic>
        <p:nvPicPr>
          <p:cNvPr id="5134" name="Grafik 27"/>
          <p:cNvPicPr>
            <a:picLocks noChangeAspect="1"/>
          </p:cNvPicPr>
          <p:nvPr/>
        </p:nvPicPr>
        <p:blipFill>
          <a:blip r:embed="rId14"/>
          <a:srcRect/>
          <a:stretch>
            <a:fillRect/>
          </a:stretch>
        </p:blipFill>
        <p:spPr bwMode="auto">
          <a:xfrm>
            <a:off x="100013" y="3784600"/>
            <a:ext cx="1403350" cy="469900"/>
          </a:xfrm>
          <a:prstGeom prst="rect">
            <a:avLst/>
          </a:prstGeom>
          <a:noFill/>
          <a:ln w="9525">
            <a:noFill/>
            <a:miter lim="800000"/>
            <a:headEnd/>
            <a:tailEnd/>
          </a:ln>
        </p:spPr>
      </p:pic>
      <p:pic>
        <p:nvPicPr>
          <p:cNvPr id="5135" name="Grafik 6"/>
          <p:cNvPicPr>
            <a:picLocks noChangeAspect="1"/>
          </p:cNvPicPr>
          <p:nvPr/>
        </p:nvPicPr>
        <p:blipFill>
          <a:blip r:embed="rId15"/>
          <a:srcRect/>
          <a:stretch>
            <a:fillRect/>
          </a:stretch>
        </p:blipFill>
        <p:spPr bwMode="auto">
          <a:xfrm>
            <a:off x="92075" y="3108325"/>
            <a:ext cx="1346200" cy="498475"/>
          </a:xfrm>
          <a:prstGeom prst="rect">
            <a:avLst/>
          </a:prstGeom>
          <a:noFill/>
          <a:ln w="9525">
            <a:noFill/>
            <a:miter lim="800000"/>
            <a:headEnd/>
            <a:tailEnd/>
          </a:ln>
        </p:spPr>
      </p:pic>
      <p:pic>
        <p:nvPicPr>
          <p:cNvPr id="5136" name="Grafik 29"/>
          <p:cNvPicPr>
            <a:picLocks noChangeAspect="1"/>
          </p:cNvPicPr>
          <p:nvPr/>
        </p:nvPicPr>
        <p:blipFill>
          <a:blip r:embed="rId16"/>
          <a:srcRect/>
          <a:stretch>
            <a:fillRect/>
          </a:stretch>
        </p:blipFill>
        <p:spPr bwMode="auto">
          <a:xfrm>
            <a:off x="2994025" y="1177925"/>
            <a:ext cx="666750" cy="647700"/>
          </a:xfrm>
          <a:prstGeom prst="rect">
            <a:avLst/>
          </a:prstGeom>
          <a:noFill/>
          <a:ln w="9525">
            <a:noFill/>
            <a:miter lim="800000"/>
            <a:headEnd/>
            <a:tailEnd/>
          </a:ln>
        </p:spPr>
      </p:pic>
      <p:grpSp>
        <p:nvGrpSpPr>
          <p:cNvPr id="5137" name="Gruppieren 8"/>
          <p:cNvGrpSpPr>
            <a:grpSpLocks/>
          </p:cNvGrpSpPr>
          <p:nvPr/>
        </p:nvGrpSpPr>
        <p:grpSpPr bwMode="auto">
          <a:xfrm>
            <a:off x="949325" y="1700213"/>
            <a:ext cx="2378075" cy="400050"/>
            <a:chOff x="948867" y="1700808"/>
            <a:chExt cx="2378195" cy="400110"/>
          </a:xfrm>
        </p:grpSpPr>
        <p:sp>
          <p:nvSpPr>
            <p:cNvPr id="5141" name="Textfeld 3"/>
            <p:cNvSpPr txBox="1">
              <a:spLocks noChangeArrowheads="1"/>
            </p:cNvSpPr>
            <p:nvPr/>
          </p:nvSpPr>
          <p:spPr bwMode="auto">
            <a:xfrm>
              <a:off x="1259632" y="1700808"/>
              <a:ext cx="2067430" cy="400110"/>
            </a:xfrm>
            <a:prstGeom prst="rect">
              <a:avLst/>
            </a:prstGeom>
            <a:noFill/>
            <a:ln w="9525">
              <a:noFill/>
              <a:miter lim="800000"/>
              <a:headEnd/>
              <a:tailEnd/>
            </a:ln>
          </p:spPr>
          <p:txBody>
            <a:bodyPr>
              <a:spAutoFit/>
            </a:bodyPr>
            <a:lstStyle/>
            <a:p>
              <a:r>
                <a:rPr lang="de-DE" altLang="de-DE" sz="1000" b="1">
                  <a:solidFill>
                    <a:srgbClr val="000000"/>
                  </a:solidFill>
                  <a:latin typeface="Verdana" pitchFamily="34" charset="0"/>
                </a:rPr>
                <a:t>Vertretungen der Öffentlichen Bibliotheken</a:t>
              </a:r>
            </a:p>
          </p:txBody>
        </p:sp>
        <p:pic>
          <p:nvPicPr>
            <p:cNvPr id="5142" name="Grafik 5"/>
            <p:cNvPicPr>
              <a:picLocks noChangeAspect="1"/>
            </p:cNvPicPr>
            <p:nvPr/>
          </p:nvPicPr>
          <p:blipFill>
            <a:blip r:embed="rId17"/>
            <a:srcRect/>
            <a:stretch>
              <a:fillRect/>
            </a:stretch>
          </p:blipFill>
          <p:spPr bwMode="auto">
            <a:xfrm>
              <a:off x="948867" y="1709892"/>
              <a:ext cx="310765" cy="360000"/>
            </a:xfrm>
            <a:prstGeom prst="rect">
              <a:avLst/>
            </a:prstGeom>
            <a:noFill/>
            <a:ln w="9525">
              <a:noFill/>
              <a:miter lim="800000"/>
              <a:headEnd/>
              <a:tailEnd/>
            </a:ln>
          </p:spPr>
        </p:pic>
      </p:grpSp>
      <p:pic>
        <p:nvPicPr>
          <p:cNvPr id="5139" name="Grafik 1"/>
          <p:cNvPicPr>
            <a:picLocks noChangeAspect="1"/>
          </p:cNvPicPr>
          <p:nvPr/>
        </p:nvPicPr>
        <p:blipFill>
          <a:blip r:embed="rId18"/>
          <a:srcRect/>
          <a:stretch>
            <a:fillRect/>
          </a:stretch>
        </p:blipFill>
        <p:spPr bwMode="auto">
          <a:xfrm>
            <a:off x="677863" y="2349500"/>
            <a:ext cx="1651000" cy="358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idx="4294967295"/>
          </p:nvPr>
        </p:nvSpPr>
        <p:spPr>
          <a:xfrm>
            <a:off x="250130" y="188640"/>
            <a:ext cx="8642350" cy="503337"/>
          </a:xfrm>
        </p:spPr>
        <p:txBody>
          <a:bodyPr/>
          <a:lstStyle/>
          <a:p>
            <a:pPr eaLnBrk="1" hangingPunct="1"/>
            <a:r>
              <a:rPr lang="de-DE" sz="2800" dirty="0" smtClean="0">
                <a:solidFill>
                  <a:srgbClr val="376092"/>
                </a:solidFill>
              </a:rPr>
              <a:t>Hierarchische Beschreibung – Grundsätzliches</a:t>
            </a:r>
          </a:p>
        </p:txBody>
      </p:sp>
      <p:sp>
        <p:nvSpPr>
          <p:cNvPr id="17410" name="Textplatzhalter 2"/>
          <p:cNvSpPr>
            <a:spLocks noGrp="1"/>
          </p:cNvSpPr>
          <p:nvPr>
            <p:ph type="body" sz="quarter" idx="4294967295"/>
          </p:nvPr>
        </p:nvSpPr>
        <p:spPr>
          <a:xfrm>
            <a:off x="179388" y="1125538"/>
            <a:ext cx="8642350" cy="5111750"/>
          </a:xfrm>
        </p:spPr>
        <p:txBody>
          <a:bodyPr/>
          <a:lstStyle/>
          <a:p>
            <a:pPr eaLnBrk="1" hangingPunct="1">
              <a:lnSpc>
                <a:spcPct val="90000"/>
              </a:lnSpc>
            </a:pPr>
            <a:r>
              <a:rPr lang="de-DE" sz="2000" dirty="0" smtClean="0"/>
              <a:t>hierarchische Beschreibung (1.5.4):</a:t>
            </a:r>
          </a:p>
          <a:p>
            <a:pPr lvl="1" eaLnBrk="1" hangingPunct="1">
              <a:lnSpc>
                <a:spcPct val="90000"/>
              </a:lnSpc>
            </a:pPr>
            <a:r>
              <a:rPr lang="de-DE" sz="1800" dirty="0" smtClean="0"/>
              <a:t>es wird der Teil analytisch beschrieben</a:t>
            </a:r>
          </a:p>
          <a:p>
            <a:pPr lvl="1" eaLnBrk="1" hangingPunct="1">
              <a:lnSpc>
                <a:spcPct val="90000"/>
              </a:lnSpc>
            </a:pPr>
            <a:r>
              <a:rPr lang="de-DE" sz="1800" dirty="0" smtClean="0"/>
              <a:t>es wird die größere Ressource umfassend beschrieben (z. B. die Zeitschrift, die Sammlung von Schriften eines Autors)</a:t>
            </a:r>
          </a:p>
          <a:p>
            <a:pPr lvl="1" eaLnBrk="1" hangingPunct="1">
              <a:lnSpc>
                <a:spcPct val="90000"/>
              </a:lnSpc>
            </a:pPr>
            <a:r>
              <a:rPr lang="de-DE" sz="1800" dirty="0" smtClean="0"/>
              <a:t>dies erfolgt i. d. R. formattechnisch in zwei getrennten Beschreibungen, die über einen </a:t>
            </a:r>
            <a:r>
              <a:rPr lang="de-DE" sz="1800" dirty="0" err="1" smtClean="0"/>
              <a:t>Identifikator</a:t>
            </a:r>
            <a:r>
              <a:rPr lang="de-DE" sz="1800" dirty="0" smtClean="0"/>
              <a:t> in Bezug zueinander gesetzt werden</a:t>
            </a:r>
          </a:p>
          <a:p>
            <a:pPr lvl="1" eaLnBrk="1" hangingPunct="1">
              <a:lnSpc>
                <a:spcPct val="90000"/>
              </a:lnSpc>
            </a:pPr>
            <a:r>
              <a:rPr lang="de-DE" sz="1800" dirty="0" smtClean="0"/>
              <a:t>die Beziehung zur größeren Ressource erfolgt nach RDA 27.1 als „In Beziehung stehende Manifestation, Beziehungskennzeichnung J4.4 „Enthalten in“</a:t>
            </a:r>
          </a:p>
          <a:p>
            <a:pPr lvl="1" eaLnBrk="1" hangingPunct="1">
              <a:lnSpc>
                <a:spcPct val="90000"/>
              </a:lnSpc>
            </a:pPr>
            <a:r>
              <a:rPr lang="de-DE" sz="1800" dirty="0" smtClean="0"/>
              <a:t>die hierarchische Beschreibung gilt somit als eine Beschreibung</a:t>
            </a:r>
          </a:p>
          <a:p>
            <a:pPr lvl="1" eaLnBrk="1" hangingPunct="1">
              <a:lnSpc>
                <a:spcPct val="90000"/>
              </a:lnSpc>
            </a:pPr>
            <a:r>
              <a:rPr lang="de-DE" sz="1800" dirty="0" smtClean="0"/>
              <a:t>Welche Standardelemente mindestens in der umfassenden Beschreibung des Ganzen und welche mindestens in der analytischen Beschreibung des Teils angegeben werden müssen, wird in der Standardelemente-Tabelle für die hierarchische Beschreibung von Zusammenstellungen vorgeschlagen (Tabelle verankert in der D-A-CH AWR zu 1.5.4 oder im RDA-Info-Wiki unter RDA – Regelwerk – Arbeitshilfen)</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27FDC12-BBA9-4FDE-862A-B7B424621A4E}" type="slidenum">
              <a:rPr lang="de-DE" sz="1200">
                <a:solidFill>
                  <a:schemeClr val="tx1">
                    <a:tint val="75000"/>
                  </a:schemeClr>
                </a:solidFill>
                <a:latin typeface="+mn-lt"/>
                <a:cs typeface="+mn-cs"/>
              </a:rPr>
              <a:pPr algn="r" fontAlgn="auto">
                <a:spcBef>
                  <a:spcPts val="0"/>
                </a:spcBef>
                <a:spcAft>
                  <a:spcPts val="0"/>
                </a:spcAft>
                <a:defRPr/>
              </a:pPr>
              <a:t>10</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10</a:t>
            </a:fld>
            <a:endParaRPr lang="de-DE"/>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p:cNvSpPr>
            <a:spLocks noGrp="1"/>
          </p:cNvSpPr>
          <p:nvPr>
            <p:ph type="title" idx="4294967295"/>
          </p:nvPr>
        </p:nvSpPr>
        <p:spPr>
          <a:xfrm>
            <a:off x="250825" y="188640"/>
            <a:ext cx="8642350" cy="941661"/>
          </a:xfrm>
        </p:spPr>
        <p:txBody>
          <a:bodyPr/>
          <a:lstStyle/>
          <a:p>
            <a:pPr eaLnBrk="1" hangingPunct="1"/>
            <a:r>
              <a:rPr lang="de-DE" sz="2800" dirty="0" smtClean="0">
                <a:solidFill>
                  <a:srgbClr val="376092"/>
                </a:solidFill>
              </a:rPr>
              <a:t>Hierarchische Beschreibung – </a:t>
            </a:r>
            <a:br>
              <a:rPr lang="de-DE" sz="2800" dirty="0" smtClean="0">
                <a:solidFill>
                  <a:srgbClr val="376092"/>
                </a:solidFill>
              </a:rPr>
            </a:br>
            <a:r>
              <a:rPr lang="de-DE" sz="2800" dirty="0" smtClean="0">
                <a:solidFill>
                  <a:srgbClr val="376092"/>
                </a:solidFill>
              </a:rPr>
              <a:t>Empfehlung Nachnutzung</a:t>
            </a:r>
          </a:p>
        </p:txBody>
      </p:sp>
      <p:sp>
        <p:nvSpPr>
          <p:cNvPr id="18434" name="Textplatzhalter 2"/>
          <p:cNvSpPr>
            <a:spLocks noGrp="1"/>
          </p:cNvSpPr>
          <p:nvPr>
            <p:ph type="body" sz="quarter" idx="4294967295"/>
          </p:nvPr>
        </p:nvSpPr>
        <p:spPr>
          <a:xfrm>
            <a:off x="179388" y="1484313"/>
            <a:ext cx="8642350" cy="4537075"/>
          </a:xfrm>
        </p:spPr>
        <p:txBody>
          <a:bodyPr/>
          <a:lstStyle/>
          <a:p>
            <a:pPr eaLnBrk="1" hangingPunct="1"/>
            <a:r>
              <a:rPr lang="de-DE" dirty="0" smtClean="0"/>
              <a:t>hierarchische Beschreibung (1.5.4):</a:t>
            </a:r>
          </a:p>
          <a:p>
            <a:pPr lvl="1" eaLnBrk="1" hangingPunct="1"/>
            <a:r>
              <a:rPr lang="de-DE" dirty="0" smtClean="0"/>
              <a:t>Eine nach 1.5.2. erstellte umfassende Beschreibung einer Zusammenstellung und die nach 1.5.3 erfassten analytischen Beschreibungen ihrer Teile dürfen zu einer hierarchischen Beschreibung nach 1.5.4 zusammengefügt werden.</a:t>
            </a:r>
          </a:p>
          <a:p>
            <a:pPr lvl="1" eaLnBrk="1" hangingPunct="1"/>
            <a:r>
              <a:rPr lang="de-DE" dirty="0" smtClean="0"/>
              <a:t>Beispielsweise kann in einer Verbundumgebung eine nach 1.5.2 erstellte umfassende Beschreibung einer Zusammenstellung nachgenutzt werden, um die darin enthaltenen Beiträge zusätzlich analytisch zu beschreiben.</a:t>
            </a:r>
          </a:p>
          <a:p>
            <a:pPr marL="0" indent="0" eaLnBrk="1" hangingPunct="1"/>
            <a:endParaRPr lang="de-DE" dirty="0" smtClean="0"/>
          </a:p>
          <a:p>
            <a:pPr lvl="1"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0D0A8DD-7F2B-469F-8833-FE84C775F250}" type="slidenum">
              <a:rPr lang="de-DE" sz="1200">
                <a:solidFill>
                  <a:schemeClr val="tx1">
                    <a:tint val="75000"/>
                  </a:schemeClr>
                </a:solidFill>
                <a:latin typeface="+mn-lt"/>
                <a:cs typeface="+mn-cs"/>
              </a:rPr>
              <a:pPr algn="r" fontAlgn="auto">
                <a:spcBef>
                  <a:spcPts val="0"/>
                </a:spcBef>
                <a:spcAft>
                  <a:spcPts val="0"/>
                </a:spcAft>
                <a:defRPr/>
              </a:pPr>
              <a:t>11</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11</a:t>
            </a:fld>
            <a:endParaRPr lang="de-DE"/>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el 1"/>
          <p:cNvSpPr>
            <a:spLocks noGrp="1"/>
          </p:cNvSpPr>
          <p:nvPr>
            <p:ph type="title" idx="4294967295"/>
          </p:nvPr>
        </p:nvSpPr>
        <p:spPr>
          <a:xfrm>
            <a:off x="250825" y="188640"/>
            <a:ext cx="8642350" cy="504056"/>
          </a:xfrm>
        </p:spPr>
        <p:txBody>
          <a:bodyPr/>
          <a:lstStyle/>
          <a:p>
            <a:pPr eaLnBrk="1" hangingPunct="1"/>
            <a:r>
              <a:rPr lang="de-DE" sz="2800" dirty="0" smtClean="0">
                <a:solidFill>
                  <a:srgbClr val="376092"/>
                </a:solidFill>
              </a:rPr>
              <a:t>Allgemeine Hinweise zu den Beispielen</a:t>
            </a:r>
          </a:p>
        </p:txBody>
      </p:sp>
      <p:sp>
        <p:nvSpPr>
          <p:cNvPr id="19458" name="Textplatzhalter 2"/>
          <p:cNvSpPr>
            <a:spLocks noGrp="1"/>
          </p:cNvSpPr>
          <p:nvPr>
            <p:ph type="body" sz="quarter" idx="4294967295"/>
          </p:nvPr>
        </p:nvSpPr>
        <p:spPr>
          <a:xfrm>
            <a:off x="250825" y="1412875"/>
            <a:ext cx="8642350" cy="4895850"/>
          </a:xfrm>
        </p:spPr>
        <p:txBody>
          <a:bodyPr/>
          <a:lstStyle/>
          <a:p>
            <a:pPr eaLnBrk="1" hangingPunct="1"/>
            <a:r>
              <a:rPr lang="de-DE" sz="2000" dirty="0" smtClean="0"/>
              <a:t>In den Beispielen wird im Wesentlichen auf die analytische Beschreibung der Teile eingegangen</a:t>
            </a:r>
          </a:p>
          <a:p>
            <a:pPr marL="0" indent="0" eaLnBrk="1" hangingPunct="1"/>
            <a:endParaRPr lang="de-DE" sz="2000" dirty="0" smtClean="0"/>
          </a:p>
          <a:p>
            <a:pPr eaLnBrk="1" hangingPunct="1"/>
            <a:r>
              <a:rPr lang="de-DE" sz="2000" dirty="0" smtClean="0"/>
              <a:t>Schulungsunterlagen zur Erstellung der umfassenden Beschreibung, die im Rahmen der hierarchischen Beschreibung erstellt oder nachgenutzt wird, finden sich in Modul 5A Zusammenstellungen – Umfassende Beschreibung</a:t>
            </a:r>
          </a:p>
          <a:p>
            <a:pPr marL="0" indent="0" eaLnBrk="1" hangingPunct="1"/>
            <a:endParaRPr lang="de-DE" sz="2000" dirty="0" smtClean="0"/>
          </a:p>
          <a:p>
            <a:pPr eaLnBrk="1" hangingPunct="1"/>
            <a:r>
              <a:rPr lang="de-DE" sz="2000" dirty="0" smtClean="0"/>
              <a:t>Für die analytische Beschreibung eines Teils ist es nicht relevant, ob es sich um eine Zusammenstellung von Werken einer oder mehrere Personen handelt oder ob die Zusammenstellung einen überordneten Titel hat oder nicht. Die Anordnung der Beispiele folgt dennoch dem Aufbau der Schulungsunterlagen von Modul 5A Zusammenstellung –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BB0C756-FFF6-4CBD-9B17-6FE254EB7DCD}" type="slidenum">
              <a:rPr lang="de-DE" sz="1200">
                <a:solidFill>
                  <a:schemeClr val="tx1">
                    <a:tint val="75000"/>
                  </a:schemeClr>
                </a:solidFill>
                <a:latin typeface="+mn-lt"/>
                <a:cs typeface="+mn-cs"/>
              </a:rPr>
              <a:pPr algn="r" fontAlgn="auto">
                <a:spcBef>
                  <a:spcPts val="0"/>
                </a:spcBef>
                <a:spcAft>
                  <a:spcPts val="0"/>
                </a:spcAft>
                <a:defRPr/>
              </a:pPr>
              <a:t>12</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12</a:t>
            </a:fld>
            <a:endParaRPr lang="de-DE"/>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el 1"/>
          <p:cNvSpPr>
            <a:spLocks noGrp="1"/>
          </p:cNvSpPr>
          <p:nvPr>
            <p:ph type="title"/>
          </p:nvPr>
        </p:nvSpPr>
        <p:spPr>
          <a:xfrm>
            <a:off x="250825" y="260648"/>
            <a:ext cx="8642350" cy="796925"/>
          </a:xfrm>
        </p:spPr>
        <p:txBody>
          <a:bodyPr/>
          <a:lstStyle/>
          <a:p>
            <a:pPr eaLnBrk="1" hangingPunct="1"/>
            <a:r>
              <a:rPr lang="de-DE" dirty="0" smtClean="0">
                <a:solidFill>
                  <a:srgbClr val="376092"/>
                </a:solidFill>
              </a:rPr>
              <a:t>Beschreibung Teile von monografischen Zusammenstellungen</a:t>
            </a:r>
          </a:p>
        </p:txBody>
      </p:sp>
      <p:sp>
        <p:nvSpPr>
          <p:cNvPr id="20482" name="Textplatzhalter 2"/>
          <p:cNvSpPr>
            <a:spLocks noGrp="1"/>
          </p:cNvSpPr>
          <p:nvPr>
            <p:ph type="body" sz="quarter" idx="13"/>
          </p:nvPr>
        </p:nvSpPr>
        <p:spPr>
          <a:xfrm>
            <a:off x="250825" y="1412875"/>
            <a:ext cx="8642350" cy="4895850"/>
          </a:xfrm>
        </p:spPr>
        <p:txBody>
          <a:bodyPr/>
          <a:lstStyle/>
          <a:p>
            <a:pPr eaLnBrk="1" hangingPunct="1"/>
            <a:r>
              <a:rPr lang="de-DE" dirty="0" smtClean="0"/>
              <a:t>hierunter fallen:</a:t>
            </a:r>
          </a:p>
          <a:p>
            <a:pPr marL="0" indent="0" eaLnBrk="1" hangingPunct="1"/>
            <a:endParaRPr lang="de-DE" dirty="0" smtClean="0"/>
          </a:p>
          <a:p>
            <a:pPr lvl="1" eaLnBrk="1" hangingPunct="1"/>
            <a:r>
              <a:rPr lang="de-DE" dirty="0" smtClean="0"/>
              <a:t>Beiträge in Sammelwerken/Herausgeberschriften</a:t>
            </a:r>
          </a:p>
          <a:p>
            <a:pPr lvl="1" eaLnBrk="1" hangingPunct="1"/>
            <a:r>
              <a:rPr lang="de-DE" dirty="0" smtClean="0"/>
              <a:t>Beiträge in Sammlungen von Schriften eines Autors</a:t>
            </a:r>
          </a:p>
          <a:p>
            <a:pPr marL="0" indent="0" eaLnBrk="1" hangingPunct="1"/>
            <a:endParaRPr lang="de-DE" dirty="0" smtClean="0"/>
          </a:p>
        </p:txBody>
      </p:sp>
      <p:sp>
        <p:nvSpPr>
          <p:cNvPr id="5" name="Foliennummernplatzhalter 4"/>
          <p:cNvSpPr>
            <a:spLocks noGrp="1"/>
          </p:cNvSpPr>
          <p:nvPr>
            <p:ph type="sldNum" sz="quarter" idx="15"/>
          </p:nvPr>
        </p:nvSpPr>
        <p:spPr/>
        <p:txBody>
          <a:bodyPr/>
          <a:lstStyle/>
          <a:p>
            <a:pPr>
              <a:defRPr/>
            </a:pPr>
            <a:fld id="{0B3102D9-1549-4038-9D40-27ED7C827220}" type="slidenum">
              <a:rPr lang="de-DE"/>
              <a:pPr>
                <a:defRPr/>
              </a:pPr>
              <a:t>13</a:t>
            </a:fld>
            <a:endParaRPr lang="de-DE"/>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idx="4294967295"/>
          </p:nvPr>
        </p:nvSpPr>
        <p:spPr>
          <a:xfrm>
            <a:off x="250825" y="188640"/>
            <a:ext cx="8642350" cy="936104"/>
          </a:xfrm>
        </p:spPr>
        <p:txBody>
          <a:bodyPr/>
          <a:lstStyle/>
          <a:p>
            <a:pPr eaLnBrk="1" hangingPunct="1"/>
            <a:r>
              <a:rPr lang="de-DE" sz="2800" dirty="0" smtClean="0">
                <a:solidFill>
                  <a:srgbClr val="376092"/>
                </a:solidFill>
              </a:rPr>
              <a:t>Zusammenstellung von Werken von einem geistigen Schöpfer mit übergeordnetem Titel</a:t>
            </a:r>
          </a:p>
        </p:txBody>
      </p:sp>
      <p:sp>
        <p:nvSpPr>
          <p:cNvPr id="21506" name="Textplatzhalter 2"/>
          <p:cNvSpPr>
            <a:spLocks noGrp="1"/>
          </p:cNvSpPr>
          <p:nvPr>
            <p:ph type="body" sz="quarter" idx="4294967295"/>
          </p:nvPr>
        </p:nvSpPr>
        <p:spPr>
          <a:xfrm>
            <a:off x="250825" y="1412875"/>
            <a:ext cx="8642350" cy="4895850"/>
          </a:xfrm>
        </p:spPr>
        <p:txBody>
          <a:bodyPr/>
          <a:lstStyle/>
          <a:p>
            <a:pPr eaLnBrk="1" hangingPunct="1"/>
            <a:r>
              <a:rPr lang="de-DE" dirty="0" smtClean="0"/>
              <a:t>Die folgenden zwei Folien veranschaulichen die analytische Beschreibung des 1. Teils</a:t>
            </a:r>
          </a:p>
          <a:p>
            <a:pPr marL="0" indent="0" eaLnBrk="1" hangingPunct="1">
              <a:buFont typeface="Arial" charset="0"/>
              <a:buNone/>
            </a:pPr>
            <a:endParaRPr lang="de-DE" dirty="0" smtClean="0"/>
          </a:p>
          <a:p>
            <a:pPr eaLnBrk="1" hangingPunct="1"/>
            <a:r>
              <a:rPr lang="de-DE" dirty="0" smtClean="0"/>
              <a:t>Es werden alle Elemente vollständig ausgeführt. Die Beschreibung der weiteren Teile erfolgt parallel und wird hier nicht weiter ausgearbeitet </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5592AA04-8EFE-4CE1-901D-BC9A9E69563A}" type="slidenum">
              <a:rPr lang="de-DE" sz="1200">
                <a:solidFill>
                  <a:schemeClr val="tx1">
                    <a:tint val="75000"/>
                  </a:schemeClr>
                </a:solidFill>
                <a:latin typeface="+mn-lt"/>
                <a:cs typeface="+mn-cs"/>
              </a:rPr>
              <a:pPr algn="r" fontAlgn="auto">
                <a:spcBef>
                  <a:spcPts val="0"/>
                </a:spcBef>
                <a:spcAft>
                  <a:spcPts val="0"/>
                </a:spcAft>
                <a:defRPr/>
              </a:pPr>
              <a:t>14</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14</a:t>
            </a:fld>
            <a:endParaRPr lang="de-D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5"/>
          </p:nvPr>
        </p:nvSpPr>
        <p:spPr/>
        <p:txBody>
          <a:bodyPr/>
          <a:lstStyle/>
          <a:p>
            <a:pPr>
              <a:defRPr/>
            </a:pPr>
            <a:fld id="{8C902082-6F43-431C-A2AF-B0A5C7A951AE}" type="slidenum">
              <a:rPr lang="de-DE"/>
              <a:pPr>
                <a:defRPr/>
              </a:pPr>
              <a:t>15</a:t>
            </a:fld>
            <a:endParaRPr lang="de-DE"/>
          </a:p>
        </p:txBody>
      </p:sp>
      <p:graphicFrame>
        <p:nvGraphicFramePr>
          <p:cNvPr id="23610" name="Group 58"/>
          <p:cNvGraphicFramePr>
            <a:graphicFrameLocks noGrp="1"/>
          </p:cNvGraphicFramePr>
          <p:nvPr>
            <p:extLst>
              <p:ext uri="{D42A27DB-BD31-4B8C-83A1-F6EECF244321}">
                <p14:modId xmlns:p14="http://schemas.microsoft.com/office/powerpoint/2010/main" val="629214582"/>
              </p:ext>
            </p:extLst>
          </p:nvPr>
        </p:nvGraphicFramePr>
        <p:xfrm>
          <a:off x="3059832" y="1052513"/>
          <a:ext cx="5903912" cy="5223590"/>
        </p:xfrm>
        <a:graphic>
          <a:graphicData uri="http://schemas.openxmlformats.org/drawingml/2006/table">
            <a:tbl>
              <a:tblPr/>
              <a:tblGrid>
                <a:gridCol w="996950"/>
                <a:gridCol w="2819474"/>
                <a:gridCol w="2087488"/>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06747">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Der Process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606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Verantwortlich-</a:t>
                      </a:r>
                      <a:r>
                        <a:rPr kumimoji="0" lang="de-DE" sz="1800" b="1" i="0" u="none" strike="noStrike" cap="none" normalizeH="0" baseline="0" dirty="0" err="1" smtClean="0">
                          <a:ln>
                            <a:noFill/>
                          </a:ln>
                          <a:solidFill>
                            <a:srgbClr val="000000"/>
                          </a:solidFill>
                          <a:effectLst/>
                          <a:latin typeface="Verdana" pitchFamily="34" charset="0"/>
                          <a:cs typeface="Arial" charset="0"/>
                        </a:rPr>
                        <a:t>keitsangabe</a:t>
                      </a: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Franz Kafka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1759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031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708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452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0405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Seite 5-253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Der Prozess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err="1" smtClean="0">
                          <a:ln>
                            <a:noFill/>
                          </a:ln>
                          <a:solidFill>
                            <a:srgbClr val="000000"/>
                          </a:solidFill>
                          <a:effectLst/>
                          <a:latin typeface="Verdana" pitchFamily="34" charset="0"/>
                          <a:cs typeface="Arial" charset="0"/>
                        </a:rPr>
                        <a:t>ger</a:t>
                      </a: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2582" name="Titel 1"/>
          <p:cNvSpPr>
            <a:spLocks noGrp="1"/>
          </p:cNvSpPr>
          <p:nvPr>
            <p:ph type="title"/>
          </p:nvPr>
        </p:nvSpPr>
        <p:spPr>
          <a:xfrm>
            <a:off x="250825" y="184149"/>
            <a:ext cx="8858250" cy="980282"/>
          </a:xfrm>
        </p:spPr>
        <p:txBody>
          <a:bodyPr/>
          <a:lstStyle/>
          <a:p>
            <a:pPr eaLnBrk="1" hangingPunct="1"/>
            <a:r>
              <a:rPr lang="de-DE" dirty="0" smtClean="0">
                <a:solidFill>
                  <a:srgbClr val="376092"/>
                </a:solidFill>
              </a:rPr>
              <a:t>Ein geistiger Schöpfer, übergeordneter Titel –</a:t>
            </a:r>
            <a:br>
              <a:rPr lang="de-DE" dirty="0" smtClean="0">
                <a:solidFill>
                  <a:srgbClr val="376092"/>
                </a:solidFill>
              </a:rPr>
            </a:br>
            <a:r>
              <a:rPr lang="de-DE" dirty="0" smtClean="0">
                <a:solidFill>
                  <a:srgbClr val="376092"/>
                </a:solidFill>
              </a:rPr>
              <a:t>Teil analytisch</a:t>
            </a:r>
          </a:p>
        </p:txBody>
      </p:sp>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10" name="Textfeld 1"/>
          <p:cNvSpPr txBox="1">
            <a:spLocks noChangeArrowheads="1"/>
          </p:cNvSpPr>
          <p:nvPr/>
        </p:nvSpPr>
        <p:spPr bwMode="auto">
          <a:xfrm>
            <a:off x="827881" y="1262087"/>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1</a:t>
            </a:r>
          </a:p>
        </p:txBody>
      </p:sp>
      <p:sp>
        <p:nvSpPr>
          <p:cNvPr id="11" name="Textfeld 7"/>
          <p:cNvSpPr txBox="1">
            <a:spLocks noChangeArrowheads="1"/>
          </p:cNvSpPr>
          <p:nvPr/>
        </p:nvSpPr>
        <p:spPr bwMode="auto">
          <a:xfrm>
            <a:off x="250825" y="572611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12" name="Picture 39" descr="Frank-Kafka-Romane"/>
          <p:cNvPicPr>
            <a:picLocks noChangeAspect="1" noChangeArrowheads="1"/>
          </p:cNvPicPr>
          <p:nvPr/>
        </p:nvPicPr>
        <p:blipFill>
          <a:blip r:embed="rId2"/>
          <a:srcRect/>
          <a:stretch>
            <a:fillRect/>
          </a:stretch>
        </p:blipFill>
        <p:spPr bwMode="auto">
          <a:xfrm>
            <a:off x="286543" y="1628800"/>
            <a:ext cx="2376488" cy="403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F7DDB17-C6FC-4420-A161-185DEBE2E955}" type="slidenum">
              <a:rPr lang="de-DE" sz="1200">
                <a:solidFill>
                  <a:schemeClr val="tx1">
                    <a:tint val="75000"/>
                  </a:schemeClr>
                </a:solidFill>
                <a:latin typeface="+mn-lt"/>
                <a:cs typeface="+mn-cs"/>
              </a:rPr>
              <a:pPr algn="r" fontAlgn="auto">
                <a:spcBef>
                  <a:spcPts val="0"/>
                </a:spcBef>
                <a:spcAft>
                  <a:spcPts val="0"/>
                </a:spcAft>
                <a:defRPr/>
              </a:pPr>
              <a:t>16</a:t>
            </a:fld>
            <a:endParaRPr lang="de-DE" sz="1200">
              <a:solidFill>
                <a:schemeClr val="tx1">
                  <a:tint val="75000"/>
                </a:schemeClr>
              </a:solidFill>
              <a:latin typeface="+mn-lt"/>
              <a:cs typeface="+mn-cs"/>
            </a:endParaRPr>
          </a:p>
        </p:txBody>
      </p:sp>
      <p:graphicFrame>
        <p:nvGraphicFramePr>
          <p:cNvPr id="24615" name="Group 39"/>
          <p:cNvGraphicFramePr>
            <a:graphicFrameLocks noGrp="1"/>
          </p:cNvGraphicFramePr>
          <p:nvPr>
            <p:extLst>
              <p:ext uri="{D42A27DB-BD31-4B8C-83A1-F6EECF244321}">
                <p14:modId xmlns:p14="http://schemas.microsoft.com/office/powerpoint/2010/main" val="2719871201"/>
              </p:ext>
            </p:extLst>
          </p:nvPr>
        </p:nvGraphicFramePr>
        <p:xfrm>
          <a:off x="2879724" y="868245"/>
          <a:ext cx="6048375" cy="4432418"/>
        </p:xfrm>
        <a:graphic>
          <a:graphicData uri="http://schemas.openxmlformats.org/drawingml/2006/table">
            <a:tbl>
              <a:tblPr/>
              <a:tblGrid>
                <a:gridCol w="791666"/>
                <a:gridCol w="2823071"/>
                <a:gridCol w="2433638"/>
              </a:tblGrid>
              <a:tr h="378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6076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Kafka, Franz, 1883-1924. Der Pro</a:t>
                      </a:r>
                      <a:r>
                        <a:rPr kumimoji="0" lang="de-DE" sz="1800" b="1" i="0" u="none" strike="noStrike" cap="none" normalizeH="0" baseline="0" dirty="0" smtClean="0">
                          <a:ln>
                            <a:noFill/>
                          </a:ln>
                          <a:solidFill>
                            <a:srgbClr val="000000"/>
                          </a:solidFill>
                          <a:effectLst/>
                          <a:latin typeface="Verdana" pitchFamily="34" charset="0"/>
                          <a:cs typeface="Arial" charset="0"/>
                        </a:rPr>
                        <a:t>z</a:t>
                      </a:r>
                      <a:r>
                        <a:rPr kumimoji="0" lang="de-DE" sz="1800" b="0" i="0" u="none" strike="noStrike" cap="none" normalizeH="0" baseline="0" dirty="0" smtClean="0">
                          <a:ln>
                            <a:noFill/>
                          </a:ln>
                          <a:solidFill>
                            <a:srgbClr val="000000"/>
                          </a:solidFill>
                          <a:effectLst/>
                          <a:latin typeface="Verdana" pitchFamily="34" charset="0"/>
                          <a:cs typeface="Arial" charset="0"/>
                        </a:rPr>
                        <a:t>ess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960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Kafka, Franz, 1883-1924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8407">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59733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Strukt. Beschreib.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Romane / Franz Kafka. - Düsseldorf : Artemis &amp; Winkler, 2007</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ISBN 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989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Beziehungs-kennzeichnung</a:t>
                      </a:r>
                      <a:r>
                        <a:rPr kumimoji="0" lang="de-DE" sz="1800" b="0" i="0" u="none" strike="noStrike" cap="none" normalizeH="0" baseline="0" dirty="0" smtClean="0">
                          <a:ln>
                            <a:noFill/>
                          </a:ln>
                          <a:solidFill>
                            <a:srgbClr val="000000"/>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3585" name="Titel 1"/>
          <p:cNvSpPr>
            <a:spLocks noGrp="1"/>
          </p:cNvSpPr>
          <p:nvPr>
            <p:ph type="title" idx="4294967295"/>
          </p:nvPr>
        </p:nvSpPr>
        <p:spPr>
          <a:xfrm>
            <a:off x="250825" y="238607"/>
            <a:ext cx="8748713" cy="886137"/>
          </a:xfrm>
        </p:spPr>
        <p:txBody>
          <a:bodyPr/>
          <a:lstStyle/>
          <a:p>
            <a:pPr eaLnBrk="1" hangingPunct="1"/>
            <a:r>
              <a:rPr lang="de-DE" sz="2800" dirty="0" smtClean="0">
                <a:solidFill>
                  <a:srgbClr val="376092"/>
                </a:solidFill>
              </a:rPr>
              <a:t>Ein geistiger Schöpfer, übergeordneter Titel –</a:t>
            </a:r>
            <a:br>
              <a:rPr lang="de-DE" sz="2800" dirty="0" smtClean="0">
                <a:solidFill>
                  <a:srgbClr val="376092"/>
                </a:solidFill>
              </a:rPr>
            </a:br>
            <a:r>
              <a:rPr lang="de-DE" sz="2800" dirty="0" smtClean="0">
                <a:solidFill>
                  <a:srgbClr val="376092"/>
                </a:solidFill>
              </a:rPr>
              <a:t>Teil Forts.</a:t>
            </a:r>
          </a:p>
        </p:txBody>
      </p:sp>
      <p:sp>
        <p:nvSpPr>
          <p:cNvPr id="23586" name="Textfeld 1"/>
          <p:cNvSpPr txBox="1">
            <a:spLocks noChangeArrowheads="1"/>
          </p:cNvSpPr>
          <p:nvPr/>
        </p:nvSpPr>
        <p:spPr bwMode="auto">
          <a:xfrm>
            <a:off x="827881" y="1262087"/>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1</a:t>
            </a:r>
          </a:p>
        </p:txBody>
      </p:sp>
      <p:sp>
        <p:nvSpPr>
          <p:cNvPr id="23587" name="Textplatzhalter 2"/>
          <p:cNvSpPr>
            <a:spLocks/>
          </p:cNvSpPr>
          <p:nvPr/>
        </p:nvSpPr>
        <p:spPr bwMode="auto">
          <a:xfrm>
            <a:off x="2843981" y="5300663"/>
            <a:ext cx="5832475" cy="1150937"/>
          </a:xfrm>
          <a:prstGeom prst="rect">
            <a:avLst/>
          </a:prstGeom>
          <a:noFill/>
          <a:ln w="9525">
            <a:noFill/>
            <a:miter lim="800000"/>
            <a:headEnd/>
            <a:tailEnd/>
          </a:ln>
        </p:spPr>
        <p:txBody>
          <a:bodyPr/>
          <a:lstStyle/>
          <a:p>
            <a:pPr>
              <a:spcBef>
                <a:spcPct val="20000"/>
              </a:spcBef>
              <a:buFont typeface="Arial" charset="0"/>
              <a:buNone/>
            </a:pPr>
            <a:r>
              <a:rPr lang="de-DE" sz="1400" dirty="0">
                <a:latin typeface="Verdana" pitchFamily="34" charset="0"/>
              </a:rPr>
              <a:t>Hinweis zu 24.5. Bei einer strukturierten Beschreibung wird das Element „Beziehungskennzeichnung“ vor die strukturierte Beschreibung von 27.1. gesetzt. Die Beziehungskennzeichnung „Enthalten in“ findet sich in Anhang J.4.4.</a:t>
            </a:r>
          </a:p>
        </p:txBody>
      </p:sp>
      <p:sp>
        <p:nvSpPr>
          <p:cNvPr id="23588" name="Textfeld 7"/>
          <p:cNvSpPr txBox="1">
            <a:spLocks noChangeArrowheads="1"/>
          </p:cNvSpPr>
          <p:nvPr/>
        </p:nvSpPr>
        <p:spPr bwMode="auto">
          <a:xfrm>
            <a:off x="250825" y="572611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3589" name="Picture 39" descr="Frank-Kafka-Romane"/>
          <p:cNvPicPr>
            <a:picLocks noChangeAspect="1" noChangeArrowheads="1"/>
          </p:cNvPicPr>
          <p:nvPr/>
        </p:nvPicPr>
        <p:blipFill>
          <a:blip r:embed="rId2"/>
          <a:srcRect/>
          <a:stretch>
            <a:fillRect/>
          </a:stretch>
        </p:blipFill>
        <p:spPr bwMode="auto">
          <a:xfrm>
            <a:off x="286543" y="1628800"/>
            <a:ext cx="2376488" cy="4032250"/>
          </a:xfrm>
          <a:prstGeom prst="rect">
            <a:avLst/>
          </a:prstGeom>
          <a:noFill/>
          <a:ln w="9525">
            <a:noFill/>
            <a:miter lim="800000"/>
            <a:headEnd/>
            <a:tailEnd/>
          </a:ln>
        </p:spPr>
      </p:pic>
      <p:sp>
        <p:nvSpPr>
          <p:cNvPr id="10"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16</a:t>
            </a:fld>
            <a:endParaRPr lang="de-DE"/>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4578" name="Textplatzhalter 2"/>
          <p:cNvSpPr>
            <a:spLocks noGrp="1"/>
          </p:cNvSpPr>
          <p:nvPr>
            <p:ph type="body" sz="quarter" idx="4294967295"/>
          </p:nvPr>
        </p:nvSpPr>
        <p:spPr>
          <a:xfrm>
            <a:off x="250825" y="1412875"/>
            <a:ext cx="8642350" cy="4895850"/>
          </a:xfrm>
        </p:spPr>
        <p:txBody>
          <a:bodyPr/>
          <a:lstStyle/>
          <a:p>
            <a:pPr eaLnBrk="1" hangingPunct="1"/>
            <a:r>
              <a:rPr lang="de-DE" dirty="0" smtClean="0"/>
              <a:t>Die folgenden drei Folien veranschaulichen eine innerhalb der hierarchischen Beschreibung neu erstellte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BDD514B-26A5-4AE1-841D-B4E7AFF61D0E}" type="slidenum">
              <a:rPr lang="de-DE" sz="1200">
                <a:solidFill>
                  <a:schemeClr val="tx1">
                    <a:tint val="75000"/>
                  </a:schemeClr>
                </a:solidFill>
                <a:latin typeface="+mn-lt"/>
                <a:cs typeface="+mn-cs"/>
              </a:rPr>
              <a:pPr algn="r" fontAlgn="auto">
                <a:spcBef>
                  <a:spcPts val="0"/>
                </a:spcBef>
                <a:spcAft>
                  <a:spcPts val="0"/>
                </a:spcAft>
                <a:defRPr/>
              </a:pPr>
              <a:t>17</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17</a:t>
            </a:fld>
            <a:endParaRPr lang="de-D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7AAAB7C-AAFC-4FD3-92C5-820125C94D48}" type="slidenum">
              <a:rPr lang="de-DE" sz="1200">
                <a:solidFill>
                  <a:schemeClr val="tx1">
                    <a:tint val="75000"/>
                  </a:schemeClr>
                </a:solidFill>
                <a:latin typeface="+mn-lt"/>
                <a:cs typeface="+mn-cs"/>
              </a:rPr>
              <a:pPr algn="r" fontAlgn="auto">
                <a:spcBef>
                  <a:spcPts val="0"/>
                </a:spcBef>
                <a:spcAft>
                  <a:spcPts val="0"/>
                </a:spcAft>
                <a:defRPr/>
              </a:pPr>
              <a:t>18</a:t>
            </a:fld>
            <a:endParaRPr lang="de-DE" sz="1200">
              <a:solidFill>
                <a:schemeClr val="tx1">
                  <a:tint val="75000"/>
                </a:schemeClr>
              </a:solidFill>
              <a:latin typeface="+mn-lt"/>
              <a:cs typeface="+mn-cs"/>
            </a:endParaRPr>
          </a:p>
        </p:txBody>
      </p:sp>
      <p:graphicFrame>
        <p:nvGraphicFramePr>
          <p:cNvPr id="26680" name="Group 56"/>
          <p:cNvGraphicFramePr>
            <a:graphicFrameLocks noGrp="1"/>
          </p:cNvGraphicFramePr>
          <p:nvPr>
            <p:extLst>
              <p:ext uri="{D42A27DB-BD31-4B8C-83A1-F6EECF244321}">
                <p14:modId xmlns:p14="http://schemas.microsoft.com/office/powerpoint/2010/main" val="3037069412"/>
              </p:ext>
            </p:extLst>
          </p:nvPr>
        </p:nvGraphicFramePr>
        <p:xfrm>
          <a:off x="2915816" y="1060870"/>
          <a:ext cx="5903912" cy="5286798"/>
        </p:xfrm>
        <a:graphic>
          <a:graphicData uri="http://schemas.openxmlformats.org/drawingml/2006/table">
            <a:tbl>
              <a:tblPr/>
              <a:tblGrid>
                <a:gridCol w="936823"/>
                <a:gridCol w="2590602"/>
                <a:gridCol w="2376487"/>
              </a:tblGrid>
              <a:tr h="38209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3390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058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Franz Kafka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9690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herausgegeben und mit einem Nachwort versehen von Dieter Lamping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9563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mit Anmerkungen, Kommentar und Zeittafel von Sandra Poppe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6111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Düsseldorf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0070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Artemis &amp; Winkler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405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2667">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5645" name="Titel 1"/>
          <p:cNvSpPr>
            <a:spLocks noGrp="1"/>
          </p:cNvSpPr>
          <p:nvPr>
            <p:ph type="title" idx="4294967295"/>
          </p:nvPr>
        </p:nvSpPr>
        <p:spPr>
          <a:xfrm>
            <a:off x="250825" y="184150"/>
            <a:ext cx="8858250" cy="1005492"/>
          </a:xfrm>
        </p:spPr>
        <p:txBody>
          <a:bodyPr/>
          <a:lstStyle/>
          <a:p>
            <a:pPr eaLnBrk="1" hangingPunct="1"/>
            <a:r>
              <a:rPr lang="de-DE" sz="2800" dirty="0" smtClean="0">
                <a:solidFill>
                  <a:srgbClr val="376092"/>
                </a:solidFill>
              </a:rPr>
              <a:t>Ein geistiger Schöpfer, übergeordneter Titel –</a:t>
            </a:r>
            <a:br>
              <a:rPr lang="de-DE" sz="2800" dirty="0" smtClean="0">
                <a:solidFill>
                  <a:srgbClr val="376092"/>
                </a:solidFill>
              </a:rPr>
            </a:br>
            <a:r>
              <a:rPr lang="de-DE" sz="2800" dirty="0" smtClean="0">
                <a:solidFill>
                  <a:srgbClr val="376092"/>
                </a:solidFill>
              </a:rPr>
              <a:t>umfassend</a:t>
            </a:r>
          </a:p>
        </p:txBody>
      </p:sp>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18</a:t>
            </a:fld>
            <a:endParaRPr lang="de-DE"/>
          </a:p>
        </p:txBody>
      </p:sp>
      <p:sp>
        <p:nvSpPr>
          <p:cNvPr id="10" name="Textfeld 1"/>
          <p:cNvSpPr txBox="1">
            <a:spLocks noChangeArrowheads="1"/>
          </p:cNvSpPr>
          <p:nvPr/>
        </p:nvSpPr>
        <p:spPr bwMode="auto">
          <a:xfrm>
            <a:off x="827881" y="1262087"/>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1</a:t>
            </a:r>
          </a:p>
        </p:txBody>
      </p:sp>
      <p:sp>
        <p:nvSpPr>
          <p:cNvPr id="11" name="Textfeld 7"/>
          <p:cNvSpPr txBox="1">
            <a:spLocks noChangeArrowheads="1"/>
          </p:cNvSpPr>
          <p:nvPr/>
        </p:nvSpPr>
        <p:spPr bwMode="auto">
          <a:xfrm>
            <a:off x="250825" y="572611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12" name="Picture 39" descr="Frank-Kafka-Romane"/>
          <p:cNvPicPr>
            <a:picLocks noChangeAspect="1" noChangeArrowheads="1"/>
          </p:cNvPicPr>
          <p:nvPr/>
        </p:nvPicPr>
        <p:blipFill>
          <a:blip r:embed="rId2"/>
          <a:srcRect/>
          <a:stretch>
            <a:fillRect/>
          </a:stretch>
        </p:blipFill>
        <p:spPr bwMode="auto">
          <a:xfrm>
            <a:off x="286543" y="1628800"/>
            <a:ext cx="2376488" cy="403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2414961-C8F5-4FAC-AA59-38D04BC7296D}" type="slidenum">
              <a:rPr lang="de-DE" sz="1200">
                <a:solidFill>
                  <a:schemeClr val="tx1">
                    <a:tint val="75000"/>
                  </a:schemeClr>
                </a:solidFill>
                <a:latin typeface="+mn-lt"/>
                <a:cs typeface="+mn-cs"/>
              </a:rPr>
              <a:pPr algn="r" fontAlgn="auto">
                <a:spcBef>
                  <a:spcPts val="0"/>
                </a:spcBef>
                <a:spcAft>
                  <a:spcPts val="0"/>
                </a:spcAft>
                <a:defRPr/>
              </a:pPr>
              <a:t>19</a:t>
            </a:fld>
            <a:endParaRPr lang="de-DE" sz="1200">
              <a:solidFill>
                <a:schemeClr val="tx1">
                  <a:tint val="75000"/>
                </a:schemeClr>
              </a:solidFill>
              <a:latin typeface="+mn-lt"/>
              <a:cs typeface="+mn-cs"/>
            </a:endParaRPr>
          </a:p>
        </p:txBody>
      </p:sp>
      <p:graphicFrame>
        <p:nvGraphicFramePr>
          <p:cNvPr id="27697" name="Group 49"/>
          <p:cNvGraphicFramePr>
            <a:graphicFrameLocks noGrp="1"/>
          </p:cNvGraphicFramePr>
          <p:nvPr>
            <p:extLst>
              <p:ext uri="{D42A27DB-BD31-4B8C-83A1-F6EECF244321}">
                <p14:modId xmlns:p14="http://schemas.microsoft.com/office/powerpoint/2010/main" val="48455362"/>
              </p:ext>
            </p:extLst>
          </p:nvPr>
        </p:nvGraphicFramePr>
        <p:xfrm>
          <a:off x="3123092" y="1658442"/>
          <a:ext cx="5689600" cy="3880346"/>
        </p:xfrm>
        <a:graphic>
          <a:graphicData uri="http://schemas.openxmlformats.org/drawingml/2006/table">
            <a:tbl>
              <a:tblPr/>
              <a:tblGrid>
                <a:gridCol w="960437"/>
                <a:gridCol w="2438400"/>
                <a:gridCol w="2290763"/>
              </a:tblGrid>
              <a:tr h="358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ISBN 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0572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3204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204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1039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67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4137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err="1" smtClean="0">
                          <a:ln>
                            <a:noFill/>
                          </a:ln>
                          <a:solidFill>
                            <a:srgbClr val="000000"/>
                          </a:solidFill>
                          <a:effectLst/>
                          <a:latin typeface="Verdana" pitchFamily="34" charset="0"/>
                          <a:cs typeface="Arial" charset="0"/>
                        </a:rPr>
                        <a:t>ger</a:t>
                      </a: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6667" name="Rectangle 52"/>
          <p:cNvSpPr>
            <a:spLocks noChangeArrowheads="1"/>
          </p:cNvSpPr>
          <p:nvPr/>
        </p:nvSpPr>
        <p:spPr bwMode="auto">
          <a:xfrm>
            <a:off x="3132138" y="5538788"/>
            <a:ext cx="5761037" cy="825500"/>
          </a:xfrm>
          <a:prstGeom prst="rect">
            <a:avLst/>
          </a:prstGeom>
          <a:noFill/>
          <a:ln w="9525">
            <a:noFill/>
            <a:miter lim="800000"/>
            <a:headEnd/>
            <a:tailEnd/>
          </a:ln>
        </p:spPr>
        <p:txBody>
          <a:bodyPr anchor="ctr">
            <a:spAutoFit/>
          </a:bodyPr>
          <a:lstStyle/>
          <a:p>
            <a:r>
              <a:rPr lang="de-DE" altLang="zh-CN" sz="1600"/>
              <a:t>„Romane“ in 6.2.2 ist ein Formaltitel, Hinweise zur Bildung von Formaltiteln siehe Schulungsunterlagen Modul 5A Zusammenstellungen – Umfassende Beschreibung </a:t>
            </a:r>
          </a:p>
        </p:txBody>
      </p:sp>
      <p:sp>
        <p:nvSpPr>
          <p:cNvPr id="10"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19</a:t>
            </a:fld>
            <a:endParaRPr lang="de-DE"/>
          </a:p>
        </p:txBody>
      </p:sp>
      <p:sp>
        <p:nvSpPr>
          <p:cNvPr id="11" name="Textfeld 1"/>
          <p:cNvSpPr txBox="1">
            <a:spLocks noChangeArrowheads="1"/>
          </p:cNvSpPr>
          <p:nvPr/>
        </p:nvSpPr>
        <p:spPr bwMode="auto">
          <a:xfrm>
            <a:off x="827881" y="1262087"/>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1</a:t>
            </a:r>
          </a:p>
        </p:txBody>
      </p:sp>
      <p:sp>
        <p:nvSpPr>
          <p:cNvPr id="12" name="Textfeld 7"/>
          <p:cNvSpPr txBox="1">
            <a:spLocks noChangeArrowheads="1"/>
          </p:cNvSpPr>
          <p:nvPr/>
        </p:nvSpPr>
        <p:spPr bwMode="auto">
          <a:xfrm>
            <a:off x="250825" y="572611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13" name="Picture 39" descr="Frank-Kafka-Romane"/>
          <p:cNvPicPr>
            <a:picLocks noChangeAspect="1" noChangeArrowheads="1"/>
          </p:cNvPicPr>
          <p:nvPr/>
        </p:nvPicPr>
        <p:blipFill>
          <a:blip r:embed="rId2"/>
          <a:srcRect/>
          <a:stretch>
            <a:fillRect/>
          </a:stretch>
        </p:blipFill>
        <p:spPr bwMode="auto">
          <a:xfrm>
            <a:off x="286543" y="1628800"/>
            <a:ext cx="2376488" cy="4032250"/>
          </a:xfrm>
          <a:prstGeom prst="rect">
            <a:avLst/>
          </a:prstGeom>
          <a:noFill/>
          <a:ln w="9525">
            <a:noFill/>
            <a:miter lim="800000"/>
            <a:headEnd/>
            <a:tailEnd/>
          </a:ln>
        </p:spPr>
      </p:pic>
      <p:sp>
        <p:nvSpPr>
          <p:cNvPr id="14" name="Titel 1"/>
          <p:cNvSpPr>
            <a:spLocks noGrp="1"/>
          </p:cNvSpPr>
          <p:nvPr>
            <p:ph type="title" idx="4294967295"/>
          </p:nvPr>
        </p:nvSpPr>
        <p:spPr>
          <a:xfrm>
            <a:off x="250825" y="184150"/>
            <a:ext cx="8858250" cy="1005492"/>
          </a:xfrm>
        </p:spPr>
        <p:txBody>
          <a:bodyPr/>
          <a:lstStyle/>
          <a:p>
            <a:pPr eaLnBrk="1" hangingPunct="1"/>
            <a:r>
              <a:rPr lang="de-DE" sz="2800" dirty="0" smtClean="0">
                <a:solidFill>
                  <a:srgbClr val="376092"/>
                </a:solidFill>
              </a:rPr>
              <a:t>Ein geistiger Schöpfer, übergeordneter Titel –</a:t>
            </a:r>
            <a:br>
              <a:rPr lang="de-DE" sz="2800" dirty="0" smtClean="0">
                <a:solidFill>
                  <a:srgbClr val="376092"/>
                </a:solidFill>
              </a:rPr>
            </a:br>
            <a:r>
              <a:rPr lang="de-DE" sz="2800" dirty="0" smtClean="0">
                <a:solidFill>
                  <a:srgbClr val="376092"/>
                </a:solidFill>
              </a:rPr>
              <a:t>umfassend, Forts.</a:t>
            </a:r>
            <a:endParaRPr lang="de-DE" sz="2800" dirty="0" smtClean="0">
              <a:solidFill>
                <a:srgbClr val="37609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el 1"/>
          <p:cNvSpPr>
            <a:spLocks noGrp="1"/>
          </p:cNvSpPr>
          <p:nvPr>
            <p:ph type="title"/>
          </p:nvPr>
        </p:nvSpPr>
        <p:spPr>
          <a:xfrm>
            <a:off x="395288" y="2565400"/>
            <a:ext cx="8229600" cy="1143000"/>
          </a:xfrm>
        </p:spPr>
        <p:txBody>
          <a:bodyPr/>
          <a:lstStyle/>
          <a:p>
            <a:pPr algn="ctr" eaLnBrk="1" hangingPunct="1"/>
            <a:r>
              <a:rPr lang="de-DE" dirty="0" smtClean="0">
                <a:solidFill>
                  <a:srgbClr val="376092"/>
                </a:solidFill>
              </a:rPr>
              <a:t>Zusammenstellungen:</a:t>
            </a:r>
            <a:br>
              <a:rPr lang="de-DE" dirty="0" smtClean="0">
                <a:solidFill>
                  <a:srgbClr val="376092"/>
                </a:solidFill>
              </a:rPr>
            </a:br>
            <a:r>
              <a:rPr lang="de-DE" dirty="0" smtClean="0">
                <a:solidFill>
                  <a:srgbClr val="376092"/>
                </a:solidFill>
              </a:rPr>
              <a:t/>
            </a:r>
            <a:br>
              <a:rPr lang="de-DE" dirty="0" smtClean="0">
                <a:solidFill>
                  <a:srgbClr val="376092"/>
                </a:solidFill>
              </a:rPr>
            </a:br>
            <a:r>
              <a:rPr lang="de-DE" dirty="0" smtClean="0">
                <a:solidFill>
                  <a:srgbClr val="376092"/>
                </a:solidFill>
              </a:rPr>
              <a:t>analytische und hierarchische Beschreibung</a:t>
            </a:r>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b="1">
                <a:solidFill>
                  <a:schemeClr val="tx1"/>
                </a:solidFill>
                <a:latin typeface="Verdana" pitchFamily="34" charset="0"/>
                <a:cs typeface="Arial" charset="0"/>
              </a:rPr>
              <a:t>Modul 5A.02.02</a:t>
            </a:r>
          </a:p>
        </p:txBody>
      </p:sp>
      <p:sp>
        <p:nvSpPr>
          <p:cNvPr id="8" name="Foliennummernplatzhalter 7"/>
          <p:cNvSpPr>
            <a:spLocks noGrp="1"/>
          </p:cNvSpPr>
          <p:nvPr>
            <p:ph type="sldNum" sz="quarter" idx="15"/>
          </p:nvPr>
        </p:nvSpPr>
        <p:spPr/>
        <p:txBody>
          <a:bodyPr/>
          <a:lstStyle/>
          <a:p>
            <a:pPr>
              <a:defRPr/>
            </a:pPr>
            <a:fld id="{81AC4E6D-B8D2-4ABD-9136-4BEA49EB9218}" type="slidenum">
              <a:rPr lang="de-DE"/>
              <a:pPr>
                <a:defRPr/>
              </a:pPr>
              <a:t>2</a:t>
            </a:fld>
            <a:endParaRPr lang="de-DE"/>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3AF46CF-FC11-49A6-AB5F-2B410361092C}" type="slidenum">
              <a:rPr lang="de-DE" sz="1200">
                <a:solidFill>
                  <a:schemeClr val="tx1">
                    <a:tint val="75000"/>
                  </a:schemeClr>
                </a:solidFill>
                <a:latin typeface="+mn-lt"/>
                <a:cs typeface="+mn-cs"/>
              </a:rPr>
              <a:pPr algn="r" fontAlgn="auto">
                <a:spcBef>
                  <a:spcPts val="0"/>
                </a:spcBef>
                <a:spcAft>
                  <a:spcPts val="0"/>
                </a:spcAft>
                <a:defRPr/>
              </a:pPr>
              <a:t>20</a:t>
            </a:fld>
            <a:endParaRPr lang="de-DE" sz="1200">
              <a:solidFill>
                <a:schemeClr val="tx1">
                  <a:tint val="75000"/>
                </a:schemeClr>
              </a:solidFill>
              <a:latin typeface="+mn-lt"/>
              <a:cs typeface="+mn-cs"/>
            </a:endParaRPr>
          </a:p>
        </p:txBody>
      </p:sp>
      <p:graphicFrame>
        <p:nvGraphicFramePr>
          <p:cNvPr id="27695" name="Group 47"/>
          <p:cNvGraphicFramePr>
            <a:graphicFrameLocks noGrp="1"/>
          </p:cNvGraphicFramePr>
          <p:nvPr>
            <p:extLst>
              <p:ext uri="{D42A27DB-BD31-4B8C-83A1-F6EECF244321}">
                <p14:modId xmlns:p14="http://schemas.microsoft.com/office/powerpoint/2010/main" val="2236441462"/>
              </p:ext>
            </p:extLst>
          </p:nvPr>
        </p:nvGraphicFramePr>
        <p:xfrm>
          <a:off x="2915816" y="1624509"/>
          <a:ext cx="5903912" cy="4734917"/>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04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Kafka, Franz, 1883-1924. 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Kafka, Franz, 1883-1924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3079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Lamping, Dieter, 1954-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027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Herausgeber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5789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Poppe, Sandra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zh-CN" sz="1800" b="0" i="0" u="none" strike="noStrike" cap="none" normalizeH="0" baseline="0" dirty="0" smtClean="0">
                          <a:ln>
                            <a:noFill/>
                          </a:ln>
                          <a:solidFill>
                            <a:srgbClr val="000000"/>
                          </a:solidFill>
                          <a:effectLst/>
                          <a:latin typeface="Verdana" pitchFamily="34" charset="0"/>
                          <a:ea typeface="宋体" pitchFamily="2" charset="-122"/>
                          <a:cs typeface="Arial" charset="0"/>
                        </a:rPr>
                        <a:t>Verfasser von ergänzendem Text </a:t>
                      </a:r>
                      <a:endParaRPr kumimoji="0" lang="de-DE" sz="1800" b="0" i="0" u="none" strike="noStrike" cap="none" normalizeH="0" baseline="0" dirty="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7689" name="Titel 1"/>
          <p:cNvSpPr>
            <a:spLocks noGrp="1"/>
          </p:cNvSpPr>
          <p:nvPr>
            <p:ph type="title" idx="4294967295"/>
          </p:nvPr>
        </p:nvSpPr>
        <p:spPr>
          <a:xfrm>
            <a:off x="250825" y="184150"/>
            <a:ext cx="8858250" cy="1012602"/>
          </a:xfrm>
        </p:spPr>
        <p:txBody>
          <a:bodyPr/>
          <a:lstStyle/>
          <a:p>
            <a:pPr eaLnBrk="1" hangingPunct="1"/>
            <a:r>
              <a:rPr lang="de-DE" sz="2800" dirty="0" smtClean="0">
                <a:solidFill>
                  <a:srgbClr val="376092"/>
                </a:solidFill>
              </a:rPr>
              <a:t>Ein geistiger Schöpfer, übergeordneter Titel –</a:t>
            </a:r>
            <a:br>
              <a:rPr lang="de-DE" sz="2800" dirty="0" smtClean="0">
                <a:solidFill>
                  <a:srgbClr val="376092"/>
                </a:solidFill>
              </a:rPr>
            </a:br>
            <a:r>
              <a:rPr lang="de-DE" sz="2800" dirty="0" smtClean="0">
                <a:solidFill>
                  <a:srgbClr val="376092"/>
                </a:solidFill>
              </a:rPr>
              <a:t>umfassend, Forts.</a:t>
            </a:r>
          </a:p>
        </p:txBody>
      </p:sp>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20</a:t>
            </a:fld>
            <a:endParaRPr lang="de-DE"/>
          </a:p>
        </p:txBody>
      </p:sp>
      <p:sp>
        <p:nvSpPr>
          <p:cNvPr id="10" name="Textfeld 1"/>
          <p:cNvSpPr txBox="1">
            <a:spLocks noChangeArrowheads="1"/>
          </p:cNvSpPr>
          <p:nvPr/>
        </p:nvSpPr>
        <p:spPr bwMode="auto">
          <a:xfrm>
            <a:off x="827881" y="1262087"/>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1</a:t>
            </a:r>
          </a:p>
        </p:txBody>
      </p:sp>
      <p:sp>
        <p:nvSpPr>
          <p:cNvPr id="11" name="Textfeld 7"/>
          <p:cNvSpPr txBox="1">
            <a:spLocks noChangeArrowheads="1"/>
          </p:cNvSpPr>
          <p:nvPr/>
        </p:nvSpPr>
        <p:spPr bwMode="auto">
          <a:xfrm>
            <a:off x="250825" y="572611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12" name="Picture 39" descr="Frank-Kafka-Romane"/>
          <p:cNvPicPr>
            <a:picLocks noChangeAspect="1" noChangeArrowheads="1"/>
          </p:cNvPicPr>
          <p:nvPr/>
        </p:nvPicPr>
        <p:blipFill>
          <a:blip r:embed="rId2"/>
          <a:srcRect/>
          <a:stretch>
            <a:fillRect/>
          </a:stretch>
        </p:blipFill>
        <p:spPr bwMode="auto">
          <a:xfrm>
            <a:off x="286543" y="1628800"/>
            <a:ext cx="2376488" cy="403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el 1"/>
          <p:cNvSpPr>
            <a:spLocks noGrp="1"/>
          </p:cNvSpPr>
          <p:nvPr>
            <p:ph type="title" idx="4294967295"/>
          </p:nvPr>
        </p:nvSpPr>
        <p:spPr>
          <a:xfrm>
            <a:off x="250825" y="260648"/>
            <a:ext cx="8642350" cy="431329"/>
          </a:xfrm>
        </p:spPr>
        <p:txBody>
          <a:bodyPr/>
          <a:lstStyle/>
          <a:p>
            <a:pPr eaLnBrk="1" hangingPunct="1"/>
            <a:r>
              <a:rPr lang="de-DE" sz="2800" dirty="0" smtClean="0">
                <a:solidFill>
                  <a:srgbClr val="376092"/>
                </a:solidFill>
              </a:rPr>
              <a:t>Hinweis zu den weiteren Beispielen</a:t>
            </a:r>
          </a:p>
        </p:txBody>
      </p:sp>
      <p:sp>
        <p:nvSpPr>
          <p:cNvPr id="28674" name="Textplatzhalter 2"/>
          <p:cNvSpPr>
            <a:spLocks noGrp="1"/>
          </p:cNvSpPr>
          <p:nvPr>
            <p:ph type="body" sz="quarter" idx="4294967295"/>
          </p:nvPr>
        </p:nvSpPr>
        <p:spPr>
          <a:xfrm>
            <a:off x="250825" y="1412875"/>
            <a:ext cx="8642350" cy="4895850"/>
          </a:xfrm>
        </p:spPr>
        <p:txBody>
          <a:bodyPr/>
          <a:lstStyle/>
          <a:p>
            <a:pPr marL="0" indent="0" eaLnBrk="1" hangingPunct="1"/>
            <a:endParaRPr lang="de-DE" dirty="0" smtClean="0"/>
          </a:p>
          <a:p>
            <a:pPr eaLnBrk="1" hangingPunct="1"/>
            <a:r>
              <a:rPr lang="de-DE" dirty="0" smtClean="0"/>
              <a:t>Bei den weiteren Beispielen werden teilweise nur noch die für die Darstellung des Sachverhalts wichtigen Elemente aufgeführt. </a:t>
            </a:r>
          </a:p>
          <a:p>
            <a:pPr eaLnBrk="1" hangingPunct="1"/>
            <a:r>
              <a:rPr lang="de-DE" dirty="0" smtClean="0"/>
              <a:t>Die vollständigen Beispiele können Sie in der Textversion zu dieser PowerPoint-Schulung finden oder in der Beispielsammlung der AG RDA im RDA Info-Wiki.</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0BD1398-FCC3-4F53-8085-B205882F78BE}" type="slidenum">
              <a:rPr lang="de-DE" sz="1200">
                <a:solidFill>
                  <a:schemeClr val="tx1">
                    <a:tint val="75000"/>
                  </a:schemeClr>
                </a:solidFill>
                <a:latin typeface="+mn-lt"/>
                <a:cs typeface="+mn-cs"/>
              </a:rPr>
              <a:pPr algn="r" fontAlgn="auto">
                <a:spcBef>
                  <a:spcPts val="0"/>
                </a:spcBef>
                <a:spcAft>
                  <a:spcPts val="0"/>
                </a:spcAft>
                <a:defRPr/>
              </a:pPr>
              <a:t>21</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21</a:t>
            </a:fld>
            <a:endParaRPr lang="de-DE"/>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el 1"/>
          <p:cNvSpPr>
            <a:spLocks noGrp="1"/>
          </p:cNvSpPr>
          <p:nvPr>
            <p:ph type="title" idx="4294967295"/>
          </p:nvPr>
        </p:nvSpPr>
        <p:spPr>
          <a:xfrm>
            <a:off x="250825" y="166328"/>
            <a:ext cx="8642350" cy="1030424"/>
          </a:xfrm>
        </p:spPr>
        <p:txBody>
          <a:bodyPr/>
          <a:lstStyle/>
          <a:p>
            <a:pPr eaLnBrk="1" hangingPunct="1"/>
            <a:r>
              <a:rPr lang="de-DE" sz="2800" dirty="0" smtClean="0">
                <a:solidFill>
                  <a:srgbClr val="376092"/>
                </a:solidFill>
              </a:rPr>
              <a:t>Zusammenstellung von Werken von einem geistigen Schöpfer ohne übergeordnetem Titel</a:t>
            </a:r>
          </a:p>
        </p:txBody>
      </p:sp>
      <p:sp>
        <p:nvSpPr>
          <p:cNvPr id="29698" name="Textplatzhalter 2"/>
          <p:cNvSpPr>
            <a:spLocks noGrp="1"/>
          </p:cNvSpPr>
          <p:nvPr>
            <p:ph type="body" sz="quarter" idx="4294967295"/>
          </p:nvPr>
        </p:nvSpPr>
        <p:spPr>
          <a:xfrm>
            <a:off x="250825" y="1412875"/>
            <a:ext cx="8642350" cy="4895850"/>
          </a:xfrm>
        </p:spPr>
        <p:txBody>
          <a:bodyPr/>
          <a:lstStyle/>
          <a:p>
            <a:pPr eaLnBrk="1" hangingPunct="1"/>
            <a:r>
              <a:rPr lang="de-DE" dirty="0" smtClean="0"/>
              <a:t>Die folgenden zwei Folien veranschaulichen die analytische Beschreibung des 1. Teils</a:t>
            </a:r>
          </a:p>
          <a:p>
            <a:pPr eaLnBrk="1" hangingPunct="1"/>
            <a:r>
              <a:rPr lang="de-DE" dirty="0" smtClean="0"/>
              <a:t>Die Beschreibung der weiteren Teile erfolgt parallel und wird hier nicht weiter ausgearbeitet </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A49DCF4F-3A5B-4A5E-B2DF-942FE4CC5EB8}" type="slidenum">
              <a:rPr lang="de-DE" sz="1200">
                <a:solidFill>
                  <a:schemeClr val="tx1">
                    <a:tint val="75000"/>
                  </a:schemeClr>
                </a:solidFill>
                <a:latin typeface="+mn-lt"/>
                <a:cs typeface="+mn-cs"/>
              </a:rPr>
              <a:pPr algn="r" fontAlgn="auto">
                <a:spcBef>
                  <a:spcPts val="0"/>
                </a:spcBef>
                <a:spcAft>
                  <a:spcPts val="0"/>
                </a:spcAft>
                <a:defRPr/>
              </a:pPr>
              <a:t>22</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22</a:t>
            </a:fld>
            <a:endParaRPr lang="de-DE"/>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4F46803-3761-46A1-9FAC-6AEB2C0F29B6}" type="slidenum">
              <a:rPr lang="de-DE" sz="1200">
                <a:solidFill>
                  <a:schemeClr val="tx1">
                    <a:tint val="75000"/>
                  </a:schemeClr>
                </a:solidFill>
                <a:latin typeface="+mn-lt"/>
                <a:cs typeface="+mn-cs"/>
              </a:rPr>
              <a:pPr algn="r" fontAlgn="auto">
                <a:spcBef>
                  <a:spcPts val="0"/>
                </a:spcBef>
                <a:spcAft>
                  <a:spcPts val="0"/>
                </a:spcAft>
                <a:defRPr/>
              </a:pPr>
              <a:t>23</a:t>
            </a:fld>
            <a:endParaRPr lang="de-DE" sz="1200">
              <a:solidFill>
                <a:schemeClr val="tx1">
                  <a:tint val="75000"/>
                </a:schemeClr>
              </a:solidFill>
              <a:latin typeface="+mn-lt"/>
              <a:cs typeface="+mn-cs"/>
            </a:endParaRPr>
          </a:p>
        </p:txBody>
      </p:sp>
      <p:graphicFrame>
        <p:nvGraphicFramePr>
          <p:cNvPr id="31802" name="Group 58"/>
          <p:cNvGraphicFramePr>
            <a:graphicFrameLocks noGrp="1"/>
          </p:cNvGraphicFramePr>
          <p:nvPr>
            <p:extLst>
              <p:ext uri="{D42A27DB-BD31-4B8C-83A1-F6EECF244321}">
                <p14:modId xmlns:p14="http://schemas.microsoft.com/office/powerpoint/2010/main" val="2803701209"/>
              </p:ext>
            </p:extLst>
          </p:nvPr>
        </p:nvGraphicFramePr>
        <p:xfrm>
          <a:off x="2843808" y="1305084"/>
          <a:ext cx="5903912" cy="5071904"/>
        </p:xfrm>
        <a:graphic>
          <a:graphicData uri="http://schemas.openxmlformats.org/drawingml/2006/table">
            <a:tbl>
              <a:tblPr/>
              <a:tblGrid>
                <a:gridCol w="996950"/>
                <a:gridCol w="2747466"/>
                <a:gridCol w="2159496"/>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875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Marius von Mayenburg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6910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204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606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6004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6004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Seite 7-69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err="1" smtClean="0">
                          <a:ln>
                            <a:noFill/>
                          </a:ln>
                          <a:solidFill>
                            <a:srgbClr val="000000"/>
                          </a:solidFill>
                          <a:effectLst/>
                          <a:latin typeface="Verdana" pitchFamily="34" charset="0"/>
                          <a:cs typeface="Arial" charset="0"/>
                        </a:rPr>
                        <a:t>ger</a:t>
                      </a: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0774" name="Titel 1"/>
          <p:cNvSpPr>
            <a:spLocks noGrp="1"/>
          </p:cNvSpPr>
          <p:nvPr>
            <p:ph type="title" idx="4294967295"/>
          </p:nvPr>
        </p:nvSpPr>
        <p:spPr>
          <a:xfrm>
            <a:off x="250825" y="184150"/>
            <a:ext cx="8858250" cy="1012602"/>
          </a:xfrm>
        </p:spPr>
        <p:txBody>
          <a:bodyPr/>
          <a:lstStyle/>
          <a:p>
            <a:pPr eaLnBrk="1" hangingPunct="1"/>
            <a:r>
              <a:rPr lang="de-DE" sz="2800" dirty="0" smtClean="0">
                <a:solidFill>
                  <a:srgbClr val="376092"/>
                </a:solidFill>
              </a:rPr>
              <a:t>Ein geistiger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Teil analytisch</a:t>
            </a:r>
          </a:p>
        </p:txBody>
      </p:sp>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23</a:t>
            </a:fld>
            <a:endParaRPr lang="de-DE"/>
          </a:p>
        </p:txBody>
      </p:sp>
      <p:sp>
        <p:nvSpPr>
          <p:cNvPr id="10" name="Textfeld 1"/>
          <p:cNvSpPr txBox="1">
            <a:spLocks noChangeArrowheads="1"/>
          </p:cNvSpPr>
          <p:nvPr/>
        </p:nvSpPr>
        <p:spPr bwMode="auto">
          <a:xfrm>
            <a:off x="793356" y="1340768"/>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2</a:t>
            </a:r>
          </a:p>
        </p:txBody>
      </p:sp>
      <p:sp>
        <p:nvSpPr>
          <p:cNvPr id="11" name="Textfeld 7"/>
          <p:cNvSpPr txBox="1">
            <a:spLocks noChangeArrowheads="1"/>
          </p:cNvSpPr>
          <p:nvPr/>
        </p:nvSpPr>
        <p:spPr bwMode="auto">
          <a:xfrm>
            <a:off x="510723" y="5458073"/>
            <a:ext cx="1945437" cy="830997"/>
          </a:xfrm>
          <a:prstGeom prst="rect">
            <a:avLst/>
          </a:prstGeom>
          <a:solidFill>
            <a:schemeClr val="bg1"/>
          </a:solidFill>
          <a:ln w="9525">
            <a:solidFill>
              <a:schemeClr val="tx1"/>
            </a:solidFill>
            <a:miter lim="800000"/>
            <a:headEnd/>
            <a:tailEnd/>
          </a:ln>
        </p:spPr>
        <p:txBody>
          <a:bodyPr wrap="square">
            <a:spAutoFit/>
          </a:bodyPr>
          <a:lstStyle/>
          <a:p>
            <a:r>
              <a:rPr lang="de-DE" sz="1600"/>
              <a:t>Enthält  2 Theater-stücke von Marius Mayenburg</a:t>
            </a:r>
          </a:p>
        </p:txBody>
      </p:sp>
      <p:pic>
        <p:nvPicPr>
          <p:cNvPr id="12" name="Picture 35" descr="Marius-von-Mayenburg-Feuergesicht"/>
          <p:cNvPicPr>
            <a:picLocks noChangeAspect="1" noChangeArrowheads="1"/>
          </p:cNvPicPr>
          <p:nvPr/>
        </p:nvPicPr>
        <p:blipFill>
          <a:blip r:embed="rId2"/>
          <a:srcRect/>
          <a:stretch>
            <a:fillRect/>
          </a:stretch>
        </p:blipFill>
        <p:spPr bwMode="auto">
          <a:xfrm>
            <a:off x="503261" y="1758205"/>
            <a:ext cx="1960363" cy="36007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42"/>
          <p:cNvPicPr>
            <a:picLocks noChangeAspect="1" noChangeArrowheads="1"/>
          </p:cNvPicPr>
          <p:nvPr/>
        </p:nvPicPr>
        <p:blipFill>
          <a:blip r:embed="rId2"/>
          <a:srcRect/>
          <a:stretch>
            <a:fillRect/>
          </a:stretch>
        </p:blipFill>
        <p:spPr bwMode="auto">
          <a:xfrm>
            <a:off x="323850" y="1779078"/>
            <a:ext cx="2240372" cy="4177134"/>
          </a:xfrm>
          <a:prstGeom prst="rect">
            <a:avLst/>
          </a:prstGeom>
          <a:noFill/>
          <a:ln w="9525">
            <a:solidFill>
              <a:schemeClr val="tx1"/>
            </a:solidFill>
            <a:miter lim="800000"/>
            <a:headEnd/>
            <a:tailEnd/>
          </a:ln>
        </p:spPr>
      </p:pic>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D84A10F-5289-48BA-AC19-5F7D1E95A83F}" type="slidenum">
              <a:rPr lang="de-DE" sz="1200">
                <a:solidFill>
                  <a:schemeClr val="tx1">
                    <a:tint val="75000"/>
                  </a:schemeClr>
                </a:solidFill>
                <a:latin typeface="+mn-lt"/>
                <a:cs typeface="+mn-cs"/>
              </a:rPr>
              <a:pPr algn="r" fontAlgn="auto">
                <a:spcBef>
                  <a:spcPts val="0"/>
                </a:spcBef>
                <a:spcAft>
                  <a:spcPts val="0"/>
                </a:spcAft>
                <a:defRPr/>
              </a:pPr>
              <a:t>24</a:t>
            </a:fld>
            <a:endParaRPr lang="de-DE" sz="1200">
              <a:solidFill>
                <a:schemeClr val="tx1">
                  <a:tint val="75000"/>
                </a:schemeClr>
              </a:solidFill>
              <a:latin typeface="+mn-lt"/>
              <a:cs typeface="+mn-cs"/>
            </a:endParaRPr>
          </a:p>
        </p:txBody>
      </p:sp>
      <p:graphicFrame>
        <p:nvGraphicFramePr>
          <p:cNvPr id="32807" name="Group 39"/>
          <p:cNvGraphicFramePr>
            <a:graphicFrameLocks noGrp="1"/>
          </p:cNvGraphicFramePr>
          <p:nvPr>
            <p:extLst>
              <p:ext uri="{D42A27DB-BD31-4B8C-83A1-F6EECF244321}">
                <p14:modId xmlns:p14="http://schemas.microsoft.com/office/powerpoint/2010/main" val="169152392"/>
              </p:ext>
            </p:extLst>
          </p:nvPr>
        </p:nvGraphicFramePr>
        <p:xfrm>
          <a:off x="2915816" y="876486"/>
          <a:ext cx="5976937" cy="5112990"/>
        </p:xfrm>
        <a:graphic>
          <a:graphicData uri="http://schemas.openxmlformats.org/drawingml/2006/table">
            <a:tbl>
              <a:tblPr/>
              <a:tblGrid>
                <a:gridCol w="792807"/>
                <a:gridCol w="2777480"/>
                <a:gridCol w="2406650"/>
              </a:tblGrid>
              <a:tr h="360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7212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Mayenburg, Marius von, 1972-.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776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err="1" smtClean="0">
                          <a:ln>
                            <a:noFill/>
                          </a:ln>
                          <a:solidFill>
                            <a:srgbClr val="000000"/>
                          </a:solidFill>
                          <a:effectLst/>
                          <a:latin typeface="Verdana" pitchFamily="34" charset="0"/>
                          <a:cs typeface="Arial" charset="0"/>
                        </a:rPr>
                        <a:t>Mayenburg</a:t>
                      </a:r>
                      <a:r>
                        <a:rPr kumimoji="0" lang="de-DE" sz="1800" b="0" i="0" u="none" strike="noStrike" cap="none" normalizeH="0" baseline="0" dirty="0" smtClean="0">
                          <a:ln>
                            <a:noFill/>
                          </a:ln>
                          <a:solidFill>
                            <a:srgbClr val="000000"/>
                          </a:solidFill>
                          <a:effectLst/>
                          <a:latin typeface="Verdana" pitchFamily="34" charset="0"/>
                          <a:cs typeface="Arial" charset="0"/>
                        </a:rPr>
                        <a:t>, Marius von, 1972-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13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27269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im ISBD-Format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 ; Parasiten : zwei Stücke / Marius von Mayenburg. - Frankfurt am Main : Verlag der Autoren, 2000</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ISBN</a:t>
                      </a:r>
                      <a:r>
                        <a:rPr kumimoji="0" lang="de-DE" sz="1800" b="0" i="0" u="none" strike="noStrike" cap="none" normalizeH="0" baseline="0" smtClean="0">
                          <a:ln>
                            <a:noFill/>
                          </a:ln>
                          <a:solidFill>
                            <a:srgbClr val="000000"/>
                          </a:solidFill>
                          <a:effectLst/>
                          <a:latin typeface="Verdana" pitchFamily="34" charset="0"/>
                          <a:cs typeface="Arial" charset="0"/>
                        </a:rPr>
                        <a:t> </a:t>
                      </a:r>
                      <a:r>
                        <a:rPr kumimoji="0" lang="de-DE" sz="1600" b="0" i="0" u="none" strike="noStrike" cap="none" normalizeH="0" baseline="0" smtClean="0">
                          <a:ln>
                            <a:noFill/>
                          </a:ln>
                          <a:solidFill>
                            <a:srgbClr val="000000"/>
                          </a:solidFill>
                          <a:effectLst/>
                          <a:latin typeface="Verdana" pitchFamily="34" charset="0"/>
                          <a:cs typeface="Arial" charset="0"/>
                        </a:rPr>
                        <a:t>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1088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Beziehungskenn-zeichnung</a:t>
                      </a: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1779" name="Textfeld 1"/>
          <p:cNvSpPr txBox="1">
            <a:spLocks noChangeArrowheads="1"/>
          </p:cNvSpPr>
          <p:nvPr/>
        </p:nvSpPr>
        <p:spPr bwMode="auto">
          <a:xfrm>
            <a:off x="668032" y="1340768"/>
            <a:ext cx="1293812" cy="366713"/>
          </a:xfrm>
          <a:prstGeom prst="rect">
            <a:avLst/>
          </a:prstGeom>
          <a:solidFill>
            <a:schemeClr val="bg1"/>
          </a:solidFill>
          <a:ln w="9525">
            <a:noFill/>
            <a:miter lim="800000"/>
            <a:headEnd/>
            <a:tailEnd/>
          </a:ln>
        </p:spPr>
        <p:txBody>
          <a:bodyPr>
            <a:spAutoFit/>
          </a:bodyPr>
          <a:lstStyle/>
          <a:p>
            <a:r>
              <a:rPr lang="de-DE" dirty="0">
                <a:latin typeface="Verdana" pitchFamily="34" charset="0"/>
              </a:rPr>
              <a:t>Beispiel 2</a:t>
            </a:r>
          </a:p>
        </p:txBody>
      </p:sp>
      <p:sp>
        <p:nvSpPr>
          <p:cNvPr id="31780" name="Textplatzhalter 2"/>
          <p:cNvSpPr>
            <a:spLocks/>
          </p:cNvSpPr>
          <p:nvPr/>
        </p:nvSpPr>
        <p:spPr bwMode="auto">
          <a:xfrm>
            <a:off x="324172" y="5949950"/>
            <a:ext cx="8496300" cy="503386"/>
          </a:xfrm>
          <a:prstGeom prst="rect">
            <a:avLst/>
          </a:prstGeom>
          <a:noFill/>
          <a:ln w="9525">
            <a:noFill/>
            <a:miter lim="800000"/>
            <a:headEnd/>
            <a:tailEnd/>
          </a:ln>
        </p:spPr>
        <p:txBody>
          <a:bodyPr/>
          <a:lstStyle/>
          <a:p>
            <a:pPr>
              <a:spcBef>
                <a:spcPct val="20000"/>
              </a:spcBef>
              <a:buFont typeface="Arial" charset="0"/>
              <a:buNone/>
            </a:pPr>
            <a:r>
              <a:rPr lang="de-DE" sz="1400" dirty="0">
                <a:latin typeface="Verdana" pitchFamily="34" charset="0"/>
              </a:rPr>
              <a:t>Hinweis zu 24.5. Bei einer strukturierten Beschreibung wird das Element „Beziehungskennzeichnung“ vor die ISBD-Beschreibung von 27.1. gesetzt.</a:t>
            </a:r>
          </a:p>
        </p:txBody>
      </p:sp>
      <p:sp>
        <p:nvSpPr>
          <p:cNvPr id="31781" name="Textfeld 7"/>
          <p:cNvSpPr txBox="1">
            <a:spLocks noChangeArrowheads="1"/>
          </p:cNvSpPr>
          <p:nvPr/>
        </p:nvSpPr>
        <p:spPr bwMode="auto">
          <a:xfrm>
            <a:off x="368250" y="3573016"/>
            <a:ext cx="2151571" cy="923330"/>
          </a:xfrm>
          <a:prstGeom prst="rect">
            <a:avLst/>
          </a:prstGeom>
          <a:solidFill>
            <a:schemeClr val="bg1"/>
          </a:solidFill>
          <a:ln w="9525">
            <a:solidFill>
              <a:schemeClr val="tx1"/>
            </a:solidFill>
            <a:miter lim="800000"/>
            <a:headEnd/>
            <a:tailEnd/>
          </a:ln>
        </p:spPr>
        <p:txBody>
          <a:bodyPr wrap="square">
            <a:spAutoFit/>
          </a:bodyPr>
          <a:lstStyle/>
          <a:p>
            <a:r>
              <a:rPr lang="de-DE" dirty="0"/>
              <a:t>Enthält  2 Theater-stücke von Marius </a:t>
            </a:r>
            <a:r>
              <a:rPr lang="de-DE" dirty="0" err="1"/>
              <a:t>Mayenburg</a:t>
            </a:r>
            <a:endParaRPr lang="de-DE" dirty="0"/>
          </a:p>
        </p:txBody>
      </p:sp>
      <p:sp>
        <p:nvSpPr>
          <p:cNvPr id="10"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12" name="Titel 1"/>
          <p:cNvSpPr>
            <a:spLocks noGrp="1"/>
          </p:cNvSpPr>
          <p:nvPr>
            <p:ph type="title" idx="4294967295"/>
          </p:nvPr>
        </p:nvSpPr>
        <p:spPr>
          <a:xfrm>
            <a:off x="250825" y="184150"/>
            <a:ext cx="8858250" cy="1012602"/>
          </a:xfrm>
        </p:spPr>
        <p:txBody>
          <a:bodyPr/>
          <a:lstStyle/>
          <a:p>
            <a:pPr eaLnBrk="1" hangingPunct="1"/>
            <a:r>
              <a:rPr lang="de-DE" sz="2800" dirty="0" smtClean="0">
                <a:solidFill>
                  <a:srgbClr val="376092"/>
                </a:solidFill>
              </a:rPr>
              <a:t>Ein geistiger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Teil Forts.</a:t>
            </a: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24</a:t>
            </a:fld>
            <a:endParaRPr lang="de-D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32770" name="Textplatzhalter 2"/>
          <p:cNvSpPr>
            <a:spLocks noGrp="1"/>
          </p:cNvSpPr>
          <p:nvPr>
            <p:ph type="body" sz="quarter" idx="4294967295"/>
          </p:nvPr>
        </p:nvSpPr>
        <p:spPr>
          <a:xfrm>
            <a:off x="250825" y="1412875"/>
            <a:ext cx="8642350" cy="4895850"/>
          </a:xfrm>
        </p:spPr>
        <p:txBody>
          <a:bodyPr/>
          <a:lstStyle/>
          <a:p>
            <a:pPr eaLnBrk="1" hangingPunct="1"/>
            <a:r>
              <a:rPr lang="de-DE" dirty="0" smtClean="0"/>
              <a:t>Die folgenden drei Folien veranschaulichen eine innerhalb der hierarchischen Beschreibung neu erstellte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D3C87AB-B8A6-4369-A05E-6EA99C953DBD}" type="slidenum">
              <a:rPr lang="de-DE" sz="1200">
                <a:solidFill>
                  <a:schemeClr val="tx1">
                    <a:tint val="75000"/>
                  </a:schemeClr>
                </a:solidFill>
                <a:latin typeface="+mn-lt"/>
                <a:cs typeface="+mn-cs"/>
              </a:rPr>
              <a:pPr algn="r" fontAlgn="auto">
                <a:spcBef>
                  <a:spcPts val="0"/>
                </a:spcBef>
                <a:spcAft>
                  <a:spcPts val="0"/>
                </a:spcAft>
                <a:defRPr/>
              </a:pPr>
              <a:t>25</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02E074F-C309-4D1E-80DB-E7CB37EC84C6}" type="slidenum">
              <a:rPr lang="de-DE" sz="1200">
                <a:solidFill>
                  <a:schemeClr val="tx1">
                    <a:tint val="75000"/>
                  </a:schemeClr>
                </a:solidFill>
                <a:latin typeface="+mn-lt"/>
                <a:cs typeface="+mn-cs"/>
              </a:rPr>
              <a:pPr algn="r" fontAlgn="auto">
                <a:spcBef>
                  <a:spcPts val="0"/>
                </a:spcBef>
                <a:spcAft>
                  <a:spcPts val="0"/>
                </a:spcAft>
                <a:defRPr/>
              </a:pPr>
              <a:t>26</a:t>
            </a:fld>
            <a:endParaRPr lang="de-DE" sz="1200">
              <a:solidFill>
                <a:schemeClr val="tx1">
                  <a:tint val="75000"/>
                </a:schemeClr>
              </a:solidFill>
              <a:latin typeface="+mn-lt"/>
              <a:cs typeface="+mn-cs"/>
            </a:endParaRPr>
          </a:p>
        </p:txBody>
      </p:sp>
      <p:graphicFrame>
        <p:nvGraphicFramePr>
          <p:cNvPr id="34893" name="Group 77"/>
          <p:cNvGraphicFramePr>
            <a:graphicFrameLocks noGrp="1"/>
          </p:cNvGraphicFramePr>
          <p:nvPr>
            <p:extLst>
              <p:ext uri="{D42A27DB-BD31-4B8C-83A1-F6EECF244321}">
                <p14:modId xmlns:p14="http://schemas.microsoft.com/office/powerpoint/2010/main" val="799802112"/>
              </p:ext>
            </p:extLst>
          </p:nvPr>
        </p:nvGraphicFramePr>
        <p:xfrm>
          <a:off x="2915816" y="1338896"/>
          <a:ext cx="5903912" cy="4796792"/>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 (des 2. Teils)</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Titelzusatz (für beide Teile)</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zwei Stücke </a:t>
                      </a:r>
                      <a:endParaRPr kumimoji="0" lang="de-DE" sz="2000" b="0" i="0" u="none" strike="noStrike" cap="none" normalizeH="0" baseline="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 (für beide Teile)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Marius von Mayenburg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Frankfurt am Main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chemeClr val="tx1"/>
                          </a:solidFill>
                          <a:effectLst/>
                          <a:latin typeface="Verdana" pitchFamily="34" charset="0"/>
                          <a:cs typeface="Arial" charset="0"/>
                        </a:rPr>
                        <a:t>2.8.4</a:t>
                      </a:r>
                      <a:r>
                        <a:rPr kumimoji="0" lang="de-DE" sz="20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Verlag der Autoren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33833" name="Titel 1"/>
          <p:cNvSpPr>
            <a:spLocks noGrp="1"/>
          </p:cNvSpPr>
          <p:nvPr>
            <p:ph type="title" idx="4294967295"/>
          </p:nvPr>
        </p:nvSpPr>
        <p:spPr>
          <a:xfrm>
            <a:off x="250825" y="184150"/>
            <a:ext cx="8858250" cy="1012602"/>
          </a:xfrm>
        </p:spPr>
        <p:txBody>
          <a:bodyPr/>
          <a:lstStyle/>
          <a:p>
            <a:pPr eaLnBrk="1" hangingPunct="1"/>
            <a:r>
              <a:rPr lang="de-DE" sz="2800" dirty="0" smtClean="0">
                <a:solidFill>
                  <a:srgbClr val="376092"/>
                </a:solidFill>
              </a:rPr>
              <a:t>Ein geistiger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umfassend</a:t>
            </a:r>
          </a:p>
        </p:txBody>
      </p:sp>
      <p:sp>
        <p:nvSpPr>
          <p:cNvPr id="33834" name="Textfeld 1"/>
          <p:cNvSpPr txBox="1">
            <a:spLocks noChangeArrowheads="1"/>
          </p:cNvSpPr>
          <p:nvPr/>
        </p:nvSpPr>
        <p:spPr bwMode="auto">
          <a:xfrm>
            <a:off x="793356" y="1340768"/>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2</a:t>
            </a:r>
          </a:p>
        </p:txBody>
      </p:sp>
      <p:sp>
        <p:nvSpPr>
          <p:cNvPr id="33835" name="Textfeld 7"/>
          <p:cNvSpPr txBox="1">
            <a:spLocks noChangeArrowheads="1"/>
          </p:cNvSpPr>
          <p:nvPr/>
        </p:nvSpPr>
        <p:spPr bwMode="auto">
          <a:xfrm>
            <a:off x="510723" y="5458073"/>
            <a:ext cx="1945437" cy="830997"/>
          </a:xfrm>
          <a:prstGeom prst="rect">
            <a:avLst/>
          </a:prstGeom>
          <a:solidFill>
            <a:schemeClr val="bg1"/>
          </a:solidFill>
          <a:ln w="9525">
            <a:solidFill>
              <a:schemeClr val="tx1"/>
            </a:solidFill>
            <a:miter lim="800000"/>
            <a:headEnd/>
            <a:tailEnd/>
          </a:ln>
        </p:spPr>
        <p:txBody>
          <a:bodyPr wrap="square">
            <a:spAutoFit/>
          </a:bodyPr>
          <a:lstStyle/>
          <a:p>
            <a:r>
              <a:rPr lang="de-DE" sz="1600"/>
              <a:t>Enthält  2 Theater-stücke von Marius Mayenburg</a:t>
            </a:r>
          </a:p>
        </p:txBody>
      </p:sp>
      <p:pic>
        <p:nvPicPr>
          <p:cNvPr id="33836" name="Picture 35" descr="Marius-von-Mayenburg-Feuergesicht"/>
          <p:cNvPicPr>
            <a:picLocks noChangeAspect="1" noChangeArrowheads="1"/>
          </p:cNvPicPr>
          <p:nvPr/>
        </p:nvPicPr>
        <p:blipFill>
          <a:blip r:embed="rId2"/>
          <a:srcRect/>
          <a:stretch>
            <a:fillRect/>
          </a:stretch>
        </p:blipFill>
        <p:spPr bwMode="auto">
          <a:xfrm>
            <a:off x="503261" y="1758205"/>
            <a:ext cx="1960363" cy="3600749"/>
          </a:xfrm>
          <a:prstGeom prst="rect">
            <a:avLst/>
          </a:prstGeom>
          <a:noFill/>
          <a:ln w="9525">
            <a:noFill/>
            <a:miter lim="800000"/>
            <a:headEnd/>
            <a:tailEnd/>
          </a:ln>
        </p:spPr>
      </p:pic>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26</a:t>
            </a:fld>
            <a:endParaRPr lang="de-DE"/>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3B7E0AB-08BA-4517-9240-08FFCEB9F8D6}" type="slidenum">
              <a:rPr lang="de-DE" sz="1200">
                <a:solidFill>
                  <a:schemeClr val="tx1">
                    <a:tint val="75000"/>
                  </a:schemeClr>
                </a:solidFill>
                <a:latin typeface="+mn-lt"/>
                <a:cs typeface="+mn-cs"/>
              </a:rPr>
              <a:pPr algn="r" fontAlgn="auto">
                <a:spcBef>
                  <a:spcPts val="0"/>
                </a:spcBef>
                <a:spcAft>
                  <a:spcPts val="0"/>
                </a:spcAft>
                <a:defRPr/>
              </a:pPr>
              <a:t>27</a:t>
            </a:fld>
            <a:endParaRPr lang="de-DE" sz="1200">
              <a:solidFill>
                <a:schemeClr val="tx1">
                  <a:tint val="75000"/>
                </a:schemeClr>
              </a:solidFill>
              <a:latin typeface="+mn-lt"/>
              <a:cs typeface="+mn-cs"/>
            </a:endParaRPr>
          </a:p>
        </p:txBody>
      </p:sp>
      <p:graphicFrame>
        <p:nvGraphicFramePr>
          <p:cNvPr id="35913" name="Group 73"/>
          <p:cNvGraphicFramePr>
            <a:graphicFrameLocks noGrp="1"/>
          </p:cNvGraphicFramePr>
          <p:nvPr>
            <p:extLst>
              <p:ext uri="{D42A27DB-BD31-4B8C-83A1-F6EECF244321}">
                <p14:modId xmlns:p14="http://schemas.microsoft.com/office/powerpoint/2010/main" val="1704876952"/>
              </p:ext>
            </p:extLst>
          </p:nvPr>
        </p:nvGraphicFramePr>
        <p:xfrm>
          <a:off x="2782888" y="1564669"/>
          <a:ext cx="5903912" cy="4724401"/>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 der Reihe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Henschel Schauspiel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3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chemeClr val="tx1"/>
                          </a:solidFill>
                          <a:effectLst/>
                          <a:latin typeface="Verdana" pitchFamily="34" charset="0"/>
                          <a:cs typeface="Arial" charset="0"/>
                        </a:rPr>
                        <a:t>2.13</a:t>
                      </a:r>
                      <a:r>
                        <a:rPr kumimoji="0" lang="de-DE" sz="20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ISBN 3-88661-224-4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2000" b="1" i="0" u="none" strike="noStrike" cap="none" normalizeH="0" baseline="0" smtClean="0">
                          <a:ln>
                            <a:noFill/>
                          </a:ln>
                          <a:solidFill>
                            <a:schemeClr val="tx1"/>
                          </a:solidFill>
                          <a:effectLst/>
                          <a:latin typeface="Verdana" pitchFamily="34" charset="0"/>
                          <a:cs typeface="Arial" charset="0"/>
                        </a:rPr>
                        <a:t>3.4</a:t>
                      </a:r>
                      <a:r>
                        <a:rPr kumimoji="0" lang="de-DE" sz="20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130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6.2.2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4857" name="Titel 1"/>
          <p:cNvSpPr>
            <a:spLocks noGrp="1"/>
          </p:cNvSpPr>
          <p:nvPr>
            <p:ph type="title" idx="4294967295"/>
          </p:nvPr>
        </p:nvSpPr>
        <p:spPr>
          <a:xfrm>
            <a:off x="250825" y="184150"/>
            <a:ext cx="8858250" cy="1012602"/>
          </a:xfrm>
        </p:spPr>
        <p:txBody>
          <a:bodyPr/>
          <a:lstStyle/>
          <a:p>
            <a:pPr eaLnBrk="1" hangingPunct="1"/>
            <a:r>
              <a:rPr lang="de-DE" sz="2800" dirty="0" smtClean="0">
                <a:solidFill>
                  <a:srgbClr val="376092"/>
                </a:solidFill>
              </a:rPr>
              <a:t>Ein geistiger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umfassend, Forts.</a:t>
            </a:r>
          </a:p>
        </p:txBody>
      </p:sp>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10" name="Textfeld 1"/>
          <p:cNvSpPr txBox="1">
            <a:spLocks noChangeArrowheads="1"/>
          </p:cNvSpPr>
          <p:nvPr/>
        </p:nvSpPr>
        <p:spPr bwMode="auto">
          <a:xfrm>
            <a:off x="793356" y="1340768"/>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2</a:t>
            </a:r>
          </a:p>
        </p:txBody>
      </p:sp>
      <p:sp>
        <p:nvSpPr>
          <p:cNvPr id="11" name="Textfeld 7"/>
          <p:cNvSpPr txBox="1">
            <a:spLocks noChangeArrowheads="1"/>
          </p:cNvSpPr>
          <p:nvPr/>
        </p:nvSpPr>
        <p:spPr bwMode="auto">
          <a:xfrm>
            <a:off x="510723" y="5458073"/>
            <a:ext cx="1945437" cy="830997"/>
          </a:xfrm>
          <a:prstGeom prst="rect">
            <a:avLst/>
          </a:prstGeom>
          <a:solidFill>
            <a:schemeClr val="bg1"/>
          </a:solidFill>
          <a:ln w="9525">
            <a:solidFill>
              <a:schemeClr val="tx1"/>
            </a:solidFill>
            <a:miter lim="800000"/>
            <a:headEnd/>
            <a:tailEnd/>
          </a:ln>
        </p:spPr>
        <p:txBody>
          <a:bodyPr wrap="square">
            <a:spAutoFit/>
          </a:bodyPr>
          <a:lstStyle/>
          <a:p>
            <a:r>
              <a:rPr lang="de-DE" sz="1600"/>
              <a:t>Enthält  2 Theater-stücke von Marius Mayenburg</a:t>
            </a:r>
          </a:p>
        </p:txBody>
      </p:sp>
      <p:pic>
        <p:nvPicPr>
          <p:cNvPr id="12" name="Picture 35" descr="Marius-von-Mayenburg-Feuergesicht"/>
          <p:cNvPicPr>
            <a:picLocks noChangeAspect="1" noChangeArrowheads="1"/>
          </p:cNvPicPr>
          <p:nvPr/>
        </p:nvPicPr>
        <p:blipFill>
          <a:blip r:embed="rId2"/>
          <a:srcRect/>
          <a:stretch>
            <a:fillRect/>
          </a:stretch>
        </p:blipFill>
        <p:spPr bwMode="auto">
          <a:xfrm>
            <a:off x="503261" y="1758205"/>
            <a:ext cx="1960363" cy="3600749"/>
          </a:xfrm>
          <a:prstGeom prst="rect">
            <a:avLst/>
          </a:prstGeom>
          <a:noFill/>
          <a:ln w="9525">
            <a:noFill/>
            <a:miter lim="800000"/>
            <a:headEnd/>
            <a:tailEnd/>
          </a:ln>
        </p:spPr>
      </p:pic>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27</a:t>
            </a:fld>
            <a:endParaRPr lang="de-D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EE5D683-200C-48EA-992C-0A350BADF87C}" type="slidenum">
              <a:rPr lang="de-DE" sz="1200">
                <a:solidFill>
                  <a:schemeClr val="tx1">
                    <a:tint val="75000"/>
                  </a:schemeClr>
                </a:solidFill>
                <a:latin typeface="+mn-lt"/>
                <a:cs typeface="+mn-cs"/>
              </a:rPr>
              <a:pPr algn="r" fontAlgn="auto">
                <a:spcBef>
                  <a:spcPts val="0"/>
                </a:spcBef>
                <a:spcAft>
                  <a:spcPts val="0"/>
                </a:spcAft>
                <a:defRPr/>
              </a:pPr>
              <a:t>28</a:t>
            </a:fld>
            <a:endParaRPr lang="de-DE" sz="1200">
              <a:solidFill>
                <a:schemeClr val="tx1">
                  <a:tint val="75000"/>
                </a:schemeClr>
              </a:solidFill>
              <a:latin typeface="+mn-lt"/>
              <a:cs typeface="+mn-cs"/>
            </a:endParaRPr>
          </a:p>
        </p:txBody>
      </p:sp>
      <p:graphicFrame>
        <p:nvGraphicFramePr>
          <p:cNvPr id="36926" name="Group 62"/>
          <p:cNvGraphicFramePr>
            <a:graphicFrameLocks noGrp="1"/>
          </p:cNvGraphicFramePr>
          <p:nvPr>
            <p:extLst>
              <p:ext uri="{D42A27DB-BD31-4B8C-83A1-F6EECF244321}">
                <p14:modId xmlns:p14="http://schemas.microsoft.com/office/powerpoint/2010/main" val="1789669016"/>
              </p:ext>
            </p:extLst>
          </p:nvPr>
        </p:nvGraphicFramePr>
        <p:xfrm>
          <a:off x="2555875" y="1531640"/>
          <a:ext cx="6588125" cy="3816648"/>
        </p:xfrm>
        <a:graphic>
          <a:graphicData uri="http://schemas.openxmlformats.org/drawingml/2006/table">
            <a:tbl>
              <a:tblPr/>
              <a:tblGrid>
                <a:gridCol w="820738"/>
                <a:gridCol w="2974975"/>
                <a:gridCol w="2792412"/>
              </a:tblGrid>
              <a:tr h="40809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722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2206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326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41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Mayenburg, Marius von, 1972-.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306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Mayenburg, Marius von, 1972-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878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Verfasser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5878" name="Textfeld 1"/>
          <p:cNvSpPr txBox="1">
            <a:spLocks noChangeArrowheads="1"/>
          </p:cNvSpPr>
          <p:nvPr/>
        </p:nvSpPr>
        <p:spPr bwMode="auto">
          <a:xfrm>
            <a:off x="539552" y="1381150"/>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2</a:t>
            </a:r>
          </a:p>
        </p:txBody>
      </p:sp>
      <p:sp>
        <p:nvSpPr>
          <p:cNvPr id="35879" name="Rectangle 52"/>
          <p:cNvSpPr>
            <a:spLocks noChangeArrowheads="1"/>
          </p:cNvSpPr>
          <p:nvPr/>
        </p:nvSpPr>
        <p:spPr bwMode="auto">
          <a:xfrm>
            <a:off x="250825" y="5348288"/>
            <a:ext cx="8569325" cy="942975"/>
          </a:xfrm>
          <a:prstGeom prst="rect">
            <a:avLst/>
          </a:prstGeom>
          <a:noFill/>
          <a:ln w="9525">
            <a:noFill/>
            <a:miter lim="800000"/>
            <a:headEnd/>
            <a:tailEnd/>
          </a:ln>
        </p:spPr>
        <p:txBody>
          <a:bodyPr anchor="ctr">
            <a:spAutoFit/>
          </a:bodyPr>
          <a:lstStyle/>
          <a:p>
            <a:r>
              <a:rPr lang="de-DE" altLang="zh-CN" sz="1400">
                <a:latin typeface="Verdana" pitchFamily="34" charset="0"/>
              </a:rPr>
              <a:t>6.2.2. und 17.8. sind hier nur illustrierend angebenen, die Erfassung erfolgt innerhalb der hierarchischen Beschreibung in der analytischen Beschreibung des jeweiligen Teils. In einer rein umfassenden Beschreibung sind alle bevorzugten Werktitel gemäß 6.2.2.(10.3) anzu-geben, sowie das erste oder überwiegende in der Manifestation verkörperte Werk nach 17.8. </a:t>
            </a:r>
          </a:p>
        </p:txBody>
      </p:sp>
      <p:pic>
        <p:nvPicPr>
          <p:cNvPr id="35880" name="Picture 47"/>
          <p:cNvPicPr>
            <a:picLocks noChangeAspect="1" noChangeArrowheads="1"/>
          </p:cNvPicPr>
          <p:nvPr/>
        </p:nvPicPr>
        <p:blipFill>
          <a:blip r:embed="rId2"/>
          <a:srcRect/>
          <a:stretch>
            <a:fillRect/>
          </a:stretch>
        </p:blipFill>
        <p:spPr bwMode="auto">
          <a:xfrm>
            <a:off x="278249" y="1747863"/>
            <a:ext cx="2105739" cy="3600425"/>
          </a:xfrm>
          <a:prstGeom prst="rect">
            <a:avLst/>
          </a:prstGeom>
          <a:noFill/>
          <a:ln w="9525">
            <a:solidFill>
              <a:schemeClr val="tx1"/>
            </a:solidFill>
            <a:miter lim="800000"/>
            <a:headEnd/>
            <a:tailEnd/>
          </a:ln>
        </p:spPr>
      </p:pic>
      <p:sp>
        <p:nvSpPr>
          <p:cNvPr id="35881" name="Textfeld 7"/>
          <p:cNvSpPr txBox="1">
            <a:spLocks noChangeArrowheads="1"/>
          </p:cNvSpPr>
          <p:nvPr/>
        </p:nvSpPr>
        <p:spPr bwMode="auto">
          <a:xfrm>
            <a:off x="394667" y="3717032"/>
            <a:ext cx="1872903" cy="646331"/>
          </a:xfrm>
          <a:prstGeom prst="rect">
            <a:avLst/>
          </a:prstGeom>
          <a:solidFill>
            <a:schemeClr val="bg1"/>
          </a:solidFill>
          <a:ln w="9525">
            <a:solidFill>
              <a:schemeClr val="tx1"/>
            </a:solidFill>
            <a:miter lim="800000"/>
            <a:headEnd/>
            <a:tailEnd/>
          </a:ln>
        </p:spPr>
        <p:txBody>
          <a:bodyPr wrap="square">
            <a:spAutoFit/>
          </a:bodyPr>
          <a:lstStyle/>
          <a:p>
            <a:r>
              <a:rPr lang="de-DE" sz="1200">
                <a:latin typeface="Verdana" pitchFamily="34" charset="0"/>
              </a:rPr>
              <a:t>Enthält  2 Theater-stücke von Marius Mayenburg</a:t>
            </a:r>
          </a:p>
        </p:txBody>
      </p:sp>
      <p:sp>
        <p:nvSpPr>
          <p:cNvPr id="10"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12" name="Titel 1"/>
          <p:cNvSpPr>
            <a:spLocks noGrp="1"/>
          </p:cNvSpPr>
          <p:nvPr>
            <p:ph type="title" idx="4294967295"/>
          </p:nvPr>
        </p:nvSpPr>
        <p:spPr>
          <a:xfrm>
            <a:off x="250825" y="184150"/>
            <a:ext cx="8858250" cy="1012602"/>
          </a:xfrm>
        </p:spPr>
        <p:txBody>
          <a:bodyPr/>
          <a:lstStyle/>
          <a:p>
            <a:pPr eaLnBrk="1" hangingPunct="1"/>
            <a:r>
              <a:rPr lang="de-DE" sz="2800" dirty="0" smtClean="0">
                <a:solidFill>
                  <a:srgbClr val="376092"/>
                </a:solidFill>
              </a:rPr>
              <a:t>Ein geistiger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umfassend, Forts.</a:t>
            </a: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28</a:t>
            </a:fld>
            <a:endParaRPr lang="de-DE"/>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el 1"/>
          <p:cNvSpPr>
            <a:spLocks noGrp="1"/>
          </p:cNvSpPr>
          <p:nvPr>
            <p:ph type="title" idx="4294967295"/>
          </p:nvPr>
        </p:nvSpPr>
        <p:spPr>
          <a:xfrm>
            <a:off x="250825" y="188640"/>
            <a:ext cx="8642350" cy="935385"/>
          </a:xfrm>
        </p:spPr>
        <p:txBody>
          <a:bodyPr/>
          <a:lstStyle/>
          <a:p>
            <a:pPr eaLnBrk="1" hangingPunct="1"/>
            <a:r>
              <a:rPr lang="de-DE" sz="2800" dirty="0" smtClean="0">
                <a:solidFill>
                  <a:srgbClr val="376092"/>
                </a:solidFill>
              </a:rPr>
              <a:t>Zusammenstellung von Werken von mehreren geistigen Schöpfern mit übergeordnetem Titel</a:t>
            </a:r>
          </a:p>
        </p:txBody>
      </p:sp>
      <p:sp>
        <p:nvSpPr>
          <p:cNvPr id="36866" name="Textplatzhalter 2"/>
          <p:cNvSpPr>
            <a:spLocks noGrp="1"/>
          </p:cNvSpPr>
          <p:nvPr>
            <p:ph type="body" sz="quarter" idx="4294967295"/>
          </p:nvPr>
        </p:nvSpPr>
        <p:spPr>
          <a:xfrm>
            <a:off x="250825" y="1412875"/>
            <a:ext cx="8642350" cy="4895850"/>
          </a:xfrm>
        </p:spPr>
        <p:txBody>
          <a:bodyPr/>
          <a:lstStyle/>
          <a:p>
            <a:pPr eaLnBrk="1" hangingPunct="1"/>
            <a:r>
              <a:rPr lang="de-DE" dirty="0" smtClean="0"/>
              <a:t>Alle relevanten Aspekte wurden in den Beispielen für Zusammenstellung von Werken eines geistigen Schöpfers erläutert</a:t>
            </a:r>
          </a:p>
          <a:p>
            <a:pPr marL="0" indent="0" eaLnBrk="1" hangingPunct="1">
              <a:buFont typeface="Arial" charset="0"/>
              <a:buNone/>
            </a:pPr>
            <a:endParaRPr lang="de-DE" dirty="0" smtClean="0"/>
          </a:p>
          <a:p>
            <a:pPr eaLnBrk="1" hangingPunct="1"/>
            <a:r>
              <a:rPr lang="de-DE" dirty="0" smtClean="0"/>
              <a:t>Ausgearbeitete Beispiele können Sie in der Textversion zu dieser PowerPoint-Schulung finden oder in der Beispielsammlung der AG RDA im RDA Info-Wiki.</a:t>
            </a:r>
          </a:p>
          <a:p>
            <a:pPr marL="0" indent="0" eaLnBrk="1" hangingPunct="1"/>
            <a:endParaRPr lang="de-DE" dirty="0" smtClean="0"/>
          </a:p>
          <a:p>
            <a:pPr marL="0" indent="0" eaLnBrk="1" hangingPunct="1"/>
            <a:endParaRPr lang="de-DE" dirty="0" smtClean="0"/>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603BEC0-B13C-4530-BCE0-6D4EDA8BD7E4}" type="slidenum">
              <a:rPr lang="de-DE" sz="1200">
                <a:solidFill>
                  <a:schemeClr val="tx1">
                    <a:tint val="75000"/>
                  </a:schemeClr>
                </a:solidFill>
                <a:latin typeface="+mn-lt"/>
                <a:cs typeface="+mn-cs"/>
              </a:rPr>
              <a:pPr algn="r" fontAlgn="auto">
                <a:spcBef>
                  <a:spcPts val="0"/>
                </a:spcBef>
                <a:spcAft>
                  <a:spcPts val="0"/>
                </a:spcAft>
                <a:defRPr/>
              </a:pPr>
              <a:t>29</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29</a:t>
            </a:fld>
            <a:endParaRPr lang="de-DE"/>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Inhalt</a:t>
            </a:r>
            <a:endParaRPr lang="de-DE" dirty="0"/>
          </a:p>
        </p:txBody>
      </p:sp>
      <p:sp>
        <p:nvSpPr>
          <p:cNvPr id="9218" name="Textplatzhalter 2"/>
          <p:cNvSpPr>
            <a:spLocks noGrp="1"/>
          </p:cNvSpPr>
          <p:nvPr>
            <p:ph type="body" sz="quarter" idx="13"/>
          </p:nvPr>
        </p:nvSpPr>
        <p:spPr>
          <a:xfrm>
            <a:off x="250825" y="836613"/>
            <a:ext cx="8642350" cy="5472112"/>
          </a:xfrm>
        </p:spPr>
        <p:txBody>
          <a:bodyPr/>
          <a:lstStyle/>
          <a:p>
            <a:pPr eaLnBrk="1" hangingPunct="1"/>
            <a:r>
              <a:rPr lang="de-DE" smtClean="0"/>
              <a:t>Allgemeine Aspekte von Zusammenstellungen</a:t>
            </a:r>
          </a:p>
          <a:p>
            <a:pPr lvl="1" eaLnBrk="1" hangingPunct="1"/>
            <a:r>
              <a:rPr lang="de-DE" smtClean="0"/>
              <a:t>Arten von Zusammenstellungen  </a:t>
            </a:r>
          </a:p>
          <a:p>
            <a:pPr lvl="1" eaLnBrk="1" hangingPunct="1"/>
            <a:r>
              <a:rPr lang="de-DE" smtClean="0"/>
              <a:t>Arten der Beschreibung</a:t>
            </a:r>
          </a:p>
          <a:p>
            <a:pPr lvl="1" eaLnBrk="1" hangingPunct="1"/>
            <a:r>
              <a:rPr lang="de-DE" smtClean="0"/>
              <a:t>In der Manifestation verkörpertes Werk</a:t>
            </a:r>
          </a:p>
          <a:p>
            <a:pPr lvl="1" eaLnBrk="1" hangingPunct="1"/>
            <a:r>
              <a:rPr lang="de-DE" smtClean="0"/>
              <a:t>Beziehungskennzeichnungen Zusammenstellender/Herausgeber </a:t>
            </a:r>
          </a:p>
          <a:p>
            <a:pPr eaLnBrk="1" hangingPunct="1"/>
            <a:r>
              <a:rPr lang="de-DE" smtClean="0"/>
              <a:t>Analytische und hierarchische Beschreibung von Zusammenstellungen</a:t>
            </a:r>
          </a:p>
          <a:p>
            <a:pPr lvl="1" eaLnBrk="1" hangingPunct="1"/>
            <a:r>
              <a:rPr lang="de-DE" smtClean="0"/>
              <a:t>Teile von monografischen Zusammenstellungen</a:t>
            </a:r>
          </a:p>
          <a:p>
            <a:pPr lvl="2" eaLnBrk="1" hangingPunct="1"/>
            <a:r>
              <a:rPr lang="de-DE" smtClean="0"/>
              <a:t>Werke einer / Werke verschiedener Personen einer Familie oder Körperschaft</a:t>
            </a:r>
          </a:p>
          <a:p>
            <a:pPr lvl="3" eaLnBrk="1" hangingPunct="1"/>
            <a:r>
              <a:rPr lang="de-DE" smtClean="0"/>
              <a:t>mit übergeordnetem Titel</a:t>
            </a:r>
          </a:p>
          <a:p>
            <a:pPr lvl="3" eaLnBrk="1" hangingPunct="1"/>
            <a:r>
              <a:rPr lang="de-DE" smtClean="0"/>
              <a:t>ohne übergeordneten Titel</a:t>
            </a:r>
          </a:p>
          <a:p>
            <a:pPr lvl="1" eaLnBrk="1" hangingPunct="1"/>
            <a:r>
              <a:rPr lang="de-DE" smtClean="0"/>
              <a:t>Teile von fortlaufenden Zusammenstellungen</a:t>
            </a:r>
          </a:p>
          <a:p>
            <a:pPr lvl="1" eaLnBrk="1" hangingPunct="1"/>
            <a:r>
              <a:rPr lang="de-DE" smtClean="0"/>
              <a:t>Einzelbeiträge im Bereich AV-Materialien </a:t>
            </a:r>
          </a:p>
          <a:p>
            <a:pPr lvl="1" eaLnBrk="1" hangingPunct="1">
              <a:buFont typeface="Arial" charset="0"/>
              <a:buNone/>
            </a:pPr>
            <a:endParaRPr lang="de-DE" smtClean="0"/>
          </a:p>
        </p:txBody>
      </p:sp>
      <p:sp>
        <p:nvSpPr>
          <p:cNvPr id="5" name="Foliennummernplatzhalter 4"/>
          <p:cNvSpPr>
            <a:spLocks noGrp="1"/>
          </p:cNvSpPr>
          <p:nvPr>
            <p:ph type="sldNum" sz="quarter" idx="15"/>
          </p:nvPr>
        </p:nvSpPr>
        <p:spPr/>
        <p:txBody>
          <a:bodyPr/>
          <a:lstStyle/>
          <a:p>
            <a:pPr>
              <a:defRPr/>
            </a:pPr>
            <a:fld id="{AA1FC182-3164-478A-8FBC-787EC8E769AD}" type="slidenum">
              <a:rPr lang="de-DE"/>
              <a:pPr>
                <a:defRPr/>
              </a:pPr>
              <a:t>3</a:t>
            </a:fld>
            <a:endParaRPr lang="de-DE"/>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platzhalter 2"/>
          <p:cNvSpPr>
            <a:spLocks noGrp="1"/>
          </p:cNvSpPr>
          <p:nvPr>
            <p:ph type="body" sz="quarter" idx="4294967295"/>
          </p:nvPr>
        </p:nvSpPr>
        <p:spPr>
          <a:xfrm>
            <a:off x="250825" y="1412875"/>
            <a:ext cx="8642350" cy="4895850"/>
          </a:xfrm>
        </p:spPr>
        <p:txBody>
          <a:bodyPr/>
          <a:lstStyle/>
          <a:p>
            <a:pPr eaLnBrk="1" hangingPunct="1"/>
            <a:r>
              <a:rPr lang="de-DE" dirty="0" smtClean="0"/>
              <a:t>Alle relevanten Aspekte wurden in den Beispielen für Zusammenstellung von Werken eines geistigen Schöpfers erläutert</a:t>
            </a:r>
          </a:p>
          <a:p>
            <a:pPr marL="0" indent="0" eaLnBrk="1" hangingPunct="1"/>
            <a:endParaRPr lang="de-DE" dirty="0" smtClean="0"/>
          </a:p>
          <a:p>
            <a:pPr eaLnBrk="1" hangingPunct="1"/>
            <a:r>
              <a:rPr lang="de-DE" dirty="0" smtClean="0"/>
              <a:t>Ausgearbeitete Beispiele können Sie in der Textversion zu dieser PowerPoint-Schulung finden oder in der Beispielsammlung der AG RDA im RDA Info-Wiki.</a:t>
            </a:r>
          </a:p>
          <a:p>
            <a:pPr marL="0" indent="0" eaLnBrk="1" hangingPunct="1"/>
            <a:endParaRPr lang="de-DE" dirty="0" smtClean="0"/>
          </a:p>
          <a:p>
            <a:pPr marL="0" indent="0" eaLnBrk="1" hangingPunct="1"/>
            <a:endParaRPr lang="de-DE" dirty="0" smtClean="0"/>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E728E33-235E-41BE-A2CB-0F1FF3187601}" type="slidenum">
              <a:rPr lang="de-DE" sz="1200">
                <a:solidFill>
                  <a:schemeClr val="tx1">
                    <a:tint val="75000"/>
                  </a:schemeClr>
                </a:solidFill>
                <a:latin typeface="+mn-lt"/>
                <a:cs typeface="+mn-cs"/>
              </a:rPr>
              <a:pPr algn="r" fontAlgn="auto">
                <a:spcBef>
                  <a:spcPts val="0"/>
                </a:spcBef>
                <a:spcAft>
                  <a:spcPts val="0"/>
                </a:spcAft>
                <a:defRPr/>
              </a:pPr>
              <a:t>30</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8" name="Titel 1"/>
          <p:cNvSpPr>
            <a:spLocks noGrp="1"/>
          </p:cNvSpPr>
          <p:nvPr>
            <p:ph type="title" idx="4294967295"/>
          </p:nvPr>
        </p:nvSpPr>
        <p:spPr>
          <a:xfrm>
            <a:off x="250824" y="188640"/>
            <a:ext cx="8785672" cy="935385"/>
          </a:xfrm>
        </p:spPr>
        <p:txBody>
          <a:bodyPr/>
          <a:lstStyle/>
          <a:p>
            <a:pPr eaLnBrk="1" hangingPunct="1"/>
            <a:r>
              <a:rPr lang="de-DE" sz="2800" dirty="0" smtClean="0">
                <a:solidFill>
                  <a:srgbClr val="376092"/>
                </a:solidFill>
              </a:rPr>
              <a:t>Zusammenstellung von Werken von mehreren geistigen Schöpfern ohne übergeordnetem Titel</a:t>
            </a: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30</a:t>
            </a:fld>
            <a:endParaRPr lang="de-DE"/>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el 1"/>
          <p:cNvSpPr>
            <a:spLocks noGrp="1"/>
          </p:cNvSpPr>
          <p:nvPr>
            <p:ph type="title" idx="4294967295"/>
          </p:nvPr>
        </p:nvSpPr>
        <p:spPr>
          <a:xfrm>
            <a:off x="250825" y="188640"/>
            <a:ext cx="8642350" cy="936104"/>
          </a:xfrm>
        </p:spPr>
        <p:txBody>
          <a:bodyPr/>
          <a:lstStyle/>
          <a:p>
            <a:pPr eaLnBrk="1" hangingPunct="1"/>
            <a:r>
              <a:rPr lang="de-DE" sz="2800" dirty="0" smtClean="0">
                <a:solidFill>
                  <a:srgbClr val="376092"/>
                </a:solidFill>
              </a:rPr>
              <a:t>Beschreibung Teile von fortlaufenden Zusammenstellungen</a:t>
            </a:r>
          </a:p>
        </p:txBody>
      </p:sp>
      <p:sp>
        <p:nvSpPr>
          <p:cNvPr id="38914" name="Textplatzhalter 2"/>
          <p:cNvSpPr>
            <a:spLocks noGrp="1"/>
          </p:cNvSpPr>
          <p:nvPr>
            <p:ph type="body" sz="quarter" idx="4294967295"/>
          </p:nvPr>
        </p:nvSpPr>
        <p:spPr>
          <a:xfrm>
            <a:off x="250825" y="1412875"/>
            <a:ext cx="8642350" cy="4895850"/>
          </a:xfrm>
        </p:spPr>
        <p:txBody>
          <a:bodyPr/>
          <a:lstStyle/>
          <a:p>
            <a:pPr eaLnBrk="1" hangingPunct="1"/>
            <a:r>
              <a:rPr lang="de-DE" dirty="0" smtClean="0"/>
              <a:t>hierunter fallen:</a:t>
            </a:r>
          </a:p>
          <a:p>
            <a:pPr marL="0" indent="0" eaLnBrk="1" hangingPunct="1"/>
            <a:endParaRPr lang="de-DE" dirty="0" smtClean="0"/>
          </a:p>
          <a:p>
            <a:pPr lvl="1" eaLnBrk="1" hangingPunct="1"/>
            <a:r>
              <a:rPr lang="de-DE" sz="2400" dirty="0" smtClean="0"/>
              <a:t>Aufsätze in Zeitschriften / Zeitschriftenheften</a:t>
            </a:r>
          </a:p>
          <a:p>
            <a:pPr lvl="1" eaLnBrk="1" hangingPunct="1"/>
            <a:r>
              <a:rPr lang="de-DE" sz="2400" dirty="0" smtClean="0"/>
              <a:t>Rezensionen in Zeitschriften / Zeitschriftenheften</a:t>
            </a:r>
          </a:p>
          <a:p>
            <a:pPr marL="0" indent="0" eaLnBrk="1" hangingPunct="1">
              <a:buFont typeface="Arial" charset="0"/>
              <a:buNone/>
            </a:pPr>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A2C6B83-153C-42E7-9DB9-6B03BE5FA3F6}" type="slidenum">
              <a:rPr lang="de-DE" sz="1200">
                <a:solidFill>
                  <a:schemeClr val="tx1">
                    <a:tint val="75000"/>
                  </a:schemeClr>
                </a:solidFill>
                <a:latin typeface="+mn-lt"/>
                <a:cs typeface="+mn-cs"/>
              </a:rPr>
              <a:pPr algn="r" fontAlgn="auto">
                <a:spcBef>
                  <a:spcPts val="0"/>
                </a:spcBef>
                <a:spcAft>
                  <a:spcPts val="0"/>
                </a:spcAft>
                <a:defRPr/>
              </a:pPr>
              <a:t>31</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31</a:t>
            </a:fld>
            <a:endParaRPr lang="de-DE"/>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el 1"/>
          <p:cNvSpPr>
            <a:spLocks noGrp="1"/>
          </p:cNvSpPr>
          <p:nvPr>
            <p:ph type="title" idx="4294967295"/>
          </p:nvPr>
        </p:nvSpPr>
        <p:spPr>
          <a:xfrm>
            <a:off x="250825" y="188640"/>
            <a:ext cx="8642350" cy="936104"/>
          </a:xfrm>
        </p:spPr>
        <p:txBody>
          <a:bodyPr/>
          <a:lstStyle/>
          <a:p>
            <a:pPr eaLnBrk="1" hangingPunct="1"/>
            <a:r>
              <a:rPr lang="de-DE" sz="2800" dirty="0" smtClean="0">
                <a:solidFill>
                  <a:srgbClr val="376092"/>
                </a:solidFill>
              </a:rPr>
              <a:t>Beschreibung eines Aufsatzes in einer Zeitschrift</a:t>
            </a:r>
          </a:p>
        </p:txBody>
      </p:sp>
      <p:sp>
        <p:nvSpPr>
          <p:cNvPr id="39938" name="Textplatzhalter 2"/>
          <p:cNvSpPr>
            <a:spLocks noGrp="1"/>
          </p:cNvSpPr>
          <p:nvPr>
            <p:ph type="body" sz="quarter" idx="4294967295"/>
          </p:nvPr>
        </p:nvSpPr>
        <p:spPr>
          <a:xfrm>
            <a:off x="250825" y="1412875"/>
            <a:ext cx="8642350" cy="4895850"/>
          </a:xfrm>
        </p:spPr>
        <p:txBody>
          <a:bodyPr/>
          <a:lstStyle/>
          <a:p>
            <a:pPr eaLnBrk="1" hangingPunct="1"/>
            <a:r>
              <a:rPr lang="de-DE" dirty="0" smtClean="0"/>
              <a:t>Die folgenden zwei Folien veranschaulichen die analytische Beschreibung eines Aufsatzes</a:t>
            </a:r>
          </a:p>
          <a:p>
            <a:pPr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(z. B. ISSN oder ID-Nr. des Datensatzes) zusammen. Ob der Aufsatz mit dem Zeitschriftenheft oder der Zeitschrift verlinkt wird, ist abhängig von der Umsetzung im jeweiligen System.</a:t>
            </a:r>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DA7707B-CB3C-470E-834F-7B8216C49A6A}" type="slidenum">
              <a:rPr lang="de-DE" sz="1200">
                <a:solidFill>
                  <a:schemeClr val="tx1">
                    <a:tint val="75000"/>
                  </a:schemeClr>
                </a:solidFill>
                <a:latin typeface="+mn-lt"/>
                <a:cs typeface="+mn-cs"/>
              </a:rPr>
              <a:pPr algn="r" fontAlgn="auto">
                <a:spcBef>
                  <a:spcPts val="0"/>
                </a:spcBef>
                <a:spcAft>
                  <a:spcPts val="0"/>
                </a:spcAft>
                <a:defRPr/>
              </a:pPr>
              <a:t>32</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32</a:t>
            </a:fld>
            <a:endParaRPr lang="de-DE"/>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53E7DFC5-C552-41A0-AB11-3D2521A19EE9}" type="slidenum">
              <a:rPr lang="de-DE" sz="1200">
                <a:solidFill>
                  <a:schemeClr val="tx1">
                    <a:tint val="75000"/>
                  </a:schemeClr>
                </a:solidFill>
                <a:latin typeface="+mn-lt"/>
                <a:cs typeface="+mn-cs"/>
              </a:rPr>
              <a:pPr algn="r" fontAlgn="auto">
                <a:spcBef>
                  <a:spcPts val="0"/>
                </a:spcBef>
                <a:spcAft>
                  <a:spcPts val="0"/>
                </a:spcAft>
                <a:defRPr/>
              </a:pPr>
              <a:t>33</a:t>
            </a:fld>
            <a:endParaRPr lang="de-DE" sz="1200">
              <a:solidFill>
                <a:schemeClr val="tx1">
                  <a:tint val="75000"/>
                </a:schemeClr>
              </a:solidFill>
              <a:latin typeface="+mn-lt"/>
              <a:cs typeface="+mn-cs"/>
            </a:endParaRPr>
          </a:p>
        </p:txBody>
      </p:sp>
      <p:graphicFrame>
        <p:nvGraphicFramePr>
          <p:cNvPr id="41019" name="Group 59"/>
          <p:cNvGraphicFramePr>
            <a:graphicFrameLocks noGrp="1"/>
          </p:cNvGraphicFramePr>
          <p:nvPr>
            <p:extLst>
              <p:ext uri="{D42A27DB-BD31-4B8C-83A1-F6EECF244321}">
                <p14:modId xmlns:p14="http://schemas.microsoft.com/office/powerpoint/2010/main" val="757507709"/>
              </p:ext>
            </p:extLst>
          </p:nvPr>
        </p:nvGraphicFramePr>
        <p:xfrm>
          <a:off x="2987824" y="836712"/>
          <a:ext cx="5903912" cy="5553655"/>
        </p:xfrm>
        <a:graphic>
          <a:graphicData uri="http://schemas.openxmlformats.org/drawingml/2006/table">
            <a:tbl>
              <a:tblPr/>
              <a:tblGrid>
                <a:gridCol w="864815"/>
                <a:gridCol w="2448272"/>
                <a:gridCol w="2590825"/>
              </a:tblGrid>
              <a:tr h="3637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1932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Schönheit der Leere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8571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perspektivische Brechungen in Adalbert Stifters</a:t>
                      </a:r>
                      <a:br>
                        <a:rPr kumimoji="0" lang="de-DE" sz="1800" b="0" i="0" u="none" strike="noStrike" cap="none" normalizeH="0" baseline="0" smtClean="0">
                          <a:ln>
                            <a:noFill/>
                          </a:ln>
                          <a:solidFill>
                            <a:srgbClr val="000000"/>
                          </a:solidFill>
                          <a:effectLst/>
                          <a:latin typeface="Verdana" pitchFamily="34" charset="0"/>
                          <a:cs typeface="Arial" charset="0"/>
                        </a:rPr>
                      </a:br>
                      <a:r>
                        <a:rPr kumimoji="0" lang="de-DE" sz="2000" b="0" i="0" u="none" strike="noStrike" cap="none" normalizeH="0" baseline="0" smtClean="0">
                          <a:ln>
                            <a:noFill/>
                          </a:ln>
                          <a:solidFill>
                            <a:schemeClr val="tx1"/>
                          </a:solidFill>
                          <a:effectLst/>
                          <a:latin typeface="Verdana" pitchFamily="34" charset="0"/>
                          <a:cs typeface="Arial" charset="0"/>
                        </a:rPr>
                        <a:t>″</a:t>
                      </a: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B</a:t>
                      </a:r>
                      <a:r>
                        <a:rPr kumimoji="0" lang="de-DE" sz="1800" b="0" i="0" u="none" strike="noStrike" cap="none" normalizeH="0" baseline="0" smtClean="0">
                          <a:ln>
                            <a:noFill/>
                          </a:ln>
                          <a:solidFill>
                            <a:srgbClr val="000000"/>
                          </a:solidFill>
                          <a:effectLst/>
                          <a:latin typeface="Verdana" pitchFamily="34" charset="0"/>
                          <a:cs typeface="Arial" charset="0"/>
                        </a:rPr>
                        <a:t>ergkristall</a:t>
                      </a:r>
                      <a:r>
                        <a:rPr kumimoji="0" lang="de-DE" sz="2000" b="0" i="0" u="none" strike="noStrike" cap="none" normalizeH="0" baseline="0" smtClean="0">
                          <a:ln>
                            <a:noFill/>
                          </a:ln>
                          <a:solidFill>
                            <a:schemeClr val="tx1"/>
                          </a:solidFill>
                          <a:effectLst/>
                          <a:latin typeface="Verdana" pitchFamily="34" charset="0"/>
                          <a:cs typeface="Arial" charset="0"/>
                        </a:rPr>
                        <a:t>″</a:t>
                      </a:r>
                      <a:r>
                        <a:rPr kumimoji="0" lang="de-DE" altLang="zh-CN" sz="2000" b="0" i="0" u="none" strike="noStrike" cap="none" normalizeH="0" baseline="0" smtClean="0">
                          <a:ln>
                            <a:noFill/>
                          </a:ln>
                          <a:solidFill>
                            <a:schemeClr val="tx1"/>
                          </a:solidFill>
                          <a:effectLst/>
                          <a:latin typeface="Verdana" pitchFamily="34" charset="0"/>
                          <a:ea typeface="宋体" pitchFamily="2" charset="-122"/>
                        </a:rPr>
                        <a:t> </a:t>
                      </a:r>
                      <a:endParaRPr kumimoji="0" lang="de-DE" sz="2000" b="0" i="0" u="none" strike="noStrike" cap="none" normalizeH="0" baseline="0" smtClean="0">
                        <a:ln>
                          <a:noFill/>
                        </a:ln>
                        <a:solidFill>
                          <a:schemeClr val="tx1"/>
                        </a:solidFill>
                        <a:effectLst/>
                        <a:latin typeface="Verdana" pitchFamily="34" charset="0"/>
                        <a:ea typeface="宋体" pitchFamily="2"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276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von Birthe Hoffmann (Kopenhagen)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8664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4317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8664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07387">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6374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Seite 153-185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8664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Schönheit der Leere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6374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1013" name="Titel 1"/>
          <p:cNvSpPr>
            <a:spLocks noGrp="1"/>
          </p:cNvSpPr>
          <p:nvPr>
            <p:ph type="title" idx="4294967295"/>
          </p:nvPr>
        </p:nvSpPr>
        <p:spPr>
          <a:xfrm>
            <a:off x="250825" y="184150"/>
            <a:ext cx="8858250" cy="940594"/>
          </a:xfrm>
        </p:spPr>
        <p:txBody>
          <a:bodyPr/>
          <a:lstStyle/>
          <a:p>
            <a:pPr eaLnBrk="1" hangingPunct="1"/>
            <a:r>
              <a:rPr lang="de-DE" sz="2800" dirty="0" smtClean="0">
                <a:solidFill>
                  <a:srgbClr val="376092"/>
                </a:solidFill>
              </a:rPr>
              <a:t>Beschreibung eines Aufsatzes in einer Zeitschrift</a:t>
            </a:r>
          </a:p>
        </p:txBody>
      </p:sp>
      <p:sp>
        <p:nvSpPr>
          <p:cNvPr id="41014" name="Textfeld 1"/>
          <p:cNvSpPr txBox="1">
            <a:spLocks noChangeArrowheads="1"/>
          </p:cNvSpPr>
          <p:nvPr/>
        </p:nvSpPr>
        <p:spPr bwMode="auto">
          <a:xfrm>
            <a:off x="841997" y="1347351"/>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3</a:t>
            </a:r>
          </a:p>
        </p:txBody>
      </p:sp>
      <p:sp>
        <p:nvSpPr>
          <p:cNvPr id="41015" name="Textfeld 7"/>
          <p:cNvSpPr txBox="1">
            <a:spLocks noChangeArrowheads="1"/>
          </p:cNvSpPr>
          <p:nvPr/>
        </p:nvSpPr>
        <p:spPr bwMode="auto">
          <a:xfrm rot="10800000" flipV="1">
            <a:off x="323528" y="5424488"/>
            <a:ext cx="2330751" cy="952500"/>
          </a:xfrm>
          <a:prstGeom prst="rect">
            <a:avLst/>
          </a:prstGeom>
          <a:solidFill>
            <a:schemeClr val="bg1"/>
          </a:solidFill>
          <a:ln w="9525">
            <a:solidFill>
              <a:schemeClr val="tx1"/>
            </a:solidFill>
            <a:miter lim="800000"/>
            <a:headEnd/>
            <a:tailEnd/>
          </a:ln>
        </p:spPr>
        <p:txBody>
          <a:bodyPr wrap="square">
            <a:spAutoFit/>
          </a:bodyPr>
          <a:lstStyle/>
          <a:p>
            <a:r>
              <a:rPr lang="de-DE" sz="1400">
                <a:latin typeface="Verdana" pitchFamily="34" charset="0"/>
              </a:rPr>
              <a:t>Aufsatz in Euphorion. Zeitschrift für Literatur-geschichte 105. Band, Heft 2, 2011</a:t>
            </a:r>
          </a:p>
        </p:txBody>
      </p:sp>
      <p:pic>
        <p:nvPicPr>
          <p:cNvPr id="41016" name="Picture 58" descr="Schönheit-der-Leere"/>
          <p:cNvPicPr>
            <a:picLocks noChangeAspect="1" noChangeArrowheads="1"/>
          </p:cNvPicPr>
          <p:nvPr/>
        </p:nvPicPr>
        <p:blipFill>
          <a:blip r:embed="rId2"/>
          <a:srcRect/>
          <a:stretch>
            <a:fillRect/>
          </a:stretch>
        </p:blipFill>
        <p:spPr bwMode="auto">
          <a:xfrm>
            <a:off x="323528" y="1772816"/>
            <a:ext cx="2330751" cy="3528417"/>
          </a:xfrm>
          <a:prstGeom prst="rect">
            <a:avLst/>
          </a:prstGeom>
          <a:noFill/>
          <a:ln w="9525">
            <a:noFill/>
            <a:miter lim="800000"/>
            <a:headEnd/>
            <a:tailEnd/>
          </a:ln>
        </p:spPr>
      </p:pic>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33</a:t>
            </a:fld>
            <a:endParaRPr lang="de-DE"/>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3441F24-319D-4105-A1A7-AA54F8BF890A}" type="slidenum">
              <a:rPr lang="de-DE" sz="1200">
                <a:solidFill>
                  <a:schemeClr val="tx1">
                    <a:tint val="75000"/>
                  </a:schemeClr>
                </a:solidFill>
                <a:latin typeface="+mn-lt"/>
                <a:cs typeface="+mn-cs"/>
              </a:rPr>
              <a:pPr algn="r" fontAlgn="auto">
                <a:spcBef>
                  <a:spcPts val="0"/>
                </a:spcBef>
                <a:spcAft>
                  <a:spcPts val="0"/>
                </a:spcAft>
                <a:defRPr/>
              </a:pPr>
              <a:t>34</a:t>
            </a:fld>
            <a:endParaRPr lang="de-DE" sz="1200">
              <a:solidFill>
                <a:schemeClr val="tx1">
                  <a:tint val="75000"/>
                </a:schemeClr>
              </a:solidFill>
              <a:latin typeface="+mn-lt"/>
              <a:cs typeface="+mn-cs"/>
            </a:endParaRPr>
          </a:p>
        </p:txBody>
      </p:sp>
      <p:graphicFrame>
        <p:nvGraphicFramePr>
          <p:cNvPr id="42026" name="Group 42"/>
          <p:cNvGraphicFramePr>
            <a:graphicFrameLocks noGrp="1"/>
          </p:cNvGraphicFramePr>
          <p:nvPr>
            <p:extLst>
              <p:ext uri="{D42A27DB-BD31-4B8C-83A1-F6EECF244321}">
                <p14:modId xmlns:p14="http://schemas.microsoft.com/office/powerpoint/2010/main" val="800587121"/>
              </p:ext>
            </p:extLst>
          </p:nvPr>
        </p:nvGraphicFramePr>
        <p:xfrm>
          <a:off x="3059832" y="1146970"/>
          <a:ext cx="5977383" cy="5207094"/>
        </p:xfrm>
        <a:graphic>
          <a:graphicData uri="http://schemas.openxmlformats.org/drawingml/2006/table">
            <a:tbl>
              <a:tblPr/>
              <a:tblGrid>
                <a:gridCol w="778800"/>
                <a:gridCol w="2793906"/>
                <a:gridCol w="2404677"/>
              </a:tblGrid>
              <a:tr h="34313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6704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57677">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Hoffmann, Birthe. Die Schönheit der Leere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9130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Hoffmann, Birthe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704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08740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Strukturierte Beschreibung oder Identifikator, z.B. ISSN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Euphorion. – Heidelberg : Winter. - ISSN 0014-2328. - 105. Band, Heft 2 2011)</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br>
                        <a:rPr kumimoji="0" lang="de-DE" sz="1800" b="0" i="0" u="none" strike="noStrike" cap="none" normalizeH="0" baseline="0" smtClean="0">
                          <a:ln>
                            <a:noFill/>
                          </a:ln>
                          <a:solidFill>
                            <a:srgbClr val="000000"/>
                          </a:solidFill>
                          <a:effectLst/>
                          <a:latin typeface="Verdana" pitchFamily="34" charset="0"/>
                          <a:cs typeface="Arial" charset="0"/>
                        </a:rPr>
                      </a:br>
                      <a:endParaRPr kumimoji="0" lang="de-DE" sz="1800" b="0" i="0" u="none" strike="noStrike" cap="none" normalizeH="0" baseline="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ISSN. - 105. Band, Heft 2 (2011)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826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Beziehungs-kennzeichnung</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2021" name="Titel 1"/>
          <p:cNvSpPr>
            <a:spLocks noGrp="1"/>
          </p:cNvSpPr>
          <p:nvPr>
            <p:ph type="title" idx="4294967295"/>
          </p:nvPr>
        </p:nvSpPr>
        <p:spPr>
          <a:xfrm>
            <a:off x="250825" y="188912"/>
            <a:ext cx="8748713" cy="935832"/>
          </a:xfrm>
        </p:spPr>
        <p:txBody>
          <a:bodyPr/>
          <a:lstStyle/>
          <a:p>
            <a:pPr eaLnBrk="1" hangingPunct="1"/>
            <a:r>
              <a:rPr lang="de-DE" sz="2800" dirty="0" smtClean="0">
                <a:solidFill>
                  <a:srgbClr val="376092"/>
                </a:solidFill>
              </a:rPr>
              <a:t>Beschreibung eines Aufsatzes in einer Zeitschrift, Forts.</a:t>
            </a:r>
          </a:p>
        </p:txBody>
      </p:sp>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10" name="Textfeld 1"/>
          <p:cNvSpPr txBox="1">
            <a:spLocks noChangeArrowheads="1"/>
          </p:cNvSpPr>
          <p:nvPr/>
        </p:nvSpPr>
        <p:spPr bwMode="auto">
          <a:xfrm>
            <a:off x="841997" y="1347351"/>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3</a:t>
            </a:r>
          </a:p>
        </p:txBody>
      </p:sp>
      <p:sp>
        <p:nvSpPr>
          <p:cNvPr id="11" name="Textfeld 7"/>
          <p:cNvSpPr txBox="1">
            <a:spLocks noChangeArrowheads="1"/>
          </p:cNvSpPr>
          <p:nvPr/>
        </p:nvSpPr>
        <p:spPr bwMode="auto">
          <a:xfrm rot="10800000" flipV="1">
            <a:off x="323528" y="5424488"/>
            <a:ext cx="2330751" cy="952500"/>
          </a:xfrm>
          <a:prstGeom prst="rect">
            <a:avLst/>
          </a:prstGeom>
          <a:solidFill>
            <a:schemeClr val="bg1"/>
          </a:solidFill>
          <a:ln w="9525">
            <a:solidFill>
              <a:schemeClr val="tx1"/>
            </a:solidFill>
            <a:miter lim="800000"/>
            <a:headEnd/>
            <a:tailEnd/>
          </a:ln>
        </p:spPr>
        <p:txBody>
          <a:bodyPr wrap="square">
            <a:spAutoFit/>
          </a:bodyPr>
          <a:lstStyle/>
          <a:p>
            <a:r>
              <a:rPr lang="de-DE" sz="1400">
                <a:latin typeface="Verdana" pitchFamily="34" charset="0"/>
              </a:rPr>
              <a:t>Aufsatz in Euphorion. Zeitschrift für Literatur-geschichte 105. Band, Heft 2, 2011</a:t>
            </a:r>
          </a:p>
        </p:txBody>
      </p:sp>
      <p:pic>
        <p:nvPicPr>
          <p:cNvPr id="12" name="Picture 58" descr="Schönheit-der-Leere"/>
          <p:cNvPicPr>
            <a:picLocks noChangeAspect="1" noChangeArrowheads="1"/>
          </p:cNvPicPr>
          <p:nvPr/>
        </p:nvPicPr>
        <p:blipFill>
          <a:blip r:embed="rId2"/>
          <a:srcRect/>
          <a:stretch>
            <a:fillRect/>
          </a:stretch>
        </p:blipFill>
        <p:spPr bwMode="auto">
          <a:xfrm>
            <a:off x="323528" y="1772816"/>
            <a:ext cx="2330751" cy="3528417"/>
          </a:xfrm>
          <a:prstGeom prst="rect">
            <a:avLst/>
          </a:prstGeom>
          <a:noFill/>
          <a:ln w="9525">
            <a:noFill/>
            <a:miter lim="800000"/>
            <a:headEnd/>
            <a:tailEnd/>
          </a:ln>
        </p:spPr>
      </p:pic>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34</a:t>
            </a:fld>
            <a:endParaRPr lang="de-DE"/>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el 1"/>
          <p:cNvSpPr>
            <a:spLocks noGrp="1"/>
          </p:cNvSpPr>
          <p:nvPr>
            <p:ph type="title" idx="4294967295"/>
          </p:nvPr>
        </p:nvSpPr>
        <p:spPr>
          <a:xfrm>
            <a:off x="250825" y="260648"/>
            <a:ext cx="8642350" cy="791369"/>
          </a:xfrm>
        </p:spPr>
        <p:txBody>
          <a:bodyPr/>
          <a:lstStyle/>
          <a:p>
            <a:pPr eaLnBrk="1" hangingPunct="1"/>
            <a:r>
              <a:rPr lang="de-DE" sz="2800" dirty="0" smtClean="0">
                <a:solidFill>
                  <a:srgbClr val="376092"/>
                </a:solidFill>
              </a:rPr>
              <a:t>Beschreibung einer Rezension in einer Zeitschrift</a:t>
            </a:r>
          </a:p>
        </p:txBody>
      </p:sp>
      <p:sp>
        <p:nvSpPr>
          <p:cNvPr id="43010" name="Textplatzhalter 2"/>
          <p:cNvSpPr>
            <a:spLocks noGrp="1"/>
          </p:cNvSpPr>
          <p:nvPr>
            <p:ph type="body" sz="quarter" idx="4294967295"/>
          </p:nvPr>
        </p:nvSpPr>
        <p:spPr>
          <a:xfrm>
            <a:off x="250825" y="1412875"/>
            <a:ext cx="8642350" cy="4895850"/>
          </a:xfrm>
        </p:spPr>
        <p:txBody>
          <a:bodyPr/>
          <a:lstStyle/>
          <a:p>
            <a:pPr eaLnBrk="1" hangingPunct="1"/>
            <a:r>
              <a:rPr lang="de-DE" dirty="0" smtClean="0"/>
              <a:t>Die folgenden drei Folien veranschaulichen die analytische Beschreibung einer Rezension</a:t>
            </a:r>
          </a:p>
          <a:p>
            <a:pPr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(z. B. ISSN oder ID-Nr. des Datensatzes) zusammen. Ob der Aufsatz mit dem Zeitschriftenheft oder der Zeitschrift verlinkt wird, ist abhängig von der Umsetzung im jeweiligen System.</a:t>
            </a:r>
          </a:p>
          <a:p>
            <a:pPr eaLnBrk="1" hangingPunct="1"/>
            <a:r>
              <a:rPr lang="de-DE" dirty="0" smtClean="0"/>
              <a:t>Die formattechnische Anzeige der Rezension in der Beschreibung des rezensierten Buchs ist ebenfalls abhängig von der Umsetzung im jeweiligen System.</a:t>
            </a:r>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6F6E540-1E67-4481-A02F-83505B481677}" type="slidenum">
              <a:rPr lang="de-DE" sz="1200">
                <a:solidFill>
                  <a:schemeClr val="tx1">
                    <a:tint val="75000"/>
                  </a:schemeClr>
                </a:solidFill>
                <a:latin typeface="+mn-lt"/>
                <a:cs typeface="+mn-cs"/>
              </a:rPr>
              <a:pPr algn="r" fontAlgn="auto">
                <a:spcBef>
                  <a:spcPts val="0"/>
                </a:spcBef>
                <a:spcAft>
                  <a:spcPts val="0"/>
                </a:spcAft>
                <a:defRPr/>
              </a:pPr>
              <a:t>35</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35</a:t>
            </a:fld>
            <a:endParaRPr lang="de-DE"/>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08EF828-FB84-4A29-B2D2-3B5519F635DF}" type="slidenum">
              <a:rPr lang="de-DE" sz="1200">
                <a:solidFill>
                  <a:schemeClr val="tx1">
                    <a:tint val="75000"/>
                  </a:schemeClr>
                </a:solidFill>
                <a:latin typeface="+mn-lt"/>
                <a:cs typeface="+mn-cs"/>
              </a:rPr>
              <a:pPr algn="r" fontAlgn="auto">
                <a:spcBef>
                  <a:spcPts val="0"/>
                </a:spcBef>
                <a:spcAft>
                  <a:spcPts val="0"/>
                </a:spcAft>
                <a:defRPr/>
              </a:pPr>
              <a:t>36</a:t>
            </a:fld>
            <a:endParaRPr lang="de-DE" sz="1200">
              <a:solidFill>
                <a:schemeClr val="tx1">
                  <a:tint val="75000"/>
                </a:schemeClr>
              </a:solidFill>
              <a:latin typeface="+mn-lt"/>
              <a:cs typeface="+mn-cs"/>
            </a:endParaRPr>
          </a:p>
        </p:txBody>
      </p:sp>
      <p:graphicFrame>
        <p:nvGraphicFramePr>
          <p:cNvPr id="45114" name="Group 58"/>
          <p:cNvGraphicFramePr>
            <a:graphicFrameLocks noGrp="1"/>
          </p:cNvGraphicFramePr>
          <p:nvPr>
            <p:extLst>
              <p:ext uri="{D42A27DB-BD31-4B8C-83A1-F6EECF244321}">
                <p14:modId xmlns:p14="http://schemas.microsoft.com/office/powerpoint/2010/main" val="3427490402"/>
              </p:ext>
            </p:extLst>
          </p:nvPr>
        </p:nvGraphicFramePr>
        <p:xfrm>
          <a:off x="3059832" y="875127"/>
          <a:ext cx="5903912" cy="5500019"/>
        </p:xfrm>
        <a:graphic>
          <a:graphicData uri="http://schemas.openxmlformats.org/drawingml/2006/table">
            <a:tbl>
              <a:tblPr/>
              <a:tblGrid>
                <a:gridCol w="864815"/>
                <a:gridCol w="2662610"/>
                <a:gridCol w="2376487"/>
              </a:tblGrid>
              <a:tr h="34951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5493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Lust aufs Unwahrscheinliche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7167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2000" b="0" i="0" u="none" strike="noStrike" cap="none" normalizeH="0" baseline="0" smtClean="0">
                          <a:ln>
                            <a:noFill/>
                          </a:ln>
                          <a:solidFill>
                            <a:schemeClr val="tx1"/>
                          </a:solidFill>
                          <a:effectLst/>
                          <a:latin typeface="Verdana" pitchFamily="34" charset="0"/>
                          <a:cs typeface="Arial" charset="0"/>
                        </a:rPr>
                        <a:t>Alexander Kluges ″Chronik der Gefühle″</a:t>
                      </a: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 </a:t>
                      </a:r>
                      <a:endParaRPr kumimoji="0" lang="de-DE" sz="2000" b="0" i="0" u="none" strike="noStrike" cap="none" normalizeH="0" baseline="0" smtClean="0">
                        <a:ln>
                          <a:noFill/>
                        </a:ln>
                        <a:solidFill>
                          <a:schemeClr val="tx1"/>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5493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von Christian Schulte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3672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5493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573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5493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4053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Seite 344-350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573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Lust aufs Unwahrscheinliche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4053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4085" name="Titel 1"/>
          <p:cNvSpPr>
            <a:spLocks noGrp="1"/>
          </p:cNvSpPr>
          <p:nvPr>
            <p:ph type="title" idx="4294967295"/>
          </p:nvPr>
        </p:nvSpPr>
        <p:spPr>
          <a:xfrm>
            <a:off x="250825" y="184150"/>
            <a:ext cx="8858250" cy="940594"/>
          </a:xfrm>
        </p:spPr>
        <p:txBody>
          <a:bodyPr/>
          <a:lstStyle/>
          <a:p>
            <a:pPr eaLnBrk="1" hangingPunct="1"/>
            <a:r>
              <a:rPr lang="de-DE" sz="2800" dirty="0" smtClean="0">
                <a:solidFill>
                  <a:srgbClr val="376092"/>
                </a:solidFill>
              </a:rPr>
              <a:t>Beschreibung einer Rezension in einer Zeitschrift</a:t>
            </a:r>
          </a:p>
        </p:txBody>
      </p:sp>
      <p:sp>
        <p:nvSpPr>
          <p:cNvPr id="44086" name="Textfeld 1"/>
          <p:cNvSpPr txBox="1">
            <a:spLocks noChangeArrowheads="1"/>
          </p:cNvSpPr>
          <p:nvPr/>
        </p:nvSpPr>
        <p:spPr bwMode="auto">
          <a:xfrm>
            <a:off x="864977" y="1282603"/>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4</a:t>
            </a:r>
          </a:p>
        </p:txBody>
      </p:sp>
      <p:sp>
        <p:nvSpPr>
          <p:cNvPr id="44087" name="Textfeld 7"/>
          <p:cNvSpPr txBox="1">
            <a:spLocks noChangeArrowheads="1"/>
          </p:cNvSpPr>
          <p:nvPr/>
        </p:nvSpPr>
        <p:spPr bwMode="auto">
          <a:xfrm>
            <a:off x="107951" y="5637213"/>
            <a:ext cx="2807866" cy="739775"/>
          </a:xfrm>
          <a:prstGeom prst="rect">
            <a:avLst/>
          </a:prstGeom>
          <a:solidFill>
            <a:schemeClr val="bg1"/>
          </a:solidFill>
          <a:ln w="9525">
            <a:solidFill>
              <a:schemeClr val="tx1"/>
            </a:solidFill>
            <a:miter lim="800000"/>
            <a:headEnd/>
            <a:tailEnd/>
          </a:ln>
        </p:spPr>
        <p:txBody>
          <a:bodyPr wrap="square">
            <a:spAutoFit/>
          </a:bodyPr>
          <a:lstStyle/>
          <a:p>
            <a:r>
              <a:rPr lang="de-DE" sz="1400" dirty="0"/>
              <a:t>Rezension in Merkur. Deutsche Zeitschrift europäisches Denken. Heft 4,  55. Jahrgang, April 2001</a:t>
            </a:r>
          </a:p>
        </p:txBody>
      </p:sp>
      <p:pic>
        <p:nvPicPr>
          <p:cNvPr id="44088" name="Picture 58" descr="Lust-aufs-Unwahrscheinliche"/>
          <p:cNvPicPr>
            <a:picLocks noChangeAspect="1" noChangeArrowheads="1"/>
          </p:cNvPicPr>
          <p:nvPr/>
        </p:nvPicPr>
        <p:blipFill>
          <a:blip r:embed="rId2"/>
          <a:srcRect/>
          <a:stretch>
            <a:fillRect/>
          </a:stretch>
        </p:blipFill>
        <p:spPr bwMode="auto">
          <a:xfrm>
            <a:off x="287127" y="1628800"/>
            <a:ext cx="2449513" cy="3887787"/>
          </a:xfrm>
          <a:prstGeom prst="rect">
            <a:avLst/>
          </a:prstGeom>
          <a:noFill/>
          <a:ln w="9525">
            <a:noFill/>
            <a:miter lim="800000"/>
            <a:headEnd/>
            <a:tailEnd/>
          </a:ln>
        </p:spPr>
      </p:pic>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36</a:t>
            </a:fld>
            <a:endParaRPr lang="de-DE"/>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D902287-67D8-4F90-817D-A3C3A65C6CEF}" type="slidenum">
              <a:rPr lang="de-DE" sz="1200">
                <a:solidFill>
                  <a:schemeClr val="tx1">
                    <a:tint val="75000"/>
                  </a:schemeClr>
                </a:solidFill>
                <a:latin typeface="+mn-lt"/>
                <a:cs typeface="+mn-cs"/>
              </a:rPr>
              <a:pPr algn="r" fontAlgn="auto">
                <a:spcBef>
                  <a:spcPts val="0"/>
                </a:spcBef>
                <a:spcAft>
                  <a:spcPts val="0"/>
                </a:spcAft>
                <a:defRPr/>
              </a:pPr>
              <a:t>37</a:t>
            </a:fld>
            <a:endParaRPr lang="de-DE" sz="1200">
              <a:solidFill>
                <a:schemeClr val="tx1">
                  <a:tint val="75000"/>
                </a:schemeClr>
              </a:solidFill>
              <a:latin typeface="+mn-lt"/>
              <a:cs typeface="+mn-cs"/>
            </a:endParaRPr>
          </a:p>
        </p:txBody>
      </p:sp>
      <p:graphicFrame>
        <p:nvGraphicFramePr>
          <p:cNvPr id="50221" name="Group 45"/>
          <p:cNvGraphicFramePr>
            <a:graphicFrameLocks noGrp="1"/>
          </p:cNvGraphicFramePr>
          <p:nvPr>
            <p:extLst>
              <p:ext uri="{D42A27DB-BD31-4B8C-83A1-F6EECF244321}">
                <p14:modId xmlns:p14="http://schemas.microsoft.com/office/powerpoint/2010/main" val="3701409908"/>
              </p:ext>
            </p:extLst>
          </p:nvPr>
        </p:nvGraphicFramePr>
        <p:xfrm>
          <a:off x="3059832" y="2276872"/>
          <a:ext cx="5903912" cy="3170238"/>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23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04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Schulte, Christian. Die Lust aufs Unwahrscheinliche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Schulte, Christian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37</a:t>
            </a:fld>
            <a:endParaRPr lang="de-DE"/>
          </a:p>
        </p:txBody>
      </p:sp>
      <p:sp>
        <p:nvSpPr>
          <p:cNvPr id="14" name="Titel 1"/>
          <p:cNvSpPr>
            <a:spLocks noGrp="1"/>
          </p:cNvSpPr>
          <p:nvPr>
            <p:ph type="title" idx="4294967295"/>
          </p:nvPr>
        </p:nvSpPr>
        <p:spPr>
          <a:xfrm>
            <a:off x="250825" y="184150"/>
            <a:ext cx="8858250" cy="940594"/>
          </a:xfrm>
        </p:spPr>
        <p:txBody>
          <a:bodyPr/>
          <a:lstStyle/>
          <a:p>
            <a:pPr eaLnBrk="1" hangingPunct="1"/>
            <a:r>
              <a:rPr lang="de-DE" sz="2800" dirty="0" smtClean="0">
                <a:solidFill>
                  <a:srgbClr val="376092"/>
                </a:solidFill>
              </a:rPr>
              <a:t>Beschreibung einer Rezension in einer Zeitschrift, Forts.</a:t>
            </a:r>
          </a:p>
        </p:txBody>
      </p:sp>
      <p:sp>
        <p:nvSpPr>
          <p:cNvPr id="15" name="Textfeld 1"/>
          <p:cNvSpPr txBox="1">
            <a:spLocks noChangeArrowheads="1"/>
          </p:cNvSpPr>
          <p:nvPr/>
        </p:nvSpPr>
        <p:spPr bwMode="auto">
          <a:xfrm>
            <a:off x="864977" y="1282603"/>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4</a:t>
            </a:r>
          </a:p>
        </p:txBody>
      </p:sp>
      <p:sp>
        <p:nvSpPr>
          <p:cNvPr id="16" name="Textfeld 7"/>
          <p:cNvSpPr txBox="1">
            <a:spLocks noChangeArrowheads="1"/>
          </p:cNvSpPr>
          <p:nvPr/>
        </p:nvSpPr>
        <p:spPr bwMode="auto">
          <a:xfrm>
            <a:off x="107951" y="5637213"/>
            <a:ext cx="2807866" cy="739775"/>
          </a:xfrm>
          <a:prstGeom prst="rect">
            <a:avLst/>
          </a:prstGeom>
          <a:solidFill>
            <a:schemeClr val="bg1"/>
          </a:solidFill>
          <a:ln w="9525">
            <a:solidFill>
              <a:schemeClr val="tx1"/>
            </a:solidFill>
            <a:miter lim="800000"/>
            <a:headEnd/>
            <a:tailEnd/>
          </a:ln>
        </p:spPr>
        <p:txBody>
          <a:bodyPr wrap="square">
            <a:spAutoFit/>
          </a:bodyPr>
          <a:lstStyle/>
          <a:p>
            <a:r>
              <a:rPr lang="de-DE" sz="1400" dirty="0"/>
              <a:t>Rezension in Merkur. Deutsche Zeitschrift europäisches Denken. Heft 4,  55. Jahrgang, April 2001</a:t>
            </a:r>
          </a:p>
        </p:txBody>
      </p:sp>
      <p:pic>
        <p:nvPicPr>
          <p:cNvPr id="17" name="Picture 58" descr="Lust-aufs-Unwahrscheinliche"/>
          <p:cNvPicPr>
            <a:picLocks noChangeAspect="1" noChangeArrowheads="1"/>
          </p:cNvPicPr>
          <p:nvPr/>
        </p:nvPicPr>
        <p:blipFill>
          <a:blip r:embed="rId2"/>
          <a:srcRect/>
          <a:stretch>
            <a:fillRect/>
          </a:stretch>
        </p:blipFill>
        <p:spPr bwMode="auto">
          <a:xfrm>
            <a:off x="287127" y="1628800"/>
            <a:ext cx="2449513" cy="3887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A729DC5-DB05-445D-A8B5-A98481330F76}" type="slidenum">
              <a:rPr lang="de-DE" sz="1200">
                <a:solidFill>
                  <a:schemeClr val="tx1">
                    <a:tint val="75000"/>
                  </a:schemeClr>
                </a:solidFill>
                <a:latin typeface="+mn-lt"/>
                <a:cs typeface="+mn-cs"/>
              </a:rPr>
              <a:pPr algn="r" fontAlgn="auto">
                <a:spcBef>
                  <a:spcPts val="0"/>
                </a:spcBef>
                <a:spcAft>
                  <a:spcPts val="0"/>
                </a:spcAft>
                <a:defRPr/>
              </a:pPr>
              <a:t>38</a:t>
            </a:fld>
            <a:endParaRPr lang="de-DE" sz="1200">
              <a:solidFill>
                <a:schemeClr val="tx1">
                  <a:tint val="75000"/>
                </a:schemeClr>
              </a:solidFill>
              <a:latin typeface="+mn-lt"/>
              <a:cs typeface="+mn-cs"/>
            </a:endParaRPr>
          </a:p>
        </p:txBody>
      </p:sp>
      <p:graphicFrame>
        <p:nvGraphicFramePr>
          <p:cNvPr id="46115" name="Group 35"/>
          <p:cNvGraphicFramePr>
            <a:graphicFrameLocks noGrp="1"/>
          </p:cNvGraphicFramePr>
          <p:nvPr>
            <p:extLst>
              <p:ext uri="{D42A27DB-BD31-4B8C-83A1-F6EECF244321}">
                <p14:modId xmlns:p14="http://schemas.microsoft.com/office/powerpoint/2010/main" val="802753809"/>
              </p:ext>
            </p:extLst>
          </p:nvPr>
        </p:nvGraphicFramePr>
        <p:xfrm>
          <a:off x="2987824" y="1038718"/>
          <a:ext cx="5976664" cy="5388841"/>
        </p:xfrm>
        <a:graphic>
          <a:graphicData uri="http://schemas.openxmlformats.org/drawingml/2006/table">
            <a:tbl>
              <a:tblPr/>
              <a:tblGrid>
                <a:gridCol w="812282"/>
                <a:gridCol w="2582191"/>
                <a:gridCol w="2582191"/>
              </a:tblGrid>
              <a:tr h="3606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80236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1" i="0" u="none" strike="noStrike" cap="none" normalizeH="0" baseline="0" dirty="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1" i="0" u="none" strike="noStrike" cap="none" normalizeH="0" baseline="0" dirty="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dirty="0" err="1" smtClean="0">
                          <a:ln>
                            <a:noFill/>
                          </a:ln>
                          <a:solidFill>
                            <a:srgbClr val="000000"/>
                          </a:solidFill>
                          <a:effectLst/>
                          <a:latin typeface="Verdana" pitchFamily="34" charset="0"/>
                          <a:cs typeface="Arial" charset="0"/>
                        </a:rPr>
                        <a:t>Strukt</a:t>
                      </a:r>
                      <a:r>
                        <a:rPr kumimoji="0" lang="de-DE" sz="1700" b="0" i="0" u="none" strike="noStrike" cap="none" normalizeH="0" baseline="0" dirty="0" smtClean="0">
                          <a:ln>
                            <a:noFill/>
                          </a:ln>
                          <a:solidFill>
                            <a:srgbClr val="000000"/>
                          </a:solidFill>
                          <a:effectLst/>
                          <a:latin typeface="Verdana" pitchFamily="34" charset="0"/>
                          <a:cs typeface="Arial" charset="0"/>
                        </a:rPr>
                        <a:t>. Beschreib. oder </a:t>
                      </a:r>
                      <a:r>
                        <a:rPr kumimoji="0" lang="de-DE" sz="1700" b="0" i="0" u="none" strike="noStrike" cap="none" normalizeH="0" baseline="0" dirty="0" err="1" smtClean="0">
                          <a:ln>
                            <a:noFill/>
                          </a:ln>
                          <a:solidFill>
                            <a:srgbClr val="000000"/>
                          </a:solidFill>
                          <a:effectLst/>
                          <a:latin typeface="Verdana" pitchFamily="34" charset="0"/>
                          <a:cs typeface="Arial" charset="0"/>
                        </a:rPr>
                        <a:t>Identifikator</a:t>
                      </a:r>
                      <a:r>
                        <a:rPr kumimoji="0" lang="de-DE" sz="1700" b="0" i="0" u="none" strike="noStrike" cap="none" normalizeH="0" baseline="0" dirty="0" smtClean="0">
                          <a:ln>
                            <a:noFill/>
                          </a:ln>
                          <a:solidFill>
                            <a:srgbClr val="000000"/>
                          </a:solidFill>
                          <a:effectLst/>
                          <a:latin typeface="Verdana" pitchFamily="34" charset="0"/>
                          <a:cs typeface="Arial" charset="0"/>
                        </a:rPr>
                        <a:t>, z.B. ISSN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dirty="0" smtClean="0">
                          <a:ln>
                            <a:noFill/>
                          </a:ln>
                          <a:solidFill>
                            <a:srgbClr val="000000"/>
                          </a:solidFill>
                          <a:effectLst/>
                          <a:latin typeface="Verdana" pitchFamily="34" charset="0"/>
                          <a:cs typeface="Arial" charset="0"/>
                        </a:rPr>
                        <a:t>Merkur. - Stuttgart : Klett-Cotta. - 55. Jahrgang, Heft 4 (April 2001)</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dirty="0" smtClean="0">
                          <a:ln>
                            <a:noFill/>
                          </a:ln>
                          <a:solidFill>
                            <a:srgbClr val="000000"/>
                          </a:solidFill>
                          <a:effectLst/>
                          <a:latin typeface="Verdana" pitchFamily="34" charset="0"/>
                          <a:cs typeface="Arial" charset="0"/>
                        </a:rPr>
                        <a:t>oder</a:t>
                      </a:r>
                      <a:br>
                        <a:rPr kumimoji="0" lang="de-DE" sz="1700" b="0" i="0" u="none" strike="noStrike" cap="none" normalizeH="0" baseline="0" dirty="0" smtClean="0">
                          <a:ln>
                            <a:noFill/>
                          </a:ln>
                          <a:solidFill>
                            <a:srgbClr val="000000"/>
                          </a:solidFill>
                          <a:effectLst/>
                          <a:latin typeface="Verdana" pitchFamily="34" charset="0"/>
                          <a:cs typeface="Arial" charset="0"/>
                        </a:rPr>
                      </a:br>
                      <a:r>
                        <a:rPr kumimoji="0" lang="de-DE" sz="1700" b="0" i="0" u="none" strike="noStrike" cap="none" normalizeH="0" baseline="0" dirty="0" smtClean="0">
                          <a:ln>
                            <a:noFill/>
                          </a:ln>
                          <a:solidFill>
                            <a:srgbClr val="000000"/>
                          </a:solidFill>
                          <a:effectLst/>
                          <a:latin typeface="Verdana" pitchFamily="34" charset="0"/>
                          <a:cs typeface="Arial" charset="0"/>
                        </a:rPr>
                        <a:t>ISSN. - 55. Jahrgang, Heft 4 (April 2001)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9115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1"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1" i="0" u="none" strike="noStrike" cap="none" normalizeH="0" baseline="0" dirty="0" smtClean="0">
                          <a:ln>
                            <a:noFill/>
                          </a:ln>
                          <a:solidFill>
                            <a:srgbClr val="000000"/>
                          </a:solidFill>
                          <a:effectLst/>
                          <a:latin typeface="Verdana" pitchFamily="34" charset="0"/>
                          <a:cs typeface="Arial" charset="0"/>
                        </a:rPr>
                        <a:t>Beziehungs-kennzeichnung </a:t>
                      </a:r>
                      <a:r>
                        <a:rPr kumimoji="0" lang="de-DE" sz="1700" b="0" i="0" u="none" strike="noStrike" cap="none" normalizeH="0" baseline="0" dirty="0" smtClean="0">
                          <a:ln>
                            <a:noFill/>
                          </a:ln>
                          <a:solidFill>
                            <a:srgbClr val="000000"/>
                          </a:solidFill>
                          <a:effectLst/>
                          <a:latin typeface="Verdana" pitchFamily="34" charset="0"/>
                          <a:cs typeface="Arial" charset="0"/>
                        </a:rPr>
                        <a:t>(nach Anhang J.4.4)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dirty="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792997">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smtClean="0">
                          <a:ln>
                            <a:noFill/>
                          </a:ln>
                          <a:solidFill>
                            <a:srgbClr val="000000"/>
                          </a:solidFill>
                          <a:effectLst/>
                          <a:latin typeface="Verdana" pitchFamily="34" charset="0"/>
                          <a:cs typeface="Arial" charset="0"/>
                        </a:rPr>
                        <a:t>Strukt. Beschreib.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dirty="0" smtClean="0">
                          <a:ln>
                            <a:noFill/>
                          </a:ln>
                          <a:solidFill>
                            <a:srgbClr val="000000"/>
                          </a:solidFill>
                          <a:effectLst/>
                          <a:latin typeface="Verdana" pitchFamily="34" charset="0"/>
                          <a:cs typeface="Arial" charset="0"/>
                        </a:rPr>
                        <a:t>Chronik der </a:t>
                      </a:r>
                      <a:r>
                        <a:rPr kumimoji="0" lang="de-DE" sz="1700" b="0" i="0" u="none" strike="noStrike" cap="none" normalizeH="0" baseline="0" dirty="0" err="1" smtClean="0">
                          <a:ln>
                            <a:noFill/>
                          </a:ln>
                          <a:solidFill>
                            <a:srgbClr val="000000"/>
                          </a:solidFill>
                          <a:effectLst/>
                          <a:latin typeface="Verdana" pitchFamily="34" charset="0"/>
                          <a:cs typeface="Arial" charset="0"/>
                        </a:rPr>
                        <a:t>Ge</a:t>
                      </a:r>
                      <a:r>
                        <a:rPr kumimoji="0" lang="de-DE" sz="1700" b="0" i="0" u="none" strike="noStrike" cap="none" normalizeH="0" baseline="0" dirty="0" smtClean="0">
                          <a:ln>
                            <a:noFill/>
                          </a:ln>
                          <a:solidFill>
                            <a:srgbClr val="000000"/>
                          </a:solidFill>
                          <a:effectLst/>
                          <a:latin typeface="Verdana" pitchFamily="34" charset="0"/>
                          <a:cs typeface="Arial" charset="0"/>
                        </a:rPr>
                        <a:t>-fühle / Alexander Kluge. - 1. Auflage. - Frankfurt am Main : Suhrkamp, 2001</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dirty="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dirty="0" smtClean="0">
                          <a:ln>
                            <a:noFill/>
                          </a:ln>
                          <a:solidFill>
                            <a:srgbClr val="000000"/>
                          </a:solidFill>
                          <a:effectLst/>
                          <a:latin typeface="Verdana" pitchFamily="34" charset="0"/>
                          <a:cs typeface="Arial" charset="0"/>
                        </a:rPr>
                        <a:t>ISBN 3-518-45652-0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9115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zh-CN" sz="1700" b="0" i="0" u="none" strike="noStrike" cap="none" normalizeH="0" baseline="0" smtClean="0">
                          <a:ln>
                            <a:noFill/>
                          </a:ln>
                          <a:solidFill>
                            <a:schemeClr val="tx1"/>
                          </a:solidFill>
                          <a:effectLst/>
                          <a:latin typeface="Verdana" pitchFamily="34" charset="0"/>
                          <a:ea typeface="宋体" pitchFamily="2" charset="-122"/>
                          <a:cs typeface="Arial" charset="0"/>
                        </a:rPr>
                        <a:t>24.5</a:t>
                      </a:r>
                      <a:r>
                        <a:rPr kumimoji="0" lang="de-DE" altLang="zh-CN" sz="1700" b="1" i="0" u="none" strike="noStrike" cap="none" normalizeH="0" baseline="0" smtClean="0">
                          <a:ln>
                            <a:noFill/>
                          </a:ln>
                          <a:solidFill>
                            <a:schemeClr val="tx1"/>
                          </a:solidFill>
                          <a:effectLst/>
                          <a:latin typeface="Verdana" pitchFamily="34" charset="0"/>
                          <a:ea typeface="宋体" pitchFamily="2" charset="-122"/>
                          <a:cs typeface="Arial" charset="0"/>
                        </a:rPr>
                        <a:t> </a:t>
                      </a:r>
                      <a:endParaRPr kumimoji="0" lang="de-DE" sz="1700" b="1" i="0" u="none" strike="noStrike" cap="none" normalizeH="0" baseline="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dirty="0" smtClean="0">
                          <a:ln>
                            <a:noFill/>
                          </a:ln>
                          <a:solidFill>
                            <a:srgbClr val="000000"/>
                          </a:solidFill>
                          <a:effectLst/>
                          <a:latin typeface="Verdana" pitchFamily="34" charset="0"/>
                          <a:cs typeface="Arial" charset="0"/>
                        </a:rPr>
                        <a:t>Beziehungskenn-zeichnung (nach Anhang J.4.3)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dirty="0" smtClean="0">
                          <a:ln>
                            <a:noFill/>
                          </a:ln>
                          <a:solidFill>
                            <a:srgbClr val="000000"/>
                          </a:solidFill>
                          <a:effectLst/>
                          <a:latin typeface="Verdana" pitchFamily="34" charset="0"/>
                          <a:cs typeface="Arial" charset="0"/>
                        </a:rPr>
                        <a:t>Rezension von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38</a:t>
            </a:fld>
            <a:endParaRPr lang="de-DE"/>
          </a:p>
        </p:txBody>
      </p:sp>
      <p:sp>
        <p:nvSpPr>
          <p:cNvPr id="11" name="Titel 1"/>
          <p:cNvSpPr>
            <a:spLocks noGrp="1"/>
          </p:cNvSpPr>
          <p:nvPr>
            <p:ph type="title" idx="4294967295"/>
          </p:nvPr>
        </p:nvSpPr>
        <p:spPr>
          <a:xfrm>
            <a:off x="250825" y="184150"/>
            <a:ext cx="8858250" cy="940594"/>
          </a:xfrm>
        </p:spPr>
        <p:txBody>
          <a:bodyPr/>
          <a:lstStyle/>
          <a:p>
            <a:pPr eaLnBrk="1" hangingPunct="1"/>
            <a:r>
              <a:rPr lang="de-DE" sz="2800" dirty="0" smtClean="0">
                <a:solidFill>
                  <a:srgbClr val="376092"/>
                </a:solidFill>
              </a:rPr>
              <a:t>Beschreibung einer Rezension in einer Zeitschrift, Forts.</a:t>
            </a:r>
          </a:p>
        </p:txBody>
      </p:sp>
      <p:sp>
        <p:nvSpPr>
          <p:cNvPr id="12" name="Textfeld 1"/>
          <p:cNvSpPr txBox="1">
            <a:spLocks noChangeArrowheads="1"/>
          </p:cNvSpPr>
          <p:nvPr/>
        </p:nvSpPr>
        <p:spPr bwMode="auto">
          <a:xfrm>
            <a:off x="864977" y="1282603"/>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4</a:t>
            </a:r>
          </a:p>
        </p:txBody>
      </p:sp>
      <p:sp>
        <p:nvSpPr>
          <p:cNvPr id="13" name="Textfeld 7"/>
          <p:cNvSpPr txBox="1">
            <a:spLocks noChangeArrowheads="1"/>
          </p:cNvSpPr>
          <p:nvPr/>
        </p:nvSpPr>
        <p:spPr bwMode="auto">
          <a:xfrm>
            <a:off x="107951" y="5637213"/>
            <a:ext cx="2807866" cy="739775"/>
          </a:xfrm>
          <a:prstGeom prst="rect">
            <a:avLst/>
          </a:prstGeom>
          <a:solidFill>
            <a:schemeClr val="bg1"/>
          </a:solidFill>
          <a:ln w="9525">
            <a:solidFill>
              <a:schemeClr val="tx1"/>
            </a:solidFill>
            <a:miter lim="800000"/>
            <a:headEnd/>
            <a:tailEnd/>
          </a:ln>
        </p:spPr>
        <p:txBody>
          <a:bodyPr wrap="square">
            <a:spAutoFit/>
          </a:bodyPr>
          <a:lstStyle/>
          <a:p>
            <a:r>
              <a:rPr lang="de-DE" sz="1400" dirty="0"/>
              <a:t>Rezension in Merkur. Deutsche Zeitschrift europäisches Denken. Heft 4,  55. Jahrgang, April 2001</a:t>
            </a:r>
          </a:p>
        </p:txBody>
      </p:sp>
      <p:pic>
        <p:nvPicPr>
          <p:cNvPr id="14" name="Picture 58" descr="Lust-aufs-Unwahrscheinliche"/>
          <p:cNvPicPr>
            <a:picLocks noChangeAspect="1" noChangeArrowheads="1"/>
          </p:cNvPicPr>
          <p:nvPr/>
        </p:nvPicPr>
        <p:blipFill>
          <a:blip r:embed="rId2"/>
          <a:srcRect/>
          <a:stretch>
            <a:fillRect/>
          </a:stretch>
        </p:blipFill>
        <p:spPr bwMode="auto">
          <a:xfrm>
            <a:off x="287127" y="1628800"/>
            <a:ext cx="2449513" cy="3887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el 1"/>
          <p:cNvSpPr>
            <a:spLocks noGrp="1"/>
          </p:cNvSpPr>
          <p:nvPr>
            <p:ph type="title" idx="4294967295"/>
          </p:nvPr>
        </p:nvSpPr>
        <p:spPr>
          <a:xfrm>
            <a:off x="250825" y="260649"/>
            <a:ext cx="8642350" cy="792088"/>
          </a:xfrm>
        </p:spPr>
        <p:txBody>
          <a:bodyPr/>
          <a:lstStyle/>
          <a:p>
            <a:pPr eaLnBrk="1" hangingPunct="1"/>
            <a:r>
              <a:rPr lang="de-DE" sz="2800" dirty="0" smtClean="0">
                <a:solidFill>
                  <a:srgbClr val="376092"/>
                </a:solidFill>
              </a:rPr>
              <a:t>Beschreibung Einzelbeiträge im Bereich AV-Materialien</a:t>
            </a:r>
          </a:p>
        </p:txBody>
      </p:sp>
      <p:sp>
        <p:nvSpPr>
          <p:cNvPr id="47106" name="Textplatzhalter 2"/>
          <p:cNvSpPr>
            <a:spLocks noGrp="1"/>
          </p:cNvSpPr>
          <p:nvPr>
            <p:ph type="body" sz="quarter" idx="4294967295"/>
          </p:nvPr>
        </p:nvSpPr>
        <p:spPr>
          <a:xfrm>
            <a:off x="250825" y="1412875"/>
            <a:ext cx="8642350" cy="4895850"/>
          </a:xfrm>
        </p:spPr>
        <p:txBody>
          <a:bodyPr/>
          <a:lstStyle/>
          <a:p>
            <a:pPr eaLnBrk="1" hangingPunct="1"/>
            <a:r>
              <a:rPr lang="de-DE" dirty="0" smtClean="0"/>
              <a:t>hierunter fallen z</a:t>
            </a:r>
            <a:r>
              <a:rPr lang="de-DE" dirty="0" smtClean="0"/>
              <a:t>. B</a:t>
            </a:r>
            <a:r>
              <a:rPr lang="de-DE" dirty="0" smtClean="0"/>
              <a:t>.:</a:t>
            </a:r>
          </a:p>
          <a:p>
            <a:pPr marL="0" indent="0" eaLnBrk="1" hangingPunct="1"/>
            <a:endParaRPr lang="de-DE" dirty="0" smtClean="0"/>
          </a:p>
          <a:p>
            <a:pPr lvl="1" eaLnBrk="1" hangingPunct="1"/>
            <a:r>
              <a:rPr lang="de-DE" dirty="0" smtClean="0"/>
              <a:t>Tracks / Beiträge auf einer CD</a:t>
            </a:r>
          </a:p>
          <a:p>
            <a:pPr lvl="1" eaLnBrk="1" hangingPunct="1"/>
            <a:r>
              <a:rPr lang="de-DE" dirty="0" smtClean="0"/>
              <a:t>Beiträge auf einer DVD</a:t>
            </a:r>
          </a:p>
          <a:p>
            <a:pPr marL="0" indent="0" eaLnBrk="1" hangingPunct="1">
              <a:buFont typeface="Arial" charset="0"/>
              <a:buNone/>
            </a:pPr>
            <a:endParaRPr lang="de-DE" dirty="0" smtClean="0"/>
          </a:p>
          <a:p>
            <a:pPr eaLnBrk="1" hangingPunct="1"/>
            <a:r>
              <a:rPr lang="de-DE" dirty="0" smtClean="0"/>
              <a:t>Alle für Zusammenstellungen relevanten Aspekte wurden in den Beispielen für gedruckte Materialien veranschaulicht und gelten auch für den AV-Bereich</a:t>
            </a:r>
          </a:p>
          <a:p>
            <a:pPr eaLnBrk="1" hangingPunct="1"/>
            <a:r>
              <a:rPr lang="de-DE" dirty="0" smtClean="0"/>
              <a:t>Ausgearbeitete Beispiele können Sie in der Textversion zu dieser </a:t>
            </a:r>
            <a:r>
              <a:rPr lang="de-DE" dirty="0" smtClean="0"/>
              <a:t>PowerPoint-Schulung </a:t>
            </a:r>
            <a:r>
              <a:rPr lang="de-DE" dirty="0" smtClean="0"/>
              <a:t>finden oder in der Beispielsammlung der AG RDA im RDA Info-Wiki.</a:t>
            </a:r>
          </a:p>
          <a:p>
            <a:pPr marL="0" indent="0" eaLnBrk="1" hangingPunct="1"/>
            <a:endParaRPr lang="de-DE" dirty="0" smtClean="0"/>
          </a:p>
          <a:p>
            <a:pPr marL="0" indent="0" eaLnBrk="1" hangingPunct="1">
              <a:buFont typeface="Arial" charset="0"/>
              <a:buNone/>
            </a:pPr>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E9CB1EC-E1CE-4B1C-8C33-5C1EEF0D2D43}" type="slidenum">
              <a:rPr lang="de-DE" sz="1200">
                <a:solidFill>
                  <a:schemeClr val="tx1">
                    <a:tint val="75000"/>
                  </a:schemeClr>
                </a:solidFill>
                <a:latin typeface="+mn-lt"/>
                <a:cs typeface="+mn-cs"/>
              </a:rPr>
              <a:pPr algn="r" fontAlgn="auto">
                <a:spcBef>
                  <a:spcPts val="0"/>
                </a:spcBef>
                <a:spcAft>
                  <a:spcPts val="0"/>
                </a:spcAft>
                <a:defRPr/>
              </a:pPr>
              <a:t>39</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39</a:t>
            </a:fld>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von Zusammenstellungen</a:t>
            </a:r>
            <a:endParaRPr lang="de-DE" dirty="0"/>
          </a:p>
        </p:txBody>
      </p:sp>
      <p:sp>
        <p:nvSpPr>
          <p:cNvPr id="3" name="Textplatzhalter 2"/>
          <p:cNvSpPr>
            <a:spLocks noGrp="1"/>
          </p:cNvSpPr>
          <p:nvPr>
            <p:ph type="body" sz="quarter" idx="13"/>
          </p:nvPr>
        </p:nvSpPr>
        <p:spPr>
          <a:xfrm>
            <a:off x="250825" y="836613"/>
            <a:ext cx="8642350" cy="5472112"/>
          </a:xfrm>
        </p:spPr>
        <p:txBody>
          <a:bodyPr rtlCol="0"/>
          <a:lstStyle/>
          <a:p>
            <a:pPr eaLnBrk="1" fontAlgn="auto" hangingPunct="1">
              <a:spcAft>
                <a:spcPts val="0"/>
              </a:spcAft>
              <a:buFont typeface="Arial" panose="020B0604020202020204" pitchFamily="34" charset="0"/>
              <a:buChar char="•"/>
              <a:defRPr/>
            </a:pPr>
            <a:r>
              <a:rPr lang="de-DE" dirty="0"/>
              <a:t>Zusammenstellungen von Werken von einer Person, einer Familie oder einer Körperschaft</a:t>
            </a:r>
            <a:endParaRPr lang="de-DE" dirty="0" smtClean="0"/>
          </a:p>
          <a:p>
            <a:pPr lvl="1" eaLnBrk="1" fontAlgn="auto" hangingPunct="1">
              <a:spcAft>
                <a:spcPts val="0"/>
              </a:spcAft>
              <a:buFont typeface="Arial" panose="020B0604020202020204" pitchFamily="34" charset="0"/>
              <a:buChar char="–"/>
              <a:defRPr/>
            </a:pPr>
            <a:endParaRPr lang="de-DE" dirty="0" smtClean="0"/>
          </a:p>
          <a:p>
            <a:pPr lvl="1" eaLnBrk="1" fontAlgn="auto" hangingPunct="1">
              <a:spcAft>
                <a:spcPts val="0"/>
              </a:spcAft>
              <a:buFont typeface="Arial" panose="020B0604020202020204" pitchFamily="34" charset="0"/>
              <a:buChar char="–"/>
              <a:defRPr/>
            </a:pPr>
            <a:r>
              <a:rPr lang="de-DE" dirty="0" smtClean="0"/>
              <a:t>Mit übergeordnetem Titel</a:t>
            </a:r>
          </a:p>
          <a:p>
            <a:pPr lvl="1" eaLnBrk="1" fontAlgn="auto" hangingPunct="1">
              <a:spcAft>
                <a:spcPts val="0"/>
              </a:spcAft>
              <a:buFont typeface="Arial" panose="020B0604020202020204" pitchFamily="34" charset="0"/>
              <a:buChar char="–"/>
              <a:defRPr/>
            </a:pPr>
            <a:r>
              <a:rPr lang="de-DE" dirty="0" smtClean="0"/>
              <a:t>Ohne übergeordneten Titel</a:t>
            </a:r>
            <a:endParaRPr lang="de-DE" dirty="0"/>
          </a:p>
          <a:p>
            <a:pPr lvl="1" eaLnBrk="1" fontAlgn="auto" hangingPunct="1">
              <a:spcAft>
                <a:spcPts val="0"/>
              </a:spcAft>
              <a:buFont typeface="Arial" panose="020B0604020202020204" pitchFamily="34" charset="0"/>
              <a:buChar char="–"/>
              <a:defRPr/>
            </a:pPr>
            <a:endParaRPr lang="de-DE" dirty="0" smtClean="0"/>
          </a:p>
          <a:p>
            <a:pPr eaLnBrk="1" fontAlgn="auto" hangingPunct="1">
              <a:spcAft>
                <a:spcPts val="0"/>
              </a:spcAft>
              <a:buFont typeface="Arial" panose="020B0604020202020204" pitchFamily="34" charset="0"/>
              <a:buChar char="•"/>
              <a:defRPr/>
            </a:pPr>
            <a:r>
              <a:rPr lang="de-DE" dirty="0"/>
              <a:t>Zusammenstellungen von Werken verschiedener Personen, Familien oder </a:t>
            </a:r>
            <a:r>
              <a:rPr lang="de-DE" dirty="0" smtClean="0"/>
              <a:t>Körperschaften</a:t>
            </a:r>
          </a:p>
          <a:p>
            <a:pPr marL="457200" indent="-457200" eaLnBrk="1" fontAlgn="auto" hangingPunct="1">
              <a:spcAft>
                <a:spcPts val="0"/>
              </a:spcAft>
              <a:buFont typeface="+mj-lt"/>
              <a:buAutoNum type="arabicPeriod"/>
              <a:defRPr/>
            </a:pPr>
            <a:endParaRPr lang="de-DE" dirty="0"/>
          </a:p>
          <a:p>
            <a:pPr lvl="1" eaLnBrk="1" fontAlgn="auto" hangingPunct="1">
              <a:spcAft>
                <a:spcPts val="0"/>
              </a:spcAft>
              <a:buFont typeface="Arial" panose="020B0604020202020204" pitchFamily="34" charset="0"/>
              <a:buChar char="–"/>
              <a:defRPr/>
            </a:pPr>
            <a:r>
              <a:rPr lang="de-DE" dirty="0"/>
              <a:t>Mit übergeordnetem Titel</a:t>
            </a:r>
          </a:p>
          <a:p>
            <a:pPr lvl="1" eaLnBrk="1" fontAlgn="auto" hangingPunct="1">
              <a:spcAft>
                <a:spcPts val="0"/>
              </a:spcAft>
              <a:buFont typeface="Arial" panose="020B0604020202020204" pitchFamily="34" charset="0"/>
              <a:buChar char="–"/>
              <a:defRPr/>
            </a:pPr>
            <a:r>
              <a:rPr lang="de-DE" dirty="0"/>
              <a:t>Ohne übergeordneten Titel</a:t>
            </a:r>
          </a:p>
          <a:p>
            <a:pPr lvl="1" eaLnBrk="1" fontAlgn="auto" hangingPunct="1">
              <a:spcAft>
                <a:spcPts val="0"/>
              </a:spcAft>
              <a:buFont typeface="Arial" panose="020B0604020202020204" pitchFamily="34" charset="0"/>
              <a:buChar char="–"/>
              <a:defRPr/>
            </a:pPr>
            <a:endParaRPr lang="de-DE" dirty="0"/>
          </a:p>
        </p:txBody>
      </p:sp>
      <p:sp>
        <p:nvSpPr>
          <p:cNvPr id="5" name="Foliennummernplatzhalter 4"/>
          <p:cNvSpPr>
            <a:spLocks noGrp="1"/>
          </p:cNvSpPr>
          <p:nvPr>
            <p:ph type="sldNum" sz="quarter" idx="15"/>
          </p:nvPr>
        </p:nvSpPr>
        <p:spPr/>
        <p:txBody>
          <a:bodyPr/>
          <a:lstStyle/>
          <a:p>
            <a:pPr>
              <a:defRPr/>
            </a:pPr>
            <a:fld id="{800C2034-A343-40DE-95F8-F062C639807E}" type="slidenum">
              <a:rPr lang="de-DE"/>
              <a:pPr>
                <a:defRPr/>
              </a:pPr>
              <a:t>4</a:t>
            </a:fld>
            <a:endParaRPr lang="de-DE"/>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el 1"/>
          <p:cNvSpPr>
            <a:spLocks noGrp="1"/>
          </p:cNvSpPr>
          <p:nvPr>
            <p:ph type="title" idx="4294967295"/>
          </p:nvPr>
        </p:nvSpPr>
        <p:spPr>
          <a:xfrm>
            <a:off x="250825" y="188640"/>
            <a:ext cx="8642350" cy="504056"/>
          </a:xfrm>
        </p:spPr>
        <p:txBody>
          <a:bodyPr/>
          <a:lstStyle/>
          <a:p>
            <a:pPr eaLnBrk="1" hangingPunct="1"/>
            <a:r>
              <a:rPr lang="de-DE" sz="2800" dirty="0" smtClean="0">
                <a:solidFill>
                  <a:srgbClr val="376092"/>
                </a:solidFill>
              </a:rPr>
              <a:t>Beschreibung eines Teils auf einer DVD</a:t>
            </a:r>
          </a:p>
        </p:txBody>
      </p:sp>
      <p:sp>
        <p:nvSpPr>
          <p:cNvPr id="48130" name="Textplatzhalter 2"/>
          <p:cNvSpPr>
            <a:spLocks noGrp="1"/>
          </p:cNvSpPr>
          <p:nvPr>
            <p:ph type="body" sz="quarter" idx="4294967295"/>
          </p:nvPr>
        </p:nvSpPr>
        <p:spPr>
          <a:xfrm>
            <a:off x="250825" y="1412875"/>
            <a:ext cx="8642350" cy="4895850"/>
          </a:xfrm>
        </p:spPr>
        <p:txBody>
          <a:bodyPr/>
          <a:lstStyle/>
          <a:p>
            <a:pPr eaLnBrk="1" hangingPunct="1"/>
            <a:r>
              <a:rPr lang="de-DE" dirty="0" smtClean="0"/>
              <a:t>Die folgenden vier Folien veranschaulichen die analytische Beschreibung des 2. Teils auf einer DVD</a:t>
            </a:r>
          </a:p>
          <a:p>
            <a:pPr marL="0" indent="0" eaLnBrk="1" hangingPunct="1">
              <a:buFont typeface="Arial" charset="0"/>
              <a:buNone/>
            </a:pPr>
            <a:endParaRPr lang="de-DE" dirty="0" smtClean="0"/>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251F785-736B-40E4-A315-06933473A1AE}" type="slidenum">
              <a:rPr lang="de-DE" sz="1200">
                <a:solidFill>
                  <a:schemeClr val="tx1">
                    <a:tint val="75000"/>
                  </a:schemeClr>
                </a:solidFill>
                <a:latin typeface="+mn-lt"/>
                <a:cs typeface="+mn-cs"/>
              </a:rPr>
              <a:pPr algn="r" fontAlgn="auto">
                <a:spcBef>
                  <a:spcPts val="0"/>
                </a:spcBef>
                <a:spcAft>
                  <a:spcPts val="0"/>
                </a:spcAft>
                <a:defRPr/>
              </a:pPr>
              <a:t>40</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40</a:t>
            </a:fld>
            <a:endParaRPr lang="de-DE"/>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74EEA13-A681-4E05-BDEB-2C22EF25877A}" type="slidenum">
              <a:rPr lang="de-DE" sz="1200">
                <a:solidFill>
                  <a:schemeClr val="tx1">
                    <a:tint val="75000"/>
                  </a:schemeClr>
                </a:solidFill>
                <a:latin typeface="+mn-lt"/>
                <a:cs typeface="+mn-cs"/>
              </a:rPr>
              <a:pPr algn="r" fontAlgn="auto">
                <a:spcBef>
                  <a:spcPts val="0"/>
                </a:spcBef>
                <a:spcAft>
                  <a:spcPts val="0"/>
                </a:spcAft>
                <a:defRPr/>
              </a:pPr>
              <a:t>41</a:t>
            </a:fld>
            <a:endParaRPr lang="de-DE" sz="1200">
              <a:solidFill>
                <a:schemeClr val="tx1">
                  <a:tint val="75000"/>
                </a:schemeClr>
              </a:solidFill>
              <a:latin typeface="+mn-lt"/>
              <a:cs typeface="+mn-cs"/>
            </a:endParaRPr>
          </a:p>
        </p:txBody>
      </p:sp>
      <p:graphicFrame>
        <p:nvGraphicFramePr>
          <p:cNvPr id="49206" name="Group 54"/>
          <p:cNvGraphicFramePr>
            <a:graphicFrameLocks noGrp="1"/>
          </p:cNvGraphicFramePr>
          <p:nvPr>
            <p:extLst>
              <p:ext uri="{D42A27DB-BD31-4B8C-83A1-F6EECF244321}">
                <p14:modId xmlns:p14="http://schemas.microsoft.com/office/powerpoint/2010/main" val="1434454245"/>
              </p:ext>
            </p:extLst>
          </p:nvPr>
        </p:nvGraphicFramePr>
        <p:xfrm>
          <a:off x="2987824" y="1102241"/>
          <a:ext cx="5903912" cy="5274747"/>
        </p:xfrm>
        <a:graphic>
          <a:graphicData uri="http://schemas.openxmlformats.org/drawingml/2006/table">
            <a:tbl>
              <a:tblPr/>
              <a:tblGrid>
                <a:gridCol w="864815"/>
                <a:gridCol w="2232248"/>
                <a:gridCol w="2806849"/>
              </a:tblGrid>
              <a:tr h="35974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98187">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Mein lieber Robinson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624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Regie: Roland Gräf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6246">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Drehbuch: Roland Gräf, Klaus Poche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43247">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Darsteller: Jan Bereska, Gabriele Simon, Alfred Müller [und 10 andere]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9950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Erscheinungs-datum</a:t>
                      </a: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8932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Erscheinungs-weise</a:t>
                      </a: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914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video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5974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Videodisk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6425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Film 2 auf 1 DVD-Video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9201" name="Titel 1"/>
          <p:cNvSpPr>
            <a:spLocks noGrp="1"/>
          </p:cNvSpPr>
          <p:nvPr>
            <p:ph type="title" idx="4294967295"/>
          </p:nvPr>
        </p:nvSpPr>
        <p:spPr>
          <a:xfrm>
            <a:off x="250254" y="188640"/>
            <a:ext cx="8858250" cy="508000"/>
          </a:xfrm>
        </p:spPr>
        <p:txBody>
          <a:bodyPr/>
          <a:lstStyle/>
          <a:p>
            <a:pPr eaLnBrk="1" hangingPunct="1"/>
            <a:r>
              <a:rPr lang="de-DE" sz="2800" dirty="0" smtClean="0">
                <a:solidFill>
                  <a:srgbClr val="376092"/>
                </a:solidFill>
              </a:rPr>
              <a:t>A</a:t>
            </a:r>
            <a:r>
              <a:rPr lang="de-DE" sz="2800" dirty="0" smtClean="0">
                <a:solidFill>
                  <a:srgbClr val="376092"/>
                </a:solidFill>
              </a:rPr>
              <a:t>nalytische </a:t>
            </a:r>
            <a:r>
              <a:rPr lang="de-DE" sz="2800" dirty="0" smtClean="0">
                <a:solidFill>
                  <a:srgbClr val="376092"/>
                </a:solidFill>
              </a:rPr>
              <a:t>Beschreibung des 2. Teils einer DVD</a:t>
            </a:r>
          </a:p>
        </p:txBody>
      </p:sp>
      <p:sp>
        <p:nvSpPr>
          <p:cNvPr id="49202" name="Textfeld 1"/>
          <p:cNvSpPr txBox="1">
            <a:spLocks noChangeArrowheads="1"/>
          </p:cNvSpPr>
          <p:nvPr/>
        </p:nvSpPr>
        <p:spPr bwMode="auto">
          <a:xfrm>
            <a:off x="839248" y="1614997"/>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5</a:t>
            </a:r>
          </a:p>
        </p:txBody>
      </p:sp>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41</a:t>
            </a:fld>
            <a:endParaRPr lang="de-DE"/>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981710"/>
            <a:ext cx="2757300" cy="3751546"/>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90AE735-5C89-485D-811F-8413BF35467D}" type="slidenum">
              <a:rPr lang="de-DE" sz="1200">
                <a:solidFill>
                  <a:schemeClr val="tx1">
                    <a:tint val="75000"/>
                  </a:schemeClr>
                </a:solidFill>
                <a:latin typeface="+mn-lt"/>
                <a:cs typeface="+mn-cs"/>
              </a:rPr>
              <a:pPr algn="r" fontAlgn="auto">
                <a:spcBef>
                  <a:spcPts val="0"/>
                </a:spcBef>
                <a:spcAft>
                  <a:spcPts val="0"/>
                </a:spcAft>
                <a:defRPr/>
              </a:pPr>
              <a:t>42</a:t>
            </a:fld>
            <a:endParaRPr lang="de-DE" sz="1200">
              <a:solidFill>
                <a:schemeClr val="tx1">
                  <a:tint val="75000"/>
                </a:schemeClr>
              </a:solidFill>
              <a:latin typeface="+mn-lt"/>
              <a:cs typeface="+mn-cs"/>
            </a:endParaRPr>
          </a:p>
        </p:txBody>
      </p:sp>
      <p:graphicFrame>
        <p:nvGraphicFramePr>
          <p:cNvPr id="51258" name="Group 58"/>
          <p:cNvGraphicFramePr>
            <a:graphicFrameLocks noGrp="1"/>
          </p:cNvGraphicFramePr>
          <p:nvPr>
            <p:extLst>
              <p:ext uri="{D42A27DB-BD31-4B8C-83A1-F6EECF244321}">
                <p14:modId xmlns:p14="http://schemas.microsoft.com/office/powerpoint/2010/main" val="2066447583"/>
              </p:ext>
            </p:extLst>
          </p:nvPr>
        </p:nvGraphicFramePr>
        <p:xfrm>
          <a:off x="2987824" y="1052736"/>
          <a:ext cx="5903912" cy="5162247"/>
        </p:xfrm>
        <a:graphic>
          <a:graphicData uri="http://schemas.openxmlformats.org/drawingml/2006/table">
            <a:tbl>
              <a:tblPr/>
              <a:tblGrid>
                <a:gridCol w="864815"/>
                <a:gridCol w="2662610"/>
                <a:gridCol w="2376487"/>
              </a:tblGrid>
              <a:tr h="35425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1259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Mein 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1259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zweidimensionales bewegtes Bild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646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7514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7.11</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Aufzeichnungsort u. Aufzeichnungs-datum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DEFA-Studio für Spielfilme 1970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1259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7.17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Farbinhalt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farbig und schwarz-weiß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49607">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Dauer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78 min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7514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17.8</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dirty="0" smtClean="0">
                          <a:ln>
                            <a:noFill/>
                          </a:ln>
                          <a:solidFill>
                            <a:srgbClr val="000000"/>
                          </a:solidFill>
                          <a:effectLst/>
                          <a:latin typeface="Verdana" pitchFamily="34" charset="0"/>
                          <a:ea typeface="宋体" pitchFamily="2" charset="-122"/>
                          <a:cs typeface="Arial" charset="0"/>
                        </a:rPr>
                        <a:t>In der Manifestation verkörpertes Werk</a:t>
                      </a:r>
                      <a:r>
                        <a:rPr kumimoji="0" lang="de-DE" sz="1800" b="0" i="0" u="none" strike="noStrike" cap="none" normalizeH="0" baseline="0" dirty="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dirty="0" smtClean="0">
                          <a:ln>
                            <a:noFill/>
                          </a:ln>
                          <a:solidFill>
                            <a:srgbClr val="000000"/>
                          </a:solidFill>
                          <a:effectLst/>
                          <a:latin typeface="Verdana" pitchFamily="34" charset="0"/>
                          <a:ea typeface="宋体" pitchFamily="2" charset="-122"/>
                          <a:cs typeface="Arial" charset="0"/>
                        </a:rPr>
                        <a:t>Mein 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0217" name="Titel 1"/>
          <p:cNvSpPr>
            <a:spLocks noGrp="1"/>
          </p:cNvSpPr>
          <p:nvPr>
            <p:ph type="title" idx="4294967295"/>
          </p:nvPr>
        </p:nvSpPr>
        <p:spPr>
          <a:xfrm>
            <a:off x="250825" y="188640"/>
            <a:ext cx="8748713" cy="935832"/>
          </a:xfrm>
        </p:spPr>
        <p:txBody>
          <a:bodyPr/>
          <a:lstStyle/>
          <a:p>
            <a:pPr eaLnBrk="1" hangingPunct="1"/>
            <a:r>
              <a:rPr lang="de-DE" sz="2800" dirty="0" smtClean="0">
                <a:solidFill>
                  <a:srgbClr val="376092"/>
                </a:solidFill>
              </a:rPr>
              <a:t>Analytische Beschreibung des 2. Teils einer DVD, Forts.</a:t>
            </a:r>
          </a:p>
        </p:txBody>
      </p:sp>
      <p:sp>
        <p:nvSpPr>
          <p:cNvPr id="10"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42</a:t>
            </a:fld>
            <a:endParaRPr lang="de-DE"/>
          </a:p>
        </p:txBody>
      </p:sp>
      <p:sp>
        <p:nvSpPr>
          <p:cNvPr id="11" name="Textfeld 1"/>
          <p:cNvSpPr txBox="1">
            <a:spLocks noChangeArrowheads="1"/>
          </p:cNvSpPr>
          <p:nvPr/>
        </p:nvSpPr>
        <p:spPr bwMode="auto">
          <a:xfrm>
            <a:off x="839248" y="1614997"/>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5</a:t>
            </a:r>
          </a:p>
        </p:txBody>
      </p:sp>
      <p:pic>
        <p:nvPicPr>
          <p:cNvPr id="12" name="Grafik 1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981710"/>
            <a:ext cx="2757300" cy="3751546"/>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E4935EC-13F0-423B-9E8C-D28425625876}" type="slidenum">
              <a:rPr lang="de-DE" sz="1200">
                <a:solidFill>
                  <a:schemeClr val="tx1">
                    <a:tint val="75000"/>
                  </a:schemeClr>
                </a:solidFill>
                <a:latin typeface="+mn-lt"/>
                <a:cs typeface="+mn-cs"/>
              </a:rPr>
              <a:pPr algn="r" fontAlgn="auto">
                <a:spcBef>
                  <a:spcPts val="0"/>
                </a:spcBef>
                <a:spcAft>
                  <a:spcPts val="0"/>
                </a:spcAft>
                <a:defRPr/>
              </a:pPr>
              <a:t>43</a:t>
            </a:fld>
            <a:endParaRPr lang="de-DE" sz="1200">
              <a:solidFill>
                <a:schemeClr val="tx1">
                  <a:tint val="75000"/>
                </a:schemeClr>
              </a:solidFill>
              <a:latin typeface="+mn-lt"/>
              <a:cs typeface="+mn-cs"/>
            </a:endParaRPr>
          </a:p>
        </p:txBody>
      </p:sp>
      <p:graphicFrame>
        <p:nvGraphicFramePr>
          <p:cNvPr id="52287" name="Group 63"/>
          <p:cNvGraphicFramePr>
            <a:graphicFrameLocks noGrp="1"/>
          </p:cNvGraphicFramePr>
          <p:nvPr>
            <p:extLst>
              <p:ext uri="{D42A27DB-BD31-4B8C-83A1-F6EECF244321}">
                <p14:modId xmlns:p14="http://schemas.microsoft.com/office/powerpoint/2010/main" val="1185078504"/>
              </p:ext>
            </p:extLst>
          </p:nvPr>
        </p:nvGraphicFramePr>
        <p:xfrm>
          <a:off x="3069903" y="941151"/>
          <a:ext cx="5616897" cy="5435837"/>
        </p:xfrm>
        <a:graphic>
          <a:graphicData uri="http://schemas.openxmlformats.org/drawingml/2006/table">
            <a:tbl>
              <a:tblPr/>
              <a:tblGrid>
                <a:gridCol w="864369"/>
                <a:gridCol w="2664296"/>
                <a:gridCol w="2088232"/>
              </a:tblGrid>
              <a:tr h="34895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2715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19.3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700" b="0" i="0" u="none" strike="noStrike" cap="none" normalizeH="0" baseline="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 </a:t>
                      </a:r>
                      <a:endParaRPr kumimoji="0" lang="de-DE" sz="1700" b="0" i="0" u="none" strike="noStrike" cap="none" normalizeH="0" baseline="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Gräf, Roland, 1934-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9007">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Filmregisseur</a:t>
                      </a:r>
                      <a:b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b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Drehbuchautor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9555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1" i="0" u="none" strike="noStrike" cap="none" normalizeH="0" baseline="0" smtClean="0">
                          <a:ln>
                            <a:noFill/>
                          </a:ln>
                          <a:solidFill>
                            <a:srgbClr val="000000"/>
                          </a:solidFill>
                          <a:effectLst/>
                          <a:latin typeface="Verdana" pitchFamily="34" charset="0"/>
                          <a:ea typeface="宋体" pitchFamily="2" charset="-122"/>
                          <a:cs typeface="Arial" charset="0"/>
                        </a:rPr>
                        <a:t>19.3</a:t>
                      </a: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700" b="1" i="0" u="none" strike="noStrike" cap="none" normalizeH="0" baseline="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 </a:t>
                      </a:r>
                      <a:endParaRPr kumimoji="0" lang="de-DE" sz="1700" b="1" i="0" u="none" strike="noStrike" cap="none" normalizeH="0" baseline="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Poche, Klaus, 1927-2007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9007">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Drehbuchautor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052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700" b="0" i="0" u="none" strike="noStrike" cap="none" normalizeH="0" baseline="0" smtClean="0">
                          <a:ln>
                            <a:noFill/>
                          </a:ln>
                          <a:solidFill>
                            <a:srgbClr val="000000"/>
                          </a:solidFill>
                          <a:effectLst/>
                          <a:latin typeface="Verdana" pitchFamily="34" charset="0"/>
                          <a:cs typeface="Arial" charset="0"/>
                        </a:rPr>
                        <a:t>Bereska, Jan, 1951-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9007">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Schauspieler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69599">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dirty="0" smtClean="0">
                          <a:ln>
                            <a:noFill/>
                          </a:ln>
                          <a:solidFill>
                            <a:srgbClr val="000000"/>
                          </a:solidFill>
                          <a:effectLst/>
                          <a:latin typeface="Verdana" pitchFamily="34" charset="0"/>
                          <a:ea typeface="宋体" pitchFamily="2" charset="-122"/>
                          <a:cs typeface="Arial" charset="0"/>
                        </a:rPr>
                        <a:t>Simon, Gabriele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6064">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700" b="0" i="0" u="none" strike="noStrike" cap="none" normalizeH="0" baseline="0" dirty="0" smtClean="0">
                          <a:ln>
                            <a:noFill/>
                          </a:ln>
                          <a:solidFill>
                            <a:srgbClr val="000000"/>
                          </a:solidFill>
                          <a:effectLst/>
                          <a:latin typeface="Verdana" pitchFamily="34" charset="0"/>
                          <a:ea typeface="宋体" pitchFamily="2" charset="-122"/>
                          <a:cs typeface="Arial" charset="0"/>
                        </a:rPr>
                        <a:t>Schauspieler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43</a:t>
            </a:fld>
            <a:endParaRPr lang="de-DE"/>
          </a:p>
        </p:txBody>
      </p:sp>
      <p:sp>
        <p:nvSpPr>
          <p:cNvPr id="10" name="Textfeld 1"/>
          <p:cNvSpPr txBox="1">
            <a:spLocks noChangeArrowheads="1"/>
          </p:cNvSpPr>
          <p:nvPr/>
        </p:nvSpPr>
        <p:spPr bwMode="auto">
          <a:xfrm>
            <a:off x="839248" y="1614997"/>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5</a:t>
            </a: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981710"/>
            <a:ext cx="2757300" cy="3751546"/>
          </a:xfrm>
          <a:prstGeom prst="rect">
            <a:avLst/>
          </a:prstGeom>
        </p:spPr>
      </p:pic>
      <p:sp>
        <p:nvSpPr>
          <p:cNvPr id="12" name="Titel 1"/>
          <p:cNvSpPr>
            <a:spLocks noGrp="1"/>
          </p:cNvSpPr>
          <p:nvPr>
            <p:ph type="title" idx="4294967295"/>
          </p:nvPr>
        </p:nvSpPr>
        <p:spPr>
          <a:xfrm>
            <a:off x="250825" y="188640"/>
            <a:ext cx="8748713" cy="935832"/>
          </a:xfrm>
        </p:spPr>
        <p:txBody>
          <a:bodyPr/>
          <a:lstStyle/>
          <a:p>
            <a:pPr eaLnBrk="1" hangingPunct="1"/>
            <a:r>
              <a:rPr lang="de-DE" sz="2800" dirty="0" smtClean="0">
                <a:solidFill>
                  <a:srgbClr val="376092"/>
                </a:solidFill>
              </a:rPr>
              <a:t>Analytische Beschreibung des 2. Teils einer DVD, Forts.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5EE6953E-B22D-45C1-A030-45CC3750E605}" type="slidenum">
              <a:rPr lang="de-DE" sz="1200">
                <a:solidFill>
                  <a:schemeClr val="tx1">
                    <a:tint val="75000"/>
                  </a:schemeClr>
                </a:solidFill>
                <a:latin typeface="+mn-lt"/>
                <a:cs typeface="+mn-cs"/>
              </a:rPr>
              <a:pPr algn="r" fontAlgn="auto">
                <a:spcBef>
                  <a:spcPts val="0"/>
                </a:spcBef>
                <a:spcAft>
                  <a:spcPts val="0"/>
                </a:spcAft>
                <a:defRPr/>
              </a:pPr>
              <a:t>44</a:t>
            </a:fld>
            <a:endParaRPr lang="de-DE" sz="1200">
              <a:solidFill>
                <a:schemeClr val="tx1">
                  <a:tint val="75000"/>
                </a:schemeClr>
              </a:solidFill>
              <a:latin typeface="+mn-lt"/>
              <a:cs typeface="+mn-cs"/>
            </a:endParaRPr>
          </a:p>
        </p:txBody>
      </p:sp>
      <p:graphicFrame>
        <p:nvGraphicFramePr>
          <p:cNvPr id="53286" name="Group 38"/>
          <p:cNvGraphicFramePr>
            <a:graphicFrameLocks noGrp="1"/>
          </p:cNvGraphicFramePr>
          <p:nvPr>
            <p:extLst>
              <p:ext uri="{D42A27DB-BD31-4B8C-83A1-F6EECF244321}">
                <p14:modId xmlns:p14="http://schemas.microsoft.com/office/powerpoint/2010/main" val="4161853225"/>
              </p:ext>
            </p:extLst>
          </p:nvPr>
        </p:nvGraphicFramePr>
        <p:xfrm>
          <a:off x="3059113" y="1052513"/>
          <a:ext cx="5903912" cy="5140643"/>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Müller, Alfred, 1926-2010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Schauspieler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Strukturierte Beschreibung oder </a:t>
                      </a:r>
                      <a:r>
                        <a:rPr kumimoji="0" lang="de-DE" sz="1800" b="0" i="0" u="none" strike="noStrike" cap="none" normalizeH="0" baseline="0" dirty="0" err="1" smtClean="0">
                          <a:ln>
                            <a:noFill/>
                          </a:ln>
                          <a:solidFill>
                            <a:srgbClr val="000000"/>
                          </a:solidFill>
                          <a:effectLst/>
                          <a:latin typeface="Verdana" pitchFamily="34" charset="0"/>
                          <a:cs typeface="Arial" charset="0"/>
                        </a:rPr>
                        <a:t>Identifikator</a:t>
                      </a:r>
                      <a:r>
                        <a:rPr kumimoji="0" lang="de-DE" sz="1800" b="0" i="0" u="none" strike="noStrike" cap="none" normalizeH="0" baseline="0" dirty="0" smtClean="0">
                          <a:ln>
                            <a:noFill/>
                          </a:ln>
                          <a:solidFill>
                            <a:srgbClr val="000000"/>
                          </a:solidFill>
                          <a:effectLst/>
                          <a:latin typeface="Verdana" pitchFamily="34" charset="0"/>
                          <a:cs typeface="Arial" charset="0"/>
                        </a:rPr>
                        <a:t>, z</a:t>
                      </a:r>
                      <a:r>
                        <a:rPr kumimoji="0" lang="de-DE" sz="1800" b="0" i="0" u="none" strike="noStrike" cap="none" normalizeH="0" baseline="0" dirty="0" smtClean="0">
                          <a:ln>
                            <a:noFill/>
                          </a:ln>
                          <a:solidFill>
                            <a:srgbClr val="000000"/>
                          </a:solidFill>
                          <a:effectLst/>
                          <a:latin typeface="Verdana" pitchFamily="34" charset="0"/>
                          <a:cs typeface="Arial" charset="0"/>
                        </a:rPr>
                        <a:t>. B</a:t>
                      </a:r>
                      <a:r>
                        <a:rPr kumimoji="0" lang="de-DE" sz="1800" b="0" i="0" u="none" strike="noStrike" cap="none" normalizeH="0" baseline="0" dirty="0" smtClean="0">
                          <a:ln>
                            <a:noFill/>
                          </a:ln>
                          <a:solidFill>
                            <a:srgbClr val="000000"/>
                          </a:solidFill>
                          <a:effectLst/>
                          <a:latin typeface="Verdana" pitchFamily="34" charset="0"/>
                          <a:cs typeface="Arial" charset="0"/>
                        </a:rPr>
                        <a:t>. ISBN oder Bestellnummer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Der Tangospieler ; Mein lieber Robinson / Regie: Roland Gräf ; Drehbuch: Roland Gräf. - [Berlin] : Icestorm Entertainment, 2013. - 1 DVD-Video</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Bestell-Nr. 19864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24.5</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Beziehungskenn-zeichnung</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Enthalten 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44</a:t>
            </a:fld>
            <a:endParaRPr lang="de-DE"/>
          </a:p>
        </p:txBody>
      </p:sp>
      <p:sp>
        <p:nvSpPr>
          <p:cNvPr id="10" name="Textfeld 1"/>
          <p:cNvSpPr txBox="1">
            <a:spLocks noChangeArrowheads="1"/>
          </p:cNvSpPr>
          <p:nvPr/>
        </p:nvSpPr>
        <p:spPr bwMode="auto">
          <a:xfrm>
            <a:off x="839248" y="1614997"/>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5</a:t>
            </a: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981710"/>
            <a:ext cx="2757300" cy="3751546"/>
          </a:xfrm>
          <a:prstGeom prst="rect">
            <a:avLst/>
          </a:prstGeom>
        </p:spPr>
      </p:pic>
      <p:sp>
        <p:nvSpPr>
          <p:cNvPr id="12" name="Titel 1"/>
          <p:cNvSpPr>
            <a:spLocks noGrp="1"/>
          </p:cNvSpPr>
          <p:nvPr>
            <p:ph type="title" idx="4294967295"/>
          </p:nvPr>
        </p:nvSpPr>
        <p:spPr>
          <a:xfrm>
            <a:off x="250825" y="188640"/>
            <a:ext cx="8748713" cy="935832"/>
          </a:xfrm>
        </p:spPr>
        <p:txBody>
          <a:bodyPr/>
          <a:lstStyle/>
          <a:p>
            <a:pPr eaLnBrk="1" hangingPunct="1"/>
            <a:r>
              <a:rPr lang="de-DE" sz="2800" dirty="0" smtClean="0">
                <a:solidFill>
                  <a:srgbClr val="376092"/>
                </a:solidFill>
              </a:rPr>
              <a:t>Analytische Beschreibung des 2. Teils einer DVD, Forts.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el 1"/>
          <p:cNvSpPr>
            <a:spLocks noGrp="1"/>
          </p:cNvSpPr>
          <p:nvPr>
            <p:ph type="title" idx="4294967295"/>
          </p:nvPr>
        </p:nvSpPr>
        <p:spPr>
          <a:xfrm>
            <a:off x="251520" y="188640"/>
            <a:ext cx="8642350" cy="504056"/>
          </a:xfrm>
        </p:spPr>
        <p:txBody>
          <a:bodyPr/>
          <a:lstStyle/>
          <a:p>
            <a:pPr eaLnBrk="1" hangingPunct="1"/>
            <a:r>
              <a:rPr lang="de-DE" sz="2800" dirty="0" smtClean="0">
                <a:solidFill>
                  <a:srgbClr val="376092"/>
                </a:solidFill>
              </a:rPr>
              <a:t>Beschreibung eines Tracks auf einer CD</a:t>
            </a:r>
          </a:p>
        </p:txBody>
      </p:sp>
      <p:sp>
        <p:nvSpPr>
          <p:cNvPr id="53250" name="Textplatzhalter 2"/>
          <p:cNvSpPr>
            <a:spLocks noGrp="1"/>
          </p:cNvSpPr>
          <p:nvPr>
            <p:ph type="body" sz="quarter" idx="4294967295"/>
          </p:nvPr>
        </p:nvSpPr>
        <p:spPr>
          <a:xfrm>
            <a:off x="250825" y="1412875"/>
            <a:ext cx="8642350" cy="4895850"/>
          </a:xfrm>
        </p:spPr>
        <p:txBody>
          <a:bodyPr/>
          <a:lstStyle/>
          <a:p>
            <a:pPr eaLnBrk="1" hangingPunct="1"/>
            <a:r>
              <a:rPr lang="de-DE" dirty="0" smtClean="0"/>
              <a:t>Die folgenden drei Folien veranschaulichen die analytische Beschreibung eines Tracks / Beitrags auf einer CD</a:t>
            </a:r>
          </a:p>
          <a:p>
            <a:pPr marL="0" indent="0" eaLnBrk="1" hangingPunct="1">
              <a:buFont typeface="Arial" charset="0"/>
              <a:buNone/>
            </a:pPr>
            <a:endParaRPr lang="de-DE" dirty="0" smtClean="0"/>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B1EF86F-CFE2-435F-A7C9-FAB6B156FBBC}" type="slidenum">
              <a:rPr lang="de-DE" sz="1200">
                <a:solidFill>
                  <a:schemeClr val="tx1">
                    <a:tint val="75000"/>
                  </a:schemeClr>
                </a:solidFill>
                <a:latin typeface="+mn-lt"/>
                <a:cs typeface="+mn-cs"/>
              </a:rPr>
              <a:pPr algn="r" fontAlgn="auto">
                <a:spcBef>
                  <a:spcPts val="0"/>
                </a:spcBef>
                <a:spcAft>
                  <a:spcPts val="0"/>
                </a:spcAft>
                <a:defRPr/>
              </a:pPr>
              <a:t>45</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45</a:t>
            </a:fld>
            <a:endParaRPr lang="de-DE"/>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9586E48-35C3-4B68-9173-EDC335A14B84}" type="slidenum">
              <a:rPr lang="de-DE" sz="1200">
                <a:solidFill>
                  <a:schemeClr val="tx1">
                    <a:tint val="75000"/>
                  </a:schemeClr>
                </a:solidFill>
                <a:latin typeface="+mn-lt"/>
                <a:cs typeface="+mn-cs"/>
              </a:rPr>
              <a:pPr algn="r" fontAlgn="auto">
                <a:spcBef>
                  <a:spcPts val="0"/>
                </a:spcBef>
                <a:spcAft>
                  <a:spcPts val="0"/>
                </a:spcAft>
                <a:defRPr/>
              </a:pPr>
              <a:t>46</a:t>
            </a:fld>
            <a:endParaRPr lang="de-DE" sz="1200">
              <a:solidFill>
                <a:schemeClr val="tx1">
                  <a:tint val="75000"/>
                </a:schemeClr>
              </a:solidFill>
              <a:latin typeface="+mn-lt"/>
              <a:cs typeface="+mn-cs"/>
            </a:endParaRPr>
          </a:p>
        </p:txBody>
      </p:sp>
      <p:graphicFrame>
        <p:nvGraphicFramePr>
          <p:cNvPr id="55353" name="Group 57"/>
          <p:cNvGraphicFramePr>
            <a:graphicFrameLocks noGrp="1"/>
          </p:cNvGraphicFramePr>
          <p:nvPr>
            <p:extLst>
              <p:ext uri="{D42A27DB-BD31-4B8C-83A1-F6EECF244321}">
                <p14:modId xmlns:p14="http://schemas.microsoft.com/office/powerpoint/2010/main" val="2374154743"/>
              </p:ext>
            </p:extLst>
          </p:nvPr>
        </p:nvGraphicFramePr>
        <p:xfrm>
          <a:off x="3059832" y="1124744"/>
          <a:ext cx="5903912" cy="5045853"/>
        </p:xfrm>
        <a:graphic>
          <a:graphicData uri="http://schemas.openxmlformats.org/drawingml/2006/table">
            <a:tbl>
              <a:tblPr/>
              <a:tblGrid>
                <a:gridCol w="864096"/>
                <a:gridCol w="2520280"/>
                <a:gridCol w="2519536"/>
              </a:tblGrid>
              <a:tr h="36046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8742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Falle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742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Robert Gernhardt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42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2012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8139">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42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audio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742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Audiodisk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42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Track 1-4 auf CD 29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7422">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dirty="0" smtClean="0">
                          <a:ln>
                            <a:noFill/>
                          </a:ln>
                          <a:solidFill>
                            <a:srgbClr val="000000"/>
                          </a:solidFill>
                          <a:effectLst/>
                          <a:latin typeface="Verdana" pitchFamily="34" charset="0"/>
                          <a:ea typeface="宋体" pitchFamily="2" charset="-122"/>
                          <a:cs typeface="Arial" charset="0"/>
                        </a:rPr>
                        <a:t>Die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4318" name="Textfeld 1"/>
          <p:cNvSpPr txBox="1">
            <a:spLocks noChangeArrowheads="1"/>
          </p:cNvSpPr>
          <p:nvPr/>
        </p:nvSpPr>
        <p:spPr bwMode="auto">
          <a:xfrm>
            <a:off x="931737" y="1535118"/>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6</a:t>
            </a:r>
          </a:p>
        </p:txBody>
      </p:sp>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46</a:t>
            </a:fld>
            <a:endParaRPr lang="de-DE"/>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916832"/>
            <a:ext cx="2654247" cy="3543291"/>
          </a:xfrm>
          <a:prstGeom prst="rect">
            <a:avLst/>
          </a:prstGeom>
        </p:spPr>
      </p:pic>
      <p:sp>
        <p:nvSpPr>
          <p:cNvPr id="11" name="Titel 1"/>
          <p:cNvSpPr>
            <a:spLocks noGrp="1"/>
          </p:cNvSpPr>
          <p:nvPr>
            <p:ph type="title" idx="4294967295"/>
          </p:nvPr>
        </p:nvSpPr>
        <p:spPr>
          <a:xfrm>
            <a:off x="251520" y="188640"/>
            <a:ext cx="8642350" cy="504056"/>
          </a:xfrm>
        </p:spPr>
        <p:txBody>
          <a:bodyPr/>
          <a:lstStyle/>
          <a:p>
            <a:pPr eaLnBrk="1" hangingPunct="1"/>
            <a:r>
              <a:rPr lang="de-DE" sz="2800" dirty="0" smtClean="0">
                <a:solidFill>
                  <a:srgbClr val="376092"/>
                </a:solidFill>
              </a:rPr>
              <a:t>Beschreibung eines Tracks auf einer CD</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A5391DD-496C-449A-A4FA-8DED4B692209}" type="slidenum">
              <a:rPr lang="de-DE" sz="1200">
                <a:solidFill>
                  <a:schemeClr val="tx1">
                    <a:tint val="75000"/>
                  </a:schemeClr>
                </a:solidFill>
                <a:latin typeface="+mn-lt"/>
                <a:cs typeface="+mn-cs"/>
              </a:rPr>
              <a:pPr algn="r" fontAlgn="auto">
                <a:spcBef>
                  <a:spcPts val="0"/>
                </a:spcBef>
                <a:spcAft>
                  <a:spcPts val="0"/>
                </a:spcAft>
                <a:defRPr/>
              </a:pPr>
              <a:t>47</a:t>
            </a:fld>
            <a:endParaRPr lang="de-DE" sz="1200">
              <a:solidFill>
                <a:schemeClr val="tx1">
                  <a:tint val="75000"/>
                </a:schemeClr>
              </a:solidFill>
              <a:latin typeface="+mn-lt"/>
              <a:cs typeface="+mn-cs"/>
            </a:endParaRPr>
          </a:p>
        </p:txBody>
      </p:sp>
      <p:graphicFrame>
        <p:nvGraphicFramePr>
          <p:cNvPr id="56364" name="Group 44"/>
          <p:cNvGraphicFramePr>
            <a:graphicFrameLocks noGrp="1"/>
          </p:cNvGraphicFramePr>
          <p:nvPr/>
        </p:nvGraphicFramePr>
        <p:xfrm>
          <a:off x="3059113" y="1133475"/>
          <a:ext cx="5903912" cy="4755833"/>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gesprochenes Wort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7.11</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Aufzeichnungs-datum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1989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17.8</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In der Manifestation verkörpertes Werk</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Gernhardt, Robert, 1937-2006. Die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19.2</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2000" b="1" i="0" u="none" strike="noStrike" cap="none" normalizeH="0" baseline="0" smtClean="0">
                          <a:ln>
                            <a:noFill/>
                          </a:ln>
                          <a:solidFill>
                            <a:schemeClr val="tx1"/>
                          </a:solidFill>
                          <a:effectLst/>
                          <a:latin typeface="Verdana" pitchFamily="34" charset="0"/>
                          <a:ea typeface="宋体" pitchFamily="2" charset="-122"/>
                          <a:cs typeface="Arial" charset="0"/>
                        </a:rPr>
                        <a:t>Geistiger Schöpfer</a:t>
                      </a: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 </a:t>
                      </a:r>
                      <a:r>
                        <a:rPr kumimoji="0" lang="de-DE" altLang="zh-CN" sz="1800" b="0" i="0" u="none" strike="noStrike" cap="none" normalizeH="0" baseline="0" smtClean="0">
                          <a:ln>
                            <a:noFill/>
                          </a:ln>
                          <a:solidFill>
                            <a:srgbClr val="000000"/>
                          </a:solidFill>
                          <a:effectLst/>
                          <a:latin typeface="Verdana" pitchFamily="34" charset="0"/>
                          <a:ea typeface="宋体" pitchFamily="2" charset="-122"/>
                          <a:cs typeface="Arial" charset="0"/>
                        </a:rPr>
                        <a:t> </a:t>
                      </a:r>
                      <a:endPar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Gernhardt, Robert, 1937-2006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Verfasser</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Erzähler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47</a:t>
            </a:fld>
            <a:endParaRPr lang="de-DE"/>
          </a:p>
        </p:txBody>
      </p:sp>
      <p:sp>
        <p:nvSpPr>
          <p:cNvPr id="10" name="Textfeld 1"/>
          <p:cNvSpPr txBox="1">
            <a:spLocks noChangeArrowheads="1"/>
          </p:cNvSpPr>
          <p:nvPr/>
        </p:nvSpPr>
        <p:spPr bwMode="auto">
          <a:xfrm>
            <a:off x="931737" y="1535118"/>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6</a:t>
            </a: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916832"/>
            <a:ext cx="2654247" cy="3543291"/>
          </a:xfrm>
          <a:prstGeom prst="rect">
            <a:avLst/>
          </a:prstGeom>
        </p:spPr>
      </p:pic>
      <p:sp>
        <p:nvSpPr>
          <p:cNvPr id="12" name="Titel 1"/>
          <p:cNvSpPr>
            <a:spLocks noGrp="1"/>
          </p:cNvSpPr>
          <p:nvPr>
            <p:ph type="title" idx="4294967295"/>
          </p:nvPr>
        </p:nvSpPr>
        <p:spPr>
          <a:xfrm>
            <a:off x="251520" y="188640"/>
            <a:ext cx="8642350" cy="504056"/>
          </a:xfrm>
        </p:spPr>
        <p:txBody>
          <a:bodyPr/>
          <a:lstStyle/>
          <a:p>
            <a:pPr eaLnBrk="1" hangingPunct="1"/>
            <a:r>
              <a:rPr lang="de-DE" sz="2800" dirty="0" smtClean="0">
                <a:solidFill>
                  <a:srgbClr val="376092"/>
                </a:solidFill>
              </a:rPr>
              <a:t>Beschreibung eines Tracks auf einer CD</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95674D2-4970-4A47-BD88-A7966C003ADA}" type="slidenum">
              <a:rPr lang="de-DE" sz="1200">
                <a:solidFill>
                  <a:schemeClr val="tx1">
                    <a:tint val="75000"/>
                  </a:schemeClr>
                </a:solidFill>
                <a:latin typeface="+mn-lt"/>
                <a:cs typeface="+mn-cs"/>
              </a:rPr>
              <a:pPr algn="r" fontAlgn="auto">
                <a:spcBef>
                  <a:spcPts val="0"/>
                </a:spcBef>
                <a:spcAft>
                  <a:spcPts val="0"/>
                </a:spcAft>
                <a:defRPr/>
              </a:pPr>
              <a:t>48</a:t>
            </a:fld>
            <a:endParaRPr lang="de-DE" sz="1200">
              <a:solidFill>
                <a:schemeClr val="tx1">
                  <a:tint val="75000"/>
                </a:schemeClr>
              </a:solidFill>
              <a:latin typeface="+mn-lt"/>
              <a:cs typeface="+mn-cs"/>
            </a:endParaRPr>
          </a:p>
        </p:txBody>
      </p:sp>
      <p:graphicFrame>
        <p:nvGraphicFramePr>
          <p:cNvPr id="57370" name="Group 26"/>
          <p:cNvGraphicFramePr>
            <a:graphicFrameLocks noGrp="1"/>
          </p:cNvGraphicFramePr>
          <p:nvPr>
            <p:extLst>
              <p:ext uri="{D42A27DB-BD31-4B8C-83A1-F6EECF244321}">
                <p14:modId xmlns:p14="http://schemas.microsoft.com/office/powerpoint/2010/main" val="164099426"/>
              </p:ext>
            </p:extLst>
          </p:nvPr>
        </p:nvGraphicFramePr>
        <p:xfrm>
          <a:off x="2987824" y="1584566"/>
          <a:ext cx="5904233" cy="3857308"/>
        </p:xfrm>
        <a:graphic>
          <a:graphicData uri="http://schemas.openxmlformats.org/drawingml/2006/table">
            <a:tbl>
              <a:tblPr/>
              <a:tblGrid>
                <a:gridCol w="863674"/>
                <a:gridCol w="2160662"/>
                <a:gridCol w="2879897"/>
              </a:tblGrid>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27.1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Strukturierte Beschreibung</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Identifikator</a:t>
                      </a:r>
                    </a:p>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Erzählerstimmen : die Bibliothek der Autoren : 183 Autorinnen &amp; Autoren : 100 Jahre Erzählung im Originalton. - Teil 5. 1934-1938 - München : Der Hörverlag, 2012. - 5 CDs</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ISBN 978-3-86717-742-9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24.5</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Beziehungs-kennzeichnung</a:t>
                      </a:r>
                      <a:endPar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dirty="0" smtClean="0">
                          <a:ln>
                            <a:noFill/>
                          </a:ln>
                          <a:solidFill>
                            <a:srgbClr val="000000"/>
                          </a:solidFill>
                          <a:effectLst/>
                          <a:latin typeface="Verdana" pitchFamily="34" charset="0"/>
                          <a:ea typeface="宋体" pitchFamily="2" charset="-122"/>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9"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48</a:t>
            </a:fld>
            <a:endParaRPr lang="de-DE"/>
          </a:p>
        </p:txBody>
      </p:sp>
      <p:sp>
        <p:nvSpPr>
          <p:cNvPr id="10" name="Textfeld 1"/>
          <p:cNvSpPr txBox="1">
            <a:spLocks noChangeArrowheads="1"/>
          </p:cNvSpPr>
          <p:nvPr/>
        </p:nvSpPr>
        <p:spPr bwMode="auto">
          <a:xfrm>
            <a:off x="931737" y="1535118"/>
            <a:ext cx="1293812" cy="366713"/>
          </a:xfrm>
          <a:prstGeom prst="rect">
            <a:avLst/>
          </a:prstGeom>
          <a:solidFill>
            <a:schemeClr val="bg1"/>
          </a:solidFill>
          <a:ln w="9525">
            <a:noFill/>
            <a:miter lim="800000"/>
            <a:headEnd/>
            <a:tailEnd/>
          </a:ln>
        </p:spPr>
        <p:txBody>
          <a:bodyPr wrap="none">
            <a:spAutoFit/>
          </a:bodyPr>
          <a:lstStyle/>
          <a:p>
            <a:r>
              <a:rPr lang="de-DE" dirty="0">
                <a:latin typeface="Verdana" pitchFamily="34" charset="0"/>
              </a:rPr>
              <a:t>Beispiel 6</a:t>
            </a: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916832"/>
            <a:ext cx="2654247" cy="3543291"/>
          </a:xfrm>
          <a:prstGeom prst="rect">
            <a:avLst/>
          </a:prstGeom>
        </p:spPr>
      </p:pic>
      <p:sp>
        <p:nvSpPr>
          <p:cNvPr id="12" name="Titel 1"/>
          <p:cNvSpPr>
            <a:spLocks noGrp="1"/>
          </p:cNvSpPr>
          <p:nvPr>
            <p:ph type="title" idx="4294967295"/>
          </p:nvPr>
        </p:nvSpPr>
        <p:spPr>
          <a:xfrm>
            <a:off x="251520" y="188640"/>
            <a:ext cx="8642350" cy="504056"/>
          </a:xfrm>
        </p:spPr>
        <p:txBody>
          <a:bodyPr/>
          <a:lstStyle/>
          <a:p>
            <a:pPr eaLnBrk="1" hangingPunct="1"/>
            <a:r>
              <a:rPr lang="de-DE" sz="2800" dirty="0" smtClean="0">
                <a:solidFill>
                  <a:srgbClr val="376092"/>
                </a:solidFill>
              </a:rPr>
              <a:t>Beschreibung eines Tracks auf einer CD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-1-</a:t>
            </a:r>
            <a:endParaRPr lang="de-DE" dirty="0"/>
          </a:p>
        </p:txBody>
      </p:sp>
      <p:sp>
        <p:nvSpPr>
          <p:cNvPr id="11266" name="Textplatzhalter 2"/>
          <p:cNvSpPr>
            <a:spLocks noGrp="1"/>
          </p:cNvSpPr>
          <p:nvPr>
            <p:ph type="body" sz="quarter" idx="13"/>
          </p:nvPr>
        </p:nvSpPr>
        <p:spPr>
          <a:xfrm>
            <a:off x="250825" y="836613"/>
            <a:ext cx="8642350" cy="5472112"/>
          </a:xfrm>
        </p:spPr>
        <p:txBody>
          <a:bodyPr/>
          <a:lstStyle/>
          <a:p>
            <a:pPr eaLnBrk="1" hangingPunct="1"/>
            <a:r>
              <a:rPr lang="de-DE" smtClean="0"/>
              <a:t>Umfassende Beschreibung (RDA 1.5.2)</a:t>
            </a:r>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r>
              <a:rPr lang="de-DE" smtClean="0"/>
              <a:t>Analytische Beschreibung (RDA 1.5.3)</a:t>
            </a:r>
          </a:p>
          <a:p>
            <a:pPr eaLnBrk="1" hangingPunct="1"/>
            <a:endParaRPr lang="de-DE" smtClean="0"/>
          </a:p>
          <a:p>
            <a:pPr eaLnBrk="1" hangingPunct="1"/>
            <a:endParaRPr lang="de-DE" smtClean="0"/>
          </a:p>
        </p:txBody>
      </p:sp>
      <p:sp>
        <p:nvSpPr>
          <p:cNvPr id="5" name="Foliennummernplatzhalter 4"/>
          <p:cNvSpPr>
            <a:spLocks noGrp="1"/>
          </p:cNvSpPr>
          <p:nvPr>
            <p:ph type="sldNum" sz="quarter" idx="15"/>
          </p:nvPr>
        </p:nvSpPr>
        <p:spPr/>
        <p:txBody>
          <a:bodyPr/>
          <a:lstStyle/>
          <a:p>
            <a:pPr>
              <a:defRPr/>
            </a:pPr>
            <a:fld id="{55D5F9C4-C805-4705-AF72-EA8F3333A7D0}" type="slidenum">
              <a:rPr lang="de-DE"/>
              <a:pPr>
                <a:defRPr/>
              </a:pPr>
              <a:t>5</a:t>
            </a:fld>
            <a:endParaRPr lang="de-DE"/>
          </a:p>
        </p:txBody>
      </p:sp>
      <p:pic>
        <p:nvPicPr>
          <p:cNvPr id="11269" name="Grafik 5"/>
          <p:cNvPicPr>
            <a:picLocks noChangeAspect="1" noChangeArrowheads="1"/>
          </p:cNvPicPr>
          <p:nvPr/>
        </p:nvPicPr>
        <p:blipFill>
          <a:blip r:embed="rId2"/>
          <a:srcRect/>
          <a:stretch>
            <a:fillRect/>
          </a:stretch>
        </p:blipFill>
        <p:spPr bwMode="auto">
          <a:xfrm>
            <a:off x="1116013" y="1412875"/>
            <a:ext cx="2592387" cy="1800225"/>
          </a:xfrm>
          <a:prstGeom prst="rect">
            <a:avLst/>
          </a:prstGeom>
          <a:noFill/>
          <a:ln w="9525">
            <a:noFill/>
            <a:miter lim="800000"/>
            <a:headEnd/>
            <a:tailEnd/>
          </a:ln>
        </p:spPr>
      </p:pic>
      <p:pic>
        <p:nvPicPr>
          <p:cNvPr id="11270" name="Grafik 6"/>
          <p:cNvPicPr>
            <a:picLocks noChangeAspect="1" noChangeArrowheads="1"/>
          </p:cNvPicPr>
          <p:nvPr/>
        </p:nvPicPr>
        <p:blipFill>
          <a:blip r:embed="rId3"/>
          <a:srcRect/>
          <a:stretch>
            <a:fillRect/>
          </a:stretch>
        </p:blipFill>
        <p:spPr bwMode="auto">
          <a:xfrm>
            <a:off x="1116013" y="3933825"/>
            <a:ext cx="4824412" cy="2017713"/>
          </a:xfrm>
          <a:prstGeom prst="rect">
            <a:avLst/>
          </a:prstGeom>
          <a:noFill/>
          <a:ln w="9525">
            <a:noFill/>
            <a:miter lim="800000"/>
            <a:headEnd/>
            <a:tailEnd/>
          </a:ln>
        </p:spPr>
      </p:pic>
      <p:sp>
        <p:nvSpPr>
          <p:cNvPr id="8"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-2-</a:t>
            </a:r>
            <a:endParaRPr lang="de-DE" dirty="0"/>
          </a:p>
        </p:txBody>
      </p:sp>
      <p:sp>
        <p:nvSpPr>
          <p:cNvPr id="12290" name="Textplatzhalter 2"/>
          <p:cNvSpPr>
            <a:spLocks noGrp="1"/>
          </p:cNvSpPr>
          <p:nvPr>
            <p:ph type="body" sz="quarter" idx="13"/>
          </p:nvPr>
        </p:nvSpPr>
        <p:spPr>
          <a:xfrm>
            <a:off x="250825" y="836613"/>
            <a:ext cx="8642350" cy="5472112"/>
          </a:xfrm>
        </p:spPr>
        <p:txBody>
          <a:bodyPr/>
          <a:lstStyle/>
          <a:p>
            <a:pPr eaLnBrk="1" hangingPunct="1"/>
            <a:r>
              <a:rPr lang="de-DE" smtClean="0"/>
              <a:t>Hierarchische Beschreibung (RDA 1.5.4)</a:t>
            </a:r>
          </a:p>
          <a:p>
            <a:pPr eaLnBrk="1" hangingPunct="1"/>
            <a:endParaRPr lang="de-DE" smtClean="0"/>
          </a:p>
        </p:txBody>
      </p:sp>
      <p:sp>
        <p:nvSpPr>
          <p:cNvPr id="5" name="Foliennummernplatzhalter 4"/>
          <p:cNvSpPr>
            <a:spLocks noGrp="1"/>
          </p:cNvSpPr>
          <p:nvPr>
            <p:ph type="sldNum" sz="quarter" idx="15"/>
          </p:nvPr>
        </p:nvSpPr>
        <p:spPr/>
        <p:txBody>
          <a:bodyPr/>
          <a:lstStyle/>
          <a:p>
            <a:pPr>
              <a:defRPr/>
            </a:pPr>
            <a:fld id="{0ABB287B-DE5C-4B27-A8A1-1E95584F24E9}" type="slidenum">
              <a:rPr lang="de-DE"/>
              <a:pPr>
                <a:defRPr/>
              </a:pPr>
              <a:t>6</a:t>
            </a:fld>
            <a:endParaRPr lang="de-DE"/>
          </a:p>
        </p:txBody>
      </p:sp>
      <p:pic>
        <p:nvPicPr>
          <p:cNvPr id="12293" name="Grafik 7"/>
          <p:cNvPicPr>
            <a:picLocks noChangeAspect="1" noChangeArrowheads="1"/>
          </p:cNvPicPr>
          <p:nvPr/>
        </p:nvPicPr>
        <p:blipFill>
          <a:blip r:embed="rId2"/>
          <a:srcRect/>
          <a:stretch>
            <a:fillRect/>
          </a:stretch>
        </p:blipFill>
        <p:spPr bwMode="auto">
          <a:xfrm>
            <a:off x="755650" y="1341438"/>
            <a:ext cx="3013075" cy="4802187"/>
          </a:xfrm>
          <a:prstGeom prst="rect">
            <a:avLst/>
          </a:prstGeom>
          <a:noFill/>
          <a:ln w="9525">
            <a:noFill/>
            <a:miter lim="800000"/>
            <a:headEnd/>
            <a:tailEnd/>
          </a:ln>
        </p:spPr>
      </p:pic>
      <p:sp>
        <p:nvSpPr>
          <p:cNvPr id="7"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940594"/>
          </a:xfrm>
        </p:spPr>
        <p:txBody>
          <a:bodyPr rtlCol="0">
            <a:noAutofit/>
          </a:bodyPr>
          <a:lstStyle/>
          <a:p>
            <a:pPr eaLnBrk="1" fontAlgn="auto" hangingPunct="1">
              <a:spcAft>
                <a:spcPts val="0"/>
              </a:spcAft>
              <a:defRPr/>
            </a:pPr>
            <a:r>
              <a:rPr lang="de-DE" dirty="0" smtClean="0"/>
              <a:t>In der Manifestation verkörpertes Werk (RDA 17.8)</a:t>
            </a:r>
            <a:endParaRPr lang="de-DE" dirty="0"/>
          </a:p>
        </p:txBody>
      </p:sp>
      <p:sp>
        <p:nvSpPr>
          <p:cNvPr id="13314" name="Textplatzhalter 2"/>
          <p:cNvSpPr>
            <a:spLocks noGrp="1"/>
          </p:cNvSpPr>
          <p:nvPr>
            <p:ph type="body" sz="quarter" idx="13"/>
          </p:nvPr>
        </p:nvSpPr>
        <p:spPr>
          <a:xfrm>
            <a:off x="250825" y="1268759"/>
            <a:ext cx="8642350" cy="5039965"/>
          </a:xfrm>
        </p:spPr>
        <p:txBody>
          <a:bodyPr/>
          <a:lstStyle/>
          <a:p>
            <a:pPr eaLnBrk="1" hangingPunct="1"/>
            <a:r>
              <a:rPr lang="de-DE" dirty="0" smtClean="0"/>
              <a:t>Besonderheit bei Zusammenstellungen: In </a:t>
            </a:r>
            <a:r>
              <a:rPr lang="de-DE" b="1" dirty="0" smtClean="0"/>
              <a:t>einer</a:t>
            </a:r>
            <a:r>
              <a:rPr lang="de-DE" dirty="0" smtClean="0"/>
              <a:t> Manifestation sind mehrere Werke verkörpert</a:t>
            </a:r>
          </a:p>
          <a:p>
            <a:pPr lvl="1" eaLnBrk="1" hangingPunct="1"/>
            <a:r>
              <a:rPr lang="de-DE" dirty="0" smtClean="0"/>
              <a:t>Werk der Zusammenstellung selbst</a:t>
            </a:r>
          </a:p>
          <a:p>
            <a:pPr lvl="1" eaLnBrk="1" hangingPunct="1"/>
            <a:r>
              <a:rPr lang="de-DE" dirty="0" smtClean="0"/>
              <a:t>Teilwerke, die in der Zusammenstellung enthalten sind</a:t>
            </a:r>
          </a:p>
        </p:txBody>
      </p:sp>
      <p:sp>
        <p:nvSpPr>
          <p:cNvPr id="5" name="Foliennummernplatzhalter 4"/>
          <p:cNvSpPr>
            <a:spLocks noGrp="1"/>
          </p:cNvSpPr>
          <p:nvPr>
            <p:ph type="sldNum" sz="quarter" idx="15"/>
          </p:nvPr>
        </p:nvSpPr>
        <p:spPr/>
        <p:txBody>
          <a:bodyPr/>
          <a:lstStyle/>
          <a:p>
            <a:pPr>
              <a:defRPr/>
            </a:pPr>
            <a:fld id="{9069FE2D-91BF-4C00-A688-7759C0B4BE80}" type="slidenum">
              <a:rPr lang="de-DE"/>
              <a:pPr>
                <a:defRPr/>
              </a:pPr>
              <a:t>7</a:t>
            </a:fld>
            <a:endParaRPr lang="de-DE"/>
          </a:p>
        </p:txBody>
      </p:sp>
      <p:pic>
        <p:nvPicPr>
          <p:cNvPr id="13317" name="Grafik 5"/>
          <p:cNvPicPr>
            <a:picLocks noChangeAspect="1" noChangeArrowheads="1"/>
          </p:cNvPicPr>
          <p:nvPr/>
        </p:nvPicPr>
        <p:blipFill>
          <a:blip r:embed="rId2"/>
          <a:srcRect/>
          <a:stretch>
            <a:fillRect/>
          </a:stretch>
        </p:blipFill>
        <p:spPr bwMode="auto">
          <a:xfrm>
            <a:off x="2366352" y="2924944"/>
            <a:ext cx="3887713" cy="3387481"/>
          </a:xfrm>
          <a:prstGeom prst="rect">
            <a:avLst/>
          </a:prstGeom>
          <a:noFill/>
          <a:ln w="9525">
            <a:noFill/>
            <a:miter lim="800000"/>
            <a:headEnd/>
            <a:tailEnd/>
          </a:ln>
        </p:spPr>
      </p:pic>
      <p:sp>
        <p:nvSpPr>
          <p:cNvPr id="7"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el 1"/>
          <p:cNvSpPr>
            <a:spLocks noGrp="1"/>
          </p:cNvSpPr>
          <p:nvPr>
            <p:ph type="title" idx="4294967295"/>
          </p:nvPr>
        </p:nvSpPr>
        <p:spPr>
          <a:xfrm>
            <a:off x="250825" y="260648"/>
            <a:ext cx="8642350" cy="796925"/>
          </a:xfrm>
        </p:spPr>
        <p:txBody>
          <a:bodyPr/>
          <a:lstStyle/>
          <a:p>
            <a:pPr eaLnBrk="1" hangingPunct="1"/>
            <a:r>
              <a:rPr lang="de-DE" sz="2800" dirty="0" smtClean="0">
                <a:solidFill>
                  <a:srgbClr val="376092"/>
                </a:solidFill>
              </a:rPr>
              <a:t>Analytische und Hierarchische Beschreibung – Grundsätzliches I</a:t>
            </a:r>
          </a:p>
        </p:txBody>
      </p:sp>
      <p:sp>
        <p:nvSpPr>
          <p:cNvPr id="14338" name="Textplatzhalter 2"/>
          <p:cNvSpPr>
            <a:spLocks noGrp="1"/>
          </p:cNvSpPr>
          <p:nvPr>
            <p:ph type="body" sz="quarter" idx="4294967295"/>
          </p:nvPr>
        </p:nvSpPr>
        <p:spPr>
          <a:xfrm>
            <a:off x="179388" y="1484313"/>
            <a:ext cx="8642350" cy="4537075"/>
          </a:xfrm>
        </p:spPr>
        <p:txBody>
          <a:bodyPr/>
          <a:lstStyle/>
          <a:p>
            <a:pPr eaLnBrk="1" hangingPunct="1"/>
            <a:r>
              <a:rPr lang="de-DE" dirty="0" smtClean="0"/>
              <a:t>Beschreibung erfolgt ausgehend vom Teil</a:t>
            </a:r>
          </a:p>
          <a:p>
            <a:pPr marL="0" indent="0" eaLnBrk="1" hangingPunct="1">
              <a:buFont typeface="Arial" charset="0"/>
              <a:buNone/>
            </a:pPr>
            <a:endParaRPr lang="de-DE" dirty="0" smtClean="0"/>
          </a:p>
          <a:p>
            <a:pPr eaLnBrk="1" hangingPunct="1"/>
            <a:r>
              <a:rPr lang="de-DE" dirty="0" smtClean="0"/>
              <a:t>Verwendet bei</a:t>
            </a:r>
          </a:p>
          <a:p>
            <a:pPr lvl="1" eaLnBrk="1" hangingPunct="1"/>
            <a:r>
              <a:rPr lang="de-DE" dirty="0" smtClean="0"/>
              <a:t>Aufsatzkatalogisierung</a:t>
            </a:r>
          </a:p>
          <a:p>
            <a:pPr lvl="1" eaLnBrk="1" hangingPunct="1"/>
            <a:r>
              <a:rPr lang="de-DE" dirty="0" smtClean="0"/>
              <a:t>Katalogisierung von Einzelbeiträgen aus Sammelwerken oder Sammlungen von Schriften eines Autors</a:t>
            </a:r>
          </a:p>
          <a:p>
            <a:pPr lvl="1" eaLnBrk="1" hangingPunct="1"/>
            <a:r>
              <a:rPr lang="de-DE" dirty="0" smtClean="0"/>
              <a:t>Einzelbeiträgen im Bereich audiovisuelle Materialien</a:t>
            </a:r>
          </a:p>
          <a:p>
            <a:pPr lvl="1" eaLnBrk="1" hangingPunct="1">
              <a:buFont typeface="Arial" charset="0"/>
              <a:buNone/>
            </a:pPr>
            <a:endParaRPr lang="de-DE" dirty="0" smtClean="0"/>
          </a:p>
          <a:p>
            <a:pPr eaLnBrk="1" hangingPunct="1"/>
            <a:r>
              <a:rPr lang="de-DE" dirty="0" smtClean="0"/>
              <a:t>Entscheidung, welche Teile analytisch beschrieben werden fällt in das Ermessen der erschließenden Institution</a:t>
            </a:r>
          </a:p>
          <a:p>
            <a:pPr lvl="1"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E005C1E-039C-4AB0-9113-A27158E9DB6E}" type="slidenum">
              <a:rPr lang="de-DE" sz="1200">
                <a:solidFill>
                  <a:schemeClr val="tx1">
                    <a:tint val="75000"/>
                  </a:schemeClr>
                </a:solidFill>
                <a:latin typeface="+mn-lt"/>
                <a:cs typeface="+mn-cs"/>
              </a:rPr>
              <a:pPr algn="r" fontAlgn="auto">
                <a:spcBef>
                  <a:spcPts val="0"/>
                </a:spcBef>
                <a:spcAft>
                  <a:spcPts val="0"/>
                </a:spcAft>
                <a:defRPr/>
              </a:pPr>
              <a:t>8</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8</a:t>
            </a:fld>
            <a:endParaRPr lang="de-D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el 1"/>
          <p:cNvSpPr>
            <a:spLocks noGrp="1"/>
          </p:cNvSpPr>
          <p:nvPr>
            <p:ph type="title" idx="4294967295"/>
          </p:nvPr>
        </p:nvSpPr>
        <p:spPr>
          <a:xfrm>
            <a:off x="250825" y="188640"/>
            <a:ext cx="8642350" cy="504056"/>
          </a:xfrm>
        </p:spPr>
        <p:txBody>
          <a:bodyPr/>
          <a:lstStyle/>
          <a:p>
            <a:pPr eaLnBrk="1" hangingPunct="1"/>
            <a:r>
              <a:rPr lang="de-DE" sz="2800" dirty="0" smtClean="0">
                <a:solidFill>
                  <a:srgbClr val="376092"/>
                </a:solidFill>
              </a:rPr>
              <a:t>Analytische Beschreibung – Grundsätzliches</a:t>
            </a:r>
          </a:p>
        </p:txBody>
      </p:sp>
      <p:sp>
        <p:nvSpPr>
          <p:cNvPr id="16386" name="Textplatzhalter 2"/>
          <p:cNvSpPr>
            <a:spLocks noGrp="1"/>
          </p:cNvSpPr>
          <p:nvPr>
            <p:ph type="body" sz="quarter" idx="4294967295"/>
          </p:nvPr>
        </p:nvSpPr>
        <p:spPr>
          <a:xfrm>
            <a:off x="179388" y="1484313"/>
            <a:ext cx="8642350" cy="4537075"/>
          </a:xfrm>
        </p:spPr>
        <p:txBody>
          <a:bodyPr/>
          <a:lstStyle/>
          <a:p>
            <a:pPr eaLnBrk="1" hangingPunct="1"/>
            <a:r>
              <a:rPr lang="de-DE" dirty="0" smtClean="0"/>
              <a:t>rein analytische Beschreibung (1.5.3):</a:t>
            </a:r>
          </a:p>
          <a:p>
            <a:pPr lvl="1" eaLnBrk="1" hangingPunct="1"/>
            <a:r>
              <a:rPr lang="de-DE" dirty="0" smtClean="0"/>
              <a:t>es wird nur der Teil beschrieben, z. B. ein Beitrag aus einer Zeitschrift</a:t>
            </a:r>
          </a:p>
          <a:p>
            <a:pPr lvl="1" eaLnBrk="1" hangingPunct="1"/>
            <a:r>
              <a:rPr lang="de-DE" dirty="0" smtClean="0"/>
              <a:t>Elemente der größeren Ressource werden nur angegeben, wenn sie für die Beschreibung des Teils notwendig sind, z.B. Erscheinungsjahr; Medientyp, Datenträgertyp; sie gelten für alle Teile gleichermaßen</a:t>
            </a:r>
          </a:p>
          <a:p>
            <a:pPr lvl="1" eaLnBrk="1" hangingPunct="1"/>
            <a:r>
              <a:rPr lang="de-DE" dirty="0" smtClean="0"/>
              <a:t>der Bezug zur größeren Ressource kann als Beziehung zu einem Werk (RDA 25.1) oder einer Manifestation (RDA 27.1) ausgedrückt werden</a:t>
            </a:r>
          </a:p>
          <a:p>
            <a:pPr marL="0" indent="0" eaLnBrk="1" hangingPunct="1"/>
            <a:endParaRPr lang="de-DE" dirty="0" smtClean="0"/>
          </a:p>
          <a:p>
            <a:pPr lvl="1"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A1B4678F-B7C3-4056-AA52-A3D4C861B9A5}" type="slidenum">
              <a:rPr lang="de-DE" sz="1200">
                <a:solidFill>
                  <a:schemeClr val="tx1">
                    <a:tint val="75000"/>
                  </a:schemeClr>
                </a:solidFill>
                <a:latin typeface="+mn-lt"/>
                <a:cs typeface="+mn-cs"/>
              </a:rPr>
              <a:pPr algn="r" fontAlgn="auto">
                <a:spcBef>
                  <a:spcPts val="0"/>
                </a:spcBef>
                <a:spcAft>
                  <a:spcPts val="0"/>
                </a:spcAft>
                <a:defRPr/>
              </a:pPr>
              <a:t>9</a:t>
            </a:fld>
            <a:endParaRPr lang="de-DE" sz="1200">
              <a:solidFill>
                <a:schemeClr val="tx1">
                  <a:tint val="75000"/>
                </a:schemeClr>
              </a:solidFill>
              <a:latin typeface="+mn-lt"/>
              <a:cs typeface="+mn-cs"/>
            </a:endParaRPr>
          </a:p>
        </p:txBody>
      </p:sp>
      <p:sp>
        <p:nvSpPr>
          <p:cNvPr id="6" name="Fußzeilenplatzhalter 3"/>
          <p:cNvSpPr>
            <a:spLocks noGrp="1"/>
          </p:cNvSpPr>
          <p:nvPr>
            <p:ph type="ftr" sz="quarter" idx="14"/>
          </p:nvPr>
        </p:nvSpPr>
        <p:spPr bwMode="auto">
          <a:xfrm>
            <a:off x="251520" y="6381328"/>
            <a:ext cx="8175625"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Stand: 30.11.2016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0345AECB-4B85-4CE1-9B23-6E4BC2E69A00}" type="slidenum">
              <a:rPr lang="de-DE" smtClean="0"/>
              <a:pPr>
                <a:defRPr/>
              </a:pPr>
              <a:t>9</a:t>
            </a:fld>
            <a:endParaRPr lang="de-D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3839</Words>
  <Application>Microsoft Office PowerPoint</Application>
  <PresentationFormat>Bildschirmpräsentation (4:3)</PresentationFormat>
  <Paragraphs>861</Paragraphs>
  <Slides>48</Slides>
  <Notes>3</Notes>
  <HiddenSlides>0</HiddenSlides>
  <MMClips>0</MMClips>
  <ScaleCrop>false</ScaleCrop>
  <HeadingPairs>
    <vt:vector size="4" baseType="variant">
      <vt:variant>
        <vt:lpstr>Design</vt:lpstr>
      </vt:variant>
      <vt:variant>
        <vt:i4>1</vt:i4>
      </vt:variant>
      <vt:variant>
        <vt:lpstr>Folientitel</vt:lpstr>
      </vt:variant>
      <vt:variant>
        <vt:i4>48</vt:i4>
      </vt:variant>
    </vt:vector>
  </HeadingPairs>
  <TitlesOfParts>
    <vt:vector size="49" baseType="lpstr">
      <vt:lpstr>Larissa</vt:lpstr>
      <vt:lpstr>Schulungsunterlagen der AG RDA</vt:lpstr>
      <vt:lpstr>Zusammenstellungen:  analytische und hierarchische Beschreibung</vt:lpstr>
      <vt:lpstr>Inhalt</vt:lpstr>
      <vt:lpstr>Arten von Zusammenstellungen</vt:lpstr>
      <vt:lpstr>Arten der Beschreibung -1-</vt:lpstr>
      <vt:lpstr>Arten der Beschreibung -2-</vt:lpstr>
      <vt:lpstr>In der Manifestation verkörpertes Werk (RDA 17.8)</vt:lpstr>
      <vt:lpstr>Analytische und Hierarchische Beschreibung – Grundsätzliches I</vt:lpstr>
      <vt:lpstr>Analytische Beschreibung – Grundsätzliches</vt:lpstr>
      <vt:lpstr>Hierarchische Beschreibung – Grundsätzliches</vt:lpstr>
      <vt:lpstr>Hierarchische Beschreibung –  Empfehlung Nachnutzung</vt:lpstr>
      <vt:lpstr>Allgemeine Hinweise zu den Beispielen</vt:lpstr>
      <vt:lpstr>Beschreibung Teile von monografischen Zusammenstellungen</vt:lpstr>
      <vt:lpstr>Zusammenstellung von Werken von einem geistigen Schöpfer mit übergeordnetem Titel</vt:lpstr>
      <vt:lpstr>Ein geistiger Schöpfer, übergeordneter Titel – Teil analytisch</vt:lpstr>
      <vt:lpstr>Ein geistiger Schöpfer, übergeordneter Titel – Teil Forts.</vt:lpstr>
      <vt:lpstr>Zusammenstellung von Werken von einem geistigen Schöpfer mit übergeordnetem Titel</vt:lpstr>
      <vt:lpstr>Ein geistiger Schöpfer, übergeordneter Titel – umfassend</vt:lpstr>
      <vt:lpstr>Ein geistiger Schöpfer, übergeordneter Titel – umfassend, Forts.</vt:lpstr>
      <vt:lpstr>Ein geistiger Schöpfer, übergeordneter Titel – umfassend, Forts.</vt:lpstr>
      <vt:lpstr>Hinweis zu den weiteren Beispielen</vt:lpstr>
      <vt:lpstr>Zusammenstellung von Werken von einem geistigen Schöpfer ohne übergeordnetem Titel</vt:lpstr>
      <vt:lpstr>Ein geistiger Schöpfer, ohne übergeordn. Titel – Teil analytisch</vt:lpstr>
      <vt:lpstr>Ein geistiger Schöpfer, ohne übergeordn. Titel – Teil Forts.</vt:lpstr>
      <vt:lpstr>Zusammenstellung von Werken von einem geistigen Schöpfer ohne übergeordnetem Titel</vt:lpstr>
      <vt:lpstr>Ein geistiger Schöpfer, ohne übergeordn. Titel – umfassend</vt:lpstr>
      <vt:lpstr>Ein geistiger Schöpfer, ohne übergeordn. Titel – umfassend, Forts.</vt:lpstr>
      <vt:lpstr>Ein geistiger Schöpfer, ohne übergeordn. Titel – umfassend, Forts.</vt:lpstr>
      <vt:lpstr>Zusammenstellung von Werken von mehreren geistigen Schöpfern mit übergeordnetem Titel</vt:lpstr>
      <vt:lpstr>Zusammenstellung von Werken von mehreren geistigen Schöpfern ohne übergeordnetem Titel</vt:lpstr>
      <vt:lpstr>Beschreibung Teile von fortlaufenden Zusammenstellungen</vt:lpstr>
      <vt:lpstr>Beschreibung eines Aufsatzes in einer Zeitschrift</vt:lpstr>
      <vt:lpstr>Beschreibung eines Aufsatzes in einer Zeitschrift</vt:lpstr>
      <vt:lpstr>Beschreibung eines Aufsatzes in einer Zeitschrift, Forts.</vt:lpstr>
      <vt:lpstr>Beschreibung einer Rezension in einer Zeitschrift</vt:lpstr>
      <vt:lpstr>Beschreibung einer Rezension in einer Zeitschrift</vt:lpstr>
      <vt:lpstr>Beschreibung einer Rezension in einer Zeitschrift, Forts.</vt:lpstr>
      <vt:lpstr>Beschreibung einer Rezension in einer Zeitschrift, Forts.</vt:lpstr>
      <vt:lpstr>Beschreibung Einzelbeiträge im Bereich AV-Materialien</vt:lpstr>
      <vt:lpstr>Beschreibung eines Teils auf einer DVD</vt:lpstr>
      <vt:lpstr>Analytische Beschreibung des 2. Teils einer DVD</vt:lpstr>
      <vt:lpstr>Analytische Beschreibung des 2. Teils einer DVD, Forts.</vt:lpstr>
      <vt:lpstr>Analytische Beschreibung des 2. Teils einer DVD, Forts.</vt:lpstr>
      <vt:lpstr>Analytische Beschreibung des 2. Teils einer DVD, Forts.</vt:lpstr>
      <vt:lpstr>Beschreibung eines Tracks auf einer CD</vt:lpstr>
      <vt:lpstr>Beschreibung eines Tracks auf einer CD</vt:lpstr>
      <vt:lpstr>Beschreibung eines Tracks auf einer CD</vt:lpstr>
      <vt:lpstr>Beschreibung eines Tracks auf einer CD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222</cp:revision>
  <cp:lastPrinted>2015-03-08T17:02:14Z</cp:lastPrinted>
  <dcterms:created xsi:type="dcterms:W3CDTF">2014-02-18T07:01:40Z</dcterms:created>
  <dcterms:modified xsi:type="dcterms:W3CDTF">2016-11-15T09:42:08Z</dcterms:modified>
</cp:coreProperties>
</file>