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285" r:id="rId2"/>
    <p:sldId id="259" r:id="rId3"/>
    <p:sldId id="336" r:id="rId4"/>
    <p:sldId id="344" r:id="rId5"/>
    <p:sldId id="334" r:id="rId6"/>
    <p:sldId id="338" r:id="rId7"/>
    <p:sldId id="339" r:id="rId8"/>
    <p:sldId id="340" r:id="rId9"/>
    <p:sldId id="341" r:id="rId10"/>
    <p:sldId id="303" r:id="rId11"/>
    <p:sldId id="304" r:id="rId12"/>
    <p:sldId id="294" r:id="rId13"/>
    <p:sldId id="312" r:id="rId14"/>
    <p:sldId id="305" r:id="rId15"/>
    <p:sldId id="313" r:id="rId16"/>
    <p:sldId id="314" r:id="rId17"/>
    <p:sldId id="306" r:id="rId18"/>
    <p:sldId id="315" r:id="rId19"/>
    <p:sldId id="316" r:id="rId20"/>
    <p:sldId id="308" r:id="rId21"/>
    <p:sldId id="319" r:id="rId22"/>
    <p:sldId id="318" r:id="rId23"/>
    <p:sldId id="317" r:id="rId24"/>
    <p:sldId id="311" r:id="rId25"/>
    <p:sldId id="321" r:id="rId26"/>
    <p:sldId id="343" r:id="rId27"/>
    <p:sldId id="322" r:id="rId28"/>
    <p:sldId id="323" r:id="rId29"/>
    <p:sldId id="342" r:id="rId30"/>
    <p:sldId id="326" r:id="rId31"/>
    <p:sldId id="327" r:id="rId32"/>
    <p:sldId id="298" r:id="rId33"/>
    <p:sldId id="325" r:id="rId34"/>
    <p:sldId id="328" r:id="rId35"/>
    <p:sldId id="329" r:id="rId36"/>
    <p:sldId id="309" r:id="rId37"/>
    <p:sldId id="320" r:id="rId38"/>
    <p:sldId id="331" r:id="rId39"/>
    <p:sldId id="302" r:id="rId40"/>
    <p:sldId id="332" r:id="rId41"/>
  </p:sldIdLst>
  <p:sldSz cx="9144000" cy="6858000" type="screen4x3"/>
  <p:notesSz cx="9723438" cy="6858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859" autoAdjust="0"/>
    <p:restoredTop sz="56810" autoAdjust="0"/>
  </p:normalViewPr>
  <p:slideViewPr>
    <p:cSldViewPr>
      <p:cViewPr varScale="1">
        <p:scale>
          <a:sx n="87" d="100"/>
          <a:sy n="87" d="100"/>
        </p:scale>
        <p:origin x="-917" y="-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2976"/>
    </p:cViewPr>
  </p:sorterViewPr>
  <p:notesViewPr>
    <p:cSldViewPr>
      <p:cViewPr varScale="1">
        <p:scale>
          <a:sx n="83" d="100"/>
          <a:sy n="83" d="100"/>
        </p:scale>
        <p:origin x="-2040" y="-90"/>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507699" y="0"/>
            <a:ext cx="4213490" cy="3429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29.11.2016</a:t>
            </a:fld>
            <a:endParaRPr lang="de-DE"/>
          </a:p>
        </p:txBody>
      </p:sp>
      <p:sp>
        <p:nvSpPr>
          <p:cNvPr id="4" name="Fußzeilenplatzhalter 3"/>
          <p:cNvSpPr>
            <a:spLocks noGrp="1"/>
          </p:cNvSpPr>
          <p:nvPr>
            <p:ph type="ftr" sz="quarter" idx="2"/>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507699" y="6513910"/>
            <a:ext cx="4213490" cy="3429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490" cy="3429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5507699" y="0"/>
            <a:ext cx="4213490" cy="3429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29.11.2016</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972344" y="3257551"/>
            <a:ext cx="7778750" cy="30861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6513910"/>
            <a:ext cx="4213490" cy="3429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5507699" y="6513910"/>
            <a:ext cx="4213490" cy="3429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577266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Aus pragmatischen Gründen ist es in der Praxis erlaubt, die Verfasser der Teilwerke in der Gesamtaufnahme mit der Beziehungskennzeichnung "Verfasser" aufzuführen, ohne Beziehungen zu den Teilwerken herzustellen. </a:t>
            </a:r>
            <a:r>
              <a:rPr lang="de-AT" smtClean="0"/>
              <a:t>Da solche Angaben keinem RDA-Element zugeordnet werden können, kommen sie in den nachfolgenden Beispielen auch nicht vor.</a:t>
            </a:r>
            <a:endParaRPr lang="de-AT"/>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437608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251520" y="6376243"/>
            <a:ext cx="8568952" cy="365125"/>
          </a:xfrm>
        </p:spPr>
        <p:txBody>
          <a:bodyPr/>
          <a:lstStyle>
            <a:lvl1pPr algn="l">
              <a:defRPr sz="900">
                <a:solidFill>
                  <a:schemeClr val="accent1">
                    <a:lumMod val="75000"/>
                  </a:schemeClr>
                </a:solidFill>
              </a:defRPr>
            </a:lvl1pPr>
          </a:lstStyle>
          <a:p>
            <a:r>
              <a:rPr lang="de-DE" smtClean="0"/>
              <a:t>AG RDA Schulungsunterlagen – Modul 5A.02.01: Zusammenstellungen - umfassende Beschreibung | Stand: 30.11.2015 | Aleph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8280920" cy="365125"/>
          </a:xfrm>
          <a:prstGeom prst="rect">
            <a:avLst/>
          </a:prstGeom>
        </p:spPr>
        <p:txBody>
          <a:bodyPr vert="horz" lIns="91440" tIns="45720" rIns="91440" bIns="45720" rtlCol="0" anchor="ctr"/>
          <a:lstStyle>
            <a:lvl1pPr algn="l">
              <a:defRPr sz="900" baseline="0">
                <a:solidFill>
                  <a:schemeClr val="tx1">
                    <a:lumMod val="50000"/>
                    <a:lumOff val="50000"/>
                  </a:schemeClr>
                </a:solidFill>
                <a:latin typeface="Verdana" panose="020B0604030504040204" pitchFamily="34" charset="0"/>
              </a:defRPr>
            </a:lvl1pPr>
          </a:lstStyle>
          <a:p>
            <a:r>
              <a:rPr lang="de-DE" smtClean="0"/>
              <a:t>AG RDA Schulungsunterlagen – Modul 5A.02.01: Zusammenstellungen - umfassende Beschreibung | Stand: 30.11.2015 | Aleph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2.tmp"/><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microsoft.com/office/2007/relationships/hdphoto" Target="../media/hdphoto4.wdp"/></Relationships>
</file>

<file path=ppt/slides/_rels/slide25.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32.jpeg"/><Relationship Id="rId1" Type="http://schemas.openxmlformats.org/officeDocument/2006/relationships/slideLayout" Target="../slideLayouts/slideLayout1.xml"/><Relationship Id="rId5" Type="http://schemas.microsoft.com/office/2007/relationships/hdphoto" Target="../media/hdphoto7.wdp"/><Relationship Id="rId4" Type="http://schemas.openxmlformats.org/officeDocument/2006/relationships/image" Target="../media/image3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Umfassende Beschreibung</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Grundprinzipien:</a:t>
            </a:r>
          </a:p>
          <a:p>
            <a:pPr marL="0" indent="0">
              <a:buNone/>
            </a:pPr>
            <a:endParaRPr lang="de-DE" dirty="0" smtClean="0"/>
          </a:p>
          <a:p>
            <a:r>
              <a:rPr lang="de-DE" dirty="0" smtClean="0"/>
              <a:t>Mit übergeordnetem Titel (RDA 2.3.2.6)</a:t>
            </a:r>
          </a:p>
          <a:p>
            <a:pPr lvl="1"/>
            <a:r>
              <a:rPr lang="de-DE" dirty="0" smtClean="0"/>
              <a:t>Übergeordneter Titel wird zum Haupttitel der Manifestation</a:t>
            </a:r>
          </a:p>
          <a:p>
            <a:pPr lvl="1"/>
            <a:r>
              <a:rPr lang="de-DE" dirty="0" smtClean="0"/>
              <a:t>Hauptsächliches in der Manifestation verkörpertes Werk ist das Werk der Zusammenstellung, enthaltene Werke </a:t>
            </a:r>
            <a:r>
              <a:rPr lang="de-DE" i="1" dirty="0" smtClean="0"/>
              <a:t>können</a:t>
            </a:r>
            <a:r>
              <a:rPr lang="de-DE" dirty="0" smtClean="0"/>
              <a:t> als in Beziehung stehende Werke erfasst werden</a:t>
            </a:r>
          </a:p>
          <a:p>
            <a:pPr lvl="1"/>
            <a:r>
              <a:rPr lang="de-DE" dirty="0" smtClean="0"/>
              <a:t>vorliegende </a:t>
            </a:r>
            <a:r>
              <a:rPr lang="de-DE" dirty="0"/>
              <a:t>Titel der Teile </a:t>
            </a:r>
            <a:r>
              <a:rPr lang="de-DE" i="1" dirty="0" smtClean="0"/>
              <a:t>können</a:t>
            </a:r>
            <a:r>
              <a:rPr lang="de-DE" dirty="0" smtClean="0"/>
              <a:t> als </a:t>
            </a:r>
            <a:r>
              <a:rPr lang="de-DE" dirty="0"/>
              <a:t>Titel von in Beziehung stehenden Manifestationen </a:t>
            </a:r>
            <a:r>
              <a:rPr lang="de-DE" dirty="0" smtClean="0"/>
              <a:t>erfasst werden</a:t>
            </a:r>
            <a:br>
              <a:rPr lang="de-DE" dirty="0" smtClean="0"/>
            </a:br>
            <a:endParaRPr lang="de-DE" dirty="0" smtClean="0"/>
          </a:p>
          <a:p>
            <a:r>
              <a:rPr lang="de-DE" dirty="0" smtClean="0"/>
              <a:t>Ohne übergeordneten Titel (RDA 2.3.2.9)</a:t>
            </a:r>
          </a:p>
          <a:p>
            <a:pPr lvl="1"/>
            <a:r>
              <a:rPr lang="de-DE" dirty="0" smtClean="0"/>
              <a:t>Alle Manifestationstitel werden erfasst</a:t>
            </a:r>
          </a:p>
          <a:p>
            <a:pPr lvl="1"/>
            <a:r>
              <a:rPr lang="de-DE" dirty="0" smtClean="0"/>
              <a:t>Nur das erste oder hauptsächliche in der Manifestation verkörperte Werk </a:t>
            </a:r>
            <a:r>
              <a:rPr lang="de-DE" i="1" dirty="0" smtClean="0"/>
              <a:t>muss</a:t>
            </a:r>
            <a:r>
              <a:rPr lang="de-DE" dirty="0" smtClean="0"/>
              <a:t> erfasst werden</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38285086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smtClean="0"/>
              <a:t>Einzelner</a:t>
            </a:r>
            <a:r>
              <a:rPr lang="de-DE" i="1" dirty="0" smtClean="0"/>
              <a:t> </a:t>
            </a:r>
            <a:r>
              <a:rPr lang="de-DE" dirty="0" smtClean="0"/>
              <a:t>geistiger Schöpfer, übergeordneter Titel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Vollständige Werke (RDA 6.2.2.10.1)</a:t>
            </a:r>
          </a:p>
          <a:p>
            <a:endParaRPr lang="de-DE" dirty="0" smtClean="0"/>
          </a:p>
          <a:p>
            <a:pPr lvl="1"/>
            <a:r>
              <a:rPr lang="de-DE" dirty="0" smtClean="0"/>
              <a:t>Erfasst wird Formaltitel </a:t>
            </a:r>
            <a:r>
              <a:rPr lang="de-DE" i="1" dirty="0" smtClean="0"/>
              <a:t>Werke</a:t>
            </a:r>
          </a:p>
          <a:p>
            <a:pPr marL="457200" lvl="1" indent="0">
              <a:buNone/>
            </a:pPr>
            <a:endParaRPr lang="de-DE" i="1" dirty="0" smtClean="0"/>
          </a:p>
          <a:p>
            <a:pPr lvl="1"/>
            <a:r>
              <a:rPr lang="de-DE" dirty="0" smtClean="0"/>
              <a:t>Formaltitel ist für alle Expressionen desselben Werkes gleich</a:t>
            </a:r>
          </a:p>
          <a:p>
            <a:pPr lvl="2"/>
            <a:r>
              <a:rPr lang="de-DE" dirty="0" smtClean="0"/>
              <a:t>Beispiel: Zusammenstellungen unterschiedlicher Herausgeber </a:t>
            </a:r>
          </a:p>
          <a:p>
            <a:pPr lvl="2"/>
            <a:r>
              <a:rPr lang="de-DE" dirty="0" smtClean="0"/>
              <a:t>Formaltitel immer: Werke</a:t>
            </a:r>
          </a:p>
          <a:p>
            <a:pPr lvl="2"/>
            <a:r>
              <a:rPr lang="de-DE" dirty="0" smtClean="0"/>
              <a:t>Keine weiteren unterscheidenden Merkmale erforderlich</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10379129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U:\Anita dienstlich\RDA\Teil-Ganzes-Beziehungen\Zusammenstellungen\RDA-Beispiele_Zusammenstellungen\Scans\20150309_144413.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13000"/>
                    </a14:imgEffect>
                  </a14:imgLayer>
                </a14:imgProps>
              </a:ext>
              <a:ext uri="{28A0092B-C50C-407E-A947-70E740481C1C}">
                <a14:useLocalDpi xmlns:a14="http://schemas.microsoft.com/office/drawing/2010/main" val="0"/>
              </a:ext>
            </a:extLst>
          </a:blip>
          <a:srcRect t="3" b="23360"/>
          <a:stretch/>
        </p:blipFill>
        <p:spPr bwMode="auto">
          <a:xfrm>
            <a:off x="165950" y="1677095"/>
            <a:ext cx="2833804" cy="386104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8496944"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75679880"/>
              </p:ext>
            </p:extLst>
          </p:nvPr>
        </p:nvGraphicFramePr>
        <p:xfrm>
          <a:off x="3059832" y="764704"/>
          <a:ext cx="6044267" cy="5147321"/>
        </p:xfrm>
        <a:graphic>
          <a:graphicData uri="http://schemas.openxmlformats.org/drawingml/2006/table">
            <a:tbl>
              <a:tblPr firstRow="1" bandRow="1">
                <a:tableStyleId>{5C22544A-7EE6-4342-B048-85BDC9FD1C3A}</a:tableStyleId>
              </a:tblPr>
              <a:tblGrid>
                <a:gridCol w="992505"/>
                <a:gridCol w="852894"/>
                <a:gridCol w="2165041"/>
                <a:gridCol w="203382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Sämtliche</a:t>
                      </a:r>
                      <a:r>
                        <a:rPr lang="de-DE" sz="1400" baseline="0" dirty="0" smtClean="0">
                          <a:latin typeface="Verdana" panose="020B0604030504040204" pitchFamily="34" charset="0"/>
                          <a:ea typeface="Verdana" panose="020B0604030504040204" pitchFamily="34" charset="0"/>
                          <a:cs typeface="Verdana" panose="020B0604030504040204" pitchFamily="34" charset="0"/>
                        </a:rPr>
                        <a:t> Werke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Franz Kafka</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mit einem Nachwort von Peter Höfle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2.4.2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 Werke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Kafka, Franz</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smtClean="0">
                          <a:latin typeface="Verdana" panose="020B0604030504040204" pitchFamily="34" charset="0"/>
                          <a:ea typeface="Verdana" panose="020B0604030504040204" pitchFamily="34" charset="0"/>
                          <a:cs typeface="Verdana" panose="020B0604030504040204" pitchFamily="34" charset="0"/>
                        </a:rPr>
                        <a:t>1883-1924</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Werke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Kafka, Franz</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1883-1924</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v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95536" y="4349725"/>
            <a:ext cx="2146951"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die Romane, Erzählungen, Aphorismen und andere Schriften Kafkas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856984" cy="508918"/>
          </a:xfrm>
        </p:spPr>
        <p:txBody>
          <a:bodyPr/>
          <a:lstStyle/>
          <a:p>
            <a:r>
              <a:rPr lang="de-DE" dirty="0" smtClean="0"/>
              <a:t>Einzelner geistiger Schöpfer, übergeordneter Titel -2-</a:t>
            </a:r>
            <a:endParaRPr lang="de-DE" dirty="0"/>
          </a:p>
        </p:txBody>
      </p:sp>
      <p:sp>
        <p:nvSpPr>
          <p:cNvPr id="2" name="Textfeld 1"/>
          <p:cNvSpPr txBox="1"/>
          <p:nvPr/>
        </p:nvSpPr>
        <p:spPr>
          <a:xfrm>
            <a:off x="683568" y="1124744"/>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901" y="2132856"/>
            <a:ext cx="2901495" cy="2616686"/>
          </a:xfrm>
          <a:prstGeom prst="rect">
            <a:avLst/>
          </a:prstGeom>
          <a:ln w="3175">
            <a:solidFill>
              <a:schemeClr val="tx1"/>
            </a:solidFill>
          </a:ln>
        </p:spPr>
      </p:pic>
      <p:sp>
        <p:nvSpPr>
          <p:cNvPr id="4" name="Fußzeilenplatzhalter 3"/>
          <p:cNvSpPr>
            <a:spLocks noGrp="1"/>
          </p:cNvSpPr>
          <p:nvPr>
            <p:ph type="ftr" sz="quarter" idx="14"/>
          </p:nvPr>
        </p:nvSpPr>
        <p:spPr>
          <a:xfrm>
            <a:off x="467544" y="6376243"/>
            <a:ext cx="835292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19048765"/>
              </p:ext>
            </p:extLst>
          </p:nvPr>
        </p:nvGraphicFramePr>
        <p:xfrm>
          <a:off x="3131840" y="908721"/>
          <a:ext cx="5904656" cy="5406232"/>
        </p:xfrm>
        <a:graphic>
          <a:graphicData uri="http://schemas.openxmlformats.org/drawingml/2006/table">
            <a:tbl>
              <a:tblPr firstRow="1" bandRow="1">
                <a:tableStyleId>{5C22544A-7EE6-4342-B048-85BDC9FD1C3A}</a:tableStyleId>
              </a:tblPr>
              <a:tblGrid>
                <a:gridCol w="852894"/>
                <a:gridCol w="852894"/>
                <a:gridCol w="2165041"/>
                <a:gridCol w="2033827"/>
              </a:tblGrid>
              <a:tr h="35573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4200">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Gesammelte Werke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z="140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smtClean="0">
                          <a:latin typeface="Verdana" panose="020B0604030504040204" pitchFamily="34" charset="0"/>
                          <a:ea typeface="Verdana" panose="020B0604030504040204" pitchFamily="34" charset="0"/>
                          <a:cs typeface="Verdana" panose="020B0604030504040204" pitchFamily="34" charset="0"/>
                        </a:rPr>
                        <a:t>Franz Kafka</a:t>
                      </a:r>
                      <a:r>
                        <a:rPr lang="de-DE" sz="140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herausgegeben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von Max Brod</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79466">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2.4.2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0"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0" dirty="0" smtClean="0">
                          <a:latin typeface="Verdana" panose="020B0604030504040204" pitchFamily="34" charset="0"/>
                          <a:ea typeface="Verdana" panose="020B0604030504040204" pitchFamily="34" charset="0"/>
                          <a:cs typeface="Verdana" panose="020B0604030504040204" pitchFamily="34" charset="0"/>
                        </a:rPr>
                        <a:t>,</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84200">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 Werke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879466">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Kafka, Franz</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smtClean="0">
                          <a:latin typeface="Verdana" panose="020B0604030504040204" pitchFamily="34" charset="0"/>
                          <a:ea typeface="Verdana" panose="020B0604030504040204" pitchFamily="34" charset="0"/>
                          <a:cs typeface="Verdana" panose="020B0604030504040204" pitchFamily="34" charset="0"/>
                        </a:rPr>
                        <a:t>1883-1924</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Werke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84200">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Kafka, Franz</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1883-1924</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65827">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504172" y="4535065"/>
            <a:ext cx="2146951" cy="1200329"/>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Es handelt sich um eine voll-ständige Werk-ausgabe</a:t>
            </a:r>
          </a:p>
        </p:txBody>
      </p:sp>
      <p:sp>
        <p:nvSpPr>
          <p:cNvPr id="9" name="Titel 1"/>
          <p:cNvSpPr>
            <a:spLocks noGrp="1"/>
          </p:cNvSpPr>
          <p:nvPr>
            <p:ph type="title"/>
          </p:nvPr>
        </p:nvSpPr>
        <p:spPr>
          <a:xfrm>
            <a:off x="251520" y="399802"/>
            <a:ext cx="8784976" cy="508918"/>
          </a:xfrm>
        </p:spPr>
        <p:txBody>
          <a:bodyPr/>
          <a:lstStyle/>
          <a:p>
            <a:r>
              <a:rPr lang="de-DE" dirty="0" smtClean="0"/>
              <a:t>Einzelner geistiger </a:t>
            </a:r>
            <a:r>
              <a:rPr lang="de-DE" dirty="0"/>
              <a:t>Schöpfer, übergeordneter </a:t>
            </a:r>
            <a:r>
              <a:rPr lang="de-DE" dirty="0" smtClean="0"/>
              <a:t>Titel -3-</a:t>
            </a:r>
            <a:endParaRPr lang="de-DE" dirty="0"/>
          </a:p>
        </p:txBody>
      </p:sp>
      <p:sp>
        <p:nvSpPr>
          <p:cNvPr id="2" name="Textfeld 1"/>
          <p:cNvSpPr txBox="1"/>
          <p:nvPr/>
        </p:nvSpPr>
        <p:spPr>
          <a:xfrm>
            <a:off x="755575" y="1421012"/>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2</a:t>
            </a:r>
          </a:p>
        </p:txBody>
      </p:sp>
    </p:spTree>
    <p:extLst>
      <p:ext uri="{BB962C8B-B14F-4D97-AF65-F5344CB8AC3E}">
        <p14:creationId xmlns:p14="http://schemas.microsoft.com/office/powerpoint/2010/main" val="308702743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smtClean="0"/>
              <a:t>Vollständige Werke in einer einzigen Form (RDA 6.2.2.10.2 + RDA 6.2.2.10.2 D-A-CH)</a:t>
            </a:r>
          </a:p>
          <a:p>
            <a:endParaRPr lang="de-DE" dirty="0" smtClean="0"/>
          </a:p>
          <a:p>
            <a:pPr lvl="1"/>
            <a:r>
              <a:rPr lang="de-DE" dirty="0" smtClean="0"/>
              <a:t>Feste Liste von Formen, für die ebenfalls ein Formaltitel erfasst wird</a:t>
            </a:r>
          </a:p>
          <a:p>
            <a:pPr lvl="1"/>
            <a:endParaRPr lang="de-DE" dirty="0" smtClean="0"/>
          </a:p>
          <a:p>
            <a:pPr lvl="2"/>
            <a:r>
              <a:rPr lang="de-DE" sz="1800" dirty="0" smtClean="0"/>
              <a:t>RDA 6.2.2.10.2: Briefe</a:t>
            </a:r>
            <a:r>
              <a:rPr lang="de-DE" sz="1800" dirty="0"/>
              <a:t>, Dramen, Essays, Kurzgeschichten, Librettos, </a:t>
            </a:r>
            <a:r>
              <a:rPr lang="de-DE" sz="1800" dirty="0" smtClean="0"/>
              <a:t>Lyrics, Lyrik</a:t>
            </a:r>
            <a:r>
              <a:rPr lang="de-DE" sz="1800" dirty="0"/>
              <a:t>, Prosa, Reden, Romane </a:t>
            </a:r>
            <a:endParaRPr lang="de-DE" sz="1800" dirty="0" smtClean="0"/>
          </a:p>
          <a:p>
            <a:pPr lvl="2"/>
            <a:r>
              <a:rPr lang="de-DE" sz="1800" dirty="0" smtClean="0"/>
              <a:t>RDA 6.2.2.10.2 D-A-CH zusätzlich: Erzählungen, Märchen, Novellen, Tagebücher</a:t>
            </a:r>
          </a:p>
          <a:p>
            <a:pPr lvl="2"/>
            <a:endParaRPr lang="de-DE" sz="1800" dirty="0"/>
          </a:p>
          <a:p>
            <a:pPr lvl="1"/>
            <a:r>
              <a:rPr lang="de-DE" dirty="0" smtClean="0"/>
              <a:t>Keine weiteren unterscheidenden Merkmale erforderlich</a:t>
            </a:r>
          </a:p>
          <a:p>
            <a:pPr marL="457200" lvl="1" indent="0">
              <a:buNone/>
            </a:pPr>
            <a:r>
              <a:rPr lang="de-DE" dirty="0"/>
              <a:t> </a:t>
            </a:r>
            <a:r>
              <a:rPr lang="de-DE" dirty="0" smtClean="0"/>
              <a:t>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801557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U:\Anita dienstlich\RDA\Teil-Ganzes-Beziehungen\Zusammenstellungen\RDA-Beispiele_Zusammenstellungen\Scans\20150309_152647.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sharpenSoften amount="-1000"/>
                    </a14:imgEffect>
                    <a14:imgEffect>
                      <a14:brightnessContrast bright="38000" contrast="43000"/>
                    </a14:imgEffect>
                  </a14:imgLayer>
                </a14:imgProps>
              </a:ext>
              <a:ext uri="{28A0092B-C50C-407E-A947-70E740481C1C}">
                <a14:useLocalDpi xmlns:a14="http://schemas.microsoft.com/office/drawing/2010/main" val="0"/>
              </a:ext>
            </a:extLst>
          </a:blip>
          <a:srcRect l="17338" t="4965" r="15467" b="26796"/>
          <a:stretch/>
        </p:blipFill>
        <p:spPr bwMode="auto">
          <a:xfrm>
            <a:off x="435967" y="1443567"/>
            <a:ext cx="2592000" cy="46800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835292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66172637"/>
              </p:ext>
            </p:extLst>
          </p:nvPr>
        </p:nvGraphicFramePr>
        <p:xfrm>
          <a:off x="3059832" y="1052736"/>
          <a:ext cx="5904656" cy="4933961"/>
        </p:xfrm>
        <a:graphic>
          <a:graphicData uri="http://schemas.openxmlformats.org/drawingml/2006/table">
            <a:tbl>
              <a:tblPr firstRow="1" bandRow="1">
                <a:tableStyleId>{5C22544A-7EE6-4342-B048-85BDC9FD1C3A}</a:tableStyleId>
              </a:tblPr>
              <a:tblGrid>
                <a:gridCol w="852894"/>
                <a:gridCol w="852894"/>
                <a:gridCol w="2165041"/>
                <a:gridCol w="203382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Sämtliche</a:t>
                      </a:r>
                      <a:r>
                        <a:rPr lang="de-DE" sz="1400" baseline="0" dirty="0" smtClean="0">
                          <a:latin typeface="Verdana" panose="020B0604030504040204" pitchFamily="34" charset="0"/>
                          <a:ea typeface="Verdana" panose="020B0604030504040204" pitchFamily="34" charset="0"/>
                          <a:cs typeface="Verdana" panose="020B0604030504040204" pitchFamily="34" charset="0"/>
                        </a:rPr>
                        <a:t> Briefe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Heinrich von Kleist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 Briefe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Kleist,</a:t>
                      </a:r>
                      <a:r>
                        <a:rPr lang="de-DE" sz="1400" baseline="0" dirty="0" smtClean="0">
                          <a:latin typeface="Verdana" panose="020B0604030504040204" pitchFamily="34" charset="0"/>
                          <a:ea typeface="Verdana" panose="020B0604030504040204" pitchFamily="34" charset="0"/>
                          <a:cs typeface="Verdana" panose="020B0604030504040204" pitchFamily="34" charset="0"/>
                        </a:rPr>
                        <a:t> Heinrich von</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1777-1811</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Briefe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Kleist,</a:t>
                      </a:r>
                      <a:r>
                        <a:rPr lang="de-DE" sz="1400" baseline="0" dirty="0" smtClean="0">
                          <a:latin typeface="Verdana" panose="020B0604030504040204" pitchFamily="34" charset="0"/>
                          <a:ea typeface="Verdana" panose="020B0604030504040204" pitchFamily="34" charset="0"/>
                          <a:cs typeface="Verdana" panose="020B0604030504040204" pitchFamily="34" charset="0"/>
                        </a:rPr>
                        <a:t> Heinrich von</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1777-1811</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aut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dirty="0" smtClean="0">
                          <a:latin typeface="Verdana" panose="020B0604030504040204" pitchFamily="34" charset="0"/>
                          <a:ea typeface="Verdana" panose="020B0604030504040204" pitchFamily="34" charset="0"/>
                          <a:cs typeface="Verdana" panose="020B0604030504040204" pitchFamily="34" charset="0"/>
                        </a:rPr>
                        <a:t>Verfasser)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658491" y="3861048"/>
            <a:ext cx="1969293"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233 Briefe von Kleist und 22 Briefe an ihn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-5-</a:t>
            </a:r>
            <a:endParaRPr lang="de-DE" dirty="0"/>
          </a:p>
        </p:txBody>
      </p:sp>
      <p:sp>
        <p:nvSpPr>
          <p:cNvPr id="2" name="Textfeld 1"/>
          <p:cNvSpPr txBox="1"/>
          <p:nvPr/>
        </p:nvSpPr>
        <p:spPr>
          <a:xfrm>
            <a:off x="426802" y="1062308"/>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Tree>
    <p:extLst>
      <p:ext uri="{BB962C8B-B14F-4D97-AF65-F5344CB8AC3E}">
        <p14:creationId xmlns:p14="http://schemas.microsoft.com/office/powerpoint/2010/main" val="475806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U:\Anita dienstlich\RDA\Teil-Ganzes-Beziehungen\Zusammenstellungen\RDA-Beispiele_Zusammenstellungen\Scans\20150309_15200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50000" contrast="47000"/>
                    </a14:imgEffect>
                  </a14:imgLayer>
                </a14:imgProps>
              </a:ext>
              <a:ext uri="{28A0092B-C50C-407E-A947-70E740481C1C}">
                <a14:useLocalDpi xmlns:a14="http://schemas.microsoft.com/office/drawing/2010/main" val="0"/>
              </a:ext>
            </a:extLst>
          </a:blip>
          <a:srcRect t="1" b="6226"/>
          <a:stretch/>
        </p:blipFill>
        <p:spPr bwMode="auto">
          <a:xfrm>
            <a:off x="611560" y="1374053"/>
            <a:ext cx="2121211" cy="353616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8424936"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63626789"/>
              </p:ext>
            </p:extLst>
          </p:nvPr>
        </p:nvGraphicFramePr>
        <p:xfrm>
          <a:off x="3131840" y="1017983"/>
          <a:ext cx="5904656" cy="4933961"/>
        </p:xfrm>
        <a:graphic>
          <a:graphicData uri="http://schemas.openxmlformats.org/drawingml/2006/table">
            <a:tbl>
              <a:tblPr firstRow="1" bandRow="1">
                <a:tableStyleId>{5C22544A-7EE6-4342-B048-85BDC9FD1C3A}</a:tableStyleId>
              </a:tblPr>
              <a:tblGrid>
                <a:gridCol w="852894"/>
                <a:gridCol w="852894"/>
                <a:gridCol w="2165041"/>
                <a:gridCol w="203382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Briefe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Heinrich von Kleist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Briefe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 Kleist,</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Heinrich von</a:t>
                      </a:r>
                      <a:b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$d 1777-1811</a:t>
                      </a:r>
                      <a:b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Briefe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386319">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Kleist,</a:t>
                      </a:r>
                      <a:r>
                        <a:rPr lang="de-DE" sz="1400" baseline="0" dirty="0" smtClean="0">
                          <a:latin typeface="Verdana" panose="020B0604030504040204" pitchFamily="34" charset="0"/>
                          <a:ea typeface="Verdana" panose="020B0604030504040204" pitchFamily="34" charset="0"/>
                          <a:cs typeface="Verdana" panose="020B0604030504040204" pitchFamily="34" charset="0"/>
                        </a:rPr>
                        <a:t> Heinrich von</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1777-1811</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51520" y="4293096"/>
            <a:ext cx="2709321" cy="2031325"/>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 der </a:t>
            </a:r>
            <a:r>
              <a:rPr lang="de-DE" smtClean="0">
                <a:latin typeface="Verdana" panose="020B0604030504040204" pitchFamily="34" charset="0"/>
                <a:ea typeface="Verdana" panose="020B0604030504040204" pitchFamily="34" charset="0"/>
                <a:cs typeface="Verdana" panose="020B0604030504040204" pitchFamily="34" charset="0"/>
              </a:rPr>
              <a:t>Ressource geht nur bei genauer Einsichtnahme hervor, dass </a:t>
            </a:r>
            <a:r>
              <a:rPr lang="de-DE" dirty="0" smtClean="0">
                <a:latin typeface="Verdana" panose="020B0604030504040204" pitchFamily="34" charset="0"/>
                <a:ea typeface="Verdana" panose="020B0604030504040204" pitchFamily="34" charset="0"/>
                <a:cs typeface="Verdana" panose="020B0604030504040204" pitchFamily="34" charset="0"/>
              </a:rPr>
              <a:t>es sich </a:t>
            </a:r>
            <a:r>
              <a:rPr lang="de-DE" smtClean="0">
                <a:latin typeface="Verdana" panose="020B0604030504040204" pitchFamily="34" charset="0"/>
                <a:ea typeface="Verdana" panose="020B0604030504040204" pitchFamily="34" charset="0"/>
                <a:cs typeface="Verdana" panose="020B0604030504040204" pitchFamily="34" charset="0"/>
              </a:rPr>
              <a:t>um eine nicht ganz vollständige Auswahl der Briefe handelt.</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784976" cy="508918"/>
          </a:xfrm>
        </p:spPr>
        <p:txBody>
          <a:bodyPr/>
          <a:lstStyle/>
          <a:p>
            <a:r>
              <a:rPr lang="de-DE" dirty="0" smtClean="0"/>
              <a:t>Einzelner geistiger </a:t>
            </a:r>
            <a:r>
              <a:rPr lang="de-DE" dirty="0"/>
              <a:t>Schöpfer, übergeordneter Titel </a:t>
            </a:r>
            <a:r>
              <a:rPr lang="de-DE" dirty="0" smtClean="0"/>
              <a:t>-6-</a:t>
            </a:r>
            <a:endParaRPr lang="de-DE" dirty="0"/>
          </a:p>
        </p:txBody>
      </p:sp>
      <p:sp>
        <p:nvSpPr>
          <p:cNvPr id="3" name="Rechteck 2"/>
          <p:cNvSpPr/>
          <p:nvPr/>
        </p:nvSpPr>
        <p:spPr>
          <a:xfrm>
            <a:off x="434565" y="1004721"/>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81402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-7-</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r>
              <a:rPr lang="de-DE" dirty="0"/>
              <a:t>Sonstige Zusammenstellungen von mehreren </a:t>
            </a:r>
            <a:r>
              <a:rPr lang="de-DE" dirty="0" smtClean="0"/>
              <a:t>Werken (RDA 6.2.2.10.3)</a:t>
            </a:r>
          </a:p>
          <a:p>
            <a:pPr lvl="1"/>
            <a:r>
              <a:rPr lang="de-DE" dirty="0" smtClean="0"/>
              <a:t>unvollständige Zusammenstellungen</a:t>
            </a:r>
          </a:p>
          <a:p>
            <a:pPr lvl="1"/>
            <a:r>
              <a:rPr lang="de-DE" dirty="0" smtClean="0"/>
              <a:t>Zusammenstellungen, die ausschließlich oder überwiegend aus Formen bestehen, die nicht in der Liste zu RDA 6.2.2.10 und RDA </a:t>
            </a:r>
            <a:r>
              <a:rPr lang="de-DE" dirty="0"/>
              <a:t>6.2.2.10.2 D-A-CH </a:t>
            </a:r>
            <a:r>
              <a:rPr lang="de-DE" dirty="0" smtClean="0"/>
              <a:t>vorkommen</a:t>
            </a:r>
          </a:p>
          <a:p>
            <a:pPr lvl="1"/>
            <a:endParaRPr lang="de-DE" dirty="0" smtClean="0"/>
          </a:p>
          <a:p>
            <a:r>
              <a:rPr lang="de-DE" dirty="0" smtClean="0"/>
              <a:t>Gelten gemäß RDA 6.2.2.10 D-A-CH als unter diesem Titel bekannt</a:t>
            </a:r>
          </a:p>
          <a:p>
            <a:endParaRPr lang="de-DE" dirty="0" smtClean="0"/>
          </a:p>
          <a:p>
            <a:r>
              <a:rPr lang="de-DE" dirty="0" smtClean="0"/>
              <a:t>Übergeordneter Titel wird zum bevorzugten Titel der Zusammenstellung</a:t>
            </a:r>
          </a:p>
          <a:p>
            <a:pPr lvl="1"/>
            <a:endParaRPr lang="de-DE" dirty="0" smtClean="0"/>
          </a:p>
          <a:p>
            <a:pPr lvl="1"/>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3916928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1583589"/>
            <a:ext cx="2689366" cy="3061412"/>
          </a:xfrm>
          <a:prstGeom prst="rect">
            <a:avLst/>
          </a:prstGeom>
          <a:ln w="3175">
            <a:solidFill>
              <a:schemeClr val="tx1"/>
            </a:solidFill>
          </a:ln>
        </p:spPr>
      </p:pic>
      <p:sp>
        <p:nvSpPr>
          <p:cNvPr id="4" name="Fußzeilenplatzhalter 3"/>
          <p:cNvSpPr>
            <a:spLocks noGrp="1"/>
          </p:cNvSpPr>
          <p:nvPr>
            <p:ph type="ftr" sz="quarter" idx="14"/>
          </p:nvPr>
        </p:nvSpPr>
        <p:spPr>
          <a:xfrm>
            <a:off x="467544" y="6376243"/>
            <a:ext cx="8424936"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13045094"/>
              </p:ext>
            </p:extLst>
          </p:nvPr>
        </p:nvGraphicFramePr>
        <p:xfrm>
          <a:off x="2927030" y="1192684"/>
          <a:ext cx="6048671" cy="4927839"/>
        </p:xfrm>
        <a:graphic>
          <a:graphicData uri="http://schemas.openxmlformats.org/drawingml/2006/table">
            <a:tbl>
              <a:tblPr firstRow="1" bandRow="1">
                <a:tableStyleId>{5C22544A-7EE6-4342-B048-85BDC9FD1C3A}</a:tableStyleId>
              </a:tblPr>
              <a:tblGrid>
                <a:gridCol w="873696"/>
                <a:gridCol w="873696"/>
                <a:gridCol w="2217847"/>
                <a:gridCol w="2083432"/>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Liberalismus und gesellschaftliches Handeln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t>
                      </a:r>
                      <a:r>
                        <a:rPr lang="de-DE" sz="1400" baseline="0" dirty="0" err="1"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err="1" smtClean="0">
                          <a:latin typeface="Verdana" panose="020B0604030504040204" pitchFamily="34" charset="0"/>
                          <a:ea typeface="Verdana" panose="020B0604030504040204" pitchFamily="34" charset="0"/>
                          <a:cs typeface="Verdana" panose="020B0604030504040204" pitchFamily="34" charset="0"/>
                        </a:rPr>
                        <a:t>John</a:t>
                      </a:r>
                      <a:r>
                        <a:rPr lang="de-DE" sz="1400" dirty="0" smtClean="0">
                          <a:latin typeface="Verdana" panose="020B0604030504040204" pitchFamily="34" charset="0"/>
                          <a:ea typeface="Verdana" panose="020B0604030504040204" pitchFamily="34" charset="0"/>
                          <a:cs typeface="Verdana" panose="020B0604030504040204" pitchFamily="34" charset="0"/>
                        </a:rPr>
                        <a:t> Dewey</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Liberalism</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and</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social</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action</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i="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(Nicht:</a:t>
                      </a:r>
                      <a:r>
                        <a:rPr lang="de-DE" sz="1400" i="1"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Essays. Auswahl)</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Dewey,</a:t>
                      </a:r>
                      <a:r>
                        <a:rPr lang="de-DE" sz="1400" baseline="0" dirty="0" smtClean="0">
                          <a:latin typeface="Verdana" panose="020B0604030504040204" pitchFamily="34" charset="0"/>
                          <a:ea typeface="Verdana" panose="020B0604030504040204" pitchFamily="34" charset="0"/>
                          <a:cs typeface="Verdana" panose="020B0604030504040204" pitchFamily="34" charset="0"/>
                        </a:rPr>
                        <a:t> John</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1859-1952</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Liberalism</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and</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social</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action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Dewey,</a:t>
                      </a:r>
                      <a:r>
                        <a:rPr lang="de-DE" sz="1400" baseline="0" dirty="0" smtClean="0">
                          <a:latin typeface="Verdana" panose="020B0604030504040204" pitchFamily="34" charset="0"/>
                          <a:ea typeface="Verdana" panose="020B0604030504040204" pitchFamily="34" charset="0"/>
                          <a:cs typeface="Verdana" panose="020B0604030504040204" pitchFamily="34" charset="0"/>
                        </a:rPr>
                        <a:t> John</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1859-1952</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28051" y="3856980"/>
            <a:ext cx="2448272" cy="2308324"/>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Ausgabe enthält mehrere, aber nicht alle Essays von John Dewey.</a:t>
            </a:r>
          </a:p>
          <a:p>
            <a:r>
              <a:rPr lang="de-DE" dirty="0" smtClean="0">
                <a:latin typeface="Verdana" panose="020B0604030504040204" pitchFamily="34" charset="0"/>
                <a:ea typeface="Verdana" panose="020B0604030504040204" pitchFamily="34" charset="0"/>
                <a:cs typeface="Verdana" panose="020B0604030504040204" pitchFamily="34" charset="0"/>
              </a:rPr>
              <a:t>Der Originaltitel lautet: </a:t>
            </a:r>
            <a:r>
              <a:rPr lang="de-DE" dirty="0" err="1" smtClean="0">
                <a:latin typeface="Verdana" panose="020B0604030504040204" pitchFamily="34" charset="0"/>
                <a:ea typeface="Verdana" panose="020B0604030504040204" pitchFamily="34" charset="0"/>
                <a:cs typeface="Verdana" panose="020B0604030504040204" pitchFamily="34" charset="0"/>
              </a:rPr>
              <a:t>Liberalism</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social</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action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799604" y="1188616"/>
            <a:ext cx="1305165"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1</a:t>
            </a:r>
          </a:p>
        </p:txBody>
      </p:sp>
      <p:sp>
        <p:nvSpPr>
          <p:cNvPr id="12" name="Titel 1"/>
          <p:cNvSpPr txBox="1">
            <a:spLocks/>
          </p:cNvSpPr>
          <p:nvPr/>
        </p:nvSpPr>
        <p:spPr>
          <a:xfrm>
            <a:off x="251520" y="399802"/>
            <a:ext cx="889248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Einzelner geistiger Schöpfer, übergeordneter Titel -8-</a:t>
            </a:r>
            <a:endParaRPr lang="de-DE" dirty="0"/>
          </a:p>
        </p:txBody>
      </p:sp>
    </p:spTree>
    <p:extLst>
      <p:ext uri="{BB962C8B-B14F-4D97-AF65-F5344CB8AC3E}">
        <p14:creationId xmlns:p14="http://schemas.microsoft.com/office/powerpoint/2010/main" val="40590480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rotWithShape="1">
          <a:blip r:embed="rId2" cstate="print">
            <a:extLst>
              <a:ext uri="{28A0092B-C50C-407E-A947-70E740481C1C}">
                <a14:useLocalDpi xmlns:a14="http://schemas.microsoft.com/office/drawing/2010/main" val="0"/>
              </a:ext>
            </a:extLst>
          </a:blip>
          <a:srcRect l="55195" t="3766" r="5974" b="42975"/>
          <a:stretch/>
        </p:blipFill>
        <p:spPr>
          <a:xfrm>
            <a:off x="128436" y="1772816"/>
            <a:ext cx="2794039" cy="3250921"/>
          </a:xfrm>
          <a:prstGeom prst="rect">
            <a:avLst/>
          </a:prstGeom>
          <a:ln w="3175">
            <a:solidFill>
              <a:schemeClr val="tx1"/>
            </a:solidFill>
          </a:ln>
        </p:spPr>
      </p:pic>
      <p:sp>
        <p:nvSpPr>
          <p:cNvPr id="4" name="Fußzeilenplatzhalter 3"/>
          <p:cNvSpPr>
            <a:spLocks noGrp="1"/>
          </p:cNvSpPr>
          <p:nvPr>
            <p:ph type="ftr" sz="quarter" idx="14"/>
          </p:nvPr>
        </p:nvSpPr>
        <p:spPr>
          <a:xfrm>
            <a:off x="467544" y="6376243"/>
            <a:ext cx="8424936"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29851926"/>
              </p:ext>
            </p:extLst>
          </p:nvPr>
        </p:nvGraphicFramePr>
        <p:xfrm>
          <a:off x="2987824" y="1124744"/>
          <a:ext cx="6048671" cy="4959464"/>
        </p:xfrm>
        <a:graphic>
          <a:graphicData uri="http://schemas.openxmlformats.org/drawingml/2006/table">
            <a:tbl>
              <a:tblPr firstRow="1" bandRow="1">
                <a:tableStyleId>{5C22544A-7EE6-4342-B048-85BDC9FD1C3A}</a:tableStyleId>
              </a:tblPr>
              <a:tblGrid>
                <a:gridCol w="873696"/>
                <a:gridCol w="873696"/>
                <a:gridCol w="2217847"/>
                <a:gridCol w="2083432"/>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49785">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&lt;&lt;</a:t>
                      </a:r>
                      <a:r>
                        <a:rPr lang="de-DE" sz="1400" baseline="0" dirty="0" smtClean="0">
                          <a:latin typeface="Verdana" panose="020B0604030504040204" pitchFamily="34" charset="0"/>
                          <a:ea typeface="Verdana" panose="020B0604030504040204" pitchFamily="34" charset="0"/>
                          <a:cs typeface="Verdana" panose="020B0604030504040204" pitchFamily="34" charset="0"/>
                        </a:rPr>
                        <a:t>The</a:t>
                      </a: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hagiographical</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works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64096">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Wace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&lt;&lt;</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The&gt;&gt;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hagiographical</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works</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i="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(Nicht:</a:t>
                      </a:r>
                      <a:r>
                        <a:rPr lang="de-DE" sz="1400" i="1"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Hagiographien)</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r>
                        <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 Wace</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$d 1100-1174</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&lt;&lt;The&gt;&gt;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hagiographical</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works</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386319">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Wace</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1100-1174</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403647" y="5023737"/>
            <a:ext cx="235841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Eine Ausgabe aller Hagiographien von Wace</a:t>
            </a:r>
          </a:p>
        </p:txBody>
      </p:sp>
      <p:sp>
        <p:nvSpPr>
          <p:cNvPr id="10" name="Rechteck 9"/>
          <p:cNvSpPr/>
          <p:nvPr/>
        </p:nvSpPr>
        <p:spPr>
          <a:xfrm>
            <a:off x="930269" y="1307342"/>
            <a:ext cx="1305165"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rPr>
              <a:t>Beispiel </a:t>
            </a: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-9-</a:t>
            </a:r>
            <a:endParaRPr lang="de-DE" dirty="0"/>
          </a:p>
        </p:txBody>
      </p:sp>
    </p:spTree>
    <p:extLst>
      <p:ext uri="{BB962C8B-B14F-4D97-AF65-F5344CB8AC3E}">
        <p14:creationId xmlns:p14="http://schemas.microsoft.com/office/powerpoint/2010/main" val="14036200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Zusammenstellungen:</a:t>
            </a:r>
            <a:br>
              <a:rPr lang="de-DE" sz="2800" dirty="0" smtClean="0"/>
            </a:br>
            <a:r>
              <a:rPr lang="de-DE" sz="2800" dirty="0" smtClean="0"/>
              <a:t/>
            </a:r>
            <a:br>
              <a:rPr lang="de-DE" sz="2800" dirty="0" smtClean="0"/>
            </a:br>
            <a:r>
              <a:rPr lang="de-DE" dirty="0" smtClean="0"/>
              <a:t>umfassende Beschreibung</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8280920" cy="365125"/>
          </a:xfrm>
        </p:spPr>
        <p:txBody>
          <a:bodyPr/>
          <a:lstStyle/>
          <a:p>
            <a:r>
              <a:rPr lang="de-DE" sz="800" dirty="0" smtClean="0"/>
              <a:t>AG RDA Schulungsunterlagen – Modul 5A.02.01: Zusammenstellungen - umfassende Beschreibung | Stand: 30.11.2015 | </a:t>
            </a:r>
            <a:r>
              <a:rPr lang="de-DE" sz="800" dirty="0" err="1" smtClean="0"/>
              <a:t>Aleph</a:t>
            </a:r>
            <a:r>
              <a:rPr lang="de-DE" sz="800" dirty="0" smtClean="0"/>
              <a:t>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-10-</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Sonderfall: Übergeordneter Titel identisch mit dem Titel eines enthaltenen Teilwerks</a:t>
            </a:r>
          </a:p>
          <a:p>
            <a:pPr marL="0" indent="0">
              <a:buNone/>
            </a:pPr>
            <a:endParaRPr lang="de-DE" dirty="0" smtClean="0"/>
          </a:p>
          <a:p>
            <a:pPr marL="457200" lvl="1" indent="0">
              <a:buNone/>
            </a:pPr>
            <a:r>
              <a:rPr lang="de-DE" dirty="0" smtClean="0"/>
              <a:t>Wenn für beide Werke ein normierter Sucheinstieg erfasst werden soll: </a:t>
            </a:r>
            <a:br>
              <a:rPr lang="de-DE" dirty="0" smtClean="0"/>
            </a:br>
            <a:r>
              <a:rPr lang="de-DE" dirty="0" smtClean="0"/>
              <a:t/>
            </a:r>
            <a:br>
              <a:rPr lang="de-DE" dirty="0" smtClean="0"/>
            </a:br>
            <a:r>
              <a:rPr lang="de-DE" dirty="0" smtClean="0"/>
              <a:t>Unterscheidendes Merkmal nötig, beispielsweise die Form des Werks</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26930819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496944"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272" y="1196753"/>
            <a:ext cx="2781688" cy="5049852"/>
          </a:xfrm>
          <a:prstGeom prst="rect">
            <a:avLst/>
          </a:prstGeom>
          <a:ln w="3175">
            <a:solidFill>
              <a:schemeClr val="tx1"/>
            </a:solidFill>
          </a:ln>
        </p:spPr>
      </p:pic>
      <p:graphicFrame>
        <p:nvGraphicFramePr>
          <p:cNvPr id="6" name="Tabelle 5"/>
          <p:cNvGraphicFramePr>
            <a:graphicFrameLocks noGrp="1"/>
          </p:cNvGraphicFramePr>
          <p:nvPr>
            <p:extLst>
              <p:ext uri="{D42A27DB-BD31-4B8C-83A1-F6EECF244321}">
                <p14:modId xmlns:p14="http://schemas.microsoft.com/office/powerpoint/2010/main" val="3186361649"/>
              </p:ext>
            </p:extLst>
          </p:nvPr>
        </p:nvGraphicFramePr>
        <p:xfrm>
          <a:off x="2699792" y="1484784"/>
          <a:ext cx="6408712" cy="4407814"/>
        </p:xfrm>
        <a:graphic>
          <a:graphicData uri="http://schemas.openxmlformats.org/drawingml/2006/table">
            <a:tbl>
              <a:tblPr firstRow="1" bandRow="1">
                <a:tableStyleId>{5C22544A-7EE6-4342-B048-85BDC9FD1C3A}</a:tableStyleId>
              </a:tblPr>
              <a:tblGrid>
                <a:gridCol w="925701"/>
                <a:gridCol w="925701"/>
                <a:gridCol w="2349863"/>
                <a:gridCol w="220744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49785">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Unter Eis</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64096">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Falk Richter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 Unter Eis           </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Form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$h Zusammenstellung</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311668">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303</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ct val="1000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Richter,</a:t>
                      </a:r>
                      <a:r>
                        <a:rPr lang="de-DE" sz="1400" baseline="0" dirty="0" smtClean="0">
                          <a:latin typeface="Verdana" panose="020B0604030504040204" pitchFamily="34" charset="0"/>
                          <a:ea typeface="Verdana" panose="020B0604030504040204" pitchFamily="34" charset="0"/>
                          <a:cs typeface="Verdana" panose="020B0604030504040204" pitchFamily="34" charset="0"/>
                        </a:rPr>
                        <a:t> Falk</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1969-</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Unter Eis</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400" baseline="0" dirty="0" smtClean="0">
                          <a:latin typeface="Verdana" panose="020B0604030504040204" pitchFamily="34" charset="0"/>
                          <a:ea typeface="Verdana" panose="020B0604030504040204" pitchFamily="34" charset="0"/>
                          <a:cs typeface="Verdana" panose="020B0604030504040204" pitchFamily="34" charset="0"/>
                        </a:rPr>
                        <a:t> Zusammenstellung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itel 1"/>
          <p:cNvSpPr txBox="1">
            <a:spLocks/>
          </p:cNvSpPr>
          <p:nvPr/>
        </p:nvSpPr>
        <p:spPr>
          <a:xfrm>
            <a:off x="251520" y="399802"/>
            <a:ext cx="889248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t>Einzelner geistiger Schöpfer, übergeordneter Titel -11-</a:t>
            </a:r>
            <a:endParaRPr lang="de-DE" dirty="0"/>
          </a:p>
        </p:txBody>
      </p:sp>
    </p:spTree>
    <p:extLst>
      <p:ext uri="{BB962C8B-B14F-4D97-AF65-F5344CB8AC3E}">
        <p14:creationId xmlns:p14="http://schemas.microsoft.com/office/powerpoint/2010/main" val="35316807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424936" cy="365125"/>
          </a:xfrm>
          <a:ln>
            <a:noFill/>
          </a:ln>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85258663"/>
              </p:ext>
            </p:extLst>
          </p:nvPr>
        </p:nvGraphicFramePr>
        <p:xfrm>
          <a:off x="2881854" y="1487744"/>
          <a:ext cx="6048671" cy="3926098"/>
        </p:xfrm>
        <a:graphic>
          <a:graphicData uri="http://schemas.openxmlformats.org/drawingml/2006/table">
            <a:tbl>
              <a:tblPr firstRow="1" bandRow="1">
                <a:tableStyleId>{5C22544A-7EE6-4342-B048-85BDC9FD1C3A}</a:tableStyleId>
              </a:tblPr>
              <a:tblGrid>
                <a:gridCol w="873696"/>
                <a:gridCol w="873696"/>
                <a:gridCol w="2217847"/>
                <a:gridCol w="2083432"/>
              </a:tblGrid>
              <a:tr h="570406">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70406">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Richter, Falk</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1969</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570406">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570406">
                <a:tc>
                  <a:txBody>
                    <a:bodyPr/>
                    <a:lstStyle/>
                    <a:p>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=303t</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Ind</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t (</a:t>
                      </a:r>
                      <a:r>
                        <a:rPr lang="de-DE" sz="1400" i="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Enthält</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1224136">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303t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 stehendes Werk,</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0" dirty="0" smtClean="0">
                          <a:latin typeface="Verdana" panose="020B0604030504040204" pitchFamily="34" charset="0"/>
                          <a:ea typeface="Verdana" panose="020B0604030504040204" pitchFamily="34" charset="0"/>
                          <a:cs typeface="Verdana" panose="020B0604030504040204" pitchFamily="34" charset="0"/>
                        </a:rPr>
                        <a:t>erfasst als normierter Sucheinstieg</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der das in Beziehung stehende Werk repräsentiert (RDA 6.27.1)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sz="1400" b="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b="0" dirty="0" smtClean="0">
                          <a:latin typeface="Verdana" panose="020B0604030504040204" pitchFamily="34" charset="0"/>
                          <a:ea typeface="Verdana" panose="020B0604030504040204" pitchFamily="34" charset="0"/>
                          <a:cs typeface="Verdana" panose="020B0604030504040204" pitchFamily="34" charset="0"/>
                        </a:rPr>
                        <a:t> Richter,</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Falk</a:t>
                      </a:r>
                      <a:br>
                        <a:rPr lang="de-DE" sz="1400" b="0" baseline="0" dirty="0" smtClean="0">
                          <a:latin typeface="Verdana" panose="020B0604030504040204" pitchFamily="34" charset="0"/>
                          <a:ea typeface="Verdana" panose="020B0604030504040204" pitchFamily="34" charset="0"/>
                          <a:cs typeface="Verdana" panose="020B0604030504040204" pitchFamily="34" charset="0"/>
                        </a:rPr>
                      </a:br>
                      <a:r>
                        <a:rPr lang="de-DE" sz="14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1969-</a:t>
                      </a:r>
                      <a:br>
                        <a:rPr lang="de-DE" sz="1400" b="0" baseline="0" dirty="0" smtClean="0">
                          <a:latin typeface="Verdana" panose="020B0604030504040204" pitchFamily="34" charset="0"/>
                          <a:ea typeface="Verdana" panose="020B0604030504040204" pitchFamily="34" charset="0"/>
                          <a:cs typeface="Verdana" panose="020B0604030504040204" pitchFamily="34" charset="0"/>
                        </a:rPr>
                      </a:br>
                      <a:r>
                        <a:rPr lang="de-DE" sz="14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Unter Eis</a:t>
                      </a:r>
                      <a:br>
                        <a:rPr lang="de-DE" sz="1400" b="0" baseline="0" dirty="0" smtClean="0">
                          <a:latin typeface="Verdana" panose="020B0604030504040204" pitchFamily="34" charset="0"/>
                          <a:ea typeface="Verdana" panose="020B0604030504040204" pitchFamily="34" charset="0"/>
                          <a:cs typeface="Verdana" panose="020B0604030504040204" pitchFamily="34" charset="0"/>
                        </a:rPr>
                      </a:br>
                      <a:r>
                        <a:rPr lang="de-DE" sz="1400" b="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Drama</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683568" y="5877272"/>
            <a:ext cx="1368152"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521800"/>
            <a:ext cx="2671059" cy="3923424"/>
          </a:xfrm>
          <a:prstGeom prst="rect">
            <a:avLst/>
          </a:prstGeom>
          <a:ln w="3175">
            <a:solidFill>
              <a:schemeClr val="tx1"/>
            </a:solidFill>
          </a:ln>
        </p:spPr>
      </p:pic>
      <p:sp>
        <p:nvSpPr>
          <p:cNvPr id="12" name="Textfeld 11"/>
          <p:cNvSpPr txBox="1"/>
          <p:nvPr/>
        </p:nvSpPr>
        <p:spPr>
          <a:xfrm>
            <a:off x="2850571" y="1104011"/>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13" name="Pfeil nach rechts 12"/>
          <p:cNvSpPr/>
          <p:nvPr/>
        </p:nvSpPr>
        <p:spPr>
          <a:xfrm rot="7660531">
            <a:off x="652027" y="3301361"/>
            <a:ext cx="1338448" cy="364300"/>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307798" y="5415607"/>
            <a:ext cx="8512674"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Als Standardelement erforderlich ist das unterscheidende Merkmal nur bei einem der beiden Werktitel</a:t>
            </a:r>
          </a:p>
        </p:txBody>
      </p:sp>
      <p:sp>
        <p:nvSpPr>
          <p:cNvPr id="15" name="Titel 1"/>
          <p:cNvSpPr>
            <a:spLocks noGrp="1"/>
          </p:cNvSpPr>
          <p:nvPr>
            <p:ph type="title"/>
          </p:nvPr>
        </p:nvSpPr>
        <p:spPr>
          <a:xfrm>
            <a:off x="251520" y="399802"/>
            <a:ext cx="8892480" cy="508918"/>
          </a:xfrm>
        </p:spPr>
        <p:txBody>
          <a:bodyPr/>
          <a:lstStyle/>
          <a:p>
            <a:r>
              <a:rPr lang="de-DE" dirty="0" smtClean="0"/>
              <a:t>Einzelner geistiger </a:t>
            </a:r>
            <a:r>
              <a:rPr lang="de-DE" dirty="0"/>
              <a:t>Schöpfer, übergeordneter Titel </a:t>
            </a:r>
            <a:r>
              <a:rPr lang="de-DE" dirty="0" smtClean="0"/>
              <a:t>-12-</a:t>
            </a:r>
            <a:endParaRPr lang="de-DE" dirty="0"/>
          </a:p>
        </p:txBody>
      </p:sp>
    </p:spTree>
    <p:extLst>
      <p:ext uri="{BB962C8B-B14F-4D97-AF65-F5344CB8AC3E}">
        <p14:creationId xmlns:p14="http://schemas.microsoft.com/office/powerpoint/2010/main" val="12064142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smtClean="0"/>
              <a:t>Einzelner geistiger Schöpfer, kein übergeordneter Titel -1-</a:t>
            </a:r>
            <a:endParaRPr lang="de-DE" dirty="0"/>
          </a:p>
        </p:txBody>
      </p:sp>
      <p:sp>
        <p:nvSpPr>
          <p:cNvPr id="3" name="Textplatzhalter 2"/>
          <p:cNvSpPr>
            <a:spLocks noGrp="1"/>
          </p:cNvSpPr>
          <p:nvPr>
            <p:ph type="body" sz="quarter" idx="13"/>
          </p:nvPr>
        </p:nvSpPr>
        <p:spPr/>
        <p:txBody>
          <a:bodyPr wrap="square"/>
          <a:lstStyle/>
          <a:p>
            <a:pPr lvl="1">
              <a:buFont typeface="Arial" panose="020B0604020202020204" pitchFamily="34" charset="0"/>
              <a:buChar char="•"/>
            </a:pPr>
            <a:endParaRPr lang="de-DE" dirty="0" smtClean="0"/>
          </a:p>
          <a:p>
            <a:pPr marL="0" indent="0">
              <a:buNone/>
            </a:pPr>
            <a:r>
              <a:rPr lang="de-DE" dirty="0" smtClean="0"/>
              <a:t>Grundregel RDA 6.2.2.10.3: Bevorzugter Titel für jedes Werk wird erfasst</a:t>
            </a:r>
          </a:p>
          <a:p>
            <a:endParaRPr lang="de-DE" dirty="0" smtClean="0"/>
          </a:p>
          <a:p>
            <a:pPr marL="0" indent="0">
              <a:buNone/>
            </a:pPr>
            <a:r>
              <a:rPr lang="de-DE" dirty="0" smtClean="0"/>
              <a:t>Alternative: Bildung eines Formaltitels gemäß RDA 6.2.2.10.1 oder 6.2.2.10.2, gefolgt von </a:t>
            </a:r>
            <a:r>
              <a:rPr lang="de-DE" i="1" dirty="0" smtClean="0"/>
              <a:t>Auswahl</a:t>
            </a:r>
          </a:p>
          <a:p>
            <a:endParaRPr lang="de-DE" i="1" dirty="0" smtClean="0"/>
          </a:p>
          <a:p>
            <a:pPr marL="0" indent="0">
              <a:buNone/>
            </a:pPr>
            <a:r>
              <a:rPr lang="de-DE" dirty="0" smtClean="0"/>
              <a:t>Alternative soll nur in Ausnahmefällen angewendet werden, wenn die Aufführung sämtlicher bevorzugter Titel zu umfangreich wird</a:t>
            </a:r>
          </a:p>
          <a:p>
            <a:endParaRPr lang="de-DE" dirty="0"/>
          </a:p>
          <a:p>
            <a:pPr marL="0" indent="0">
              <a:buNone/>
            </a:pPr>
            <a:r>
              <a:rPr lang="de-DE" dirty="0"/>
              <a:t>Herstellung einer Beziehung </a:t>
            </a:r>
            <a:r>
              <a:rPr lang="de-DE" dirty="0" smtClean="0"/>
              <a:t>nur </a:t>
            </a:r>
            <a:r>
              <a:rPr lang="de-DE" dirty="0"/>
              <a:t>für das erste </a:t>
            </a:r>
            <a:r>
              <a:rPr lang="de-DE" dirty="0" smtClean="0"/>
              <a:t>Werk </a:t>
            </a:r>
            <a:r>
              <a:rPr lang="de-DE" dirty="0"/>
              <a:t>erforderlich (RDA 17.8)</a:t>
            </a:r>
          </a:p>
          <a:p>
            <a:endParaRPr lang="de-DE" dirty="0" smtClean="0"/>
          </a:p>
          <a:p>
            <a:endParaRPr lang="de-DE" dirty="0" smtClean="0"/>
          </a:p>
          <a:p>
            <a:pPr marL="457200" lvl="1"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39113795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U:\Anita dienstlich\RDA\Teil-Ganzes-Beziehungen\Zusammenstellungen\RDA-Beispiele_Zusammenstellungen\Scans\281120141384.jpg"/>
          <p:cNvPicPr>
            <a:picLocks noChangeAspect="1" noChangeArrowheads="1"/>
          </p:cNvPicPr>
          <p:nvPr/>
        </p:nvPicPr>
        <p:blipFill rotWithShape="1">
          <a:blip r:embed="rId3" cstate="print">
            <a:extLst>
              <a:ext uri="{BEBA8EAE-BF5A-486C-A8C5-ECC9F3942E4B}">
                <a14:imgProps xmlns:a14="http://schemas.microsoft.com/office/drawing/2010/main">
                  <a14:imgLayer r:embed="rId4">
                    <a14:imgEffect>
                      <a14:brightnessContrast bright="44000" contrast="-9000"/>
                    </a14:imgEffect>
                  </a14:imgLayer>
                </a14:imgProps>
              </a:ext>
              <a:ext uri="{28A0092B-C50C-407E-A947-70E740481C1C}">
                <a14:useLocalDpi xmlns:a14="http://schemas.microsoft.com/office/drawing/2010/main" val="0"/>
              </a:ext>
            </a:extLst>
          </a:blip>
          <a:srcRect l="3" r="19797"/>
          <a:stretch/>
        </p:blipFill>
        <p:spPr bwMode="auto">
          <a:xfrm>
            <a:off x="179512" y="1091318"/>
            <a:ext cx="2666608" cy="443309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835292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140896502"/>
              </p:ext>
            </p:extLst>
          </p:nvPr>
        </p:nvGraphicFramePr>
        <p:xfrm>
          <a:off x="2915816" y="1052736"/>
          <a:ext cx="5904656" cy="5314223"/>
        </p:xfrm>
        <a:graphic>
          <a:graphicData uri="http://schemas.openxmlformats.org/drawingml/2006/table">
            <a:tbl>
              <a:tblPr firstRow="1" bandRow="1">
                <a:tableStyleId>{5C22544A-7EE6-4342-B048-85BDC9FD1C3A}</a:tableStyleId>
              </a:tblPr>
              <a:tblGrid>
                <a:gridCol w="852894"/>
                <a:gridCol w="852894"/>
                <a:gridCol w="2165041"/>
                <a:gridCol w="203382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Dutschke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 usw. bis</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baseline="0" dirty="0" smtClean="0">
                          <a:latin typeface="Verdana" panose="020B0604030504040204" pitchFamily="34" charset="0"/>
                          <a:ea typeface="Verdana" panose="020B0604030504040204" pitchFamily="34" charset="0"/>
                          <a:cs typeface="Verdana" panose="020B0604030504040204" pitchFamily="34" charset="0"/>
                        </a:rPr>
                        <a:t>Rote Armee Fraktion</a:t>
                      </a: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365</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2.3.4</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Titelzusatz</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Stücke</a:t>
                      </a: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369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dirty="0" smtClean="0">
                          <a:latin typeface="Verdana" panose="020B0604030504040204" pitchFamily="34" charset="0"/>
                          <a:ea typeface="Verdana" panose="020B0604030504040204" pitchFamily="34" charset="0"/>
                          <a:cs typeface="Verdana" panose="020B0604030504040204" pitchFamily="34" charset="0"/>
                        </a:rPr>
                        <a:t>,</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Michael </a:t>
                      </a:r>
                      <a:r>
                        <a:rPr lang="de-DE" sz="1400" dirty="0" err="1" smtClean="0">
                          <a:latin typeface="Verdana" panose="020B0604030504040204" pitchFamily="34" charset="0"/>
                          <a:ea typeface="Verdana" panose="020B0604030504040204" pitchFamily="34" charset="0"/>
                          <a:cs typeface="Verdana" panose="020B0604030504040204" pitchFamily="34" charset="0"/>
                        </a:rPr>
                        <a:t>Wildenhain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Dutschke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=362</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 usw. bis</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386319">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=362</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Rote Armee Fraktion</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325262" y="5251188"/>
            <a:ext cx="2375108"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fünf Stücke ohne übergeordneten 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856984" cy="508918"/>
          </a:xfrm>
        </p:spPr>
        <p:txBody>
          <a:bodyPr/>
          <a:lstStyle/>
          <a:p>
            <a:r>
              <a:rPr lang="de-DE" dirty="0" smtClean="0"/>
              <a:t>Einzelner geistiger </a:t>
            </a:r>
            <a:r>
              <a:rPr lang="de-DE" dirty="0"/>
              <a:t>Schöpfer, kein übergeordneter Titel </a:t>
            </a:r>
            <a:r>
              <a:rPr lang="de-DE" dirty="0" smtClean="0"/>
              <a:t>-2-</a:t>
            </a:r>
            <a:endParaRPr lang="de-DE" dirty="0"/>
          </a:p>
        </p:txBody>
      </p:sp>
    </p:spTree>
    <p:extLst>
      <p:ext uri="{BB962C8B-B14F-4D97-AF65-F5344CB8AC3E}">
        <p14:creationId xmlns:p14="http://schemas.microsoft.com/office/powerpoint/2010/main" val="16874468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987823" y="984683"/>
            <a:ext cx="231959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329505846"/>
              </p:ext>
            </p:extLst>
          </p:nvPr>
        </p:nvGraphicFramePr>
        <p:xfrm>
          <a:off x="2987824" y="1401845"/>
          <a:ext cx="5904656" cy="5049672"/>
        </p:xfrm>
        <a:graphic>
          <a:graphicData uri="http://schemas.openxmlformats.org/drawingml/2006/table">
            <a:tbl>
              <a:tblPr firstRow="1" bandRow="1">
                <a:tableStyleId>{5C22544A-7EE6-4342-B048-85BDC9FD1C3A}</a:tableStyleId>
              </a:tblPr>
              <a:tblGrid>
                <a:gridCol w="852894"/>
                <a:gridCol w="665643"/>
                <a:gridCol w="1872208"/>
                <a:gridCol w="2513911"/>
              </a:tblGrid>
              <a:tr h="323176">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869362">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Wildenhain</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Michael</a:t>
                      </a:r>
                      <a:b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$d 1958-</a:t>
                      </a:r>
                      <a:b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Dutschke</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001034">
                <a:tc>
                  <a:txBody>
                    <a:bodyPr/>
                    <a:lstStyle/>
                    <a:p>
                      <a:pPr>
                        <a:lnSpc>
                          <a:spcPts val="1600"/>
                        </a:lnSpc>
                        <a:spcBef>
                          <a:spcPts val="600"/>
                        </a:spcBef>
                        <a:spcAft>
                          <a:spcPts val="600"/>
                        </a:spcAft>
                      </a:pP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b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=362</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17.8</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der Manifestation verkörpertes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Wildenhain</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Michael</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$d 1958-</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Im Schlagschatten des Mondes</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74000">
                <a:tc>
                  <a:txBody>
                    <a:bodyPr/>
                    <a:lstStyle/>
                    <a:p>
                      <a:pPr>
                        <a:lnSpc>
                          <a:spcPts val="1600"/>
                        </a:lnSpc>
                        <a:spcBef>
                          <a:spcPts val="600"/>
                        </a:spcBef>
                        <a:spcAft>
                          <a:spcPts val="600"/>
                        </a:spcAft>
                      </a:pP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b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=362</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17.8</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 usw. bis</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779841">
                <a:tc>
                  <a:txBody>
                    <a:bodyPr/>
                    <a:lstStyle/>
                    <a:p>
                      <a:pPr>
                        <a:lnSpc>
                          <a:spcPts val="1600"/>
                        </a:lnSpc>
                        <a:spcBef>
                          <a:spcPts val="600"/>
                        </a:spcBef>
                        <a:spcAft>
                          <a:spcPts val="600"/>
                        </a:spcAft>
                      </a:pP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b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=362</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17.8</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der Manifestation verkörpertes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 </a:t>
                      </a: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Wildenhain</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Michael</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$d 1958-</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Rote</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Armee Fraktion</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842501">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Geistiger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Wildenhain</a:t>
                      </a:r>
                      <a:r>
                        <a:rPr lang="de-DE" sz="1400" baseline="0" dirty="0" smtClean="0">
                          <a:latin typeface="Verdana" panose="020B0604030504040204" pitchFamily="34" charset="0"/>
                          <a:ea typeface="Verdana" panose="020B0604030504040204" pitchFamily="34" charset="0"/>
                          <a:cs typeface="Verdana" panose="020B0604030504040204" pitchFamily="34" charset="0"/>
                        </a:rPr>
                        <a:t>, Michael</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1958-</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78637">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555153" y="4581128"/>
            <a:ext cx="2146951"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bibliografische Informationen</a:t>
            </a:r>
          </a:p>
        </p:txBody>
      </p:sp>
      <p:pic>
        <p:nvPicPr>
          <p:cNvPr id="10" name="Picture 2" descr="U:\Anita dienstlich\RDA\Teil-Ganzes-Beziehungen\Zusammenstellungen\RDA-Beispiele_Zusammenstellungen\Scans\28112014138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44000" contrast="-9000"/>
                    </a14:imgEffect>
                  </a14:imgLayer>
                </a14:imgProps>
              </a:ext>
              <a:ext uri="{28A0092B-C50C-407E-A947-70E740481C1C}">
                <a14:useLocalDpi xmlns:a14="http://schemas.microsoft.com/office/drawing/2010/main" val="0"/>
              </a:ext>
            </a:extLst>
          </a:blip>
          <a:srcRect l="3" t="5926" r="19797"/>
          <a:stretch/>
        </p:blipFill>
        <p:spPr bwMode="auto">
          <a:xfrm>
            <a:off x="179512" y="1354015"/>
            <a:ext cx="2666608" cy="41703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Textfeld 10"/>
          <p:cNvSpPr txBox="1"/>
          <p:nvPr/>
        </p:nvSpPr>
        <p:spPr>
          <a:xfrm>
            <a:off x="325262" y="5251188"/>
            <a:ext cx="2375108" cy="1200329"/>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Enthält fünf Stücke ohne übergeordneten Titel</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399802"/>
            <a:ext cx="8892480" cy="508918"/>
          </a:xfrm>
        </p:spPr>
        <p:txBody>
          <a:bodyPr/>
          <a:lstStyle/>
          <a:p>
            <a:r>
              <a:rPr lang="de-DE" dirty="0" smtClean="0"/>
              <a:t>Einzelner geistiger </a:t>
            </a:r>
            <a:r>
              <a:rPr lang="de-DE" dirty="0"/>
              <a:t>Schöpfer, kein </a:t>
            </a:r>
            <a:r>
              <a:rPr lang="de-DE" dirty="0" smtClean="0"/>
              <a:t>übergeordneter </a:t>
            </a:r>
            <a:r>
              <a:rPr lang="de-DE" dirty="0"/>
              <a:t>Titel </a:t>
            </a:r>
            <a:r>
              <a:rPr lang="de-DE" dirty="0" smtClean="0"/>
              <a:t>-3-</a:t>
            </a:r>
            <a:endParaRPr lang="de-DE" dirty="0"/>
          </a:p>
        </p:txBody>
      </p:sp>
      <p:sp>
        <p:nvSpPr>
          <p:cNvPr id="12" name="Fußzeilenplatzhalter 8"/>
          <p:cNvSpPr>
            <a:spLocks noGrp="1"/>
          </p:cNvSpPr>
          <p:nvPr>
            <p:ph type="ftr" sz="quarter" idx="14"/>
          </p:nvPr>
        </p:nvSpPr>
        <p:spPr>
          <a:xfrm>
            <a:off x="467544" y="6376243"/>
            <a:ext cx="8280920" cy="365125"/>
          </a:xfrm>
        </p:spPr>
        <p:txBody>
          <a:bodyPr/>
          <a:lstStyle/>
          <a:p>
            <a:r>
              <a:rPr lang="de-DE" sz="800" dirty="0" smtClean="0"/>
              <a:t>AG RDA Schulungsunterlagen – Modul 5A.02.01: Zusammenstellungen - umfassende Beschreibung | Stand: 30.11.2015 | </a:t>
            </a:r>
            <a:r>
              <a:rPr lang="de-DE" sz="800" dirty="0" err="1" smtClean="0"/>
              <a:t>Aleph</a:t>
            </a:r>
            <a:r>
              <a:rPr lang="de-DE" sz="800" dirty="0" smtClean="0"/>
              <a:t> | CC BY-NC-SA</a:t>
            </a:r>
            <a:endParaRPr lang="de-DE" sz="800" dirty="0"/>
          </a:p>
        </p:txBody>
      </p:sp>
    </p:spTree>
    <p:extLst>
      <p:ext uri="{BB962C8B-B14F-4D97-AF65-F5344CB8AC3E}">
        <p14:creationId xmlns:p14="http://schemas.microsoft.com/office/powerpoint/2010/main" val="243373959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smtClean="0"/>
              <a:t>Verschiedene geistige Schöpfer, übergeordneter Titel -1-</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buNone/>
            </a:pPr>
            <a:r>
              <a:rPr lang="de-DE" dirty="0" smtClean="0"/>
              <a:t>Hauptsächliches Werk ist das Werk der Zusammenstellung selbst</a:t>
            </a:r>
          </a:p>
          <a:p>
            <a:endParaRPr lang="de-DE" dirty="0" smtClean="0"/>
          </a:p>
          <a:p>
            <a:pPr marL="0" indent="0">
              <a:buNone/>
            </a:pPr>
            <a:r>
              <a:rPr lang="de-DE" dirty="0" smtClean="0"/>
              <a:t>Bestimmung des bevorzugten Titels nach den allgemeinen Regeln zur Bestimmung des Werktitels RDA 6.2.2.4 und 6.2.2.5</a:t>
            </a:r>
          </a:p>
          <a:p>
            <a:endParaRPr lang="de-DE" dirty="0" smtClean="0"/>
          </a:p>
          <a:p>
            <a:pPr marL="0" indent="0">
              <a:buNone/>
            </a:pPr>
            <a:r>
              <a:rPr lang="de-DE" dirty="0" smtClean="0"/>
              <a:t>Keine Formaltitel</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97446193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35292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967961752"/>
              </p:ext>
            </p:extLst>
          </p:nvPr>
        </p:nvGraphicFramePr>
        <p:xfrm>
          <a:off x="2908619" y="1196752"/>
          <a:ext cx="5904656" cy="4306060"/>
        </p:xfrm>
        <a:graphic>
          <a:graphicData uri="http://schemas.openxmlformats.org/drawingml/2006/table">
            <a:tbl>
              <a:tblPr firstRow="1" bandRow="1">
                <a:tableStyleId>{5C22544A-7EE6-4342-B048-85BDC9FD1C3A}</a:tableStyleId>
              </a:tblPr>
              <a:tblGrid>
                <a:gridCol w="852894"/>
                <a:gridCol w="852894"/>
                <a:gridCol w="2165041"/>
                <a:gridCol w="203382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100 Jahre Totem und Tabu</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dirty="0" smtClean="0">
                          <a:latin typeface="Verdana" panose="020B0604030504040204" pitchFamily="34" charset="0"/>
                          <a:ea typeface="Verdana" panose="020B0604030504040204" pitchFamily="34" charset="0"/>
                          <a:cs typeface="Verdana" panose="020B0604030504040204" pitchFamily="34" charset="0"/>
                        </a:rPr>
                        <a:t>,</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 Haas (</a:t>
                      </a:r>
                      <a:r>
                        <a:rPr lang="de-DE" sz="1400" dirty="0" err="1" smtClean="0">
                          <a:latin typeface="Verdana" panose="020B0604030504040204" pitchFamily="34" charset="0"/>
                          <a:ea typeface="Verdana" panose="020B0604030504040204" pitchFamily="34" charset="0"/>
                          <a:cs typeface="Verdana" panose="020B0604030504040204" pitchFamily="34" charset="0"/>
                        </a:rPr>
                        <a:t>Hg</a:t>
                      </a:r>
                      <a:r>
                        <a:rPr lang="de-DE" sz="1400" dirty="0" smtClean="0">
                          <a:latin typeface="Verdana" panose="020B0604030504040204" pitchFamily="34" charset="0"/>
                          <a:ea typeface="Verdana" panose="020B0604030504040204" pitchFamily="34" charset="0"/>
                          <a:cs typeface="Verdana" panose="020B0604030504040204" pitchFamily="34" charset="0"/>
                        </a:rPr>
                        <a:t>.)</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endParaRPr lang="de-DE" sz="14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mit Beiträgen von Elizabeth Bott </a:t>
                      </a:r>
                      <a:r>
                        <a:rPr lang="de-DE" sz="1400" dirty="0" err="1" smtClean="0">
                          <a:latin typeface="Verdana" panose="020B0604030504040204" pitchFamily="34" charset="0"/>
                          <a:ea typeface="Verdana" panose="020B0604030504040204" pitchFamily="34" charset="0"/>
                          <a:cs typeface="Verdana" panose="020B0604030504040204" pitchFamily="34" charset="0"/>
                        </a:rPr>
                        <a:t>Spillius</a:t>
                      </a:r>
                      <a:r>
                        <a:rPr lang="de-DE" sz="1400" dirty="0" smtClean="0">
                          <a:latin typeface="Verdana" panose="020B0604030504040204" pitchFamily="34" charset="0"/>
                          <a:ea typeface="Verdana" panose="020B0604030504040204" pitchFamily="34" charset="0"/>
                          <a:cs typeface="Verdana" panose="020B0604030504040204" pitchFamily="34" charset="0"/>
                        </a:rPr>
                        <a:t>, Ulrike Brunotte, Paula </a:t>
                      </a:r>
                      <a:r>
                        <a:rPr lang="de-DE" sz="1400" dirty="0" err="1" smtClean="0">
                          <a:latin typeface="Verdana" panose="020B0604030504040204" pitchFamily="34" charset="0"/>
                          <a:ea typeface="Verdana" panose="020B0604030504040204" pitchFamily="34" charset="0"/>
                          <a:cs typeface="Verdana" panose="020B0604030504040204" pitchFamily="34" charset="0"/>
                        </a:rPr>
                        <a:t>Elkisch</a:t>
                      </a:r>
                      <a:r>
                        <a:rPr lang="de-DE" sz="1400" dirty="0" smtClean="0">
                          <a:latin typeface="Verdana" panose="020B0604030504040204" pitchFamily="34" charset="0"/>
                          <a:ea typeface="Verdana" panose="020B0604030504040204" pitchFamily="34" charset="0"/>
                          <a:cs typeface="Verdana" panose="020B0604030504040204" pitchFamily="34" charset="0"/>
                        </a:rPr>
                        <a:t>, Robin</a:t>
                      </a:r>
                      <a:r>
                        <a:rPr lang="de-DE" sz="1400" baseline="0" dirty="0" smtClean="0">
                          <a:latin typeface="Verdana" panose="020B0604030504040204" pitchFamily="34" charset="0"/>
                          <a:ea typeface="Verdana" panose="020B0604030504040204" pitchFamily="34" charset="0"/>
                          <a:cs typeface="Verdana" panose="020B0604030504040204" pitchFamily="34" charset="0"/>
                        </a:rPr>
                        <a:t> Fox, René Girard, Eberhard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Th</a:t>
                      </a:r>
                      <a:r>
                        <a:rPr lang="de-DE" sz="1400" baseline="0" dirty="0" smtClean="0">
                          <a:latin typeface="Verdana" panose="020B0604030504040204" pitchFamily="34" charset="0"/>
                          <a:ea typeface="Verdana" panose="020B0604030504040204" pitchFamily="34" charset="0"/>
                          <a:cs typeface="Verdana" panose="020B0604030504040204" pitchFamily="34" charset="0"/>
                        </a:rPr>
                        <a:t>. Haas, Alfred L. Kroeber, Cyril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Levitt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Margaret Mead, Wolfgang Palaver, Uwe C. Steiner und Herbert Will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2.4.2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784976"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-2-</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533" y="1700808"/>
            <a:ext cx="2701576" cy="4312773"/>
          </a:xfrm>
          <a:prstGeom prst="rect">
            <a:avLst/>
          </a:prstGeom>
          <a:ln w="3175">
            <a:solidFill>
              <a:schemeClr val="tx1"/>
            </a:solidFill>
          </a:ln>
        </p:spPr>
      </p:pic>
    </p:spTree>
    <p:extLst>
      <p:ext uri="{BB962C8B-B14F-4D97-AF65-F5344CB8AC3E}">
        <p14:creationId xmlns:p14="http://schemas.microsoft.com/office/powerpoint/2010/main" val="22870937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208912"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09407349"/>
              </p:ext>
            </p:extLst>
          </p:nvPr>
        </p:nvGraphicFramePr>
        <p:xfrm>
          <a:off x="2987824" y="1910981"/>
          <a:ext cx="5904656" cy="3117340"/>
        </p:xfrm>
        <a:graphic>
          <a:graphicData uri="http://schemas.openxmlformats.org/drawingml/2006/table">
            <a:tbl>
              <a:tblPr firstRow="1" bandRow="1">
                <a:tableStyleId>{5C22544A-7EE6-4342-B048-85BDC9FD1C3A}</a:tableStyleId>
              </a:tblPr>
              <a:tblGrid>
                <a:gridCol w="852894"/>
                <a:gridCol w="852894"/>
                <a:gridCol w="2165041"/>
                <a:gridCol w="2033827"/>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p>
                  </a:txBody>
                  <a:tcPr anchor="ctr"/>
                </a:tc>
                <a:tc>
                  <a:txBody>
                    <a:bodyPr/>
                    <a:lstStyle/>
                    <a:p>
                      <a:pPr marL="0" indent="0">
                        <a:lnSpc>
                          <a:spcPts val="1600"/>
                        </a:lnSpc>
                        <a:spcBef>
                          <a:spcPts val="600"/>
                        </a:spcBef>
                        <a:spcAft>
                          <a:spcPts val="600"/>
                        </a:spcAft>
                        <a:buNone/>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386319">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 </a:t>
                      </a:r>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Haas,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 </a:t>
                      </a:r>
                      <a:r>
                        <a:rPr lang="de-DE" sz="1400" baseline="0" dirty="0" smtClean="0">
                          <a:latin typeface="Verdana" panose="020B0604030504040204" pitchFamily="34" charset="0"/>
                          <a:ea typeface="Verdana" panose="020B0604030504040204" pitchFamily="34" charset="0"/>
                          <a:cs typeface="Verdana" panose="020B0604030504040204" pitchFamily="34" charset="0"/>
                        </a:rPr>
                        <a:t>1942-</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86319">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784976" cy="508918"/>
          </a:xfrm>
        </p:spPr>
        <p:txBody>
          <a:bodyPr/>
          <a:lstStyle/>
          <a:p>
            <a:r>
              <a:rPr lang="de-DE" dirty="0"/>
              <a:t>Verschiedene</a:t>
            </a:r>
            <a:r>
              <a:rPr lang="de-DE" dirty="0" smtClean="0"/>
              <a:t> </a:t>
            </a:r>
            <a:r>
              <a:rPr lang="de-DE" dirty="0"/>
              <a:t>geistige Schöpfer, </a:t>
            </a:r>
            <a:r>
              <a:rPr lang="de-DE" dirty="0" smtClean="0"/>
              <a:t>übergeordneter Titel -3-</a:t>
            </a:r>
            <a:endParaRPr lang="de-DE" dirty="0"/>
          </a:p>
        </p:txBody>
      </p:sp>
      <p:sp>
        <p:nvSpPr>
          <p:cNvPr id="2" name="Textfeld 1"/>
          <p:cNvSpPr txBox="1"/>
          <p:nvPr/>
        </p:nvSpPr>
        <p:spPr>
          <a:xfrm>
            <a:off x="3131840" y="1300118"/>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pic>
        <p:nvPicPr>
          <p:cNvPr id="10" name="Grafik 9"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320076"/>
            <a:ext cx="2701576" cy="4312773"/>
          </a:xfrm>
          <a:prstGeom prst="rect">
            <a:avLst/>
          </a:prstGeom>
          <a:ln w="3175">
            <a:solidFill>
              <a:schemeClr val="tx1"/>
            </a:solidFill>
          </a:ln>
        </p:spPr>
      </p:pic>
    </p:spTree>
    <p:extLst>
      <p:ext uri="{BB962C8B-B14F-4D97-AF65-F5344CB8AC3E}">
        <p14:creationId xmlns:p14="http://schemas.microsoft.com/office/powerpoint/2010/main" val="2547395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a:t>Verschiedene geistige Schöpfer, übergeordneter Titel </a:t>
            </a:r>
            <a:r>
              <a:rPr lang="de-DE" dirty="0" smtClean="0"/>
              <a:t>-4-</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Zusätzliche Erfassung der einzelnen Beiträge möglich:</a:t>
            </a:r>
          </a:p>
          <a:p>
            <a:pPr marL="0" indent="0">
              <a:buNone/>
            </a:pPr>
            <a:endParaRPr lang="de-DE" dirty="0" smtClean="0"/>
          </a:p>
          <a:p>
            <a:r>
              <a:rPr lang="de-DE" dirty="0" smtClean="0"/>
              <a:t>als </a:t>
            </a:r>
            <a:r>
              <a:rPr lang="de-DE" dirty="0"/>
              <a:t>in Beziehung stehende (enthaltene) Werke gemäß RDA </a:t>
            </a:r>
            <a:r>
              <a:rPr lang="de-DE" dirty="0" smtClean="0"/>
              <a:t>25.1</a:t>
            </a:r>
            <a:endParaRPr lang="de-DE" dirty="0"/>
          </a:p>
          <a:p>
            <a:pPr marL="0" indent="0">
              <a:buNone/>
            </a:pPr>
            <a:r>
              <a:rPr lang="de-DE" i="1" dirty="0" smtClean="0"/>
              <a:t>und/oder</a:t>
            </a:r>
          </a:p>
          <a:p>
            <a:r>
              <a:rPr lang="de-DE" dirty="0" smtClean="0"/>
              <a:t>als </a:t>
            </a:r>
            <a:r>
              <a:rPr lang="de-DE" dirty="0"/>
              <a:t>in </a:t>
            </a:r>
            <a:r>
              <a:rPr lang="de-DE" dirty="0" smtClean="0"/>
              <a:t>Beziehung </a:t>
            </a:r>
            <a:r>
              <a:rPr lang="de-DE" dirty="0"/>
              <a:t>stehende Manifestationen </a:t>
            </a:r>
            <a:r>
              <a:rPr lang="de-DE" dirty="0" smtClean="0"/>
              <a:t>gemäß RDA 27.1</a:t>
            </a:r>
          </a:p>
          <a:p>
            <a:endParaRPr lang="de-DE" dirty="0" smtClean="0"/>
          </a:p>
          <a:p>
            <a:pPr marL="0" indent="0">
              <a:buNone/>
            </a:pPr>
            <a:r>
              <a:rPr lang="de-DE" dirty="0" smtClean="0"/>
              <a:t>Erfassung der Beiträge ist kein Standardelement, also grundsätzlich optional</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5739740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a:xfrm>
            <a:off x="251520" y="620688"/>
            <a:ext cx="8640960" cy="5472608"/>
          </a:xfrm>
        </p:spPr>
        <p:txBody>
          <a:bodyPr wrap="square"/>
          <a:lstStyle/>
          <a:p>
            <a:r>
              <a:rPr lang="de-DE" dirty="0" smtClean="0"/>
              <a:t>Allgemeine Aspekte von Zusammenstellungen</a:t>
            </a:r>
          </a:p>
          <a:p>
            <a:pPr lvl="1"/>
            <a:r>
              <a:rPr lang="de-DE" dirty="0" smtClean="0"/>
              <a:t>Definition</a:t>
            </a:r>
          </a:p>
          <a:p>
            <a:pPr lvl="1"/>
            <a:r>
              <a:rPr lang="de-DE" dirty="0" smtClean="0"/>
              <a:t>Arten von Zusammenstellungen  </a:t>
            </a:r>
          </a:p>
          <a:p>
            <a:pPr lvl="1"/>
            <a:r>
              <a:rPr lang="de-DE" dirty="0" smtClean="0"/>
              <a:t>Arten der Beschreibung</a:t>
            </a:r>
          </a:p>
          <a:p>
            <a:pPr lvl="1"/>
            <a:r>
              <a:rPr lang="de-DE" dirty="0" smtClean="0"/>
              <a:t>In der Manifestation verkörpertes Werk</a:t>
            </a:r>
          </a:p>
          <a:p>
            <a:pPr lvl="1"/>
            <a:r>
              <a:rPr lang="de-DE" dirty="0" smtClean="0"/>
              <a:t>Beziehungskennzeichnungen Zusammenstellender/Herausgeber </a:t>
            </a:r>
          </a:p>
          <a:p>
            <a:r>
              <a:rPr lang="de-DE" dirty="0" smtClean="0"/>
              <a:t>Umfassende Beschreibung von Zusammen-stellungen</a:t>
            </a:r>
          </a:p>
          <a:p>
            <a:pPr lvl="1"/>
            <a:r>
              <a:rPr lang="de-DE" dirty="0" smtClean="0"/>
              <a:t>Zusammenstellungen einzelner geistiger Schöpfer </a:t>
            </a:r>
          </a:p>
          <a:p>
            <a:pPr lvl="2"/>
            <a:r>
              <a:rPr lang="de-DE" dirty="0" smtClean="0"/>
              <a:t>Mit übergeordnetem Titel; Formaltitel</a:t>
            </a:r>
          </a:p>
          <a:p>
            <a:pPr lvl="2"/>
            <a:r>
              <a:rPr lang="de-DE" dirty="0" smtClean="0"/>
              <a:t>Ohne übergeordneten Titel </a:t>
            </a:r>
          </a:p>
          <a:p>
            <a:pPr lvl="1"/>
            <a:r>
              <a:rPr lang="de-DE" dirty="0" smtClean="0"/>
              <a:t>Zusammenstellungen verschiedener geistiger Schöpfer</a:t>
            </a:r>
          </a:p>
          <a:p>
            <a:pPr lvl="2"/>
            <a:r>
              <a:rPr lang="de-DE" dirty="0" smtClean="0"/>
              <a:t>Mit übergeordnetem Titel</a:t>
            </a:r>
            <a:r>
              <a:rPr lang="de-DE" dirty="0" smtClean="0">
                <a:solidFill>
                  <a:srgbClr val="FF0000"/>
                </a:solidFill>
              </a:rPr>
              <a:t> </a:t>
            </a:r>
            <a:endParaRPr lang="de-DE" dirty="0" smtClean="0"/>
          </a:p>
          <a:p>
            <a:pPr lvl="2"/>
            <a:r>
              <a:rPr lang="de-DE" dirty="0" smtClean="0"/>
              <a:t>Ohne übergeordneten Titel </a:t>
            </a:r>
          </a:p>
          <a:p>
            <a:r>
              <a:rPr lang="de-DE" dirty="0" smtClean="0"/>
              <a:t>Zusammenstellung oder Hauptwerk/Ergänzung?</a:t>
            </a:r>
          </a:p>
          <a:p>
            <a:pPr lvl="1"/>
            <a:endParaRPr lang="de-DE" dirty="0" smtClean="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
        <p:nvSpPr>
          <p:cNvPr id="6" name="Fußzeilenplatzhalter 8"/>
          <p:cNvSpPr>
            <a:spLocks noGrp="1"/>
          </p:cNvSpPr>
          <p:nvPr>
            <p:ph type="ftr" sz="quarter" idx="14"/>
          </p:nvPr>
        </p:nvSpPr>
        <p:spPr>
          <a:xfrm>
            <a:off x="467544" y="6376243"/>
            <a:ext cx="8280920" cy="365125"/>
          </a:xfrm>
        </p:spPr>
        <p:txBody>
          <a:bodyPr/>
          <a:lstStyle/>
          <a:p>
            <a:r>
              <a:rPr lang="de-DE" sz="800" dirty="0" smtClean="0"/>
              <a:t>AG RDA Schulungsunterlagen – Modul 5A.02.01: Zusammenstellungen - umfassende Beschreibung | Stand: 30.11.2015 | </a:t>
            </a:r>
            <a:r>
              <a:rPr lang="de-DE" sz="800" dirty="0" err="1" smtClean="0"/>
              <a:t>Aleph</a:t>
            </a:r>
            <a:r>
              <a:rPr lang="de-DE" sz="800" dirty="0" smtClean="0"/>
              <a:t> | CC BY-NC-SA</a:t>
            </a:r>
            <a:endParaRPr lang="de-DE" sz="800" dirty="0"/>
          </a:p>
        </p:txBody>
      </p:sp>
    </p:spTree>
    <p:extLst>
      <p:ext uri="{BB962C8B-B14F-4D97-AF65-F5344CB8AC3E}">
        <p14:creationId xmlns:p14="http://schemas.microsoft.com/office/powerpoint/2010/main" val="281396639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289727" y="1198493"/>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normierter Sucheinstiege auf Werkebene</a:t>
            </a:r>
          </a:p>
        </p:txBody>
      </p:sp>
      <p:sp>
        <p:nvSpPr>
          <p:cNvPr id="4" name="Fußzeilenplatzhalter 3"/>
          <p:cNvSpPr>
            <a:spLocks noGrp="1"/>
          </p:cNvSpPr>
          <p:nvPr>
            <p:ph type="ftr" sz="quarter" idx="14"/>
          </p:nvPr>
        </p:nvSpPr>
        <p:spPr>
          <a:xfrm>
            <a:off x="467544" y="6376243"/>
            <a:ext cx="8280920"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11711841"/>
              </p:ext>
            </p:extLst>
          </p:nvPr>
        </p:nvGraphicFramePr>
        <p:xfrm>
          <a:off x="395536" y="1853584"/>
          <a:ext cx="8424934" cy="4455736"/>
        </p:xfrm>
        <a:graphic>
          <a:graphicData uri="http://schemas.openxmlformats.org/drawingml/2006/table">
            <a:tbl>
              <a:tblPr firstRow="1" bandRow="1">
                <a:tableStyleId>{5C22544A-7EE6-4342-B048-85BDC9FD1C3A}</a:tableStyleId>
              </a:tblPr>
              <a:tblGrid>
                <a:gridCol w="864096"/>
                <a:gridCol w="792088"/>
                <a:gridCol w="3856426"/>
                <a:gridCol w="2912324"/>
              </a:tblGrid>
              <a:tr h="311134">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100 Jahre Totem und Tabu</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sz="1400"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 Haas (</a:t>
                      </a:r>
                      <a:r>
                        <a:rPr lang="de-DE" sz="1400" dirty="0" err="1" smtClean="0">
                          <a:latin typeface="Verdana" panose="020B0604030504040204" pitchFamily="34" charset="0"/>
                          <a:ea typeface="Verdana" panose="020B0604030504040204" pitchFamily="34" charset="0"/>
                          <a:cs typeface="Verdana" panose="020B0604030504040204" pitchFamily="34" charset="0"/>
                        </a:rPr>
                        <a:t>Hg</a:t>
                      </a:r>
                      <a:r>
                        <a:rPr lang="de-DE" sz="1400" dirty="0" smtClean="0">
                          <a:latin typeface="Verdana" panose="020B0604030504040204" pitchFamily="34" charset="0"/>
                          <a:ea typeface="Verdana" panose="020B0604030504040204" pitchFamily="34" charset="0"/>
                          <a:cs typeface="Verdana" panose="020B0604030504040204" pitchFamily="34" charset="0"/>
                        </a:rPr>
                        <a:t>.)</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mit </a:t>
                      </a:r>
                      <a:r>
                        <a:rPr lang="de-DE" sz="1400" dirty="0" smtClean="0">
                          <a:latin typeface="Verdana" panose="020B0604030504040204" pitchFamily="34" charset="0"/>
                          <a:ea typeface="Verdana" panose="020B0604030504040204" pitchFamily="34" charset="0"/>
                          <a:cs typeface="Verdana" panose="020B0604030504040204" pitchFamily="34" charset="0"/>
                        </a:rPr>
                        <a:t>Beiträgen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von Elizabeth Bott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Spillius</a:t>
                      </a:r>
                      <a:r>
                        <a:rPr lang="de-DE" sz="1400" baseline="0" dirty="0" smtClean="0">
                          <a:latin typeface="Verdana" panose="020B0604030504040204" pitchFamily="34" charset="0"/>
                          <a:ea typeface="Verdana" panose="020B0604030504040204" pitchFamily="34" charset="0"/>
                          <a:cs typeface="Verdana" panose="020B0604030504040204" pitchFamily="34" charset="0"/>
                        </a:rPr>
                        <a:t>, Ulrike Brunotte </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2.4.2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sz="1400"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19444">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Haas,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1942-</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199530">
                <a:tc vMerge="1">
                  <a:txBody>
                    <a:bodyPr/>
                    <a:lstStyle/>
                    <a:p>
                      <a:pPr>
                        <a:lnSpc>
                          <a:spcPts val="1600"/>
                        </a:lnSpc>
                        <a:spcBef>
                          <a:spcPts val="600"/>
                        </a:spcBef>
                        <a:spcAft>
                          <a:spcPts val="600"/>
                        </a:spcAft>
                      </a:pP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-5-</a:t>
            </a:r>
            <a:endParaRPr lang="de-DE" dirty="0"/>
          </a:p>
        </p:txBody>
      </p:sp>
    </p:spTree>
    <p:extLst>
      <p:ext uri="{BB962C8B-B14F-4D97-AF65-F5344CB8AC3E}">
        <p14:creationId xmlns:p14="http://schemas.microsoft.com/office/powerpoint/2010/main" val="2885809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280920"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5351440"/>
              </p:ext>
            </p:extLst>
          </p:nvPr>
        </p:nvGraphicFramePr>
        <p:xfrm>
          <a:off x="395536" y="1827980"/>
          <a:ext cx="8424934" cy="4481340"/>
        </p:xfrm>
        <a:graphic>
          <a:graphicData uri="http://schemas.openxmlformats.org/drawingml/2006/table">
            <a:tbl>
              <a:tblPr firstRow="1" bandRow="1">
                <a:tableStyleId>{5C22544A-7EE6-4342-B048-85BDC9FD1C3A}</a:tableStyleId>
              </a:tblPr>
              <a:tblGrid>
                <a:gridCol w="1248138"/>
                <a:gridCol w="1248138"/>
                <a:gridCol w="3016334"/>
                <a:gridCol w="2912324"/>
              </a:tblGrid>
              <a:tr h="449961">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6143">
                <a:tc>
                  <a:txBody>
                    <a:bodyPr/>
                    <a:lstStyle/>
                    <a:p>
                      <a:pPr>
                        <a:lnSpc>
                          <a:spcPts val="1600"/>
                        </a:lnSpc>
                        <a:spcBef>
                          <a:spcPts val="600"/>
                        </a:spcBef>
                        <a:spcAft>
                          <a:spcPts val="600"/>
                        </a:spcAft>
                      </a:pP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=303t</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Ind</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t (</a:t>
                      </a:r>
                      <a:r>
                        <a:rPr lang="de-DE" sz="1400" i="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Enthält</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303t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Mead,</a:t>
                      </a:r>
                      <a:r>
                        <a:rPr lang="de-DE" sz="1400" baseline="0" dirty="0" smtClean="0">
                          <a:latin typeface="Verdana" panose="020B0604030504040204" pitchFamily="34" charset="0"/>
                          <a:ea typeface="Verdana" panose="020B0604030504040204" pitchFamily="34" charset="0"/>
                          <a:cs typeface="Verdana" panose="020B0604030504040204" pitchFamily="34" charset="0"/>
                        </a:rPr>
                        <a:t> Margaret</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1901-1978</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&lt;&lt;</a:t>
                      </a:r>
                      <a:r>
                        <a:rPr lang="de-DE" sz="1400" baseline="0" dirty="0" smtClean="0">
                          <a:latin typeface="Verdana" panose="020B0604030504040204" pitchFamily="34" charset="0"/>
                          <a:ea typeface="Verdana" panose="020B0604030504040204" pitchFamily="34" charset="0"/>
                          <a:cs typeface="Verdana" panose="020B0604030504040204" pitchFamily="34" charset="0"/>
                        </a:rPr>
                        <a:t>An</a:t>
                      </a: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ethnologist's</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footnote</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to</a:t>
                      </a:r>
                      <a:r>
                        <a:rPr lang="de-DE" sz="1400" baseline="0" dirty="0" smtClean="0">
                          <a:latin typeface="Verdana" panose="020B0604030504040204" pitchFamily="34" charset="0"/>
                          <a:ea typeface="Verdana" panose="020B0604030504040204" pitchFamily="34" charset="0"/>
                          <a:cs typeface="Verdana" panose="020B0604030504040204" pitchFamily="34" charset="0"/>
                        </a:rPr>
                        <a:t> "Totem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and</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sz="1400" baseline="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6817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=303t</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Ind</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t (</a:t>
                      </a:r>
                      <a:r>
                        <a:rPr lang="de-DE" sz="1400" i="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Enthält</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303t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25.1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Kroeber, Alfred</a:t>
                      </a:r>
                      <a:r>
                        <a:rPr lang="de-DE" sz="1400" baseline="0" dirty="0" smtClean="0">
                          <a:latin typeface="Verdana" panose="020B0604030504040204" pitchFamily="34" charset="0"/>
                          <a:ea typeface="Verdana" panose="020B0604030504040204" pitchFamily="34" charset="0"/>
                          <a:cs typeface="Verdana" panose="020B0604030504040204" pitchFamily="34" charset="0"/>
                        </a:rPr>
                        <a:t> L.</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1876-1960</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baseline="0" dirty="0" smtClean="0">
                          <a:latin typeface="Verdana" panose="020B0604030504040204" pitchFamily="34" charset="0"/>
                          <a:ea typeface="Verdana" panose="020B0604030504040204" pitchFamily="34" charset="0"/>
                          <a:cs typeface="Verdana" panose="020B0604030504040204" pitchFamily="34" charset="0"/>
                        </a:rPr>
                        <a:t> Totem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and</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sz="1400" baseline="0" dirty="0" smtClean="0">
                          <a:latin typeface="Verdana" panose="020B0604030504040204" pitchFamily="34" charset="0"/>
                          <a:ea typeface="Verdana" panose="020B0604030504040204" pitchFamily="34" charset="0"/>
                          <a:cs typeface="Verdana" panose="020B0604030504040204" pitchFamily="34" charset="0"/>
                        </a:rPr>
                        <a:t> in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retrospect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12188">
                <a:tc>
                  <a:txBody>
                    <a:bodyPr/>
                    <a:lstStyle/>
                    <a:p>
                      <a:pPr>
                        <a:lnSpc>
                          <a:spcPts val="1600"/>
                        </a:lnSpc>
                        <a:spcBef>
                          <a:spcPts val="600"/>
                        </a:spcBef>
                        <a:spcAft>
                          <a:spcPts val="600"/>
                        </a:spcAft>
                      </a:pPr>
                      <a:r>
                        <a:rPr lang="de-DE" sz="1400" b="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303t</a:t>
                      </a:r>
                      <a:endParaRPr lang="de-DE" sz="1400" b="0" i="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i="1" dirty="0" smtClean="0">
                          <a:latin typeface="Verdana" panose="020B0604030504040204" pitchFamily="34" charset="0"/>
                          <a:ea typeface="Verdana" panose="020B0604030504040204" pitchFamily="34" charset="0"/>
                          <a:cs typeface="Verdana" panose="020B0604030504040204" pitchFamily="34" charset="0"/>
                        </a:rPr>
                        <a:t>25.1</a:t>
                      </a:r>
                      <a:endParaRPr lang="de-DE" sz="14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 möglich</a:t>
                      </a:r>
                      <a:endParaRPr lang="de-DE" sz="14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400" i="1" dirty="0">
                        <a:solidFill>
                          <a:schemeClr val="tx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-6-</a:t>
            </a:r>
            <a:endParaRPr lang="de-DE" dirty="0"/>
          </a:p>
        </p:txBody>
      </p:sp>
      <p:sp>
        <p:nvSpPr>
          <p:cNvPr id="2" name="Textfeld 1"/>
          <p:cNvSpPr txBox="1"/>
          <p:nvPr/>
        </p:nvSpPr>
        <p:spPr>
          <a:xfrm>
            <a:off x="415008" y="1475492"/>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Tree>
    <p:extLst>
      <p:ext uri="{BB962C8B-B14F-4D97-AF65-F5344CB8AC3E}">
        <p14:creationId xmlns:p14="http://schemas.microsoft.com/office/powerpoint/2010/main" val="162344347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51520" y="1268760"/>
            <a:ext cx="8352928"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a:t>
            </a:r>
          </a:p>
        </p:txBody>
      </p:sp>
      <p:sp>
        <p:nvSpPr>
          <p:cNvPr id="4" name="Fußzeilenplatzhalter 3"/>
          <p:cNvSpPr>
            <a:spLocks noGrp="1"/>
          </p:cNvSpPr>
          <p:nvPr>
            <p:ph type="ftr" sz="quarter" idx="14"/>
          </p:nvPr>
        </p:nvSpPr>
        <p:spPr>
          <a:xfrm>
            <a:off x="467543" y="6376243"/>
            <a:ext cx="8175111"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19124831"/>
              </p:ext>
            </p:extLst>
          </p:nvPr>
        </p:nvGraphicFramePr>
        <p:xfrm>
          <a:off x="289727" y="1916832"/>
          <a:ext cx="8424934" cy="4476691"/>
        </p:xfrm>
        <a:graphic>
          <a:graphicData uri="http://schemas.openxmlformats.org/drawingml/2006/table">
            <a:tbl>
              <a:tblPr firstRow="1" bandRow="1">
                <a:tableStyleId>{5C22544A-7EE6-4342-B048-85BDC9FD1C3A}</a:tableStyleId>
              </a:tblPr>
              <a:tblGrid>
                <a:gridCol w="753881"/>
                <a:gridCol w="792088"/>
                <a:gridCol w="3966641"/>
                <a:gridCol w="2912324"/>
              </a:tblGrid>
              <a:tr h="288032">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6591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100 Jahre Totem und Tabu</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72021">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sz="1400"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 Haas (</a:t>
                      </a:r>
                      <a:r>
                        <a:rPr lang="de-DE" sz="1400" dirty="0" err="1" smtClean="0">
                          <a:latin typeface="Verdana" panose="020B0604030504040204" pitchFamily="34" charset="0"/>
                          <a:ea typeface="Verdana" panose="020B0604030504040204" pitchFamily="34" charset="0"/>
                          <a:cs typeface="Verdana" panose="020B0604030504040204" pitchFamily="34" charset="0"/>
                        </a:rPr>
                        <a:t>Hg</a:t>
                      </a:r>
                      <a:r>
                        <a:rPr lang="de-DE" sz="1400" dirty="0" smtClean="0">
                          <a:latin typeface="Verdana" panose="020B0604030504040204" pitchFamily="34" charset="0"/>
                          <a:ea typeface="Verdana" panose="020B0604030504040204" pitchFamily="34" charset="0"/>
                          <a:cs typeface="Verdana" panose="020B0604030504040204" pitchFamily="34" charset="0"/>
                        </a:rPr>
                        <a:t>.)</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mit </a:t>
                      </a:r>
                      <a:r>
                        <a:rPr lang="de-DE" sz="1400" dirty="0" smtClean="0">
                          <a:latin typeface="Verdana" panose="020B0604030504040204" pitchFamily="34" charset="0"/>
                          <a:ea typeface="Verdana" panose="020B0604030504040204" pitchFamily="34" charset="0"/>
                          <a:cs typeface="Verdana" panose="020B0604030504040204" pitchFamily="34" charset="0"/>
                        </a:rPr>
                        <a:t>Beiträgen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von Elizabeth Bott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Spillius</a:t>
                      </a:r>
                      <a:r>
                        <a:rPr lang="de-DE" sz="1400" baseline="0" dirty="0" smtClean="0">
                          <a:latin typeface="Verdana" panose="020B0604030504040204" pitchFamily="34" charset="0"/>
                          <a:ea typeface="Verdana" panose="020B0604030504040204" pitchFamily="34" charset="0"/>
                          <a:cs typeface="Verdana" panose="020B0604030504040204" pitchFamily="34" charset="0"/>
                        </a:rPr>
                        <a:t>, Ulrike Brunotte </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929874">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2.4.2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sz="1400"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80899">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78615">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673968">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Haas,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1942-</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359961">
                <a:tc vMerge="1">
                  <a:txBody>
                    <a:bodyPr/>
                    <a:lstStyle/>
                    <a:p>
                      <a:pPr>
                        <a:lnSpc>
                          <a:spcPts val="1600"/>
                        </a:lnSpc>
                        <a:spcBef>
                          <a:spcPts val="600"/>
                        </a:spcBef>
                        <a:spcAft>
                          <a:spcPts val="600"/>
                        </a:spcAft>
                      </a:pP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a:t>
            </a:r>
            <a:r>
              <a:rPr lang="de-DE" dirty="0"/>
              <a:t>Titel </a:t>
            </a:r>
            <a:r>
              <a:rPr lang="de-DE" dirty="0" smtClean="0"/>
              <a:t>-7-</a:t>
            </a:r>
            <a:endParaRPr lang="de-DE" dirty="0"/>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21488630"/>
              </p:ext>
            </p:extLst>
          </p:nvPr>
        </p:nvGraphicFramePr>
        <p:xfrm>
          <a:off x="395536" y="2291063"/>
          <a:ext cx="8424934" cy="3730225"/>
        </p:xfrm>
        <a:graphic>
          <a:graphicData uri="http://schemas.openxmlformats.org/drawingml/2006/table">
            <a:tbl>
              <a:tblPr firstRow="1" bandRow="1">
                <a:tableStyleId>{5C22544A-7EE6-4342-B048-85BDC9FD1C3A}</a:tableStyleId>
              </a:tblPr>
              <a:tblGrid>
                <a:gridCol w="1248138"/>
                <a:gridCol w="1248138"/>
                <a:gridCol w="3016334"/>
                <a:gridCol w="2912324"/>
              </a:tblGrid>
              <a:tr h="449961">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1188012">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521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27.1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stehende Manifestation erfasst als strukturierte Beschreibung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Kat. 521 (</a:t>
                      </a:r>
                      <a:r>
                        <a:rPr lang="de-DE" sz="1400" i="1" dirty="0" smtClean="0">
                          <a:latin typeface="Verdana" panose="020B0604030504040204" pitchFamily="34" charset="0"/>
                          <a:ea typeface="Verdana" panose="020B0604030504040204" pitchFamily="34" charset="0"/>
                          <a:cs typeface="Verdana" panose="020B0604030504040204" pitchFamily="34" charset="0"/>
                        </a:rPr>
                        <a:t>Enthält</a:t>
                      </a:r>
                      <a:r>
                        <a:rPr lang="de-DE" sz="1400" dirty="0" smtClean="0">
                          <a:latin typeface="Verdana" panose="020B0604030504040204" pitchFamily="34" charset="0"/>
                          <a:ea typeface="Verdana" panose="020B0604030504040204" pitchFamily="34" charset="0"/>
                          <a:cs typeface="Verdana" panose="020B0604030504040204" pitchFamily="34" charset="0"/>
                        </a:rPr>
                        <a: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Fußnote</a:t>
                      </a:r>
                      <a:r>
                        <a:rPr lang="de-DE" sz="1400"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a:t>
                      </a:r>
                      <a:r>
                        <a:rPr lang="de-DE" sz="1400" baseline="0" dirty="0" smtClean="0">
                          <a:latin typeface="Verdana" panose="020B0604030504040204" pitchFamily="34" charset="0"/>
                          <a:ea typeface="Verdana" panose="020B0604030504040204" pitchFamily="34" charset="0"/>
                          <a:cs typeface="Verdana" panose="020B0604030504040204" pitchFamily="34" charset="0"/>
                        </a:rPr>
                        <a:t> Margaret Mead</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749872">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521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27.1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stehende Manifestation erfasst als strukturierte Beschreibung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Kat. 521 (</a:t>
                      </a:r>
                      <a:r>
                        <a:rPr lang="de-DE" sz="1400" i="1" dirty="0" smtClean="0">
                          <a:latin typeface="Verdana" panose="020B0604030504040204" pitchFamily="34" charset="0"/>
                          <a:ea typeface="Verdana" panose="020B0604030504040204" pitchFamily="34" charset="0"/>
                          <a:cs typeface="Verdana" panose="020B0604030504040204" pitchFamily="34" charset="0"/>
                        </a:rPr>
                        <a:t>Enthält</a:t>
                      </a:r>
                      <a:r>
                        <a:rPr lang="de-DE" sz="1400" dirty="0" smtClean="0">
                          <a:latin typeface="Verdana" panose="020B0604030504040204" pitchFamily="34" charset="0"/>
                          <a:ea typeface="Verdana" panose="020B0604030504040204" pitchFamily="34" charset="0"/>
                          <a:cs typeface="Verdana" panose="020B0604030504040204" pitchFamily="34" charset="0"/>
                        </a:rPr>
                        <a: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a:t>
                      </a:r>
                      <a:r>
                        <a:rPr lang="de-DE" sz="1400" dirty="0" smtClean="0">
                          <a:latin typeface="Verdana" panose="020B0604030504040204" pitchFamily="34" charset="0"/>
                          <a:ea typeface="Verdana" panose="020B0604030504040204" pitchFamily="34" charset="0"/>
                          <a:cs typeface="Verdana" panose="020B0604030504040204" pitchFamily="34" charset="0"/>
                        </a:rPr>
                        <a:t> Totem und Tabu im Rückblick</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a:t>
                      </a:r>
                      <a:r>
                        <a:rPr lang="de-DE" sz="1400" dirty="0" smtClean="0">
                          <a:latin typeface="Verdana" panose="020B0604030504040204" pitchFamily="34" charset="0"/>
                          <a:ea typeface="Verdana" panose="020B0604030504040204" pitchFamily="34" charset="0"/>
                          <a:cs typeface="Verdana" panose="020B0604030504040204" pitchFamily="34" charset="0"/>
                        </a:rPr>
                        <a:t> Alfred</a:t>
                      </a:r>
                      <a:r>
                        <a:rPr lang="de-DE" sz="1400" baseline="0" dirty="0" smtClean="0">
                          <a:latin typeface="Verdana" panose="020B0604030504040204" pitchFamily="34" charset="0"/>
                          <a:ea typeface="Verdana" panose="020B0604030504040204" pitchFamily="34" charset="0"/>
                          <a:cs typeface="Verdana" panose="020B0604030504040204" pitchFamily="34" charset="0"/>
                        </a:rPr>
                        <a:t> L. Kroeber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sz="1400" i="1" dirty="0" smtClean="0">
                          <a:latin typeface="Verdana" panose="020B0604030504040204" pitchFamily="34" charset="0"/>
                          <a:ea typeface="Verdana" panose="020B0604030504040204" pitchFamily="34" charset="0"/>
                          <a:cs typeface="Verdana" panose="020B0604030504040204" pitchFamily="34" charset="0"/>
                        </a:rPr>
                        <a:t>521</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i="1" dirty="0" smtClean="0">
                          <a:latin typeface="Verdana" panose="020B0604030504040204" pitchFamily="34" charset="0"/>
                          <a:ea typeface="Verdana" panose="020B0604030504040204" pitchFamily="34" charset="0"/>
                          <a:cs typeface="Verdana" panose="020B0604030504040204" pitchFamily="34" charset="0"/>
                        </a:rPr>
                        <a:t>27.1</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i="1" dirty="0" smtClean="0">
                          <a:latin typeface="Verdana" panose="020B0604030504040204" pitchFamily="34" charset="0"/>
                          <a:ea typeface="Verdana" panose="020B0604030504040204" pitchFamily="34" charset="0"/>
                          <a:cs typeface="Verdana" panose="020B0604030504040204" pitchFamily="34" charset="0"/>
                        </a:rPr>
                        <a:t>Erfassung beliebig vieler</a:t>
                      </a:r>
                      <a:r>
                        <a:rPr lang="de-DE" sz="1400" b="0" i="1" baseline="0" dirty="0" smtClean="0">
                          <a:latin typeface="Verdana" panose="020B0604030504040204" pitchFamily="34" charset="0"/>
                          <a:ea typeface="Verdana" panose="020B0604030504040204" pitchFamily="34" charset="0"/>
                          <a:cs typeface="Verdana" panose="020B0604030504040204" pitchFamily="34" charset="0"/>
                        </a:rPr>
                        <a:t> weiterer in Beziehung stehender Manifestationen möglich</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i="1" dirty="0" smtClean="0">
                          <a:latin typeface="Verdana" panose="020B0604030504040204" pitchFamily="34" charset="0"/>
                          <a:ea typeface="Verdana" panose="020B0604030504040204" pitchFamily="34" charset="0"/>
                          <a:cs typeface="Verdana" panose="020B0604030504040204" pitchFamily="34" charset="0"/>
                        </a:rPr>
                        <a: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a:t>
            </a:r>
            <a:r>
              <a:rPr lang="de-DE" dirty="0" smtClean="0"/>
              <a:t> </a:t>
            </a:r>
            <a:r>
              <a:rPr lang="de-DE" dirty="0"/>
              <a:t>geistige Schöpfer, </a:t>
            </a:r>
            <a:r>
              <a:rPr lang="de-DE" dirty="0" smtClean="0"/>
              <a:t>übergeordneter Titel -8-</a:t>
            </a:r>
            <a:endParaRPr lang="de-DE" dirty="0"/>
          </a:p>
        </p:txBody>
      </p:sp>
      <p:sp>
        <p:nvSpPr>
          <p:cNvPr id="2" name="Textfeld 1"/>
          <p:cNvSpPr txBox="1"/>
          <p:nvPr/>
        </p:nvSpPr>
        <p:spPr>
          <a:xfrm>
            <a:off x="366674" y="1613613"/>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7" name="Fußzeilenplatzhalter 8"/>
          <p:cNvSpPr>
            <a:spLocks noGrp="1"/>
          </p:cNvSpPr>
          <p:nvPr>
            <p:ph type="ftr" sz="quarter" idx="14"/>
          </p:nvPr>
        </p:nvSpPr>
        <p:spPr>
          <a:xfrm>
            <a:off x="467544" y="6376243"/>
            <a:ext cx="8280920" cy="365125"/>
          </a:xfrm>
        </p:spPr>
        <p:txBody>
          <a:bodyPr/>
          <a:lstStyle/>
          <a:p>
            <a:r>
              <a:rPr lang="de-DE" sz="800" dirty="0" smtClean="0"/>
              <a:t>AG RDA Schulungsunterlagen – Modul 5A.02.01: Zusammenstellungen - umfassende Beschreibung | Stand: 30.11.2015 | </a:t>
            </a:r>
            <a:r>
              <a:rPr lang="de-DE" sz="800" dirty="0" err="1" smtClean="0"/>
              <a:t>Aleph</a:t>
            </a:r>
            <a:r>
              <a:rPr lang="de-DE" sz="800" dirty="0" smtClean="0"/>
              <a:t> | CC BY-NC-SA</a:t>
            </a:r>
            <a:endParaRPr lang="de-DE" sz="800" dirty="0"/>
          </a:p>
        </p:txBody>
      </p:sp>
    </p:spTree>
    <p:extLst>
      <p:ext uri="{BB962C8B-B14F-4D97-AF65-F5344CB8AC3E}">
        <p14:creationId xmlns:p14="http://schemas.microsoft.com/office/powerpoint/2010/main" val="125467414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p:cNvSpPr txBox="1"/>
          <p:nvPr/>
        </p:nvSpPr>
        <p:spPr>
          <a:xfrm>
            <a:off x="289726" y="1268760"/>
            <a:ext cx="8458737"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Erfassung der Beiträge mittels strukturierter Beschreibung auf Manifestationsebene sowie normierter Sucheinstiege auf Werkebene</a:t>
            </a:r>
          </a:p>
        </p:txBody>
      </p:sp>
      <p:sp>
        <p:nvSpPr>
          <p:cNvPr id="4" name="Fußzeilenplatzhalter 3"/>
          <p:cNvSpPr>
            <a:spLocks noGrp="1"/>
          </p:cNvSpPr>
          <p:nvPr>
            <p:ph type="ftr" sz="quarter" idx="14"/>
          </p:nvPr>
        </p:nvSpPr>
        <p:spPr>
          <a:xfrm>
            <a:off x="467544" y="6376243"/>
            <a:ext cx="835292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9" name="Titel 1"/>
          <p:cNvSpPr>
            <a:spLocks noGrp="1"/>
          </p:cNvSpPr>
          <p:nvPr>
            <p:ph type="title"/>
          </p:nvPr>
        </p:nvSpPr>
        <p:spPr>
          <a:xfrm>
            <a:off x="251520" y="399802"/>
            <a:ext cx="8892480" cy="508918"/>
          </a:xfrm>
        </p:spPr>
        <p:txBody>
          <a:bodyPr/>
          <a:lstStyle/>
          <a:p>
            <a:r>
              <a:rPr lang="de-DE" dirty="0"/>
              <a:t>Verschiedene geistige Schöpfer, </a:t>
            </a:r>
            <a:r>
              <a:rPr lang="de-DE" dirty="0" smtClean="0"/>
              <a:t>übergeordneter </a:t>
            </a:r>
            <a:r>
              <a:rPr lang="de-DE" dirty="0"/>
              <a:t>Titel </a:t>
            </a:r>
            <a:r>
              <a:rPr lang="de-DE" dirty="0" smtClean="0"/>
              <a:t>-9-</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560101513"/>
              </p:ext>
            </p:extLst>
          </p:nvPr>
        </p:nvGraphicFramePr>
        <p:xfrm>
          <a:off x="323528" y="1931927"/>
          <a:ext cx="8424934" cy="4449402"/>
        </p:xfrm>
        <a:graphic>
          <a:graphicData uri="http://schemas.openxmlformats.org/drawingml/2006/table">
            <a:tbl>
              <a:tblPr firstRow="1" bandRow="1">
                <a:tableStyleId>{5C22544A-7EE6-4342-B048-85BDC9FD1C3A}</a:tableStyleId>
              </a:tblPr>
              <a:tblGrid>
                <a:gridCol w="792088"/>
                <a:gridCol w="792088"/>
                <a:gridCol w="3928434"/>
                <a:gridCol w="2912324"/>
              </a:tblGrid>
              <a:tr h="288032">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4626">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100 Jahre Totem und Tabu</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99015">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sz="1400" b="1" dirty="0" smtClean="0">
                          <a:latin typeface="Verdana" panose="020B0604030504040204" pitchFamily="34" charset="0"/>
                          <a:ea typeface="Verdana" panose="020B0604030504040204" pitchFamily="34" charset="0"/>
                          <a:cs typeface="Verdana" panose="020B0604030504040204" pitchFamily="34" charset="0"/>
                        </a:rPr>
                        <a:t>-gabe, die sich auf den Haupttitel</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 Haas (</a:t>
                      </a:r>
                      <a:r>
                        <a:rPr lang="de-DE" sz="1400" dirty="0" err="1" smtClean="0">
                          <a:latin typeface="Verdana" panose="020B0604030504040204" pitchFamily="34" charset="0"/>
                          <a:ea typeface="Verdana" panose="020B0604030504040204" pitchFamily="34" charset="0"/>
                          <a:cs typeface="Verdana" panose="020B0604030504040204" pitchFamily="34" charset="0"/>
                        </a:rPr>
                        <a:t>Hg</a:t>
                      </a:r>
                      <a:r>
                        <a:rPr lang="de-DE" sz="1400" dirty="0" smtClean="0">
                          <a:latin typeface="Verdana" panose="020B0604030504040204" pitchFamily="34" charset="0"/>
                          <a:ea typeface="Verdana" panose="020B0604030504040204" pitchFamily="34" charset="0"/>
                          <a:cs typeface="Verdana" panose="020B0604030504040204" pitchFamily="34" charset="0"/>
                        </a:rPr>
                        <a:t>.)</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_;_</a:t>
                      </a:r>
                    </a:p>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mit </a:t>
                      </a:r>
                      <a:r>
                        <a:rPr lang="de-DE" sz="1400" dirty="0" smtClean="0">
                          <a:latin typeface="Verdana" panose="020B0604030504040204" pitchFamily="34" charset="0"/>
                          <a:ea typeface="Verdana" panose="020B0604030504040204" pitchFamily="34" charset="0"/>
                          <a:cs typeface="Verdana" panose="020B0604030504040204" pitchFamily="34" charset="0"/>
                        </a:rPr>
                        <a:t>Beiträgen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von Elizabeth Bott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Spillius</a:t>
                      </a:r>
                      <a:r>
                        <a:rPr lang="de-DE" sz="1400" baseline="0" dirty="0" smtClean="0">
                          <a:latin typeface="Verdana" panose="020B0604030504040204" pitchFamily="34" charset="0"/>
                          <a:ea typeface="Verdana" panose="020B0604030504040204" pitchFamily="34" charset="0"/>
                          <a:cs typeface="Verdana" panose="020B0604030504040204" pitchFamily="34" charset="0"/>
                        </a:rPr>
                        <a:t>, Ulrike Brunotte </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i="1" baseline="0" dirty="0" smtClean="0">
                          <a:latin typeface="Verdana" panose="020B0604030504040204" pitchFamily="34" charset="0"/>
                          <a:ea typeface="Verdana" panose="020B0604030504040204" pitchFamily="34" charset="0"/>
                          <a:cs typeface="Verdana" panose="020B0604030504040204" pitchFamily="34" charset="0"/>
                        </a:rPr>
                        <a:t>(weitere Verfasser hier aus Platzgründen nicht aufgeführt)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955144">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2.4.2</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Verantwortlichkeitsangabe, die</a:t>
                      </a:r>
                      <a:r>
                        <a:rPr lang="de-DE" sz="1400" baseline="0" dirty="0" smtClean="0">
                          <a:latin typeface="Verdana" panose="020B0604030504040204" pitchFamily="34" charset="0"/>
                          <a:ea typeface="Verdana" panose="020B0604030504040204" pitchFamily="34" charset="0"/>
                          <a:cs typeface="Verdana" panose="020B0604030504040204" pitchFamily="34" charset="0"/>
                        </a:rPr>
                        <a:t> sich auf den Haupttitel bezieht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a:lnSpc>
                          <a:spcPts val="1600"/>
                        </a:lnSpc>
                        <a:spcBef>
                          <a:spcPts val="600"/>
                        </a:spcBef>
                        <a:spcAft>
                          <a:spcPts val="600"/>
                        </a:spcAft>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500216">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Titel des Werkes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 Jahre Totem und Tabu</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19444">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Haas, Eberhard </a:t>
                      </a:r>
                      <a:r>
                        <a:rPr lang="de-DE" sz="1400" dirty="0" err="1" smtClean="0">
                          <a:latin typeface="Verdana" panose="020B0604030504040204" pitchFamily="34" charset="0"/>
                          <a:ea typeface="Verdana" panose="020B0604030504040204" pitchFamily="34" charset="0"/>
                          <a:cs typeface="Verdana" panose="020B0604030504040204" pitchFamily="34" charset="0"/>
                        </a:rPr>
                        <a:t>Th</a:t>
                      </a:r>
                      <a:r>
                        <a:rPr lang="de-DE" sz="1400" dirty="0" smtClean="0">
                          <a:latin typeface="Verdana" panose="020B0604030504040204" pitchFamily="34" charset="0"/>
                          <a:ea typeface="Verdana" panose="020B0604030504040204" pitchFamily="34" charset="0"/>
                          <a:cs typeface="Verdana" panose="020B0604030504040204" pitchFamily="34" charset="0"/>
                        </a:rPr>
                        <a: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1942-</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237726">
                <a:tc vMerge="1">
                  <a:txBody>
                    <a:bodyPr/>
                    <a:lstStyle/>
                    <a:p>
                      <a:pPr>
                        <a:lnSpc>
                          <a:spcPts val="1600"/>
                        </a:lnSpc>
                        <a:spcBef>
                          <a:spcPts val="600"/>
                        </a:spcBef>
                        <a:spcAft>
                          <a:spcPts val="600"/>
                        </a:spcAft>
                      </a:pPr>
                      <a:endParaRPr lang="de-DE" sz="1400" dirty="0" smtClean="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18.5</a:t>
                      </a: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p>
                  </a:txBody>
                  <a:tcPr anchor="ctr"/>
                </a:tc>
              </a:tr>
            </a:tbl>
          </a:graphicData>
        </a:graphic>
      </p:graphicFrame>
    </p:spTree>
    <p:extLst>
      <p:ext uri="{BB962C8B-B14F-4D97-AF65-F5344CB8AC3E}">
        <p14:creationId xmlns:p14="http://schemas.microsoft.com/office/powerpoint/2010/main" val="66677980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835292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890038169"/>
              </p:ext>
            </p:extLst>
          </p:nvPr>
        </p:nvGraphicFramePr>
        <p:xfrm>
          <a:off x="395536" y="1820521"/>
          <a:ext cx="8424934" cy="4344783"/>
        </p:xfrm>
        <a:graphic>
          <a:graphicData uri="http://schemas.openxmlformats.org/drawingml/2006/table">
            <a:tbl>
              <a:tblPr firstRow="1" bandRow="1">
                <a:tableStyleId>{5C22544A-7EE6-4342-B048-85BDC9FD1C3A}</a:tableStyleId>
              </a:tblPr>
              <a:tblGrid>
                <a:gridCol w="1248138"/>
                <a:gridCol w="1248138"/>
                <a:gridCol w="3016334"/>
                <a:gridCol w="2912324"/>
              </a:tblGrid>
              <a:tr h="449961">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86143">
                <a:tc>
                  <a:txBody>
                    <a:bodyPr/>
                    <a:lstStyle/>
                    <a:p>
                      <a:pPr>
                        <a:lnSpc>
                          <a:spcPts val="1600"/>
                        </a:lnSpc>
                        <a:spcBef>
                          <a:spcPts val="600"/>
                        </a:spcBef>
                        <a:spcAft>
                          <a:spcPts val="600"/>
                        </a:spcAft>
                      </a:pPr>
                      <a:r>
                        <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=303t</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Ind</a:t>
                      </a: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t (Enthält)</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303t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stehendes Werk erfasst als normierter Sucheinstieg, der das in Beziehung stehende Werk repräsentiert (RDA 6.27.1)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Mead,</a:t>
                      </a:r>
                      <a:r>
                        <a:rPr lang="de-DE" sz="1400" baseline="0" dirty="0" smtClean="0">
                          <a:latin typeface="Verdana" panose="020B0604030504040204" pitchFamily="34" charset="0"/>
                          <a:ea typeface="Verdana" panose="020B0604030504040204" pitchFamily="34" charset="0"/>
                          <a:cs typeface="Verdana" panose="020B0604030504040204" pitchFamily="34" charset="0"/>
                        </a:rPr>
                        <a:t> Margaret</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1901-1978</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&lt;&lt;</a:t>
                      </a:r>
                      <a:r>
                        <a:rPr lang="de-DE" sz="1400" baseline="0" dirty="0" smtClean="0">
                          <a:latin typeface="Verdana" panose="020B0604030504040204" pitchFamily="34" charset="0"/>
                          <a:ea typeface="Verdana" panose="020B0604030504040204" pitchFamily="34" charset="0"/>
                          <a:cs typeface="Verdana" panose="020B0604030504040204" pitchFamily="34" charset="0"/>
                        </a:rPr>
                        <a:t>An</a:t>
                      </a: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ethnologist's</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footnote</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to</a:t>
                      </a:r>
                      <a:r>
                        <a:rPr lang="de-DE" sz="1400" baseline="0" dirty="0" smtClean="0">
                          <a:latin typeface="Verdana" panose="020B0604030504040204" pitchFamily="34" charset="0"/>
                          <a:ea typeface="Verdana" panose="020B0604030504040204" pitchFamily="34" charset="0"/>
                          <a:cs typeface="Verdana" panose="020B0604030504040204" pitchFamily="34" charset="0"/>
                        </a:rPr>
                        <a:t> "Totem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and</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taboo</a:t>
                      </a:r>
                      <a:r>
                        <a:rPr lang="de-DE" sz="1400" baseline="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1188012">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521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latin typeface="Verdana" panose="020B0604030504040204" pitchFamily="34" charset="0"/>
                          <a:ea typeface="Verdana" panose="020B0604030504040204" pitchFamily="34" charset="0"/>
                          <a:cs typeface="Verdana" panose="020B0604030504040204" pitchFamily="34" charset="0"/>
                        </a:rPr>
                        <a:t>27.1</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In Beziehung stehende Manifestation erfasst als strukturierte Beschreibung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DE" sz="1400" dirty="0" smtClean="0">
                          <a:latin typeface="Verdana" panose="020B0604030504040204" pitchFamily="34" charset="0"/>
                          <a:ea typeface="Verdana" panose="020B0604030504040204" pitchFamily="34" charset="0"/>
                          <a:cs typeface="Verdana" panose="020B0604030504040204" pitchFamily="34" charset="0"/>
                        </a:rPr>
                        <a:t>Fußnote</a:t>
                      </a:r>
                      <a:r>
                        <a:rPr lang="de-DE" sz="1400" baseline="0" dirty="0" smtClean="0">
                          <a:latin typeface="Verdana" panose="020B0604030504040204" pitchFamily="34" charset="0"/>
                          <a:ea typeface="Verdana" panose="020B0604030504040204" pitchFamily="34" charset="0"/>
                          <a:cs typeface="Verdana" panose="020B0604030504040204" pitchFamily="34" charset="0"/>
                        </a:rPr>
                        <a:t> einer Ethnologin zu Totem und Tabu</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$r </a:t>
                      </a:r>
                      <a:r>
                        <a:rPr lang="de-DE" sz="1400" baseline="0" dirty="0" smtClean="0">
                          <a:latin typeface="Verdana" panose="020B0604030504040204" pitchFamily="34" charset="0"/>
                          <a:ea typeface="Verdana" panose="020B0604030504040204" pitchFamily="34" charset="0"/>
                          <a:cs typeface="Verdana" panose="020B0604030504040204" pitchFamily="34" charset="0"/>
                        </a:rPr>
                        <a:t>Margaret Mead</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1032655">
                <a:tc>
                  <a:txBody>
                    <a:bodyPr/>
                    <a:lstStyle/>
                    <a:p>
                      <a:pPr>
                        <a:lnSpc>
                          <a:spcPts val="1600"/>
                        </a:lnSpc>
                        <a:spcBef>
                          <a:spcPts val="600"/>
                        </a:spcBef>
                        <a:spcAft>
                          <a:spcPts val="600"/>
                        </a:spcAft>
                      </a:pPr>
                      <a:r>
                        <a:rPr lang="de-DE" sz="1400" b="0" i="1" dirty="0" smtClean="0">
                          <a:latin typeface="Verdana" panose="020B0604030504040204" pitchFamily="34" charset="0"/>
                          <a:ea typeface="Verdana" panose="020B0604030504040204" pitchFamily="34" charset="0"/>
                          <a:cs typeface="Verdana" panose="020B0604030504040204" pitchFamily="34" charset="0"/>
                        </a:rPr>
                        <a:t>303t/521</a:t>
                      </a:r>
                      <a:endParaRPr lang="de-DE" sz="14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i="1" smtClean="0">
                          <a:latin typeface="Verdana" panose="020B0604030504040204" pitchFamily="34" charset="0"/>
                          <a:ea typeface="Verdana" panose="020B0604030504040204" pitchFamily="34" charset="0"/>
                          <a:cs typeface="Verdana" panose="020B0604030504040204" pitchFamily="34" charset="0"/>
                        </a:rPr>
                        <a:t>25.1/27.1</a:t>
                      </a:r>
                      <a:endParaRPr lang="de-DE" sz="14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i="1" dirty="0" smtClean="0">
                          <a:latin typeface="Verdana" panose="020B0604030504040204" pitchFamily="34" charset="0"/>
                          <a:ea typeface="Verdana" panose="020B0604030504040204" pitchFamily="34" charset="0"/>
                          <a:cs typeface="Verdana" panose="020B0604030504040204" pitchFamily="34" charset="0"/>
                        </a:rPr>
                        <a:t>Erfassung beliebig vieler weiterer in Beziehung stehender Werke</a:t>
                      </a:r>
                      <a:r>
                        <a:rPr lang="de-DE" sz="1400" b="0" i="1" baseline="0" dirty="0" smtClean="0">
                          <a:latin typeface="Verdana" panose="020B0604030504040204" pitchFamily="34" charset="0"/>
                          <a:ea typeface="Verdana" panose="020B0604030504040204" pitchFamily="34" charset="0"/>
                          <a:cs typeface="Verdana" panose="020B0604030504040204" pitchFamily="34" charset="0"/>
                        </a:rPr>
                        <a:t> und Manifestationen möglich</a:t>
                      </a:r>
                      <a:endParaRPr lang="de-DE" sz="1400" b="0" i="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i="1" dirty="0" smtClean="0">
                          <a:latin typeface="Verdana" panose="020B0604030504040204" pitchFamily="34" charset="0"/>
                          <a:ea typeface="Verdana" panose="020B0604030504040204" pitchFamily="34" charset="0"/>
                          <a:cs typeface="Verdana" panose="020B0604030504040204" pitchFamily="34" charset="0"/>
                        </a:rPr>
                        <a:t>…</a:t>
                      </a:r>
                      <a:endParaRPr lang="de-DE" sz="1400"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892480" cy="508918"/>
          </a:xfrm>
        </p:spPr>
        <p:txBody>
          <a:bodyPr/>
          <a:lstStyle/>
          <a:p>
            <a:r>
              <a:rPr lang="de-DE" dirty="0"/>
              <a:t>Verschiedene geistige Schöpfer, </a:t>
            </a:r>
            <a:r>
              <a:rPr lang="de-DE" dirty="0" smtClean="0"/>
              <a:t>übergeordneter </a:t>
            </a:r>
            <a:r>
              <a:rPr lang="de-DE" dirty="0"/>
              <a:t>Titel </a:t>
            </a:r>
            <a:r>
              <a:rPr lang="de-DE" dirty="0" smtClean="0"/>
              <a:t>-10-</a:t>
            </a:r>
            <a:endParaRPr lang="de-DE" dirty="0"/>
          </a:p>
        </p:txBody>
      </p:sp>
      <p:sp>
        <p:nvSpPr>
          <p:cNvPr id="2" name="Textfeld 1"/>
          <p:cNvSpPr txBox="1"/>
          <p:nvPr/>
        </p:nvSpPr>
        <p:spPr>
          <a:xfrm>
            <a:off x="327528" y="1308231"/>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Tree>
    <p:extLst>
      <p:ext uri="{BB962C8B-B14F-4D97-AF65-F5344CB8AC3E}">
        <p14:creationId xmlns:p14="http://schemas.microsoft.com/office/powerpoint/2010/main" val="302345848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784976" cy="508918"/>
          </a:xfrm>
        </p:spPr>
        <p:txBody>
          <a:bodyPr/>
          <a:lstStyle/>
          <a:p>
            <a:r>
              <a:rPr lang="de-DE" dirty="0"/>
              <a:t>Verschiedene geistige Schöpfer, </a:t>
            </a:r>
            <a:r>
              <a:rPr lang="de-DE" dirty="0" smtClean="0"/>
              <a:t>kein übergeordneter </a:t>
            </a:r>
            <a:r>
              <a:rPr lang="de-DE" dirty="0"/>
              <a:t>Titel </a:t>
            </a:r>
            <a:r>
              <a:rPr lang="de-DE" dirty="0" smtClean="0"/>
              <a:t>-1-</a:t>
            </a:r>
            <a:endParaRPr lang="de-DE" dirty="0"/>
          </a:p>
        </p:txBody>
      </p:sp>
      <p:sp>
        <p:nvSpPr>
          <p:cNvPr id="3" name="Textplatzhalter 2"/>
          <p:cNvSpPr>
            <a:spLocks noGrp="1"/>
          </p:cNvSpPr>
          <p:nvPr>
            <p:ph type="body" sz="quarter" idx="13"/>
          </p:nvPr>
        </p:nvSpPr>
        <p:spPr>
          <a:xfrm>
            <a:off x="251520" y="1052736"/>
            <a:ext cx="8640960" cy="4176464"/>
          </a:xfrm>
        </p:spPr>
        <p:txBody>
          <a:bodyPr wrap="square"/>
          <a:lstStyle/>
          <a:p>
            <a:pPr marL="0" indent="0">
              <a:buNone/>
            </a:pPr>
            <a:endParaRPr lang="de-DE" dirty="0" smtClean="0"/>
          </a:p>
          <a:p>
            <a:pPr marL="0" indent="0">
              <a:buNone/>
            </a:pPr>
            <a:r>
              <a:rPr lang="de-DE" dirty="0" smtClean="0"/>
              <a:t>Erfassung der bevorzugten Titel für jedes Werk</a:t>
            </a:r>
          </a:p>
          <a:p>
            <a:endParaRPr lang="de-DE" dirty="0" smtClean="0"/>
          </a:p>
          <a:p>
            <a:pPr marL="0" indent="0">
              <a:buNone/>
            </a:pPr>
            <a:r>
              <a:rPr lang="de-DE" dirty="0"/>
              <a:t>Die Alternative, Titel zu fingieren, wird nur in Ausnahmefällen angewendet (wenn die Aufführung aller Titel nicht zu bewältigen ist)</a:t>
            </a:r>
          </a:p>
          <a:p>
            <a:pPr marL="0" indent="0">
              <a:buNone/>
            </a:pPr>
            <a:r>
              <a:rPr lang="de-DE" dirty="0"/>
              <a:t>(RDA 6.2.2.11.2 D-A-CH und RDA 6.27.1.4 D-A-CH)</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09790903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U:\Anita dienstlich\RDA\Teil-Ganzes-Beziehungen\Zusammenstellungen\RDA-Beispiele_Zusammenstellungen\Scans\1311.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31000" contrast="-51000"/>
                    </a14:imgEffect>
                  </a14:imgLayer>
                </a14:imgProps>
              </a:ext>
              <a:ext uri="{28A0092B-C50C-407E-A947-70E740481C1C}">
                <a14:useLocalDpi xmlns:a14="http://schemas.microsoft.com/office/drawing/2010/main" val="0"/>
              </a:ext>
            </a:extLst>
          </a:blip>
          <a:srcRect/>
          <a:stretch>
            <a:fillRect/>
          </a:stretch>
        </p:blipFill>
        <p:spPr bwMode="auto">
          <a:xfrm>
            <a:off x="107504" y="1196752"/>
            <a:ext cx="2770312" cy="369374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80684506"/>
              </p:ext>
            </p:extLst>
          </p:nvPr>
        </p:nvGraphicFramePr>
        <p:xfrm>
          <a:off x="2915816" y="1400597"/>
          <a:ext cx="6048672" cy="4470639"/>
        </p:xfrm>
        <a:graphic>
          <a:graphicData uri="http://schemas.openxmlformats.org/drawingml/2006/table">
            <a:tbl>
              <a:tblPr firstRow="1" bandRow="1">
                <a:tableStyleId>{5C22544A-7EE6-4342-B048-85BDC9FD1C3A}</a:tableStyleId>
              </a:tblPr>
              <a:tblGrid>
                <a:gridCol w="873696"/>
                <a:gridCol w="873696"/>
                <a:gridCol w="2217847"/>
                <a:gridCol w="2083433"/>
              </a:tblGrid>
              <a:tr h="386319">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400" dirty="0" smtClean="0">
                          <a:latin typeface="Verdana" panose="020B0604030504040204" pitchFamily="34" charset="0"/>
                          <a:ea typeface="Verdana" panose="020B0604030504040204" pitchFamily="34" charset="0"/>
                          <a:cs typeface="Verdana" panose="020B0604030504040204" pitchFamily="34" charset="0"/>
                        </a:rPr>
                        <a:t>Die</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400" dirty="0" smtClean="0">
                          <a:latin typeface="Verdana" panose="020B0604030504040204" pitchFamily="34" charset="0"/>
                          <a:ea typeface="Verdana" panose="020B0604030504040204" pitchFamily="34" charset="0"/>
                          <a:cs typeface="Verdana" panose="020B0604030504040204" pitchFamily="34" charset="0"/>
                        </a:rPr>
                        <a:t> Region Merzig von der</a:t>
                      </a:r>
                      <a:r>
                        <a:rPr lang="de-DE" sz="1400" baseline="0" dirty="0" smtClean="0">
                          <a:latin typeface="Verdana" panose="020B0604030504040204" pitchFamily="34" charset="0"/>
                          <a:ea typeface="Verdana" panose="020B0604030504040204" pitchFamily="34" charset="0"/>
                          <a:cs typeface="Verdana" panose="020B0604030504040204" pitchFamily="34" charset="0"/>
                        </a:rPr>
                        <a:t> Französischen Revolution bis zur preußischen Herrschaft (1789-1816)</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dirty="0" smtClean="0">
                          <a:latin typeface="Verdana" panose="020B0604030504040204" pitchFamily="34" charset="0"/>
                          <a:ea typeface="Verdana" panose="020B0604030504040204" pitchFamily="34" charset="0"/>
                          <a:cs typeface="Verdana" panose="020B0604030504040204" pitchFamily="34" charset="0"/>
                        </a:rPr>
                        <a:t>,</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Hubert</a:t>
                      </a:r>
                      <a:r>
                        <a:rPr lang="de-DE" sz="1400" baseline="0" dirty="0" smtClean="0">
                          <a:latin typeface="Verdana" panose="020B0604030504040204" pitchFamily="34" charset="0"/>
                          <a:ea typeface="Verdana" panose="020B0604030504040204" pitchFamily="34" charset="0"/>
                          <a:cs typeface="Verdana" panose="020B0604030504040204" pitchFamily="34" charset="0"/>
                        </a:rPr>
                        <a:t> Schommer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362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rowSpan="2">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a:t>
                      </a:r>
                      <a:r>
                        <a:rPr lang="de-DE" sz="1400" dirty="0" smtClean="0">
                          <a:latin typeface="Verdana" panose="020B0604030504040204" pitchFamily="34" charset="0"/>
                          <a:ea typeface="Verdana" panose="020B0604030504040204" pitchFamily="34" charset="0"/>
                          <a:cs typeface="Verdana" panose="020B0604030504040204" pitchFamily="34" charset="0"/>
                        </a:rPr>
                        <a:t>Kriegshandlungen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und Ereignisse aus dem 1. Koalitionskrieg im Raum Merzig</a:t>
                      </a:r>
                      <a:endParaRPr lang="de-DE" sz="1400" dirty="0">
                        <a:latin typeface="Verdana" panose="020B0604030504040204" pitchFamily="34" charset="0"/>
                        <a:ea typeface="Verdana" panose="020B0604030504040204" pitchFamily="34" charset="0"/>
                        <a:cs typeface="Verdana" panose="020B0604030504040204" pitchFamily="34" charset="0"/>
                      </a:endParaRPr>
                    </a:p>
                    <a:p>
                      <a:pPr marL="0" indent="0">
                        <a:lnSpc>
                          <a:spcPts val="16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$v </a:t>
                      </a:r>
                      <a:r>
                        <a:rPr lang="de-DE"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Dr. </a:t>
                      </a:r>
                      <a:r>
                        <a:rPr lang="de-DE" sz="1400" dirty="0" smtClean="0">
                          <a:latin typeface="Verdana" panose="020B0604030504040204" pitchFamily="34" charset="0"/>
                          <a:ea typeface="Verdana" panose="020B0604030504040204" pitchFamily="34" charset="0"/>
                          <a:cs typeface="Verdana" panose="020B0604030504040204" pitchFamily="34" charset="0"/>
                        </a:rPr>
                        <a:t>Albert </a:t>
                      </a:r>
                      <a:r>
                        <a:rPr lang="de-DE" sz="1400" dirty="0" err="1" smtClean="0">
                          <a:latin typeface="Verdana" panose="020B0604030504040204" pitchFamily="34" charset="0"/>
                          <a:ea typeface="Verdana" panose="020B0604030504040204" pitchFamily="34" charset="0"/>
                          <a:cs typeface="Verdana" panose="020B0604030504040204" pitchFamily="34" charset="0"/>
                        </a:rPr>
                        <a:t>Enderlein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627901">
                <a:tc vMerge="1">
                  <a:txBody>
                    <a:bodyPr/>
                    <a:lstStyle/>
                    <a:p>
                      <a:pPr>
                        <a:lnSpc>
                          <a:spcPts val="1600"/>
                        </a:lnSpc>
                        <a:spcBef>
                          <a:spcPts val="600"/>
                        </a:spcBef>
                        <a:spcAft>
                          <a:spcPts val="600"/>
                        </a:spcAft>
                      </a:pP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indent="0">
                        <a:lnSpc>
                          <a:spcPts val="1600"/>
                        </a:lnSpc>
                        <a:spcBef>
                          <a:spcPts val="600"/>
                        </a:spcBef>
                        <a:spcAft>
                          <a:spcPts val="600"/>
                        </a:spcAft>
                        <a:buNone/>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96516" y="4552568"/>
            <a:ext cx="2592288" cy="1754326"/>
          </a:xfrm>
          <a:prstGeom prst="rect">
            <a:avLst/>
          </a:prstGeom>
          <a:solidFill>
            <a:schemeClr val="bg1"/>
          </a:solidFill>
          <a:ln>
            <a:solidFill>
              <a:schemeClr val="tx1"/>
            </a:solidFill>
          </a:ln>
        </p:spPr>
        <p:txBody>
          <a:bodyPr wrap="square" rtlCol="0">
            <a:spAutoFit/>
          </a:bodyPr>
          <a:lstStyle/>
          <a:p>
            <a:r>
              <a:rPr lang="de-DE" smtClean="0">
                <a:latin typeface="Verdana" panose="020B0604030504040204" pitchFamily="34" charset="0"/>
                <a:ea typeface="Verdana" panose="020B0604030504040204" pitchFamily="34" charset="0"/>
                <a:cs typeface="Verdana" panose="020B0604030504040204" pitchFamily="34" charset="0"/>
              </a:rPr>
              <a:t>Bei „Kriegstagebuch ...“ handelt es sich um einen Titelzusatz und nicht um einen Haupttitel eines weiteren Werkes.</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0" name="Fußzeilenplatzhalter 8"/>
          <p:cNvSpPr>
            <a:spLocks noGrp="1"/>
          </p:cNvSpPr>
          <p:nvPr>
            <p:ph type="ftr" sz="quarter" idx="14"/>
          </p:nvPr>
        </p:nvSpPr>
        <p:spPr>
          <a:xfrm>
            <a:off x="467544" y="6376243"/>
            <a:ext cx="8280920" cy="365125"/>
          </a:xfrm>
        </p:spPr>
        <p:txBody>
          <a:bodyPr/>
          <a:lstStyle/>
          <a:p>
            <a:r>
              <a:rPr lang="de-DE" sz="800" dirty="0" smtClean="0"/>
              <a:t>AG RDA Schulungsunterlagen – Modul 5A.02.01: Zusammenstellungen - umfassende Beschreibung | Stand: 30.11.2015 | </a:t>
            </a:r>
            <a:r>
              <a:rPr lang="de-DE" sz="800" dirty="0" err="1" smtClean="0"/>
              <a:t>Aleph</a:t>
            </a:r>
            <a:r>
              <a:rPr lang="de-DE" sz="800" dirty="0" smtClean="0"/>
              <a:t> | CC BY-NC-SA</a:t>
            </a:r>
            <a:endParaRPr lang="de-DE" sz="800" dirty="0"/>
          </a:p>
        </p:txBody>
      </p:sp>
      <p:sp>
        <p:nvSpPr>
          <p:cNvPr id="11" name="Titel 1"/>
          <p:cNvSpPr>
            <a:spLocks noGrp="1"/>
          </p:cNvSpPr>
          <p:nvPr>
            <p:ph type="title"/>
          </p:nvPr>
        </p:nvSpPr>
        <p:spPr>
          <a:xfrm>
            <a:off x="251520" y="399802"/>
            <a:ext cx="8784976" cy="508918"/>
          </a:xfrm>
        </p:spPr>
        <p:txBody>
          <a:bodyPr/>
          <a:lstStyle/>
          <a:p>
            <a:r>
              <a:rPr lang="de-DE" dirty="0"/>
              <a:t>Verschiedene geistige Schöpfer, </a:t>
            </a:r>
            <a:r>
              <a:rPr lang="de-DE" dirty="0" smtClean="0"/>
              <a:t>kein übergeordneter </a:t>
            </a:r>
            <a:r>
              <a:rPr lang="de-DE" dirty="0"/>
              <a:t>Titel </a:t>
            </a:r>
            <a:r>
              <a:rPr lang="de-DE" dirty="0" smtClean="0"/>
              <a:t>-2-</a:t>
            </a:r>
            <a:endParaRPr lang="de-DE" dirty="0"/>
          </a:p>
        </p:txBody>
      </p:sp>
    </p:spTree>
    <p:extLst>
      <p:ext uri="{BB962C8B-B14F-4D97-AF65-F5344CB8AC3E}">
        <p14:creationId xmlns:p14="http://schemas.microsoft.com/office/powerpoint/2010/main" val="2164614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238230835"/>
              </p:ext>
            </p:extLst>
          </p:nvPr>
        </p:nvGraphicFramePr>
        <p:xfrm>
          <a:off x="395536" y="1921376"/>
          <a:ext cx="8352928" cy="4459952"/>
        </p:xfrm>
        <a:graphic>
          <a:graphicData uri="http://schemas.openxmlformats.org/drawingml/2006/table">
            <a:tbl>
              <a:tblPr firstRow="1" bandRow="1">
                <a:tableStyleId>{5C22544A-7EE6-4342-B048-85BDC9FD1C3A}</a:tableStyleId>
              </a:tblPr>
              <a:tblGrid>
                <a:gridCol w="1206533"/>
                <a:gridCol w="1206533"/>
                <a:gridCol w="2736306"/>
                <a:gridCol w="3203556"/>
              </a:tblGrid>
              <a:tr h="432048">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1008112">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&lt;&lt;Die&gt;&gt; Region</a:t>
                      </a:r>
                      <a:r>
                        <a:rPr lang="de-DE" sz="140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Merzig von der Französischen Revolution bis zur preußischen Herrschaft (1789-1816)</a:t>
                      </a:r>
                      <a:endPar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=362</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smtClean="0">
                          <a:latin typeface="Verdana" panose="020B0604030504040204" pitchFamily="34" charset="0"/>
                          <a:ea typeface="Verdana" panose="020B0604030504040204" pitchFamily="34" charset="0"/>
                          <a:cs typeface="Verdana" panose="020B0604030504040204" pitchFamily="34" charset="0"/>
                        </a:rPr>
                        <a:t>6.2.2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Kriegshandlungen und Ereignisse aus dem 1. Koalitionskrieg im Raum Merzig</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1008112">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303t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 verkörpertes</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Schommer, Hubert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&lt;&lt;</a:t>
                      </a:r>
                      <a:r>
                        <a:rPr lang="de-DE" sz="1400" dirty="0" smtClean="0">
                          <a:latin typeface="Verdana" panose="020B0604030504040204" pitchFamily="34" charset="0"/>
                          <a:ea typeface="Verdana" panose="020B0604030504040204" pitchFamily="34" charset="0"/>
                          <a:cs typeface="Verdana" panose="020B0604030504040204" pitchFamily="34" charset="0"/>
                        </a:rPr>
                        <a:t>Die</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400" dirty="0" smtClean="0">
                          <a:latin typeface="Verdana" panose="020B0604030504040204" pitchFamily="34" charset="0"/>
                          <a:ea typeface="Verdana" panose="020B0604030504040204" pitchFamily="34" charset="0"/>
                          <a:cs typeface="Verdana" panose="020B0604030504040204" pitchFamily="34" charset="0"/>
                        </a:rPr>
                        <a:t> Region</a:t>
                      </a:r>
                      <a:r>
                        <a:rPr lang="de-DE" sz="1400" baseline="0" dirty="0" smtClean="0">
                          <a:latin typeface="Verdana" panose="020B0604030504040204" pitchFamily="34" charset="0"/>
                          <a:ea typeface="Verdana" panose="020B0604030504040204" pitchFamily="34" charset="0"/>
                          <a:cs typeface="Verdana" panose="020B0604030504040204" pitchFamily="34" charset="0"/>
                        </a:rPr>
                        <a:t> Merzig von der Französischen Revolution bis zur preußischen Herrschaft (1789-1816)</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36776">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303t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17.8</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 </a:t>
                      </a:r>
                      <a:r>
                        <a:rPr lang="de-DE" sz="1400" dirty="0" err="1" smtClean="0">
                          <a:latin typeface="Verdana" panose="020B0604030504040204" pitchFamily="34" charset="0"/>
                          <a:ea typeface="Verdana" panose="020B0604030504040204" pitchFamily="34" charset="0"/>
                          <a:cs typeface="Verdana" panose="020B0604030504040204" pitchFamily="34" charset="0"/>
                        </a:rPr>
                        <a:t>Enderlein</a:t>
                      </a:r>
                      <a:r>
                        <a:rPr lang="de-DE" sz="1400" dirty="0" smtClean="0">
                          <a:latin typeface="Verdana" panose="020B0604030504040204" pitchFamily="34" charset="0"/>
                          <a:ea typeface="Verdana" panose="020B0604030504040204" pitchFamily="34" charset="0"/>
                          <a:cs typeface="Verdana" panose="020B0604030504040204" pitchFamily="34" charset="0"/>
                        </a:rPr>
                        <a:t>, Albert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$t </a:t>
                      </a:r>
                      <a:r>
                        <a:rPr lang="de-DE" sz="1400" dirty="0" smtClean="0">
                          <a:latin typeface="Verdana" panose="020B0604030504040204" pitchFamily="34" charset="0"/>
                          <a:ea typeface="Verdana" panose="020B0604030504040204" pitchFamily="34" charset="0"/>
                          <a:cs typeface="Verdana" panose="020B0604030504040204" pitchFamily="34" charset="0"/>
                        </a:rPr>
                        <a:t>Kriegshandlungen</a:t>
                      </a:r>
                      <a:r>
                        <a:rPr lang="de-DE" sz="1400" baseline="0" dirty="0" smtClean="0">
                          <a:latin typeface="Verdana" panose="020B0604030504040204" pitchFamily="34" charset="0"/>
                          <a:ea typeface="Verdana" panose="020B0604030504040204" pitchFamily="34" charset="0"/>
                          <a:cs typeface="Verdana" panose="020B0604030504040204" pitchFamily="34" charset="0"/>
                        </a:rPr>
                        <a:t> und Ereignisse aus dem 1. Koalitionskrieg im Raum Merzig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399802"/>
            <a:ext cx="8640960" cy="508918"/>
          </a:xfrm>
        </p:spPr>
        <p:txBody>
          <a:bodyPr/>
          <a:lstStyle/>
          <a:p>
            <a:r>
              <a:rPr lang="de-DE" dirty="0"/>
              <a:t>Verschiedene geistige Schöpfer, kein übergeordneter Titel </a:t>
            </a:r>
            <a:r>
              <a:rPr lang="de-DE" dirty="0" smtClean="0"/>
              <a:t>-3-</a:t>
            </a:r>
            <a:endParaRPr lang="de-DE" dirty="0"/>
          </a:p>
        </p:txBody>
      </p:sp>
      <p:sp>
        <p:nvSpPr>
          <p:cNvPr id="2" name="Textfeld 1"/>
          <p:cNvSpPr txBox="1"/>
          <p:nvPr/>
        </p:nvSpPr>
        <p:spPr>
          <a:xfrm>
            <a:off x="323528" y="1462050"/>
            <a:ext cx="1652184"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Fortsetzung:</a:t>
            </a:r>
          </a:p>
        </p:txBody>
      </p:sp>
      <p:sp>
        <p:nvSpPr>
          <p:cNvPr id="7" name="Fußzeilenplatzhalter 8"/>
          <p:cNvSpPr>
            <a:spLocks noGrp="1"/>
          </p:cNvSpPr>
          <p:nvPr>
            <p:ph type="ftr" sz="quarter" idx="14"/>
          </p:nvPr>
        </p:nvSpPr>
        <p:spPr>
          <a:xfrm>
            <a:off x="467544" y="6376243"/>
            <a:ext cx="8280920" cy="365125"/>
          </a:xfrm>
        </p:spPr>
        <p:txBody>
          <a:bodyPr/>
          <a:lstStyle/>
          <a:p>
            <a:r>
              <a:rPr lang="de-DE" sz="800" dirty="0" smtClean="0"/>
              <a:t>AG RDA Schulungsunterlagen – Modul 5A.02.01: Zusammenstellungen - umfassende Beschreibung | Stand: 30.11.2015 | </a:t>
            </a:r>
            <a:r>
              <a:rPr lang="de-DE" sz="800" dirty="0" err="1" smtClean="0"/>
              <a:t>Aleph</a:t>
            </a:r>
            <a:r>
              <a:rPr lang="de-DE" sz="800" dirty="0" smtClean="0"/>
              <a:t> | CC BY-NC-SA</a:t>
            </a:r>
            <a:endParaRPr lang="de-DE" sz="800" dirty="0"/>
          </a:p>
        </p:txBody>
      </p:sp>
    </p:spTree>
    <p:extLst>
      <p:ext uri="{BB962C8B-B14F-4D97-AF65-F5344CB8AC3E}">
        <p14:creationId xmlns:p14="http://schemas.microsoft.com/office/powerpoint/2010/main" val="344650936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Hauptwerk mit Ergänzung -1- (RDA 6.27.1.4 D-A-CH)</a:t>
            </a:r>
            <a:endParaRPr lang="de-DE" dirty="0"/>
          </a:p>
        </p:txBody>
      </p:sp>
      <p:sp>
        <p:nvSpPr>
          <p:cNvPr id="3" name="Textplatzhalter 2"/>
          <p:cNvSpPr>
            <a:spLocks noGrp="1"/>
          </p:cNvSpPr>
          <p:nvPr>
            <p:ph type="body" sz="quarter" idx="13"/>
          </p:nvPr>
        </p:nvSpPr>
        <p:spPr/>
        <p:txBody>
          <a:bodyPr wrap="square"/>
          <a:lstStyle/>
          <a:p>
            <a:endParaRPr lang="de-DE" dirty="0" smtClean="0"/>
          </a:p>
          <a:p>
            <a:pPr marL="0" indent="0">
              <a:buNone/>
            </a:pPr>
            <a:r>
              <a:rPr lang="de-DE" dirty="0" smtClean="0"/>
              <a:t>In der bevorzugten Informationsquelle ist</a:t>
            </a:r>
          </a:p>
          <a:p>
            <a:endParaRPr lang="de-DE" dirty="0" smtClean="0"/>
          </a:p>
          <a:p>
            <a:pPr lvl="1">
              <a:buFont typeface="Arial" panose="020B0604020202020204" pitchFamily="34" charset="0"/>
              <a:buChar char="•"/>
            </a:pPr>
            <a:r>
              <a:rPr lang="de-DE" dirty="0" smtClean="0"/>
              <a:t>entweder nur das Hauptwerk genannt </a:t>
            </a:r>
            <a:br>
              <a:rPr lang="de-DE" dirty="0" smtClean="0"/>
            </a:br>
            <a:r>
              <a:rPr lang="de-DE" dirty="0" smtClean="0"/>
              <a:t>oder</a:t>
            </a:r>
          </a:p>
          <a:p>
            <a:pPr lvl="1">
              <a:buFont typeface="Arial" panose="020B0604020202020204" pitchFamily="34" charset="0"/>
              <a:buChar char="•"/>
            </a:pPr>
            <a:r>
              <a:rPr lang="de-DE" dirty="0" smtClean="0"/>
              <a:t>die Ergänzungen werden als nachrangig präsentiert</a:t>
            </a:r>
          </a:p>
          <a:p>
            <a:pPr lvl="1"/>
            <a:endParaRPr lang="de-DE" dirty="0"/>
          </a:p>
          <a:p>
            <a:pPr marL="57150" indent="0">
              <a:buNone/>
            </a:pPr>
            <a:r>
              <a:rPr lang="de-DE" dirty="0" smtClean="0"/>
              <a:t>Erfasst wird vorrangig das Hauptwerk</a:t>
            </a:r>
          </a:p>
          <a:p>
            <a:pPr marL="57150" indent="0">
              <a:buNone/>
            </a:pPr>
            <a:r>
              <a:rPr lang="de-DE" dirty="0" smtClean="0"/>
              <a:t>Zur Ergänzung kann eine Beziehung nach RDA 25.1 hergestellt werden</a:t>
            </a:r>
          </a:p>
          <a:p>
            <a:pPr marL="57150" indent="0">
              <a:buNone/>
            </a:pPr>
            <a:r>
              <a:rPr lang="de-DE" dirty="0" smtClean="0"/>
              <a:t>Empfohlene Beziehungskennzeichnung: erweitert durch (RDA Anhang J.2.5)</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4111141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a:p>
            <a:pPr marL="0" indent="0">
              <a:lnSpc>
                <a:spcPct val="150000"/>
              </a:lnSpc>
              <a:buNone/>
            </a:pPr>
            <a:r>
              <a:rPr lang="de-DE" dirty="0" smtClean="0"/>
              <a:t>Ressourcen</a:t>
            </a:r>
            <a:r>
              <a:rPr lang="de-DE" dirty="0"/>
              <a:t>, die als einzelne Einheit erscheinen, deren Manifestation aber mehrere Werke verkörpert, werden als Zusammenstellungen bezeichnet (das gilt analog für mehrteilige Monographien gleichen Charakters). Dabei sollten mindestens zwei im Wesentlichen gleichrangige Werke enthalten sein. </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56641277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U:\Anita dienstlich\RDA\Teil-Ganzes-Beziehungen\Zusammenstellungen\RDA-Beispiele_Zusammenstellungen\Scans\20150309_144134.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56000" contrast="24000"/>
                    </a14:imgEffect>
                  </a14:imgLayer>
                </a14:imgProps>
              </a:ext>
              <a:ext uri="{28A0092B-C50C-407E-A947-70E740481C1C}">
                <a14:useLocalDpi xmlns:a14="http://schemas.microsoft.com/office/drawing/2010/main" val="0"/>
              </a:ext>
            </a:extLst>
          </a:blip>
          <a:srcRect r="33295" b="5220"/>
          <a:stretch/>
        </p:blipFill>
        <p:spPr bwMode="auto">
          <a:xfrm>
            <a:off x="107504" y="1906597"/>
            <a:ext cx="1800000" cy="454673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Fußzeilenplatzhalter 3"/>
          <p:cNvSpPr>
            <a:spLocks noGrp="1"/>
          </p:cNvSpPr>
          <p:nvPr>
            <p:ph type="ftr" sz="quarter" idx="14"/>
          </p:nvPr>
        </p:nvSpPr>
        <p:spPr>
          <a:xfrm>
            <a:off x="467544" y="6376243"/>
            <a:ext cx="8208912"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958812330"/>
              </p:ext>
            </p:extLst>
          </p:nvPr>
        </p:nvGraphicFramePr>
        <p:xfrm>
          <a:off x="2987824" y="729590"/>
          <a:ext cx="5904656" cy="5579730"/>
        </p:xfrm>
        <a:graphic>
          <a:graphicData uri="http://schemas.openxmlformats.org/drawingml/2006/table">
            <a:tbl>
              <a:tblPr firstRow="1" bandRow="1">
                <a:tableStyleId>{5C22544A-7EE6-4342-B048-85BDC9FD1C3A}</a:tableStyleId>
              </a:tblPr>
              <a:tblGrid>
                <a:gridCol w="852894"/>
                <a:gridCol w="852894"/>
                <a:gridCol w="2165041"/>
                <a:gridCol w="2033827"/>
              </a:tblGrid>
              <a:tr h="384111">
                <a:tc>
                  <a:txBody>
                    <a:bodyPr/>
                    <a:lstStyle/>
                    <a:p>
                      <a:r>
                        <a:rPr lang="de-DE" sz="1400" b="1"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RDA</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Element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475046">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 &lt;&lt;</a:t>
                      </a:r>
                      <a:r>
                        <a:rPr lang="de-DE" sz="1400" dirty="0" smtClean="0">
                          <a:latin typeface="Verdana" panose="020B0604030504040204" pitchFamily="34" charset="0"/>
                          <a:ea typeface="Verdana" panose="020B0604030504040204" pitchFamily="34" charset="0"/>
                          <a:cs typeface="Verdana" panose="020B0604030504040204" pitchFamily="34" charset="0"/>
                        </a:rPr>
                        <a:t>Der</a:t>
                      </a: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&gt;&gt;</a:t>
                      </a:r>
                      <a:r>
                        <a:rPr lang="de-DE" sz="1400" dirty="0" smtClean="0">
                          <a:latin typeface="Verdana" panose="020B0604030504040204" pitchFamily="34" charset="0"/>
                          <a:ea typeface="Verdana" panose="020B0604030504040204" pitchFamily="34" charset="0"/>
                          <a:cs typeface="Verdana" panose="020B0604030504040204" pitchFamily="34" charset="0"/>
                        </a:rPr>
                        <a:t> Wanderer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99072">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359</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2.4.2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Verantwortlich-</a:t>
                      </a:r>
                      <a:r>
                        <a:rPr lang="de-DE" sz="1400"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sz="1400" b="1" dirty="0" smtClean="0">
                          <a:latin typeface="Verdana" panose="020B0604030504040204" pitchFamily="34" charset="0"/>
                          <a:ea typeface="Verdana" panose="020B0604030504040204" pitchFamily="34" charset="0"/>
                          <a:cs typeface="Verdana" panose="020B0604030504040204" pitchFamily="34" charset="0"/>
                        </a:rPr>
                        <a:t>,</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dirty="0" smtClean="0">
                          <a:latin typeface="Verdana" panose="020B0604030504040204" pitchFamily="34" charset="0"/>
                          <a:ea typeface="Verdana" panose="020B0604030504040204" pitchFamily="34" charset="0"/>
                          <a:cs typeface="Verdana" panose="020B0604030504040204" pitchFamily="34" charset="0"/>
                        </a:rPr>
                        <a:t> Peter Härtling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899072">
                <a:tc>
                  <a:txBody>
                    <a:bodyPr/>
                    <a:lstStyle/>
                    <a:p>
                      <a:pPr>
                        <a:lnSpc>
                          <a:spcPts val="1600"/>
                        </a:lnSpc>
                        <a:spcBef>
                          <a:spcPts val="600"/>
                        </a:spcBef>
                        <a:spcAft>
                          <a:spcPts val="600"/>
                        </a:spcAft>
                      </a:pP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=100</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17.8</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In der Manifestation</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verkörpertes Werk</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 Härtling, Peter</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$d 1933-</a:t>
                      </a:r>
                      <a:b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 &lt;&lt;Der&gt;&gt; Wanderer</a:t>
                      </a:r>
                      <a:endParaRPr lang="de-DE" sz="140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nchor="ctr"/>
                </a:tc>
              </a:tr>
              <a:tr h="494994">
                <a:tc rowSpan="2">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nchor="ctr"/>
                </a:tc>
                <a:tc>
                  <a:txBody>
                    <a:bodyPr/>
                    <a:lstStyle/>
                    <a:p>
                      <a:pPr marL="0" indent="0">
                        <a:lnSpc>
                          <a:spcPts val="16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Härtling, Peter</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baseline="0" dirty="0" smtClean="0">
                          <a:latin typeface="Verdana" panose="020B0604030504040204" pitchFamily="34" charset="0"/>
                          <a:ea typeface="Verdana" panose="020B0604030504040204" pitchFamily="34" charset="0"/>
                          <a:cs typeface="Verdana" panose="020B0604030504040204" pitchFamily="34" charset="0"/>
                        </a:rPr>
                        <a:t> 1933-</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99123">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a:txBody>
                    <a:bodyPr/>
                    <a:lstStyle/>
                    <a:p>
                      <a:pPr marL="0" indent="0">
                        <a:lnSpc>
                          <a:spcPts val="16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aut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476384">
                <a:tc rowSpan="2">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534</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24.5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nchor="ctr"/>
                </a:tc>
                <a:tc rowSpan="2">
                  <a:txBody>
                    <a:bodyPr/>
                    <a:lstStyle/>
                    <a:p>
                      <a:pPr marL="0" indent="0">
                        <a:lnSpc>
                          <a:spcPts val="1600"/>
                        </a:lnSpc>
                        <a:spcBef>
                          <a:spcPts val="600"/>
                        </a:spcBef>
                        <a:spcAft>
                          <a:spcPts val="600"/>
                        </a:spcAft>
                        <a:buNone/>
                      </a:pP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Erweitert</a:t>
                      </a:r>
                      <a:r>
                        <a:rPr lang="de-DE" sz="1400" baseline="0" dirty="0" smtClean="0">
                          <a:latin typeface="Verdana" panose="020B0604030504040204" pitchFamily="34" charset="0"/>
                          <a:ea typeface="Verdana" panose="020B0604030504040204" pitchFamily="34" charset="0"/>
                          <a:cs typeface="Verdana" panose="020B0604030504040204" pitchFamily="34" charset="0"/>
                        </a:rPr>
                        <a:t> durch</a:t>
                      </a:r>
                      <a:br>
                        <a:rPr lang="de-DE" sz="1400" baseline="0" dirty="0" smtClean="0">
                          <a:latin typeface="Verdana" panose="020B0604030504040204" pitchFamily="34" charset="0"/>
                          <a:ea typeface="Verdana" panose="020B0604030504040204" pitchFamily="34" charset="0"/>
                          <a:cs typeface="Verdana" panose="020B0604030504040204" pitchFamily="34" charset="0"/>
                        </a:rPr>
                      </a:br>
                      <a:r>
                        <a:rPr lang="de-DE" sz="14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400" baseline="0" dirty="0" smtClean="0">
                          <a:latin typeface="Verdana" panose="020B0604030504040204" pitchFamily="34" charset="0"/>
                          <a:ea typeface="Verdana" panose="020B0604030504040204" pitchFamily="34" charset="0"/>
                          <a:cs typeface="Verdana" panose="020B0604030504040204" pitchFamily="34" charset="0"/>
                        </a:rPr>
                        <a:t> Müller, Wilhelm, 1794-1827. Die Winterreise</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r h="1191296">
                <a:tc vMerge="1">
                  <a:txBody>
                    <a:bodyPr/>
                    <a:lstStyle/>
                    <a:p>
                      <a:pPr>
                        <a:lnSpc>
                          <a:spcPts val="1600"/>
                        </a:lnSpc>
                        <a:spcBef>
                          <a:spcPts val="600"/>
                        </a:spcBef>
                        <a:spcAft>
                          <a:spcPts val="600"/>
                        </a:spcAft>
                      </a:pP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400" b="0" dirty="0" smtClean="0">
                          <a:latin typeface="Verdana" panose="020B0604030504040204" pitchFamily="34" charset="0"/>
                          <a:ea typeface="Verdana" panose="020B0604030504040204" pitchFamily="34" charset="0"/>
                          <a:cs typeface="Verdana" panose="020B0604030504040204" pitchFamily="34" charset="0"/>
                        </a:rPr>
                        <a:t>25.1</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400" b="0" dirty="0" smtClean="0">
                          <a:latin typeface="Verdana" panose="020B0604030504040204" pitchFamily="34" charset="0"/>
                          <a:ea typeface="Verdana" panose="020B0604030504040204" pitchFamily="34" charset="0"/>
                          <a:cs typeface="Verdana" panose="020B0604030504040204" pitchFamily="34" charset="0"/>
                        </a:rPr>
                        <a:t>In</a:t>
                      </a:r>
                      <a:r>
                        <a:rPr lang="de-DE" sz="1400" b="0" baseline="0" dirty="0" smtClean="0">
                          <a:latin typeface="Verdana" panose="020B0604030504040204" pitchFamily="34" charset="0"/>
                          <a:ea typeface="Verdana" panose="020B0604030504040204" pitchFamily="34" charset="0"/>
                          <a:cs typeface="Verdana" panose="020B0604030504040204" pitchFamily="34" charset="0"/>
                        </a:rPr>
                        <a:t> Beziehung stehendes Werk erfasst als normierter Sucheinstieg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nchor="ctr"/>
                </a:tc>
                <a:tc vMerge="1">
                  <a:txBody>
                    <a:bodyPr/>
                    <a:lstStyle/>
                    <a:p>
                      <a:pPr marL="0" indent="0">
                        <a:lnSpc>
                          <a:spcPts val="1600"/>
                        </a:lnSpc>
                        <a:spcBef>
                          <a:spcPts val="600"/>
                        </a:spcBef>
                        <a:spcAft>
                          <a:spcPts val="600"/>
                        </a:spcAft>
                        <a:buNone/>
                      </a:pP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 name="Textfeld 1"/>
          <p:cNvSpPr txBox="1"/>
          <p:nvPr/>
        </p:nvSpPr>
        <p:spPr>
          <a:xfrm>
            <a:off x="107504" y="692696"/>
            <a:ext cx="2537070" cy="1169551"/>
          </a:xfrm>
          <a:prstGeom prst="rect">
            <a:avLst/>
          </a:prstGeom>
          <a:solidFill>
            <a:schemeClr val="bg1"/>
          </a:solidFill>
          <a:ln>
            <a:noFill/>
          </a:ln>
        </p:spPr>
        <p:txBody>
          <a:bodyPr wrap="square" rtlCol="0">
            <a:spAutoFit/>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Beispiel: </a:t>
            </a:r>
            <a:r>
              <a:rPr lang="de-DE" sz="1400" dirty="0" smtClean="0">
                <a:latin typeface="Verdana" panose="020B0604030504040204" pitchFamily="34" charset="0"/>
                <a:ea typeface="Verdana" panose="020B0604030504040204" pitchFamily="34" charset="0"/>
                <a:cs typeface="Verdana" panose="020B0604030504040204" pitchFamily="34" charset="0"/>
              </a:rPr>
              <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latin typeface="Verdana" panose="020B0604030504040204" pitchFamily="34" charset="0"/>
                <a:ea typeface="Verdana" panose="020B0604030504040204" pitchFamily="34" charset="0"/>
                <a:cs typeface="Verdana" panose="020B0604030504040204" pitchFamily="34" charset="0"/>
              </a:rPr>
              <a:t>Erfassung </a:t>
            </a:r>
            <a:r>
              <a:rPr lang="de-DE" sz="1400" dirty="0" smtClean="0">
                <a:latin typeface="Verdana" panose="020B0604030504040204" pitchFamily="34" charset="0"/>
                <a:ea typeface="Verdana" panose="020B0604030504040204" pitchFamily="34" charset="0"/>
                <a:cs typeface="Verdana" panose="020B0604030504040204" pitchFamily="34" charset="0"/>
              </a:rPr>
              <a:t>der Ergänzung als</a:t>
            </a:r>
            <a:r>
              <a:rPr lang="de-DE" sz="1400" dirty="0">
                <a:latin typeface="Verdana" panose="020B0604030504040204" pitchFamily="34" charset="0"/>
                <a:ea typeface="Verdana" panose="020B0604030504040204" pitchFamily="34" charset="0"/>
                <a:cs typeface="Verdana" panose="020B0604030504040204" pitchFamily="34" charset="0"/>
              </a:rPr>
              <a:t> </a:t>
            </a:r>
            <a:r>
              <a:rPr lang="de-DE" sz="1400" dirty="0" smtClean="0">
                <a:latin typeface="Verdana" panose="020B0604030504040204" pitchFamily="34" charset="0"/>
                <a:ea typeface="Verdana" panose="020B0604030504040204" pitchFamily="34" charset="0"/>
                <a:cs typeface="Verdana" panose="020B0604030504040204" pitchFamily="34" charset="0"/>
              </a:rPr>
              <a:t>in Beziehung stehendes Werk mittels normierten Sucheinstiegs</a:t>
            </a:r>
          </a:p>
        </p:txBody>
      </p:sp>
      <p:sp>
        <p:nvSpPr>
          <p:cNvPr id="10" name="Textfeld 9"/>
          <p:cNvSpPr txBox="1"/>
          <p:nvPr/>
        </p:nvSpPr>
        <p:spPr>
          <a:xfrm>
            <a:off x="469186" y="3778805"/>
            <a:ext cx="2283747" cy="2031325"/>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Aus dem Inhaltsverzeichnis geht hervor, dass noch ein weiteres Werk eines anderen Autors enthalten ist. </a:t>
            </a:r>
          </a:p>
        </p:txBody>
      </p:sp>
      <p:pic>
        <p:nvPicPr>
          <p:cNvPr id="6147" name="Picture 3" descr="U:\Anita dienstlich\RDA\Teil-Ganzes-Beziehungen\Zusammenstellungen\RDA-Beispiele_Zusammenstellungen\Scans\20150309_152034.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36000" contrast="20000"/>
                    </a14:imgEffect>
                  </a14:imgLayer>
                </a14:imgProps>
              </a:ext>
              <a:ext uri="{28A0092B-C50C-407E-A947-70E740481C1C}">
                <a14:useLocalDpi xmlns:a14="http://schemas.microsoft.com/office/drawing/2010/main" val="0"/>
              </a:ext>
            </a:extLst>
          </a:blip>
          <a:srcRect l="11211" t="9233" r="7598" b="36703"/>
          <a:stretch/>
        </p:blipFill>
        <p:spPr bwMode="auto">
          <a:xfrm>
            <a:off x="1367846" y="2154568"/>
            <a:ext cx="1385087" cy="16398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9" name="Titel 1"/>
          <p:cNvSpPr>
            <a:spLocks noGrp="1"/>
          </p:cNvSpPr>
          <p:nvPr>
            <p:ph type="title"/>
          </p:nvPr>
        </p:nvSpPr>
        <p:spPr>
          <a:xfrm>
            <a:off x="251520" y="183778"/>
            <a:ext cx="8640960" cy="508918"/>
          </a:xfrm>
        </p:spPr>
        <p:txBody>
          <a:bodyPr/>
          <a:lstStyle/>
          <a:p>
            <a:r>
              <a:rPr lang="de-DE" dirty="0"/>
              <a:t>Hauptwerk mit </a:t>
            </a:r>
            <a:r>
              <a:rPr lang="de-DE" dirty="0" smtClean="0"/>
              <a:t>Ergänzung -2-</a:t>
            </a:r>
            <a:endParaRPr lang="de-DE" dirty="0"/>
          </a:p>
        </p:txBody>
      </p:sp>
    </p:spTree>
    <p:extLst>
      <p:ext uri="{BB962C8B-B14F-4D97-AF65-F5344CB8AC3E}">
        <p14:creationId xmlns:p14="http://schemas.microsoft.com/office/powerpoint/2010/main" val="28555963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von Zusammenstellungen</a:t>
            </a:r>
            <a:endParaRPr lang="de-DE" dirty="0"/>
          </a:p>
        </p:txBody>
      </p:sp>
      <p:sp>
        <p:nvSpPr>
          <p:cNvPr id="3" name="Textplatzhalter 2"/>
          <p:cNvSpPr>
            <a:spLocks noGrp="1"/>
          </p:cNvSpPr>
          <p:nvPr>
            <p:ph type="body" sz="quarter" idx="13"/>
          </p:nvPr>
        </p:nvSpPr>
        <p:spPr/>
        <p:txBody>
          <a:bodyPr wrap="square"/>
          <a:lstStyle/>
          <a:p>
            <a:r>
              <a:rPr lang="de-DE" dirty="0"/>
              <a:t>Zusammenstellungen von Werken von einer Person, einer Familie oder einer Körperschaft</a:t>
            </a:r>
            <a:endParaRPr lang="de-DE" dirty="0" smtClean="0"/>
          </a:p>
          <a:p>
            <a:pPr lvl="1"/>
            <a:endParaRPr lang="de-DE" dirty="0" smtClean="0"/>
          </a:p>
          <a:p>
            <a:pPr lvl="1"/>
            <a:r>
              <a:rPr lang="de-DE" dirty="0" smtClean="0"/>
              <a:t>Mit übergeordnetem Titel</a:t>
            </a:r>
          </a:p>
          <a:p>
            <a:pPr lvl="1"/>
            <a:r>
              <a:rPr lang="de-DE" dirty="0" smtClean="0"/>
              <a:t>Ohne übergeordneten Titel</a:t>
            </a:r>
            <a:endParaRPr lang="de-DE" dirty="0"/>
          </a:p>
          <a:p>
            <a:pPr lvl="1"/>
            <a:endParaRPr lang="de-DE" dirty="0" smtClean="0"/>
          </a:p>
          <a:p>
            <a:r>
              <a:rPr lang="de-DE" dirty="0"/>
              <a:t>Zusammenstellungen von Werken verschiedener Personen, Familien oder </a:t>
            </a:r>
            <a:r>
              <a:rPr lang="de-DE" dirty="0" smtClean="0"/>
              <a:t>Körperschaften</a:t>
            </a:r>
          </a:p>
          <a:p>
            <a:pPr marL="457200" indent="-457200">
              <a:buFont typeface="+mj-lt"/>
              <a:buAutoNum type="arabicPeriod"/>
            </a:pPr>
            <a:endParaRPr lang="de-DE" dirty="0"/>
          </a:p>
          <a:p>
            <a:pPr lvl="1"/>
            <a:r>
              <a:rPr lang="de-DE" dirty="0"/>
              <a:t>Mit übergeordnetem Titel</a:t>
            </a:r>
          </a:p>
          <a:p>
            <a:pPr lvl="1"/>
            <a:r>
              <a:rPr lang="de-DE" dirty="0"/>
              <a:t>Ohne übergeordneten Titel</a:t>
            </a:r>
          </a:p>
          <a:p>
            <a:pPr lvl="1"/>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582646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-1-</a:t>
            </a:r>
            <a:endParaRPr lang="de-DE" dirty="0"/>
          </a:p>
        </p:txBody>
      </p:sp>
      <p:sp>
        <p:nvSpPr>
          <p:cNvPr id="3" name="Textplatzhalter 2"/>
          <p:cNvSpPr>
            <a:spLocks noGrp="1"/>
          </p:cNvSpPr>
          <p:nvPr>
            <p:ph type="body" sz="quarter" idx="13"/>
          </p:nvPr>
        </p:nvSpPr>
        <p:spPr/>
        <p:txBody>
          <a:bodyPr wrap="square"/>
          <a:lstStyle/>
          <a:p>
            <a:r>
              <a:rPr lang="de-DE" dirty="0" smtClean="0"/>
              <a:t>Umfassende Beschreibung (RDA 1.5.2)</a:t>
            </a:r>
          </a:p>
          <a:p>
            <a:endParaRPr lang="de-DE" dirty="0"/>
          </a:p>
          <a:p>
            <a:endParaRPr lang="de-DE" dirty="0" smtClean="0"/>
          </a:p>
          <a:p>
            <a:endParaRPr lang="de-DE" dirty="0" smtClean="0"/>
          </a:p>
          <a:p>
            <a:endParaRPr lang="de-DE" dirty="0" smtClean="0"/>
          </a:p>
          <a:p>
            <a:endParaRPr lang="de-DE" dirty="0"/>
          </a:p>
          <a:p>
            <a:r>
              <a:rPr lang="de-DE" dirty="0" smtClean="0"/>
              <a:t>Analytische Beschreibung (RDA 1.5.3)</a:t>
            </a:r>
          </a:p>
          <a:p>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1115616" y="1412776"/>
            <a:ext cx="2592288" cy="1800200"/>
          </a:xfrm>
          <a:prstGeom prst="rect">
            <a:avLst/>
          </a:prstGeom>
        </p:spPr>
      </p:pic>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1115616" y="3933057"/>
            <a:ext cx="4824536" cy="2019168"/>
          </a:xfrm>
          <a:prstGeom prst="rect">
            <a:avLst/>
          </a:prstGeom>
        </p:spPr>
      </p:pic>
    </p:spTree>
    <p:extLst>
      <p:ext uri="{BB962C8B-B14F-4D97-AF65-F5344CB8AC3E}">
        <p14:creationId xmlns:p14="http://schemas.microsoft.com/office/powerpoint/2010/main" val="3872437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Arten der Beschreibung -2-</a:t>
            </a:r>
            <a:endParaRPr lang="de-DE" dirty="0"/>
          </a:p>
        </p:txBody>
      </p:sp>
      <p:sp>
        <p:nvSpPr>
          <p:cNvPr id="3" name="Textplatzhalter 2"/>
          <p:cNvSpPr>
            <a:spLocks noGrp="1"/>
          </p:cNvSpPr>
          <p:nvPr>
            <p:ph type="body" sz="quarter" idx="13"/>
          </p:nvPr>
        </p:nvSpPr>
        <p:spPr/>
        <p:txBody>
          <a:bodyPr wrap="square"/>
          <a:lstStyle/>
          <a:p>
            <a:r>
              <a:rPr lang="de-DE" dirty="0" smtClean="0"/>
              <a:t>Hierarchische Beschreibung (RDA 1.5.4)</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pic>
        <p:nvPicPr>
          <p:cNvPr id="8" name="Grafik 7"/>
          <p:cNvPicPr/>
          <p:nvPr/>
        </p:nvPicPr>
        <p:blipFill>
          <a:blip r:embed="rId2">
            <a:extLst>
              <a:ext uri="{28A0092B-C50C-407E-A947-70E740481C1C}">
                <a14:useLocalDpi xmlns:a14="http://schemas.microsoft.com/office/drawing/2010/main" val="0"/>
              </a:ext>
            </a:extLst>
          </a:blip>
          <a:stretch>
            <a:fillRect/>
          </a:stretch>
        </p:blipFill>
        <p:spPr>
          <a:xfrm>
            <a:off x="755576" y="1340768"/>
            <a:ext cx="3012926" cy="4802475"/>
          </a:xfrm>
          <a:prstGeom prst="rect">
            <a:avLst/>
          </a:prstGeom>
        </p:spPr>
      </p:pic>
    </p:spTree>
    <p:extLst>
      <p:ext uri="{BB962C8B-B14F-4D97-AF65-F5344CB8AC3E}">
        <p14:creationId xmlns:p14="http://schemas.microsoft.com/office/powerpoint/2010/main" val="3545999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99802"/>
            <a:ext cx="8640960" cy="508918"/>
          </a:xfrm>
        </p:spPr>
        <p:txBody>
          <a:bodyPr/>
          <a:lstStyle/>
          <a:p>
            <a:r>
              <a:rPr lang="de-DE" dirty="0" smtClean="0"/>
              <a:t>In der Manifestation verkörpertes Werk (RDA 17.8)</a:t>
            </a:r>
            <a:endParaRPr lang="de-DE" dirty="0"/>
          </a:p>
        </p:txBody>
      </p:sp>
      <p:sp>
        <p:nvSpPr>
          <p:cNvPr id="3" name="Textplatzhalter 2"/>
          <p:cNvSpPr>
            <a:spLocks noGrp="1"/>
          </p:cNvSpPr>
          <p:nvPr>
            <p:ph type="body" sz="quarter" idx="13"/>
          </p:nvPr>
        </p:nvSpPr>
        <p:spPr>
          <a:xfrm>
            <a:off x="251520" y="1268760"/>
            <a:ext cx="8640960" cy="1584176"/>
          </a:xfrm>
        </p:spPr>
        <p:txBody>
          <a:bodyPr wrap="square"/>
          <a:lstStyle/>
          <a:p>
            <a:r>
              <a:rPr lang="de-DE" dirty="0" smtClean="0"/>
              <a:t>Besonderheit bei Zusammenstellungen: In </a:t>
            </a:r>
            <a:r>
              <a:rPr lang="de-DE" b="1" dirty="0" smtClean="0"/>
              <a:t>einer</a:t>
            </a:r>
            <a:r>
              <a:rPr lang="de-DE" dirty="0" smtClean="0"/>
              <a:t> Manifestation sind mehrere Werke verkörpert</a:t>
            </a:r>
          </a:p>
          <a:p>
            <a:pPr lvl="1"/>
            <a:r>
              <a:rPr lang="de-DE" dirty="0" smtClean="0"/>
              <a:t>Werk der Zusammenstellung selbst</a:t>
            </a:r>
          </a:p>
          <a:p>
            <a:pPr lvl="1"/>
            <a:r>
              <a:rPr lang="de-DE" dirty="0" smtClean="0"/>
              <a:t>Teilwerke, die in der Zusammenstellung enthalten sind</a:t>
            </a:r>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p:cNvPicPr/>
          <p:nvPr/>
        </p:nvPicPr>
        <p:blipFill>
          <a:blip r:embed="rId2">
            <a:extLst>
              <a:ext uri="{28A0092B-C50C-407E-A947-70E740481C1C}">
                <a14:useLocalDpi xmlns:a14="http://schemas.microsoft.com/office/drawing/2010/main" val="0"/>
              </a:ext>
            </a:extLst>
          </a:blip>
          <a:stretch>
            <a:fillRect/>
          </a:stretch>
        </p:blipFill>
        <p:spPr>
          <a:xfrm>
            <a:off x="2339752" y="2780928"/>
            <a:ext cx="4248472" cy="3456384"/>
          </a:xfrm>
          <a:prstGeom prst="rect">
            <a:avLst/>
          </a:prstGeom>
        </p:spPr>
      </p:pic>
    </p:spTree>
    <p:extLst>
      <p:ext uri="{BB962C8B-B14F-4D97-AF65-F5344CB8AC3E}">
        <p14:creationId xmlns:p14="http://schemas.microsoft.com/office/powerpoint/2010/main" val="97616029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Zusammenstellender </a:t>
            </a:r>
            <a:r>
              <a:rPr lang="de-DE" smtClean="0"/>
              <a:t>oder Herausgeber</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Beziehungskennzeichnung Zusammenstellender (RDA </a:t>
            </a:r>
            <a:r>
              <a:rPr lang="de-DE" smtClean="0"/>
              <a:t>I.2.1)</a:t>
            </a:r>
            <a:endParaRPr lang="de-DE" dirty="0" smtClean="0"/>
          </a:p>
          <a:p>
            <a:pPr lvl="1"/>
            <a:r>
              <a:rPr lang="de-DE" dirty="0" smtClean="0"/>
              <a:t>Schaffung eines neuen Werks durch Zusammentragen, Editieren usw.</a:t>
            </a:r>
          </a:p>
          <a:p>
            <a:pPr lvl="1"/>
            <a:r>
              <a:rPr lang="de-DE" dirty="0" smtClean="0"/>
              <a:t>Beispiele: eine Bibliografie, ein Verzeichnis</a:t>
            </a:r>
          </a:p>
          <a:p>
            <a:pPr lvl="1"/>
            <a:endParaRPr lang="de-DE" dirty="0"/>
          </a:p>
          <a:p>
            <a:r>
              <a:rPr lang="de-DE" dirty="0" smtClean="0"/>
              <a:t>Beziehungskennzeichnung Herausgeber (RDA I.3.1)</a:t>
            </a:r>
          </a:p>
          <a:p>
            <a:pPr lvl="1"/>
            <a:r>
              <a:rPr lang="de-DE" dirty="0" smtClean="0"/>
              <a:t>Auswählen und Zusammenstellen von Werken oder Teilen von Werken anderer geistiger Schöpfer</a:t>
            </a:r>
          </a:p>
          <a:p>
            <a:pPr lvl="1"/>
            <a:r>
              <a:rPr lang="de-DE" dirty="0" smtClean="0"/>
              <a:t>Beispiel: Aufsatzband mit Beiträgen verschiedener Verfasser</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5A.02.01: Zusammenstellungen - umfassende Beschreibung | Stand: 30.11.2015 | Aleph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427205853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3528</Words>
  <Application>Microsoft Office PowerPoint</Application>
  <PresentationFormat>Bildschirmpräsentation (4:3)</PresentationFormat>
  <Paragraphs>803</Paragraphs>
  <Slides>40</Slides>
  <Notes>4</Notes>
  <HiddenSlides>0</HiddenSlides>
  <MMClips>0</MMClips>
  <ScaleCrop>false</ScaleCrop>
  <HeadingPairs>
    <vt:vector size="4" baseType="variant">
      <vt:variant>
        <vt:lpstr>Design</vt:lpstr>
      </vt:variant>
      <vt:variant>
        <vt:i4>1</vt:i4>
      </vt:variant>
      <vt:variant>
        <vt:lpstr>Folientitel</vt:lpstr>
      </vt:variant>
      <vt:variant>
        <vt:i4>40</vt:i4>
      </vt:variant>
    </vt:vector>
  </HeadingPairs>
  <TitlesOfParts>
    <vt:vector size="41" baseType="lpstr">
      <vt:lpstr>Larissa</vt:lpstr>
      <vt:lpstr>Schulungsunterlagen der AG RDA</vt:lpstr>
      <vt:lpstr>Zusammenstellungen:  umfassende Beschreibung</vt:lpstr>
      <vt:lpstr>Inhalt</vt:lpstr>
      <vt:lpstr>Definition</vt:lpstr>
      <vt:lpstr>Arten von Zusammenstellungen</vt:lpstr>
      <vt:lpstr>Arten der Beschreibung -1-</vt:lpstr>
      <vt:lpstr>Arten der Beschreibung -2-</vt:lpstr>
      <vt:lpstr>In der Manifestation verkörpertes Werk (RDA 17.8)</vt:lpstr>
      <vt:lpstr>Zusammenstellender oder Herausgeber</vt:lpstr>
      <vt:lpstr>Umfassende Beschreibung</vt:lpstr>
      <vt:lpstr>Einzelner geistiger Schöpfer, übergeordneter Titel -1-</vt:lpstr>
      <vt:lpstr>Einzelner geistiger Schöpfer, übergeordneter Titel -2-</vt:lpstr>
      <vt:lpstr>Einzelner geistiger Schöpfer, übergeordneter Titel -3-</vt:lpstr>
      <vt:lpstr>Einzelner geistiger Schöpfer, übergeordneter Titel -4-</vt:lpstr>
      <vt:lpstr>Einzelner geistiger Schöpfer, übergeordneter Titel -5-</vt:lpstr>
      <vt:lpstr>Einzelner geistiger Schöpfer, übergeordneter Titel -6-</vt:lpstr>
      <vt:lpstr>Einzelner geistiger Schöpfer, übergeordneter Titel -7-</vt:lpstr>
      <vt:lpstr>PowerPoint-Präsentation</vt:lpstr>
      <vt:lpstr>Einzelner geistiger Schöpfer, übergeordneter Titel -9-</vt:lpstr>
      <vt:lpstr>Einzelner geistiger Schöpfer, übergeordneter Titel -10-</vt:lpstr>
      <vt:lpstr>PowerPoint-Präsentation</vt:lpstr>
      <vt:lpstr>Einzelner geistiger Schöpfer, übergeordneter Titel -12-</vt:lpstr>
      <vt:lpstr>Einzelner geistiger Schöpfer, kein übergeordneter Titel -1-</vt:lpstr>
      <vt:lpstr>Einzelner geistiger Schöpfer, kein übergeordneter Titel -2-</vt:lpstr>
      <vt:lpstr>Einzelner geistiger Schöpfer, kein übergeordneter Titel -3-</vt:lpstr>
      <vt:lpstr>Verschiedene geistige Schöpfer, übergeordneter Titel -1-</vt:lpstr>
      <vt:lpstr>Verschiedene geistige Schöpfer, übergeordneter Titel -2-</vt:lpstr>
      <vt:lpstr>Verschiedene geistige Schöpfer, übergeordneter Titel -3-</vt:lpstr>
      <vt:lpstr>Verschiedene geistige Schöpfer, übergeordneter Titel -4-</vt:lpstr>
      <vt:lpstr>Verschiedene geistige Schöpfer, übergeordneter Titel -5-</vt:lpstr>
      <vt:lpstr>Verschiedene geistige Schöpfer, übergeordneter Titel -6-</vt:lpstr>
      <vt:lpstr>Verschiedene geistige Schöpfer, übergeordneter Titel -7-</vt:lpstr>
      <vt:lpstr>Verschiedene geistige Schöpfer, übergeordneter Titel -8-</vt:lpstr>
      <vt:lpstr>Verschiedene geistige Schöpfer, übergeordneter Titel -9-</vt:lpstr>
      <vt:lpstr>Verschiedene geistige Schöpfer, übergeordneter Titel -10-</vt:lpstr>
      <vt:lpstr>Verschiedene geistige Schöpfer, kein übergeordneter Titel -1-</vt:lpstr>
      <vt:lpstr>Verschiedene geistige Schöpfer, kein übergeordneter Titel -2-</vt:lpstr>
      <vt:lpstr>Verschiedene geistige Schöpfer, kein übergeordneter Titel -3-</vt:lpstr>
      <vt:lpstr>Hauptwerk mit Ergänzung -1- (RDA 6.27.1.4 D-A-CH)</vt:lpstr>
      <vt:lpstr>Hauptwerk mit Ergänzung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132</cp:revision>
  <cp:lastPrinted>2015-03-08T17:02:14Z</cp:lastPrinted>
  <dcterms:created xsi:type="dcterms:W3CDTF">2014-02-18T07:01:40Z</dcterms:created>
  <dcterms:modified xsi:type="dcterms:W3CDTF">2016-11-29T16:45:28Z</dcterms:modified>
</cp:coreProperties>
</file>