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85" r:id="rId2"/>
    <p:sldId id="259" r:id="rId3"/>
    <p:sldId id="336" r:id="rId4"/>
    <p:sldId id="344" r:id="rId5"/>
    <p:sldId id="334" r:id="rId6"/>
    <p:sldId id="338" r:id="rId7"/>
    <p:sldId id="339" r:id="rId8"/>
    <p:sldId id="340" r:id="rId9"/>
    <p:sldId id="341" r:id="rId10"/>
    <p:sldId id="303" r:id="rId11"/>
    <p:sldId id="304" r:id="rId12"/>
    <p:sldId id="294" r:id="rId13"/>
    <p:sldId id="312" r:id="rId14"/>
    <p:sldId id="305" r:id="rId15"/>
    <p:sldId id="313" r:id="rId16"/>
    <p:sldId id="314" r:id="rId17"/>
    <p:sldId id="306" r:id="rId18"/>
    <p:sldId id="315" r:id="rId19"/>
    <p:sldId id="316" r:id="rId20"/>
    <p:sldId id="308" r:id="rId21"/>
    <p:sldId id="319" r:id="rId22"/>
    <p:sldId id="318" r:id="rId23"/>
    <p:sldId id="317" r:id="rId24"/>
    <p:sldId id="311" r:id="rId25"/>
    <p:sldId id="321" r:id="rId26"/>
    <p:sldId id="343" r:id="rId27"/>
    <p:sldId id="322" r:id="rId28"/>
    <p:sldId id="323" r:id="rId29"/>
    <p:sldId id="342" r:id="rId30"/>
    <p:sldId id="326" r:id="rId31"/>
    <p:sldId id="327" r:id="rId32"/>
    <p:sldId id="298" r:id="rId33"/>
    <p:sldId id="325" r:id="rId34"/>
    <p:sldId id="328" r:id="rId35"/>
    <p:sldId id="329" r:id="rId36"/>
    <p:sldId id="309" r:id="rId37"/>
    <p:sldId id="320" r:id="rId38"/>
    <p:sldId id="331" r:id="rId39"/>
    <p:sldId id="302" r:id="rId40"/>
    <p:sldId id="332" r:id="rId41"/>
    <p:sldId id="333" r:id="rId42"/>
  </p:sldIdLst>
  <p:sldSz cx="9144000" cy="6858000" type="screen4x3"/>
  <p:notesSz cx="9723438"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93" autoAdjust="0"/>
    <p:restoredTop sz="94356" autoAdjust="0"/>
  </p:normalViewPr>
  <p:slideViewPr>
    <p:cSldViewPr>
      <p:cViewPr>
        <p:scale>
          <a:sx n="80" d="100"/>
          <a:sy n="80" d="100"/>
        </p:scale>
        <p:origin x="-1104" y="-115"/>
      </p:cViewPr>
      <p:guideLst>
        <p:guide orient="horz" pos="2160"/>
        <p:guide pos="2880"/>
      </p:guideLst>
    </p:cSldViewPr>
  </p:slideViewPr>
  <p:outlineViewPr>
    <p:cViewPr>
      <p:scale>
        <a:sx n="33" d="100"/>
        <a:sy n="33" d="100"/>
      </p:scale>
      <p:origin x="42" y="1431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160"/>
        <p:guide pos="306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5507699" y="0"/>
            <a:ext cx="4213490" cy="3429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29.11.2016</a:t>
            </a:fld>
            <a:endParaRPr lang="de-DE"/>
          </a:p>
        </p:txBody>
      </p:sp>
      <p:sp>
        <p:nvSpPr>
          <p:cNvPr id="4" name="Fußzeilenplatzhalter 3"/>
          <p:cNvSpPr>
            <a:spLocks noGrp="1"/>
          </p:cNvSpPr>
          <p:nvPr>
            <p:ph type="ftr" sz="quarter" idx="2"/>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5507699" y="6513910"/>
            <a:ext cx="4213490" cy="3429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507699" y="0"/>
            <a:ext cx="4213490" cy="3429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29.11.2016</a:t>
            </a:fld>
            <a:endParaRPr lang="de-DE"/>
          </a:p>
        </p:txBody>
      </p:sp>
      <p:sp>
        <p:nvSpPr>
          <p:cNvPr id="4" name="Folienbildplatzhalter 3"/>
          <p:cNvSpPr>
            <a:spLocks noGrp="1" noRot="1" noChangeAspect="1"/>
          </p:cNvSpPr>
          <p:nvPr>
            <p:ph type="sldImg" idx="2"/>
          </p:nvPr>
        </p:nvSpPr>
        <p:spPr>
          <a:xfrm>
            <a:off x="3148013" y="514350"/>
            <a:ext cx="3427412" cy="25717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72344" y="3257551"/>
            <a:ext cx="7778750" cy="30861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507699" y="6513910"/>
            <a:ext cx="4213490" cy="3429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577266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Aus pragmatischen Gründen ist es in der Praxis erlaubt, die Verfasser der Teilwerke in der Gesamtaufnahme mit der Beziehungskennzeichnung "Verfasser" aufzuführen, ohne Beziehungen zu den Teilwerken herzustellen. </a:t>
            </a:r>
            <a:r>
              <a:rPr lang="de-AT" smtClean="0"/>
              <a:t>Da solche Angaben keinem RDA-Element zugeordnet werden können, kommen sie in den nachfolgenden Beispielen auch nicht vor.</a:t>
            </a:r>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43760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8352928" cy="365125"/>
          </a:xfrm>
        </p:spPr>
        <p:txBody>
          <a:bodyPr/>
          <a:lstStyle>
            <a:lvl1pPr algn="l">
              <a:defRPr>
                <a:solidFill>
                  <a:schemeClr val="accent1">
                    <a:lumMod val="75000"/>
                  </a:schemeClr>
                </a:solidFill>
              </a:defRPr>
            </a:lvl1pPr>
          </a:lstStyle>
          <a:p>
            <a:r>
              <a:rPr lang="de-DE" smtClean="0"/>
              <a:t>AG RDA Schulungsunterlagen – Modul 5A.02.01: Zusammenstellungen - umfassende Beschreibung | Stand: 30.11.2015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08912" cy="365125"/>
          </a:xfrm>
          <a:prstGeom prst="rect">
            <a:avLst/>
          </a:prstGeom>
        </p:spPr>
        <p:txBody>
          <a:bodyPr vert="horz" lIns="91440" tIns="45720" rIns="91440" bIns="45720" rtlCol="0" anchor="ctr"/>
          <a:lstStyle>
            <a:lvl1pPr algn="l">
              <a:defRPr sz="800" baseline="0">
                <a:solidFill>
                  <a:schemeClr val="tx1">
                    <a:lumMod val="50000"/>
                    <a:lumOff val="50000"/>
                  </a:schemeClr>
                </a:solidFill>
                <a:latin typeface="Verdana" panose="020B0604030504040204" pitchFamily="34" charset="0"/>
              </a:defRPr>
            </a:lvl1pPr>
          </a:lstStyle>
          <a:p>
            <a:r>
              <a:rPr lang="de-DE" smtClean="0"/>
              <a:t>AG RDA Schulungsunterlagen – Modul 5A.02.01: Zusammenstellungen - umfassende Beschreibung | Stand: 30.11.2015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4.wdp"/></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2.jpeg"/><Relationship Id="rId1" Type="http://schemas.openxmlformats.org/officeDocument/2006/relationships/slideLayout" Target="../slideLayouts/slideLayout1.xml"/><Relationship Id="rId5" Type="http://schemas.microsoft.com/office/2007/relationships/hdphoto" Target="../media/hdphoto7.wdp"/><Relationship Id="rId4" Type="http://schemas.openxmlformats.org/officeDocument/2006/relationships/image" Target="../media/image3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Umfassende Beschreibung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Grundprinzipien:</a:t>
            </a:r>
          </a:p>
          <a:p>
            <a:pPr marL="0" indent="0">
              <a:buNone/>
            </a:pPr>
            <a:endParaRPr lang="de-DE" dirty="0" smtClean="0"/>
          </a:p>
          <a:p>
            <a:r>
              <a:rPr lang="de-DE" dirty="0" smtClean="0"/>
              <a:t>Mit übergeordnetem Titel (RDA 2.3.2.6)</a:t>
            </a:r>
          </a:p>
          <a:p>
            <a:pPr lvl="1"/>
            <a:r>
              <a:rPr lang="de-DE" dirty="0" smtClean="0"/>
              <a:t>Übergeordneter Titel wird zum Haupttitel der Manifestation</a:t>
            </a:r>
          </a:p>
          <a:p>
            <a:pPr lvl="1"/>
            <a:r>
              <a:rPr lang="de-DE" dirty="0" smtClean="0"/>
              <a:t>Hauptsächliches in der Manifestation verkörpertes Werk ist das Werk der Zusammenstellung, enthaltene Werke </a:t>
            </a:r>
            <a:r>
              <a:rPr lang="de-DE" i="1" dirty="0" smtClean="0"/>
              <a:t>können</a:t>
            </a:r>
            <a:r>
              <a:rPr lang="de-DE" dirty="0" smtClean="0"/>
              <a:t> als in Beziehung stehende Werke erfasst werden</a:t>
            </a:r>
          </a:p>
          <a:p>
            <a:pPr lvl="1"/>
            <a:r>
              <a:rPr lang="de-DE" dirty="0" smtClean="0"/>
              <a:t>vorliegende </a:t>
            </a:r>
            <a:r>
              <a:rPr lang="de-DE" dirty="0"/>
              <a:t>Titel der Teile </a:t>
            </a:r>
            <a:r>
              <a:rPr lang="de-DE" i="1" dirty="0" smtClean="0"/>
              <a:t>können</a:t>
            </a:r>
            <a:r>
              <a:rPr lang="de-DE" dirty="0" smtClean="0"/>
              <a:t> als </a:t>
            </a:r>
            <a:r>
              <a:rPr lang="de-DE" dirty="0"/>
              <a:t>Titel von in Beziehung stehenden Manifestationen </a:t>
            </a:r>
            <a:r>
              <a:rPr lang="de-DE" dirty="0" smtClean="0"/>
              <a:t>erfasst werden</a:t>
            </a:r>
            <a:br>
              <a:rPr lang="de-DE" dirty="0" smtClean="0"/>
            </a:br>
            <a:endParaRPr lang="de-DE" dirty="0" smtClean="0"/>
          </a:p>
          <a:p>
            <a:r>
              <a:rPr lang="de-DE" dirty="0" smtClean="0"/>
              <a:t>Ohne übergeordneten Titel (RDA 2.3.2.9)</a:t>
            </a:r>
          </a:p>
          <a:p>
            <a:pPr lvl="1"/>
            <a:r>
              <a:rPr lang="de-DE" dirty="0" smtClean="0"/>
              <a:t>Alle Manifestationstitel werden erfasst</a:t>
            </a:r>
          </a:p>
          <a:p>
            <a:pPr lvl="1"/>
            <a:r>
              <a:rPr lang="de-DE" dirty="0" smtClean="0"/>
              <a:t>Nur das erste oder hauptsächliche in der Manifestation verkörperte Werk </a:t>
            </a:r>
            <a:r>
              <a:rPr lang="de-DE" i="1" dirty="0" smtClean="0"/>
              <a:t>muss</a:t>
            </a:r>
            <a:r>
              <a:rPr lang="de-DE" dirty="0" smtClean="0"/>
              <a:t> erfasst werden</a:t>
            </a:r>
          </a:p>
          <a:p>
            <a:pPr lvl="1"/>
            <a:endParaRPr lang="de-DE" dirty="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38285086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smtClean="0"/>
              <a:t>Einzelner</a:t>
            </a:r>
            <a:r>
              <a:rPr lang="de-DE" i="1" dirty="0" smtClean="0"/>
              <a:t> </a:t>
            </a:r>
            <a:r>
              <a:rPr lang="de-DE" dirty="0" smtClean="0"/>
              <a:t>geistiger Schöpfer, übergeordneter Titel -1-</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Vollständige Werke (RDA 6.2.2.10.1)</a:t>
            </a:r>
          </a:p>
          <a:p>
            <a:endParaRPr lang="de-DE" dirty="0" smtClean="0"/>
          </a:p>
          <a:p>
            <a:pPr lvl="1">
              <a:buFont typeface="Arial" panose="020B0604020202020204" pitchFamily="34" charset="0"/>
              <a:buChar char="•"/>
            </a:pPr>
            <a:r>
              <a:rPr lang="de-DE" dirty="0" smtClean="0"/>
              <a:t>Erfasst wird Formaltitel </a:t>
            </a:r>
            <a:r>
              <a:rPr lang="de-DE" i="1" dirty="0" smtClean="0"/>
              <a:t>Werke</a:t>
            </a:r>
          </a:p>
          <a:p>
            <a:pPr marL="457200" lvl="1" indent="0">
              <a:buNone/>
            </a:pPr>
            <a:endParaRPr lang="de-DE" i="1" dirty="0" smtClean="0"/>
          </a:p>
          <a:p>
            <a:pPr lvl="1">
              <a:buFont typeface="Arial" panose="020B0604020202020204" pitchFamily="34" charset="0"/>
              <a:buChar char="•"/>
            </a:pPr>
            <a:r>
              <a:rPr lang="de-DE" dirty="0" smtClean="0"/>
              <a:t>Formaltitel ist für alle Expressionen desselben Werkes gleich</a:t>
            </a:r>
          </a:p>
          <a:p>
            <a:pPr lvl="2">
              <a:buFont typeface="Symbol" panose="05050102010706020507" pitchFamily="18" charset="2"/>
              <a:buChar char="-"/>
            </a:pPr>
            <a:r>
              <a:rPr lang="de-DE" dirty="0" smtClean="0"/>
              <a:t>Beispiel: Zusammenstellungen unterschiedlicher Herausgeber </a:t>
            </a:r>
          </a:p>
          <a:p>
            <a:pPr lvl="2">
              <a:buFont typeface="Symbol" panose="05050102010706020507" pitchFamily="18" charset="2"/>
              <a:buChar char="-"/>
            </a:pPr>
            <a:r>
              <a:rPr lang="de-DE" dirty="0" smtClean="0"/>
              <a:t>Formaltitel immer: Werke</a:t>
            </a:r>
          </a:p>
          <a:p>
            <a:pPr lvl="2">
              <a:buFont typeface="Symbol" panose="05050102010706020507" pitchFamily="18" charset="2"/>
              <a:buChar char="-"/>
            </a:pPr>
            <a:r>
              <a:rPr lang="de-DE" dirty="0" smtClean="0"/>
              <a:t>Keine weiteren unterscheidenden Merkmale erforderlich</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037912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Anita dienstlich\RDA\Teil-Ganzes-Beziehungen\Zusammenstellungen\RDA-Beispiele_Zusammenstellungen\Scans\20150309_144413.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13000"/>
                    </a14:imgEffect>
                  </a14:imgLayer>
                </a14:imgProps>
              </a:ext>
              <a:ext uri="{28A0092B-C50C-407E-A947-70E740481C1C}">
                <a14:useLocalDpi xmlns:a14="http://schemas.microsoft.com/office/drawing/2010/main" val="0"/>
              </a:ext>
            </a:extLst>
          </a:blip>
          <a:srcRect t="3" b="23360"/>
          <a:stretch/>
        </p:blipFill>
        <p:spPr bwMode="auto">
          <a:xfrm>
            <a:off x="165950" y="1677095"/>
            <a:ext cx="2833804" cy="38610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6" name="Tabelle 5"/>
          <p:cNvGraphicFramePr>
            <a:graphicFrameLocks noGrp="1"/>
          </p:cNvGraphicFramePr>
          <p:nvPr>
            <p:extLst>
              <p:ext uri="{D42A27DB-BD31-4B8C-83A1-F6EECF244321}">
                <p14:modId xmlns:p14="http://schemas.microsoft.com/office/powerpoint/2010/main" val="1419813807"/>
              </p:ext>
            </p:extLst>
          </p:nvPr>
        </p:nvGraphicFramePr>
        <p:xfrm>
          <a:off x="3131840" y="764704"/>
          <a:ext cx="5904656" cy="535052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a:t>
                      </a:r>
                      <a:r>
                        <a:rPr lang="de-DE" baseline="0" dirty="0" smtClean="0">
                          <a:latin typeface="Verdana" panose="020B0604030504040204" pitchFamily="34" charset="0"/>
                          <a:ea typeface="Verdana" panose="020B0604030504040204" pitchFamily="34" charset="0"/>
                          <a:cs typeface="Verdana" panose="020B0604030504040204" pitchFamily="34" charset="0"/>
                        </a:rPr>
                        <a:t>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 Kafka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einem Nachwort von Peter Höfle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Kafka, Franz,</a:t>
                      </a:r>
                      <a:r>
                        <a:rPr lang="de-DE" baseline="0" dirty="0" smtClean="0">
                          <a:latin typeface="Verdana" panose="020B0604030504040204" pitchFamily="34" charset="0"/>
                          <a:ea typeface="Verdana" panose="020B0604030504040204" pitchFamily="34" charset="0"/>
                          <a:cs typeface="Verdana" panose="020B0604030504040204" pitchFamily="34" charset="0"/>
                        </a:rPr>
                        <a:t> 1883-1924.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Kafka, Franz, 1883-1924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395536" y="4349725"/>
            <a:ext cx="2146951"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die Romane, Erzählungen, Aphorismen und andere Schriften Kafkas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856984" cy="508918"/>
          </a:xfrm>
        </p:spPr>
        <p:txBody>
          <a:bodyPr/>
          <a:lstStyle/>
          <a:p>
            <a:r>
              <a:rPr lang="de-DE" dirty="0" smtClean="0"/>
              <a:t>Einzelner geistiger Schöpfer, übergeordneter Titel -2-</a:t>
            </a:r>
            <a:endParaRPr lang="de-DE" dirty="0"/>
          </a:p>
        </p:txBody>
      </p:sp>
      <p:sp>
        <p:nvSpPr>
          <p:cNvPr id="2" name="Textfeld 1"/>
          <p:cNvSpPr txBox="1"/>
          <p:nvPr/>
        </p:nvSpPr>
        <p:spPr>
          <a:xfrm>
            <a:off x="683568" y="1124744"/>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01" y="2132856"/>
            <a:ext cx="2901495" cy="2616686"/>
          </a:xfrm>
          <a:prstGeom prst="rect">
            <a:avLst/>
          </a:prstGeom>
          <a:ln w="3175">
            <a:solidFill>
              <a:schemeClr val="tx1"/>
            </a:solidFill>
          </a:ln>
        </p:spPr>
      </p:pic>
      <p:graphicFrame>
        <p:nvGraphicFramePr>
          <p:cNvPr id="6" name="Tabelle 5"/>
          <p:cNvGraphicFramePr>
            <a:graphicFrameLocks noGrp="1"/>
          </p:cNvGraphicFramePr>
          <p:nvPr>
            <p:extLst>
              <p:ext uri="{D42A27DB-BD31-4B8C-83A1-F6EECF244321}">
                <p14:modId xmlns:p14="http://schemas.microsoft.com/office/powerpoint/2010/main" val="1745050902"/>
              </p:ext>
            </p:extLst>
          </p:nvPr>
        </p:nvGraphicFramePr>
        <p:xfrm>
          <a:off x="3131840" y="908721"/>
          <a:ext cx="5904656" cy="5237827"/>
        </p:xfrm>
        <a:graphic>
          <a:graphicData uri="http://schemas.openxmlformats.org/drawingml/2006/table">
            <a:tbl>
              <a:tblPr firstRow="1" bandRow="1">
                <a:tableStyleId>{5C22544A-7EE6-4342-B048-85BDC9FD1C3A}</a:tableStyleId>
              </a:tblPr>
              <a:tblGrid>
                <a:gridCol w="996889"/>
                <a:gridCol w="2530567"/>
                <a:gridCol w="2377200"/>
              </a:tblGrid>
              <a:tr h="3557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2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 Kafka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von Max Brod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42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Kafka, Franz,</a:t>
                      </a:r>
                      <a:r>
                        <a:rPr lang="de-DE" baseline="0" dirty="0" smtClean="0">
                          <a:latin typeface="Verdana" panose="020B0604030504040204" pitchFamily="34" charset="0"/>
                          <a:ea typeface="Verdana" panose="020B0604030504040204" pitchFamily="34" charset="0"/>
                          <a:cs typeface="Verdana" panose="020B0604030504040204" pitchFamily="34" charset="0"/>
                        </a:rPr>
                        <a:t> 1883-1924.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42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Kafka, Franz, 1883-1924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65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504172" y="4535065"/>
            <a:ext cx="2146951" cy="1200329"/>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Es handelt sich um eine voll-ständige Werk-ausgabe</a:t>
            </a:r>
          </a:p>
        </p:txBody>
      </p:sp>
      <p:sp>
        <p:nvSpPr>
          <p:cNvPr id="9" name="Titel 1"/>
          <p:cNvSpPr>
            <a:spLocks noGrp="1"/>
          </p:cNvSpPr>
          <p:nvPr>
            <p:ph type="title"/>
          </p:nvPr>
        </p:nvSpPr>
        <p:spPr>
          <a:xfrm>
            <a:off x="251520" y="399802"/>
            <a:ext cx="8784976" cy="508918"/>
          </a:xfrm>
        </p:spPr>
        <p:txBody>
          <a:bodyPr/>
          <a:lstStyle/>
          <a:p>
            <a:r>
              <a:rPr lang="de-DE" dirty="0" smtClean="0"/>
              <a:t>Einzelner geistiger </a:t>
            </a:r>
            <a:r>
              <a:rPr lang="de-DE" dirty="0"/>
              <a:t>Schöpfer, übergeordneter </a:t>
            </a:r>
            <a:r>
              <a:rPr lang="de-DE" dirty="0" smtClean="0"/>
              <a:t>Titel -3-</a:t>
            </a:r>
            <a:endParaRPr lang="de-DE" dirty="0"/>
          </a:p>
        </p:txBody>
      </p:sp>
      <p:sp>
        <p:nvSpPr>
          <p:cNvPr id="2" name="Textfeld 1"/>
          <p:cNvSpPr txBox="1"/>
          <p:nvPr/>
        </p:nvSpPr>
        <p:spPr>
          <a:xfrm>
            <a:off x="755575" y="1421012"/>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2</a:t>
            </a:r>
          </a:p>
        </p:txBody>
      </p:sp>
      <p:sp>
        <p:nvSpPr>
          <p:cNvPr id="7" name="Fußzeilenplatzhalter 6"/>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3087027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Vollständige Werke in einer einzigen Form (RDA 6.2.2.10.2 + RDA 6.2.2.10.2 D-A-CH)</a:t>
            </a:r>
          </a:p>
          <a:p>
            <a:endParaRPr lang="de-DE" dirty="0" smtClean="0"/>
          </a:p>
          <a:p>
            <a:pPr lvl="1">
              <a:buFont typeface="Arial" panose="020B0604020202020204" pitchFamily="34" charset="0"/>
              <a:buChar char="•"/>
            </a:pPr>
            <a:r>
              <a:rPr lang="de-DE" dirty="0" smtClean="0"/>
              <a:t>Feste Liste von Formen, für die ebenfalls ein Formaltitel erfasst wird</a:t>
            </a:r>
          </a:p>
          <a:p>
            <a:pPr lvl="1"/>
            <a:endParaRPr lang="de-DE" dirty="0" smtClean="0"/>
          </a:p>
          <a:p>
            <a:pPr lvl="2">
              <a:buFont typeface="Symbol" panose="05050102010706020507" pitchFamily="18" charset="2"/>
              <a:buChar char="-"/>
            </a:pPr>
            <a:r>
              <a:rPr lang="de-DE" sz="1800" dirty="0" smtClean="0"/>
              <a:t>RDA 6.2.2.10.2: Briefe</a:t>
            </a:r>
            <a:r>
              <a:rPr lang="de-DE" sz="1800" dirty="0"/>
              <a:t>, Dramen, Essays, Kurzgeschichten, Librettos, </a:t>
            </a:r>
            <a:r>
              <a:rPr lang="de-DE" sz="1800" dirty="0" smtClean="0"/>
              <a:t>Lyrics, Lyrik</a:t>
            </a:r>
            <a:r>
              <a:rPr lang="de-DE" sz="1800" dirty="0"/>
              <a:t>, Prosa, Reden, Romane </a:t>
            </a:r>
            <a:endParaRPr lang="de-DE" sz="1800" dirty="0" smtClean="0"/>
          </a:p>
          <a:p>
            <a:pPr lvl="2">
              <a:buFont typeface="Symbol" panose="05050102010706020507" pitchFamily="18" charset="2"/>
              <a:buChar char="-"/>
            </a:pPr>
            <a:r>
              <a:rPr lang="de-DE" sz="1800" dirty="0" smtClean="0"/>
              <a:t>RDA 6.2.2.10.2 D-A-CH zusätzlich: Erzählungen, Märchen, Novellen, Tagebücher</a:t>
            </a:r>
          </a:p>
          <a:p>
            <a:pPr lvl="2"/>
            <a:endParaRPr lang="de-DE" sz="1800" dirty="0"/>
          </a:p>
          <a:p>
            <a:pPr lvl="1">
              <a:buFont typeface="Arial" panose="020B0604020202020204" pitchFamily="34" charset="0"/>
              <a:buChar char="•"/>
            </a:pPr>
            <a:r>
              <a:rPr lang="de-DE" dirty="0" smtClean="0"/>
              <a:t>Keine weiteren unterscheidenden Merkmale erforderlich</a:t>
            </a:r>
          </a:p>
          <a:p>
            <a:pPr marL="457200" lvl="1" indent="0">
              <a:buNone/>
            </a:pPr>
            <a:r>
              <a:rPr lang="de-DE" dirty="0"/>
              <a:t> </a:t>
            </a:r>
            <a:r>
              <a:rPr lang="de-DE" dirty="0" smtClean="0"/>
              <a:t>	  </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801557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U:\Anita dienstlich\RDA\Teil-Ganzes-Beziehungen\Zusammenstellungen\RDA-Beispiele_Zusammenstellungen\Scans\20150309_152647.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1000"/>
                    </a14:imgEffect>
                    <a14:imgEffect>
                      <a14:brightnessContrast bright="38000" contrast="43000"/>
                    </a14:imgEffect>
                  </a14:imgLayer>
                </a14:imgProps>
              </a:ext>
              <a:ext uri="{28A0092B-C50C-407E-A947-70E740481C1C}">
                <a14:useLocalDpi xmlns:a14="http://schemas.microsoft.com/office/drawing/2010/main" val="0"/>
              </a:ext>
            </a:extLst>
          </a:blip>
          <a:srcRect l="17338" t="4965" r="15467" b="26796"/>
          <a:stretch/>
        </p:blipFill>
        <p:spPr bwMode="auto">
          <a:xfrm>
            <a:off x="435967" y="1443567"/>
            <a:ext cx="2592000" cy="46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6" name="Tabelle 5"/>
          <p:cNvGraphicFramePr>
            <a:graphicFrameLocks noGrp="1"/>
          </p:cNvGraphicFramePr>
          <p:nvPr>
            <p:extLst>
              <p:ext uri="{D42A27DB-BD31-4B8C-83A1-F6EECF244321}">
                <p14:modId xmlns:p14="http://schemas.microsoft.com/office/powerpoint/2010/main" val="1889837384"/>
              </p:ext>
            </p:extLst>
          </p:nvPr>
        </p:nvGraphicFramePr>
        <p:xfrm>
          <a:off x="3059832" y="1614547"/>
          <a:ext cx="5904656" cy="459868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a:t>
                      </a:r>
                      <a:r>
                        <a:rPr lang="de-DE" baseline="0" dirty="0" smtClean="0">
                          <a:latin typeface="Verdana" panose="020B0604030504040204" pitchFamily="34" charset="0"/>
                          <a:ea typeface="Verdana" panose="020B0604030504040204" pitchFamily="34" charset="0"/>
                          <a:cs typeface="Verdana" panose="020B0604030504040204" pitchFamily="34" charset="0"/>
                        </a:rPr>
                        <a:t> 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Heinrich von Kleist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 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658491" y="3861048"/>
            <a:ext cx="1969293"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233 Briefe von Kleist und 22 Briefe an ihn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-5-</a:t>
            </a:r>
            <a:endParaRPr lang="de-DE" dirty="0"/>
          </a:p>
        </p:txBody>
      </p:sp>
      <p:sp>
        <p:nvSpPr>
          <p:cNvPr id="2" name="Textfeld 1"/>
          <p:cNvSpPr txBox="1"/>
          <p:nvPr/>
        </p:nvSpPr>
        <p:spPr>
          <a:xfrm>
            <a:off x="426802" y="1062308"/>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475806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U:\Anita dienstlich\RDA\Teil-Ganzes-Beziehungen\Zusammenstellungen\RDA-Beispiele_Zusammenstellungen\Scans\20150309_15200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50000" contrast="47000"/>
                    </a14:imgEffect>
                  </a14:imgLayer>
                </a14:imgProps>
              </a:ext>
              <a:ext uri="{28A0092B-C50C-407E-A947-70E740481C1C}">
                <a14:useLocalDpi xmlns:a14="http://schemas.microsoft.com/office/drawing/2010/main" val="0"/>
              </a:ext>
            </a:extLst>
          </a:blip>
          <a:srcRect t="1" b="6226"/>
          <a:stretch/>
        </p:blipFill>
        <p:spPr bwMode="auto">
          <a:xfrm>
            <a:off x="611560" y="1374053"/>
            <a:ext cx="2121211" cy="353616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6" name="Tabelle 5"/>
          <p:cNvGraphicFramePr>
            <a:graphicFrameLocks noGrp="1"/>
          </p:cNvGraphicFramePr>
          <p:nvPr>
            <p:extLst>
              <p:ext uri="{D42A27DB-BD31-4B8C-83A1-F6EECF244321}">
                <p14:modId xmlns:p14="http://schemas.microsoft.com/office/powerpoint/2010/main" val="3988408805"/>
              </p:ext>
            </p:extLst>
          </p:nvPr>
        </p:nvGraphicFramePr>
        <p:xfrm>
          <a:off x="3131840" y="1510282"/>
          <a:ext cx="5904656" cy="459868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Heinrich von Kleist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 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1520" y="4293096"/>
            <a:ext cx="2709321" cy="2031325"/>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 der </a:t>
            </a:r>
            <a:r>
              <a:rPr lang="de-DE" smtClean="0">
                <a:latin typeface="Verdana" panose="020B0604030504040204" pitchFamily="34" charset="0"/>
                <a:ea typeface="Verdana" panose="020B0604030504040204" pitchFamily="34" charset="0"/>
                <a:cs typeface="Verdana" panose="020B0604030504040204" pitchFamily="34" charset="0"/>
              </a:rPr>
              <a:t>Ressource geht nur bei genauer Einsichtnahme hervor, dass </a:t>
            </a:r>
            <a:r>
              <a:rPr lang="de-DE" dirty="0" smtClean="0">
                <a:latin typeface="Verdana" panose="020B0604030504040204" pitchFamily="34" charset="0"/>
                <a:ea typeface="Verdana" panose="020B0604030504040204" pitchFamily="34" charset="0"/>
                <a:cs typeface="Verdana" panose="020B0604030504040204" pitchFamily="34" charset="0"/>
              </a:rPr>
              <a:t>es sich </a:t>
            </a:r>
            <a:r>
              <a:rPr lang="de-DE" smtClean="0">
                <a:latin typeface="Verdana" panose="020B0604030504040204" pitchFamily="34" charset="0"/>
                <a:ea typeface="Verdana" panose="020B0604030504040204" pitchFamily="34" charset="0"/>
                <a:cs typeface="Verdana" panose="020B0604030504040204" pitchFamily="34" charset="0"/>
              </a:rPr>
              <a:t>um eine nicht ganz vollständige Auswahl der Briefe handelt.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784976" cy="508918"/>
          </a:xfrm>
        </p:spPr>
        <p:txBody>
          <a:bodyPr/>
          <a:lstStyle/>
          <a:p>
            <a:r>
              <a:rPr lang="de-DE" dirty="0" smtClean="0"/>
              <a:t>Einzelner geistiger </a:t>
            </a:r>
            <a:r>
              <a:rPr lang="de-DE" dirty="0"/>
              <a:t>Schöpfer, übergeordneter Titel </a:t>
            </a:r>
            <a:r>
              <a:rPr lang="de-DE" dirty="0" smtClean="0"/>
              <a:t>-6-</a:t>
            </a:r>
            <a:endParaRPr lang="de-DE" dirty="0"/>
          </a:p>
        </p:txBody>
      </p:sp>
      <p:sp>
        <p:nvSpPr>
          <p:cNvPr id="3" name="Rechteck 2"/>
          <p:cNvSpPr/>
          <p:nvPr/>
        </p:nvSpPr>
        <p:spPr>
          <a:xfrm>
            <a:off x="434565" y="1004721"/>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638140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-7-</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a:t>Sonstige Zusammenstellungen von mehreren </a:t>
            </a:r>
            <a:r>
              <a:rPr lang="de-DE" dirty="0" smtClean="0"/>
              <a:t>Werken (RDA 6.2.2.10.3)</a:t>
            </a:r>
          </a:p>
          <a:p>
            <a:pPr lvl="1"/>
            <a:r>
              <a:rPr lang="de-DE" dirty="0" smtClean="0"/>
              <a:t>unvollständige Zusammenstellungen</a:t>
            </a:r>
          </a:p>
          <a:p>
            <a:pPr lvl="1"/>
            <a:r>
              <a:rPr lang="de-DE" dirty="0" smtClean="0"/>
              <a:t>Zusammenstellungen, die ausschließlich oder überwiegend aus Formen bestehen, die nicht in der Liste zu RDA 6.2.2.10 und RDA </a:t>
            </a:r>
            <a:r>
              <a:rPr lang="de-DE" dirty="0"/>
              <a:t>6.2.2.10.2 D-A-CH </a:t>
            </a:r>
            <a:r>
              <a:rPr lang="de-DE" dirty="0" smtClean="0"/>
              <a:t>vorkommen</a:t>
            </a:r>
          </a:p>
          <a:p>
            <a:pPr lvl="1"/>
            <a:endParaRPr lang="de-DE" dirty="0" smtClean="0"/>
          </a:p>
          <a:p>
            <a:r>
              <a:rPr lang="de-DE" dirty="0" smtClean="0"/>
              <a:t>Gelten gemäß RDA 6.2.2.10 D-A-CH als unter diesem Titel bekannt</a:t>
            </a:r>
          </a:p>
          <a:p>
            <a:endParaRPr lang="de-DE" dirty="0" smtClean="0"/>
          </a:p>
          <a:p>
            <a:r>
              <a:rPr lang="de-DE" dirty="0" smtClean="0"/>
              <a:t>Übergeordneter Titel wird zum bevorzugten Titel der Zusammenstellung</a:t>
            </a:r>
          </a:p>
          <a:p>
            <a:pPr lvl="1"/>
            <a:endParaRPr lang="de-DE" dirty="0" smtClean="0"/>
          </a:p>
          <a:p>
            <a:pPr lvl="1"/>
            <a:endParaRPr lang="de-DE" dirty="0" smtClean="0"/>
          </a:p>
          <a:p>
            <a:pPr marL="457200" lvl="1" indent="0">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3916928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28" y="1871621"/>
            <a:ext cx="2689366" cy="3061412"/>
          </a:xfrm>
          <a:prstGeom prst="rect">
            <a:avLst/>
          </a:prstGeom>
          <a:ln w="3175">
            <a:solidFill>
              <a:schemeClr val="tx1"/>
            </a:solidFill>
          </a:ln>
        </p:spPr>
      </p:pic>
      <p:graphicFrame>
        <p:nvGraphicFramePr>
          <p:cNvPr id="6" name="Tabelle 5"/>
          <p:cNvGraphicFramePr>
            <a:graphicFrameLocks noGrp="1"/>
          </p:cNvGraphicFramePr>
          <p:nvPr>
            <p:extLst>
              <p:ext uri="{D42A27DB-BD31-4B8C-83A1-F6EECF244321}">
                <p14:modId xmlns:p14="http://schemas.microsoft.com/office/powerpoint/2010/main" val="2026863348"/>
              </p:ext>
            </p:extLst>
          </p:nvPr>
        </p:nvGraphicFramePr>
        <p:xfrm>
          <a:off x="2927030" y="991612"/>
          <a:ext cx="6048671" cy="5389716"/>
        </p:xfrm>
        <a:graphic>
          <a:graphicData uri="http://schemas.openxmlformats.org/drawingml/2006/table">
            <a:tbl>
              <a:tblPr firstRow="1" bandRow="1">
                <a:tableStyleId>{5C22544A-7EE6-4342-B048-85BDC9FD1C3A}</a:tableStyleId>
              </a:tblPr>
              <a:tblGrid>
                <a:gridCol w="924890"/>
                <a:gridCol w="2688601"/>
                <a:gridCol w="2435180"/>
              </a:tblGrid>
              <a:tr h="34662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4901">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2.3.2</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750" baseline="0" dirty="0" smtClean="0">
                          <a:latin typeface="Verdana" panose="020B0604030504040204" pitchFamily="34" charset="0"/>
                          <a:ea typeface="Verdana" panose="020B0604030504040204" pitchFamily="34" charset="0"/>
                          <a:cs typeface="Verdana" panose="020B0604030504040204" pitchFamily="34" charset="0"/>
                        </a:rPr>
                        <a:t>Liberalismus und gesellschaftliches Handeln</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anchor="ctr"/>
                </a:tc>
              </a:tr>
              <a:tr h="856937">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2.4.2</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75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75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750" dirty="0" smtClean="0">
                          <a:latin typeface="Verdana" panose="020B0604030504040204" pitchFamily="34" charset="0"/>
                          <a:ea typeface="Verdana" panose="020B0604030504040204" pitchFamily="34" charset="0"/>
                          <a:cs typeface="Verdana" panose="020B0604030504040204" pitchFamily="34" charset="0"/>
                        </a:rPr>
                        <a:t>John Dewey</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anchor="ctr"/>
                </a:tc>
              </a:tr>
              <a:tr h="1052748">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6.2.2</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750" dirty="0" err="1" smtClean="0">
                          <a:latin typeface="Verdana" panose="020B0604030504040204" pitchFamily="34" charset="0"/>
                          <a:ea typeface="Verdana" panose="020B0604030504040204" pitchFamily="34" charset="0"/>
                          <a:cs typeface="Verdana" panose="020B0604030504040204" pitchFamily="34" charset="0"/>
                        </a:rPr>
                        <a:t>Liberalism</a:t>
                      </a:r>
                      <a:r>
                        <a:rPr lang="de-DE" sz="1750" dirty="0" smtClean="0">
                          <a:latin typeface="Verdana" panose="020B0604030504040204" pitchFamily="34" charset="0"/>
                          <a:ea typeface="Verdana" panose="020B0604030504040204" pitchFamily="34" charset="0"/>
                          <a:cs typeface="Verdana" panose="020B0604030504040204" pitchFamily="34" charset="0"/>
                        </a:rPr>
                        <a:t> </a:t>
                      </a:r>
                      <a:r>
                        <a:rPr lang="de-DE" sz="1750" dirty="0" err="1" smtClean="0">
                          <a:latin typeface="Verdana" panose="020B0604030504040204" pitchFamily="34" charset="0"/>
                          <a:ea typeface="Verdana" panose="020B0604030504040204" pitchFamily="34" charset="0"/>
                          <a:cs typeface="Verdana" panose="020B0604030504040204" pitchFamily="34" charset="0"/>
                        </a:rPr>
                        <a:t>and</a:t>
                      </a:r>
                      <a:r>
                        <a:rPr lang="de-DE" sz="1750" dirty="0" smtClean="0">
                          <a:latin typeface="Verdana" panose="020B0604030504040204" pitchFamily="34" charset="0"/>
                          <a:ea typeface="Verdana" panose="020B0604030504040204" pitchFamily="34" charset="0"/>
                          <a:cs typeface="Verdana" panose="020B0604030504040204" pitchFamily="34" charset="0"/>
                        </a:rPr>
                        <a:t> </a:t>
                      </a:r>
                      <a:r>
                        <a:rPr lang="de-DE" sz="1750" dirty="0" err="1" smtClean="0">
                          <a:latin typeface="Verdana" panose="020B0604030504040204" pitchFamily="34" charset="0"/>
                          <a:ea typeface="Verdana" panose="020B0604030504040204" pitchFamily="34" charset="0"/>
                          <a:cs typeface="Verdana" panose="020B0604030504040204" pitchFamily="34" charset="0"/>
                        </a:rPr>
                        <a:t>social</a:t>
                      </a:r>
                      <a:r>
                        <a:rPr lang="de-DE" sz="1750" dirty="0" smtClean="0">
                          <a:latin typeface="Verdana" panose="020B0604030504040204" pitchFamily="34" charset="0"/>
                          <a:ea typeface="Verdana" panose="020B0604030504040204" pitchFamily="34" charset="0"/>
                          <a:cs typeface="Verdana" panose="020B0604030504040204" pitchFamily="34" charset="0"/>
                        </a:rPr>
                        <a:t> </a:t>
                      </a:r>
                      <a:r>
                        <a:rPr lang="de-DE" sz="1750" dirty="0" err="1" smtClean="0">
                          <a:latin typeface="Verdana" panose="020B0604030504040204" pitchFamily="34" charset="0"/>
                          <a:ea typeface="Verdana" panose="020B0604030504040204" pitchFamily="34" charset="0"/>
                          <a:cs typeface="Verdana" panose="020B0604030504040204" pitchFamily="34" charset="0"/>
                        </a:rPr>
                        <a:t>action</a:t>
                      </a:r>
                      <a:r>
                        <a:rPr lang="de-DE" sz="1750" dirty="0" smtClean="0">
                          <a:latin typeface="Verdana" panose="020B0604030504040204" pitchFamily="34" charset="0"/>
                          <a:ea typeface="Verdana" panose="020B0604030504040204" pitchFamily="34" charset="0"/>
                          <a:cs typeface="Verdana" panose="020B0604030504040204" pitchFamily="34" charset="0"/>
                        </a:rPr>
                        <a:t> </a:t>
                      </a:r>
                      <a:r>
                        <a:rPr lang="de-DE" sz="1750" i="1" dirty="0" smtClean="0">
                          <a:latin typeface="Verdana" panose="020B0604030504040204" pitchFamily="34" charset="0"/>
                          <a:ea typeface="Verdana" panose="020B0604030504040204" pitchFamily="34" charset="0"/>
                          <a:cs typeface="Verdana" panose="020B0604030504040204" pitchFamily="34" charset="0"/>
                        </a:rPr>
                        <a:t>(Nicht:</a:t>
                      </a:r>
                      <a:r>
                        <a:rPr lang="de-DE" sz="1750" i="1" baseline="0" dirty="0" smtClean="0">
                          <a:latin typeface="Verdana" panose="020B0604030504040204" pitchFamily="34" charset="0"/>
                          <a:ea typeface="Verdana" panose="020B0604030504040204" pitchFamily="34" charset="0"/>
                          <a:cs typeface="Verdana" panose="020B0604030504040204" pitchFamily="34" charset="0"/>
                        </a:rPr>
                        <a:t> Essays. Auswahl)</a:t>
                      </a:r>
                      <a:r>
                        <a:rPr lang="de-DE" sz="1750" dirty="0" smtClean="0">
                          <a:latin typeface="Verdana" panose="020B0604030504040204" pitchFamily="34" charset="0"/>
                          <a:ea typeface="Verdana" panose="020B0604030504040204" pitchFamily="34" charset="0"/>
                          <a:cs typeface="Verdana" panose="020B0604030504040204" pitchFamily="34" charset="0"/>
                        </a:rPr>
                        <a:t>           </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anchor="ctr"/>
                </a:tc>
              </a:tr>
              <a:tr h="1052748">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17.8</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75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750" dirty="0" smtClean="0">
                          <a:latin typeface="Verdana" panose="020B0604030504040204" pitchFamily="34" charset="0"/>
                          <a:ea typeface="Verdana" panose="020B0604030504040204" pitchFamily="34" charset="0"/>
                          <a:cs typeface="Verdana" panose="020B0604030504040204" pitchFamily="34" charset="0"/>
                        </a:rPr>
                        <a:t>Dewey,</a:t>
                      </a:r>
                      <a:r>
                        <a:rPr lang="de-DE" sz="1750" baseline="0" dirty="0" smtClean="0">
                          <a:latin typeface="Verdana" panose="020B0604030504040204" pitchFamily="34" charset="0"/>
                          <a:ea typeface="Verdana" panose="020B0604030504040204" pitchFamily="34" charset="0"/>
                          <a:cs typeface="Verdana" panose="020B0604030504040204" pitchFamily="34" charset="0"/>
                        </a:rPr>
                        <a:t> John, 1859-1952. </a:t>
                      </a:r>
                      <a:r>
                        <a:rPr lang="de-DE" sz="1750" baseline="0" dirty="0" err="1" smtClean="0">
                          <a:latin typeface="Verdana" panose="020B0604030504040204" pitchFamily="34" charset="0"/>
                          <a:ea typeface="Verdana" panose="020B0604030504040204" pitchFamily="34" charset="0"/>
                          <a:cs typeface="Verdana" panose="020B0604030504040204" pitchFamily="34" charset="0"/>
                        </a:rPr>
                        <a:t>Liberalism</a:t>
                      </a:r>
                      <a:r>
                        <a:rPr lang="de-DE" sz="1750" baseline="0" dirty="0" smtClean="0">
                          <a:latin typeface="Verdana" panose="020B0604030504040204" pitchFamily="34" charset="0"/>
                          <a:ea typeface="Verdana" panose="020B0604030504040204" pitchFamily="34" charset="0"/>
                          <a:cs typeface="Verdana" panose="020B0604030504040204" pitchFamily="34" charset="0"/>
                        </a:rPr>
                        <a:t> </a:t>
                      </a:r>
                      <a:r>
                        <a:rPr lang="de-DE" sz="1750" baseline="0" dirty="0" err="1" smtClean="0">
                          <a:latin typeface="Verdana" panose="020B0604030504040204" pitchFamily="34" charset="0"/>
                          <a:ea typeface="Verdana" panose="020B0604030504040204" pitchFamily="34" charset="0"/>
                          <a:cs typeface="Verdana" panose="020B0604030504040204" pitchFamily="34" charset="0"/>
                        </a:rPr>
                        <a:t>and</a:t>
                      </a:r>
                      <a:r>
                        <a:rPr lang="de-DE" sz="1750" baseline="0" dirty="0" smtClean="0">
                          <a:latin typeface="Verdana" panose="020B0604030504040204" pitchFamily="34" charset="0"/>
                          <a:ea typeface="Verdana" panose="020B0604030504040204" pitchFamily="34" charset="0"/>
                          <a:cs typeface="Verdana" panose="020B0604030504040204" pitchFamily="34" charset="0"/>
                        </a:rPr>
                        <a:t> </a:t>
                      </a:r>
                      <a:r>
                        <a:rPr lang="de-DE" sz="1750" baseline="0" dirty="0" err="1" smtClean="0">
                          <a:latin typeface="Verdana" panose="020B0604030504040204" pitchFamily="34" charset="0"/>
                          <a:ea typeface="Verdana" panose="020B0604030504040204" pitchFamily="34" charset="0"/>
                          <a:cs typeface="Verdana" panose="020B0604030504040204" pitchFamily="34" charset="0"/>
                        </a:rPr>
                        <a:t>social</a:t>
                      </a:r>
                      <a:r>
                        <a:rPr lang="de-DE" sz="1750" baseline="0" dirty="0" smtClean="0">
                          <a:latin typeface="Verdana" panose="020B0604030504040204" pitchFamily="34" charset="0"/>
                          <a:ea typeface="Verdana" panose="020B0604030504040204" pitchFamily="34" charset="0"/>
                          <a:cs typeface="Verdana" panose="020B0604030504040204" pitchFamily="34" charset="0"/>
                        </a:rPr>
                        <a:t> </a:t>
                      </a:r>
                      <a:r>
                        <a:rPr lang="de-DE" sz="1750" baseline="0" dirty="0" err="1" smtClean="0">
                          <a:latin typeface="Verdana" panose="020B0604030504040204" pitchFamily="34" charset="0"/>
                          <a:ea typeface="Verdana" panose="020B0604030504040204" pitchFamily="34" charset="0"/>
                          <a:cs typeface="Verdana" panose="020B0604030504040204" pitchFamily="34" charset="0"/>
                        </a:rPr>
                        <a:t>action</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anchor="ctr"/>
                </a:tc>
              </a:tr>
              <a:tr h="592153">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19.2</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750" dirty="0" smtClean="0">
                          <a:latin typeface="Verdana" panose="020B0604030504040204" pitchFamily="34" charset="0"/>
                          <a:ea typeface="Verdana" panose="020B0604030504040204" pitchFamily="34" charset="0"/>
                          <a:cs typeface="Verdana" panose="020B0604030504040204" pitchFamily="34" charset="0"/>
                        </a:rPr>
                        <a:t>Dewey, John, 1859-1952</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anchor="ctr"/>
                </a:tc>
              </a:tr>
              <a:tr h="471797">
                <a:tc>
                  <a:txBody>
                    <a:bodyPr/>
                    <a:lstStyle/>
                    <a:p>
                      <a:pPr>
                        <a:lnSpc>
                          <a:spcPts val="1600"/>
                        </a:lnSpc>
                        <a:spcBef>
                          <a:spcPts val="600"/>
                        </a:spcBef>
                        <a:spcAft>
                          <a:spcPts val="600"/>
                        </a:spcAft>
                      </a:pPr>
                      <a:r>
                        <a:rPr lang="de-DE" sz="1750" b="0" dirty="0" smtClean="0">
                          <a:latin typeface="Verdana" panose="020B0604030504040204" pitchFamily="34" charset="0"/>
                          <a:ea typeface="Verdana" panose="020B0604030504040204" pitchFamily="34" charset="0"/>
                          <a:cs typeface="Verdana" panose="020B0604030504040204" pitchFamily="34" charset="0"/>
                        </a:rPr>
                        <a:t>18.5</a:t>
                      </a:r>
                      <a:endParaRPr lang="de-DE" sz="175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75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75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750" dirty="0" smtClean="0">
                          <a:latin typeface="Verdana" panose="020B0604030504040204" pitchFamily="34" charset="0"/>
                          <a:ea typeface="Verdana" panose="020B0604030504040204" pitchFamily="34" charset="0"/>
                          <a:cs typeface="Verdana" panose="020B0604030504040204" pitchFamily="34" charset="0"/>
                        </a:rPr>
                        <a:t>Verfasser</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344175" y="4000996"/>
            <a:ext cx="2448272" cy="2308324"/>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Ausgabe enthält mehrere, aber nicht alle Essays von John Dewey.</a:t>
            </a:r>
          </a:p>
          <a:p>
            <a:r>
              <a:rPr lang="de-DE" dirty="0" smtClean="0">
                <a:latin typeface="Verdana" panose="020B0604030504040204" pitchFamily="34" charset="0"/>
                <a:ea typeface="Verdana" panose="020B0604030504040204" pitchFamily="34" charset="0"/>
                <a:cs typeface="Verdana" panose="020B0604030504040204" pitchFamily="34" charset="0"/>
              </a:rPr>
              <a:t>Der Originaltitel lautet: </a:t>
            </a:r>
            <a:r>
              <a:rPr lang="de-DE" dirty="0" err="1" smtClean="0">
                <a:latin typeface="Verdana" panose="020B0604030504040204" pitchFamily="34" charset="0"/>
                <a:ea typeface="Verdana" panose="020B0604030504040204" pitchFamily="34" charset="0"/>
                <a:cs typeface="Verdana" panose="020B0604030504040204" pitchFamily="34" charset="0"/>
              </a:rPr>
              <a:t>Liberalism</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social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action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915728" y="1500114"/>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
        <p:nvSpPr>
          <p:cNvPr id="13"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-8-</a:t>
            </a:r>
            <a:endParaRPr lang="de-DE" dirty="0"/>
          </a:p>
        </p:txBody>
      </p:sp>
    </p:spTree>
    <p:extLst>
      <p:ext uri="{BB962C8B-B14F-4D97-AF65-F5344CB8AC3E}">
        <p14:creationId xmlns:p14="http://schemas.microsoft.com/office/powerpoint/2010/main" val="40590480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cstate="print">
            <a:extLst>
              <a:ext uri="{28A0092B-C50C-407E-A947-70E740481C1C}">
                <a14:useLocalDpi xmlns:a14="http://schemas.microsoft.com/office/drawing/2010/main" val="0"/>
              </a:ext>
            </a:extLst>
          </a:blip>
          <a:srcRect l="55195" t="3766" r="5974" b="42975"/>
          <a:stretch/>
        </p:blipFill>
        <p:spPr>
          <a:xfrm>
            <a:off x="128436" y="1772816"/>
            <a:ext cx="2794039" cy="3250921"/>
          </a:xfrm>
          <a:prstGeom prst="rect">
            <a:avLst/>
          </a:prstGeom>
          <a:ln w="3175">
            <a:solidFill>
              <a:schemeClr val="tx1"/>
            </a:solidFill>
          </a:ln>
        </p:spPr>
      </p:pic>
      <p:graphicFrame>
        <p:nvGraphicFramePr>
          <p:cNvPr id="6" name="Tabelle 5"/>
          <p:cNvGraphicFramePr>
            <a:graphicFrameLocks noGrp="1"/>
          </p:cNvGraphicFramePr>
          <p:nvPr>
            <p:extLst>
              <p:ext uri="{D42A27DB-BD31-4B8C-83A1-F6EECF244321}">
                <p14:modId xmlns:p14="http://schemas.microsoft.com/office/powerpoint/2010/main" val="2984124853"/>
              </p:ext>
            </p:extLst>
          </p:nvPr>
        </p:nvGraphicFramePr>
        <p:xfrm>
          <a:off x="2987824" y="1511967"/>
          <a:ext cx="6048671" cy="4643598"/>
        </p:xfrm>
        <a:graphic>
          <a:graphicData uri="http://schemas.openxmlformats.org/drawingml/2006/table">
            <a:tbl>
              <a:tblPr firstRow="1" bandRow="1">
                <a:tableStyleId>{5C22544A-7EE6-4342-B048-85BDC9FD1C3A}</a:tableStyleId>
              </a:tblPr>
              <a:tblGrid>
                <a:gridCol w="1021203"/>
                <a:gridCol w="2592288"/>
                <a:gridCol w="243518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978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The </a:t>
                      </a:r>
                      <a:r>
                        <a:rPr lang="de-DE" baseline="0" dirty="0" err="1" smtClean="0">
                          <a:latin typeface="Verdana" panose="020B0604030504040204" pitchFamily="34" charset="0"/>
                          <a:ea typeface="Verdana" panose="020B0604030504040204" pitchFamily="34" charset="0"/>
                          <a:cs typeface="Verdana" panose="020B0604030504040204" pitchFamily="34" charset="0"/>
                        </a:rPr>
                        <a:t>hagiographical</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works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640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 </a:t>
                      </a:r>
                      <a:r>
                        <a:rPr lang="de-DE" dirty="0" err="1" smtClean="0">
                          <a:latin typeface="Verdana" panose="020B0604030504040204" pitchFamily="34" charset="0"/>
                          <a:ea typeface="Verdana" panose="020B0604030504040204" pitchFamily="34" charset="0"/>
                          <a:cs typeface="Verdana" panose="020B0604030504040204" pitchFamily="34" charset="0"/>
                        </a:rPr>
                        <a:t>hagiographical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err="1" smtClean="0">
                          <a:latin typeface="Verdana" panose="020B0604030504040204" pitchFamily="34" charset="0"/>
                          <a:ea typeface="Verdana" panose="020B0604030504040204" pitchFamily="34" charset="0"/>
                          <a:cs typeface="Verdana" panose="020B0604030504040204" pitchFamily="34" charset="0"/>
                        </a:rPr>
                        <a:t>works</a:t>
                      </a:r>
                      <a:r>
                        <a:rPr lang="de-DE"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(Nicht:</a:t>
                      </a:r>
                      <a:r>
                        <a:rPr lang="de-DE" i="1" baseline="0" dirty="0" smtClean="0">
                          <a:latin typeface="Verdana" panose="020B0604030504040204" pitchFamily="34" charset="0"/>
                          <a:ea typeface="Verdana" panose="020B0604030504040204" pitchFamily="34" charset="0"/>
                          <a:cs typeface="Verdana" panose="020B0604030504040204" pitchFamily="34" charset="0"/>
                        </a:rPr>
                        <a:t> Hagiographien)</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Wace, 1100-1174. The </a:t>
                      </a:r>
                      <a:r>
                        <a:rPr lang="de-DE" dirty="0" err="1" smtClean="0">
                          <a:latin typeface="Verdana" panose="020B0604030504040204" pitchFamily="34" charset="0"/>
                          <a:ea typeface="Verdana" panose="020B0604030504040204" pitchFamily="34" charset="0"/>
                          <a:cs typeface="Verdana" panose="020B0604030504040204" pitchFamily="34" charset="0"/>
                        </a:rPr>
                        <a:t>hagiographical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works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Wace, 1100-1174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3647" y="5023737"/>
            <a:ext cx="2358411"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Eine Ausgabe aller Hagiographien von Wace</a:t>
            </a:r>
          </a:p>
        </p:txBody>
      </p:sp>
      <p:sp>
        <p:nvSpPr>
          <p:cNvPr id="10" name="Rechteck 9"/>
          <p:cNvSpPr/>
          <p:nvPr/>
        </p:nvSpPr>
        <p:spPr>
          <a:xfrm>
            <a:off x="930269" y="1307342"/>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19</a:t>
            </a:fld>
            <a:endParaRPr lang="de-DE"/>
          </a:p>
        </p:txBody>
      </p:sp>
      <p:sp>
        <p:nvSpPr>
          <p:cNvPr id="11"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-9-</a:t>
            </a:r>
            <a:endParaRPr lang="de-DE" dirty="0"/>
          </a:p>
        </p:txBody>
      </p:sp>
    </p:spTree>
    <p:extLst>
      <p:ext uri="{BB962C8B-B14F-4D97-AF65-F5344CB8AC3E}">
        <p14:creationId xmlns:p14="http://schemas.microsoft.com/office/powerpoint/2010/main" val="1403620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Zusammenstellungen:</a:t>
            </a:r>
            <a:br>
              <a:rPr lang="de-DE" sz="2800" dirty="0" smtClean="0"/>
            </a:br>
            <a:r>
              <a:rPr lang="de-DE" sz="2800" dirty="0" smtClean="0"/>
              <a:t/>
            </a:r>
            <a:br>
              <a:rPr lang="de-DE" sz="2800" dirty="0" smtClean="0"/>
            </a:br>
            <a:r>
              <a:rPr lang="de-DE" dirty="0" smtClean="0"/>
              <a:t>umfassende Beschreibung</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-10-</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Sonderfall: Übergeordneter Titel identisch mit dem Titel eines enthaltenen Teilwerks</a:t>
            </a:r>
          </a:p>
          <a:p>
            <a:pPr marL="0" indent="0">
              <a:buNone/>
            </a:pPr>
            <a:endParaRPr lang="de-DE" dirty="0" smtClean="0"/>
          </a:p>
          <a:p>
            <a:pPr marL="457200" lvl="1" indent="0">
              <a:buNone/>
            </a:pPr>
            <a:r>
              <a:rPr lang="de-DE" dirty="0" smtClean="0"/>
              <a:t>Wenn für beide Werke ein normierter Sucheinstieg erfasst werden soll</a:t>
            </a:r>
            <a:r>
              <a:rPr lang="de-DE" smtClean="0"/>
              <a:t>: </a:t>
            </a:r>
            <a:br>
              <a:rPr lang="de-DE" smtClean="0"/>
            </a:br>
            <a:r>
              <a:rPr lang="de-DE" smtClean="0"/>
              <a:t/>
            </a:r>
            <a:br>
              <a:rPr lang="de-DE" smtClean="0"/>
            </a:br>
            <a:r>
              <a:rPr lang="de-DE" smtClean="0"/>
              <a:t>Unterscheidendes </a:t>
            </a:r>
            <a:r>
              <a:rPr lang="de-DE" dirty="0" smtClean="0"/>
              <a:t>Merkmal nötig, beispielsweise die Form des Werks</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2693081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71210056"/>
              </p:ext>
            </p:extLst>
          </p:nvPr>
        </p:nvGraphicFramePr>
        <p:xfrm>
          <a:off x="2987824" y="1541466"/>
          <a:ext cx="6048671" cy="4407814"/>
        </p:xfrm>
        <a:graphic>
          <a:graphicData uri="http://schemas.openxmlformats.org/drawingml/2006/table">
            <a:tbl>
              <a:tblPr firstRow="1" bandRow="1">
                <a:tableStyleId>{5C22544A-7EE6-4342-B048-85BDC9FD1C3A}</a:tableStyleId>
              </a:tblPr>
              <a:tblGrid>
                <a:gridCol w="1021203"/>
                <a:gridCol w="2592288"/>
                <a:gridCol w="243518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978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Unter Eis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640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Falk Richter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Unter Eis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Form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Zusammenstellung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31166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Richter,</a:t>
                      </a:r>
                      <a:r>
                        <a:rPr lang="de-DE" baseline="0" dirty="0" smtClean="0">
                          <a:latin typeface="Verdana" panose="020B0604030504040204" pitchFamily="34" charset="0"/>
                          <a:ea typeface="Verdana" panose="020B0604030504040204" pitchFamily="34" charset="0"/>
                          <a:cs typeface="Verdana" panose="020B0604030504040204" pitchFamily="34" charset="0"/>
                        </a:rPr>
                        <a:t> Falk</a:t>
                      </a:r>
                      <a:r>
                        <a:rPr lang="de-DE" baseline="0" smtClean="0">
                          <a:latin typeface="Verdana" panose="020B0604030504040204" pitchFamily="34" charset="0"/>
                          <a:ea typeface="Verdana" panose="020B0604030504040204" pitchFamily="34" charset="0"/>
                          <a:cs typeface="Verdana" panose="020B0604030504040204" pitchFamily="34" charset="0"/>
                        </a:rPr>
                        <a:t>, </a:t>
                      </a:r>
                      <a:br>
                        <a:rPr lang="de-DE" baseline="0" smtClean="0">
                          <a:latin typeface="Verdana" panose="020B0604030504040204" pitchFamily="34" charset="0"/>
                          <a:ea typeface="Verdana" panose="020B0604030504040204" pitchFamily="34" charset="0"/>
                          <a:cs typeface="Verdana" panose="020B0604030504040204" pitchFamily="34" charset="0"/>
                        </a:rPr>
                      </a:br>
                      <a:r>
                        <a:rPr lang="de-DE" baseline="0" smtClean="0">
                          <a:latin typeface="Verdana" panose="020B0604030504040204" pitchFamily="34" charset="0"/>
                          <a:ea typeface="Verdana" panose="020B0604030504040204" pitchFamily="34" charset="0"/>
                          <a:cs typeface="Verdana" panose="020B0604030504040204" pitchFamily="34" charset="0"/>
                        </a:rPr>
                        <a:t>1969-</a:t>
                      </a:r>
                      <a:r>
                        <a:rPr lang="de-DE" baseline="0" dirty="0" smtClean="0">
                          <a:latin typeface="Verdana" panose="020B0604030504040204" pitchFamily="34" charset="0"/>
                          <a:ea typeface="Verdana" panose="020B0604030504040204" pitchFamily="34" charset="0"/>
                          <a:cs typeface="Verdana" panose="020B0604030504040204" pitchFamily="34" charset="0"/>
                        </a:rPr>
                        <a:t>. Unter Eis (Zusammen-stellung)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272" y="1196753"/>
            <a:ext cx="2781688" cy="5049852"/>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21</a:t>
            </a:fld>
            <a:endParaRPr lang="de-DE"/>
          </a:p>
        </p:txBody>
      </p:sp>
      <p:sp>
        <p:nvSpPr>
          <p:cNvPr id="11"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-11-</a:t>
            </a:r>
            <a:endParaRPr lang="de-DE" dirty="0"/>
          </a:p>
        </p:txBody>
      </p:sp>
    </p:spTree>
    <p:extLst>
      <p:ext uri="{BB962C8B-B14F-4D97-AF65-F5344CB8AC3E}">
        <p14:creationId xmlns:p14="http://schemas.microsoft.com/office/powerpoint/2010/main" val="3531680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578454382"/>
              </p:ext>
            </p:extLst>
          </p:nvPr>
        </p:nvGraphicFramePr>
        <p:xfrm>
          <a:off x="3010141" y="1461718"/>
          <a:ext cx="6048671" cy="4271538"/>
        </p:xfrm>
        <a:graphic>
          <a:graphicData uri="http://schemas.openxmlformats.org/drawingml/2006/table">
            <a:tbl>
              <a:tblPr firstRow="1" bandRow="1">
                <a:tableStyleId>{5C22544A-7EE6-4342-B048-85BDC9FD1C3A}</a:tableStyleId>
              </a:tblPr>
              <a:tblGrid>
                <a:gridCol w="1021203"/>
                <a:gridCol w="2592288"/>
                <a:gridCol w="2435180"/>
              </a:tblGrid>
              <a:tr h="57040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040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Richter, Falk, 1969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040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0406">
                <a:tc>
                  <a:txBody>
                    <a:bodyPr/>
                    <a:lstStyle/>
                    <a:p>
                      <a:r>
                        <a:rPr lang="de-DE" b="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2413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erfasst als normierter Sucheinstieg</a:t>
                      </a:r>
                      <a:r>
                        <a:rPr lang="de-DE" b="0" baseline="0" dirty="0" smtClean="0">
                          <a:latin typeface="Verdana" panose="020B0604030504040204" pitchFamily="34" charset="0"/>
                          <a:ea typeface="Verdana" panose="020B0604030504040204" pitchFamily="34" charset="0"/>
                          <a:cs typeface="Verdana" panose="020B0604030504040204" pitchFamily="34" charset="0"/>
                        </a:rPr>
                        <a:t>, der das in Beziehung stehende Werk repräsentiert (RDA 6.27.1)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Richter,</a:t>
                      </a:r>
                      <a:r>
                        <a:rPr lang="de-DE" b="0" baseline="0" dirty="0" smtClean="0">
                          <a:latin typeface="Verdana" panose="020B0604030504040204" pitchFamily="34" charset="0"/>
                          <a:ea typeface="Verdana" panose="020B0604030504040204" pitchFamily="34" charset="0"/>
                          <a:cs typeface="Verdana" panose="020B0604030504040204" pitchFamily="34" charset="0"/>
                        </a:rPr>
                        <a:t> Falk</a:t>
                      </a:r>
                      <a:r>
                        <a:rPr lang="de-DE" b="0" baseline="0" smtClean="0">
                          <a:latin typeface="Verdana" panose="020B0604030504040204" pitchFamily="34" charset="0"/>
                          <a:ea typeface="Verdana" panose="020B0604030504040204" pitchFamily="34" charset="0"/>
                          <a:cs typeface="Verdana" panose="020B0604030504040204" pitchFamily="34" charset="0"/>
                        </a:rPr>
                        <a:t>, </a:t>
                      </a:r>
                      <a:br>
                        <a:rPr lang="de-DE" b="0" baseline="0" smtClean="0">
                          <a:latin typeface="Verdana" panose="020B0604030504040204" pitchFamily="34" charset="0"/>
                          <a:ea typeface="Verdana" panose="020B0604030504040204" pitchFamily="34" charset="0"/>
                          <a:cs typeface="Verdana" panose="020B0604030504040204" pitchFamily="34" charset="0"/>
                        </a:rPr>
                      </a:br>
                      <a:r>
                        <a:rPr lang="de-DE" b="0" baseline="0" smtClean="0">
                          <a:latin typeface="Verdana" panose="020B0604030504040204" pitchFamily="34" charset="0"/>
                          <a:ea typeface="Verdana" panose="020B0604030504040204" pitchFamily="34" charset="0"/>
                          <a:cs typeface="Verdana" panose="020B0604030504040204" pitchFamily="34" charset="0"/>
                        </a:rPr>
                        <a:t>1969-</a:t>
                      </a:r>
                      <a:r>
                        <a:rPr lang="de-DE" b="0" baseline="0" dirty="0" smtClean="0">
                          <a:latin typeface="Verdana" panose="020B0604030504040204" pitchFamily="34" charset="0"/>
                          <a:ea typeface="Verdana" panose="020B0604030504040204" pitchFamily="34" charset="0"/>
                          <a:cs typeface="Verdana" panose="020B0604030504040204" pitchFamily="34" charset="0"/>
                        </a:rPr>
                        <a:t>. Unter Eis (Drama)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799" y="1495774"/>
            <a:ext cx="2671059" cy="3923424"/>
          </a:xfrm>
          <a:prstGeom prst="rect">
            <a:avLst/>
          </a:prstGeom>
          <a:ln w="3175">
            <a:solidFill>
              <a:schemeClr val="tx1"/>
            </a:solidFill>
          </a:ln>
        </p:spPr>
      </p:pic>
      <p:sp>
        <p:nvSpPr>
          <p:cNvPr id="12" name="Textfeld 11"/>
          <p:cNvSpPr txBox="1"/>
          <p:nvPr/>
        </p:nvSpPr>
        <p:spPr>
          <a:xfrm>
            <a:off x="2978858" y="1077985"/>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13" name="Pfeil nach rechts 12"/>
          <p:cNvSpPr/>
          <p:nvPr/>
        </p:nvSpPr>
        <p:spPr>
          <a:xfrm rot="7660531">
            <a:off x="780314" y="3275335"/>
            <a:ext cx="1338448" cy="36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07798" y="5734997"/>
            <a:ext cx="8512674"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Als Standardelement erforderlich ist das unterscheidende Merkmal nur bei einem der beiden Werktitel</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22</a:t>
            </a:fld>
            <a:endParaRPr lang="de-DE"/>
          </a:p>
        </p:txBody>
      </p:sp>
      <p:sp>
        <p:nvSpPr>
          <p:cNvPr id="15"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-12-</a:t>
            </a:r>
            <a:endParaRPr lang="de-DE" dirty="0"/>
          </a:p>
        </p:txBody>
      </p:sp>
    </p:spTree>
    <p:extLst>
      <p:ext uri="{BB962C8B-B14F-4D97-AF65-F5344CB8AC3E}">
        <p14:creationId xmlns:p14="http://schemas.microsoft.com/office/powerpoint/2010/main" val="1206414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892480" cy="508918"/>
          </a:xfrm>
        </p:spPr>
        <p:txBody>
          <a:bodyPr/>
          <a:lstStyle/>
          <a:p>
            <a:r>
              <a:rPr lang="de-DE" dirty="0" smtClean="0"/>
              <a:t>Einzelner geistiger Schöpfer, kein übergeordneter Titel -1-</a:t>
            </a:r>
            <a:endParaRPr lang="de-DE" dirty="0"/>
          </a:p>
        </p:txBody>
      </p:sp>
      <p:sp>
        <p:nvSpPr>
          <p:cNvPr id="3" name="Textplatzhalter 2"/>
          <p:cNvSpPr>
            <a:spLocks noGrp="1"/>
          </p:cNvSpPr>
          <p:nvPr>
            <p:ph type="body" sz="quarter" idx="13"/>
          </p:nvPr>
        </p:nvSpPr>
        <p:spPr>
          <a:xfrm>
            <a:off x="251520" y="1340768"/>
            <a:ext cx="8640960" cy="5040560"/>
          </a:xfrm>
        </p:spPr>
        <p:txBody>
          <a:bodyPr wrap="square"/>
          <a:lstStyle/>
          <a:p>
            <a:pPr marL="0" indent="0">
              <a:buNone/>
            </a:pPr>
            <a:r>
              <a:rPr lang="de-DE" dirty="0" smtClean="0"/>
              <a:t>Grundregel </a:t>
            </a:r>
            <a:r>
              <a:rPr lang="de-DE" dirty="0" smtClean="0"/>
              <a:t>RDA 6.2.2.10.3: Bevorzugter Titel für jedes Werk wird erfasst</a:t>
            </a:r>
          </a:p>
          <a:p>
            <a:endParaRPr lang="de-DE" dirty="0" smtClean="0"/>
          </a:p>
          <a:p>
            <a:pPr marL="0" indent="0">
              <a:buNone/>
            </a:pPr>
            <a:r>
              <a:rPr lang="de-DE" dirty="0" smtClean="0"/>
              <a:t>Alternative: Bildung eines Formaltitels gemäß RDA 6.2.2.10.1 oder 6.2.2.10.2, gefolgt von </a:t>
            </a:r>
            <a:r>
              <a:rPr lang="de-DE" i="1" dirty="0" smtClean="0"/>
              <a:t>Auswahl</a:t>
            </a:r>
          </a:p>
          <a:p>
            <a:endParaRPr lang="de-DE" i="1" dirty="0" smtClean="0"/>
          </a:p>
          <a:p>
            <a:pPr marL="0" indent="0">
              <a:buNone/>
            </a:pPr>
            <a:r>
              <a:rPr lang="de-DE" dirty="0" smtClean="0"/>
              <a:t>Alternative soll nur in Ausnahmefällen angewendet werden, wenn die Aufführung sämtlicher bevorzugter Titel zu umfangreich wird</a:t>
            </a:r>
          </a:p>
          <a:p>
            <a:endParaRPr lang="de-DE" dirty="0"/>
          </a:p>
          <a:p>
            <a:pPr marL="0" indent="0">
              <a:buNone/>
            </a:pPr>
            <a:r>
              <a:rPr lang="de-DE" dirty="0"/>
              <a:t>Herstellung einer Beziehung </a:t>
            </a:r>
            <a:r>
              <a:rPr lang="de-DE" dirty="0" smtClean="0"/>
              <a:t>nur </a:t>
            </a:r>
            <a:r>
              <a:rPr lang="de-DE" dirty="0"/>
              <a:t>für das erste </a:t>
            </a:r>
            <a:r>
              <a:rPr lang="de-DE" dirty="0" smtClean="0"/>
              <a:t>Werk </a:t>
            </a:r>
            <a:r>
              <a:rPr lang="de-DE" dirty="0"/>
              <a:t>erforderlich (RDA 17.8)</a:t>
            </a:r>
          </a:p>
          <a:p>
            <a:endParaRPr lang="de-DE" dirty="0" smtClean="0"/>
          </a:p>
          <a:p>
            <a:endParaRPr lang="de-DE" dirty="0" smtClean="0"/>
          </a:p>
          <a:p>
            <a:pPr marL="457200" lvl="1" indent="0">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39113795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207226348"/>
              </p:ext>
            </p:extLst>
          </p:nvPr>
        </p:nvGraphicFramePr>
        <p:xfrm>
          <a:off x="2915816" y="1496077"/>
          <a:ext cx="5904656" cy="4836826"/>
        </p:xfrm>
        <a:graphic>
          <a:graphicData uri="http://schemas.openxmlformats.org/drawingml/2006/table">
            <a:tbl>
              <a:tblPr firstRow="1" bandRow="1">
                <a:tableStyleId>{5C22544A-7EE6-4342-B048-85BDC9FD1C3A}</a:tableStyleId>
              </a:tblPr>
              <a:tblGrid>
                <a:gridCol w="996889"/>
                <a:gridCol w="2530567"/>
                <a:gridCol w="2377200"/>
              </a:tblGrid>
              <a:tr h="34224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56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Dutschke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3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usw. bis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556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Rote Armee Fraktion</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5556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Stücke</a:t>
                      </a:r>
                    </a:p>
                  </a:txBody>
                  <a:tcPr anchor="ctr"/>
                </a:tc>
              </a:tr>
              <a:tr h="84610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Michael </a:t>
                      </a:r>
                      <a:r>
                        <a:rPr lang="de-DE" dirty="0" err="1" smtClean="0">
                          <a:latin typeface="Verdana" panose="020B0604030504040204" pitchFamily="34" charset="0"/>
                          <a:ea typeface="Verdana" panose="020B0604030504040204" pitchFamily="34" charset="0"/>
                          <a:cs typeface="Verdana" panose="020B0604030504040204" pitchFamily="34" charset="0"/>
                        </a:rPr>
                        <a:t>Wildenhain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556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a:t>
                      </a:r>
                      <a:r>
                        <a:rPr lang="de-DE"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Dutschke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418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usw. bis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583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Rote Armee Fraktion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856984" cy="508918"/>
          </a:xfrm>
        </p:spPr>
        <p:txBody>
          <a:bodyPr/>
          <a:lstStyle/>
          <a:p>
            <a:r>
              <a:rPr lang="de-DE" dirty="0" smtClean="0"/>
              <a:t>Einzelner geistiger </a:t>
            </a:r>
            <a:r>
              <a:rPr lang="de-DE" dirty="0"/>
              <a:t>Schöpfer, kein übergeordneter Titel </a:t>
            </a:r>
            <a:r>
              <a:rPr lang="de-DE" dirty="0" smtClean="0"/>
              <a:t>-2-</a:t>
            </a:r>
            <a:endParaRPr lang="de-DE" dirty="0"/>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a:p>
        </p:txBody>
      </p:sp>
      <p:pic>
        <p:nvPicPr>
          <p:cNvPr id="10" name="Picture 2" descr="U:\Anita dienstlich\RDA\Teil-Ganzes-Beziehungen\Zusammenstellungen\RDA-Beispiele_Zusammenstellungen\Scans\281120141384.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4000" contrast="-9000"/>
                    </a14:imgEffect>
                  </a14:imgLayer>
                </a14:imgProps>
              </a:ext>
              <a:ext uri="{28A0092B-C50C-407E-A947-70E740481C1C}">
                <a14:useLocalDpi xmlns:a14="http://schemas.microsoft.com/office/drawing/2010/main" val="0"/>
              </a:ext>
            </a:extLst>
          </a:blip>
          <a:srcRect l="3" t="6753" r="19797" b="4295"/>
          <a:stretch/>
        </p:blipFill>
        <p:spPr bwMode="auto">
          <a:xfrm>
            <a:off x="179512" y="1549036"/>
            <a:ext cx="2666608" cy="39433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Textfeld 10"/>
          <p:cNvSpPr txBox="1"/>
          <p:nvPr/>
        </p:nvSpPr>
        <p:spPr>
          <a:xfrm>
            <a:off x="179512" y="5409573"/>
            <a:ext cx="26666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Enthält fünf Stücke ohne </a:t>
            </a:r>
            <a:r>
              <a:rPr lang="de-DE" dirty="0" smtClean="0">
                <a:latin typeface="Verdana" panose="020B0604030504040204" pitchFamily="34" charset="0"/>
                <a:ea typeface="Verdana" panose="020B0604030504040204" pitchFamily="34" charset="0"/>
                <a:cs typeface="Verdana" panose="020B0604030504040204" pitchFamily="34" charset="0"/>
              </a:rPr>
              <a:t>übergeordneten </a:t>
            </a:r>
            <a:r>
              <a:rPr lang="de-DE" dirty="0" smtClean="0">
                <a:latin typeface="Verdana" panose="020B0604030504040204" pitchFamily="34" charset="0"/>
                <a:ea typeface="Verdana" panose="020B0604030504040204" pitchFamily="34" charset="0"/>
                <a:cs typeface="Verdana" panose="020B0604030504040204" pitchFamily="34" charset="0"/>
              </a:rPr>
              <a:t>Titel</a:t>
            </a:r>
          </a:p>
        </p:txBody>
      </p:sp>
    </p:spTree>
    <p:extLst>
      <p:ext uri="{BB962C8B-B14F-4D97-AF65-F5344CB8AC3E}">
        <p14:creationId xmlns:p14="http://schemas.microsoft.com/office/powerpoint/2010/main" val="1687446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53466279"/>
              </p:ext>
            </p:extLst>
          </p:nvPr>
        </p:nvGraphicFramePr>
        <p:xfrm>
          <a:off x="3053463" y="1628800"/>
          <a:ext cx="5904656" cy="444628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Wildenhain</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Michael, 1958-. Dutschke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der Manifestation verkörpertes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Wildenhain</a:t>
                      </a:r>
                      <a:r>
                        <a:rPr lang="de-DE" dirty="0" smtClean="0">
                          <a:latin typeface="Verdana" panose="020B0604030504040204" pitchFamily="34" charset="0"/>
                          <a:ea typeface="Verdana" panose="020B0604030504040204" pitchFamily="34" charset="0"/>
                          <a:cs typeface="Verdana" panose="020B0604030504040204" pitchFamily="34" charset="0"/>
                        </a:rPr>
                        <a:t>, Michael, 1958-. Im Schlagschatten des Mondes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usw. bis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der Manifestation verkörpertes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Rote</a:t>
                      </a:r>
                      <a:r>
                        <a:rPr lang="de-DE" baseline="0" dirty="0" smtClean="0">
                          <a:latin typeface="Verdana" panose="020B0604030504040204" pitchFamily="34" charset="0"/>
                          <a:ea typeface="Verdana" panose="020B0604030504040204" pitchFamily="34" charset="0"/>
                          <a:cs typeface="Verdana" panose="020B0604030504040204" pitchFamily="34" charset="0"/>
                        </a:rPr>
                        <a:t> Armee Fraktion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Wildenhain</a:t>
                      </a:r>
                      <a:r>
                        <a:rPr lang="de-DE" baseline="0" dirty="0" smtClean="0">
                          <a:latin typeface="Verdana" panose="020B0604030504040204" pitchFamily="34" charset="0"/>
                          <a:ea typeface="Verdana" panose="020B0604030504040204" pitchFamily="34" charset="0"/>
                          <a:cs typeface="Verdana" panose="020B0604030504040204" pitchFamily="34" charset="0"/>
                        </a:rPr>
                        <a:t>, Michael, 1958-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784976" cy="508918"/>
          </a:xfrm>
        </p:spPr>
        <p:txBody>
          <a:bodyPr/>
          <a:lstStyle/>
          <a:p>
            <a:r>
              <a:rPr lang="de-DE" dirty="0" smtClean="0"/>
              <a:t>Einzelner geistiger </a:t>
            </a:r>
            <a:r>
              <a:rPr lang="de-DE" dirty="0"/>
              <a:t>Schöpfer, kein übergeordneter Titel </a:t>
            </a:r>
            <a:r>
              <a:rPr lang="de-DE" dirty="0" smtClean="0"/>
              <a:t>-3-</a:t>
            </a:r>
            <a:endParaRPr lang="de-DE" dirty="0"/>
          </a:p>
        </p:txBody>
      </p:sp>
      <p:sp>
        <p:nvSpPr>
          <p:cNvPr id="2" name="Textfeld 1"/>
          <p:cNvSpPr txBox="1"/>
          <p:nvPr/>
        </p:nvSpPr>
        <p:spPr>
          <a:xfrm>
            <a:off x="3059832" y="1124744"/>
            <a:ext cx="231959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12" name="Foliennummernplatzhalter 11"/>
          <p:cNvSpPr>
            <a:spLocks noGrp="1"/>
          </p:cNvSpPr>
          <p:nvPr>
            <p:ph type="sldNum" sz="quarter" idx="4"/>
          </p:nvPr>
        </p:nvSpPr>
        <p:spPr/>
        <p:txBody>
          <a:bodyPr/>
          <a:lstStyle/>
          <a:p>
            <a:fld id="{8A6690F1-7CA1-4166-A522-500460961984}" type="slidenum">
              <a:rPr lang="de-DE" smtClean="0"/>
              <a:pPr/>
              <a:t>25</a:t>
            </a:fld>
            <a:endParaRPr lang="de-DE"/>
          </a:p>
        </p:txBody>
      </p:sp>
      <p:pic>
        <p:nvPicPr>
          <p:cNvPr id="14" name="Picture 2" descr="U:\Anita dienstlich\RDA\Teil-Ganzes-Beziehungen\Zusammenstellungen\RDA-Beispiele_Zusammenstellungen\Scans\28112014138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9000"/>
                    </a14:imgEffect>
                  </a14:imgLayer>
                </a14:imgProps>
              </a:ext>
              <a:ext uri="{28A0092B-C50C-407E-A947-70E740481C1C}">
                <a14:useLocalDpi xmlns:a14="http://schemas.microsoft.com/office/drawing/2010/main" val="0"/>
              </a:ext>
            </a:extLst>
          </a:blip>
          <a:srcRect l="3" t="6753" r="19797" b="4295"/>
          <a:stretch/>
        </p:blipFill>
        <p:spPr bwMode="auto">
          <a:xfrm>
            <a:off x="179512" y="1549036"/>
            <a:ext cx="2666608" cy="39433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Textfeld 14"/>
          <p:cNvSpPr txBox="1"/>
          <p:nvPr/>
        </p:nvSpPr>
        <p:spPr>
          <a:xfrm>
            <a:off x="179512" y="5409573"/>
            <a:ext cx="26666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Enthält fünf Stücke ohne </a:t>
            </a:r>
            <a:r>
              <a:rPr lang="de-DE" dirty="0" smtClean="0">
                <a:latin typeface="Verdana" panose="020B0604030504040204" pitchFamily="34" charset="0"/>
                <a:ea typeface="Verdana" panose="020B0604030504040204" pitchFamily="34" charset="0"/>
                <a:cs typeface="Verdana" panose="020B0604030504040204" pitchFamily="34" charset="0"/>
              </a:rPr>
              <a:t>übergeordneten </a:t>
            </a:r>
            <a:r>
              <a:rPr lang="de-DE" dirty="0" smtClean="0">
                <a:latin typeface="Verdana" panose="020B0604030504040204" pitchFamily="34" charset="0"/>
                <a:ea typeface="Verdana" panose="020B0604030504040204" pitchFamily="34" charset="0"/>
                <a:cs typeface="Verdana" panose="020B0604030504040204" pitchFamily="34" charset="0"/>
              </a:rPr>
              <a:t>Titel</a:t>
            </a:r>
          </a:p>
        </p:txBody>
      </p:sp>
    </p:spTree>
    <p:extLst>
      <p:ext uri="{BB962C8B-B14F-4D97-AF65-F5344CB8AC3E}">
        <p14:creationId xmlns:p14="http://schemas.microsoft.com/office/powerpoint/2010/main" val="24337395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smtClean="0"/>
              <a:t>Verschiedene geistige Schöpfer, übergeordneter Titel -1-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Hauptsächliches Werk ist das Werk der Zusammenstellung selbst</a:t>
            </a:r>
          </a:p>
          <a:p>
            <a:endParaRPr lang="de-DE" dirty="0" smtClean="0"/>
          </a:p>
          <a:p>
            <a:pPr marL="0" indent="0">
              <a:buNone/>
            </a:pPr>
            <a:r>
              <a:rPr lang="de-DE" dirty="0" smtClean="0"/>
              <a:t>Bestimmung des bevorzugten Titels nach den allgemeinen Regeln zur Bestimmung des Werktitels RDA 6.2.2.4 und 6.2.2.5</a:t>
            </a:r>
          </a:p>
          <a:p>
            <a:endParaRPr lang="de-DE" dirty="0" smtClean="0"/>
          </a:p>
          <a:p>
            <a:pPr marL="0" indent="0">
              <a:buNone/>
            </a:pPr>
            <a:r>
              <a:rPr lang="de-DE" dirty="0" smtClean="0"/>
              <a:t>Keine Formaltitel</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9744619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79293580"/>
              </p:ext>
            </p:extLst>
          </p:nvPr>
        </p:nvGraphicFramePr>
        <p:xfrm>
          <a:off x="2908619" y="1196752"/>
          <a:ext cx="5904656" cy="4854700"/>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Beiträgen von Elizabeth Bott </a:t>
                      </a:r>
                      <a:r>
                        <a:rPr lang="de-DE" dirty="0" err="1" smtClean="0">
                          <a:latin typeface="Verdana" panose="020B0604030504040204" pitchFamily="34" charset="0"/>
                          <a:ea typeface="Verdana" panose="020B0604030504040204" pitchFamily="34" charset="0"/>
                          <a:cs typeface="Verdana" panose="020B0604030504040204" pitchFamily="34" charset="0"/>
                        </a:rPr>
                        <a:t>Spillius</a:t>
                      </a:r>
                      <a:r>
                        <a:rPr lang="de-DE" dirty="0" smtClean="0">
                          <a:latin typeface="Verdana" panose="020B0604030504040204" pitchFamily="34" charset="0"/>
                          <a:ea typeface="Verdana" panose="020B0604030504040204" pitchFamily="34" charset="0"/>
                          <a:cs typeface="Verdana" panose="020B0604030504040204" pitchFamily="34" charset="0"/>
                        </a:rPr>
                        <a:t>, Ulrike Brunotte, Paula </a:t>
                      </a:r>
                      <a:r>
                        <a:rPr lang="de-DE" dirty="0" err="1" smtClean="0">
                          <a:latin typeface="Verdana" panose="020B0604030504040204" pitchFamily="34" charset="0"/>
                          <a:ea typeface="Verdana" panose="020B0604030504040204" pitchFamily="34" charset="0"/>
                          <a:cs typeface="Verdana" panose="020B0604030504040204" pitchFamily="34" charset="0"/>
                        </a:rPr>
                        <a:t>Elkisch</a:t>
                      </a:r>
                      <a:r>
                        <a:rPr lang="de-DE" dirty="0" smtClean="0">
                          <a:latin typeface="Verdana" panose="020B0604030504040204" pitchFamily="34" charset="0"/>
                          <a:ea typeface="Verdana" panose="020B0604030504040204" pitchFamily="34" charset="0"/>
                          <a:cs typeface="Verdana" panose="020B0604030504040204" pitchFamily="34" charset="0"/>
                        </a:rPr>
                        <a:t>, Robin</a:t>
                      </a:r>
                      <a:r>
                        <a:rPr lang="de-DE" baseline="0" dirty="0" smtClean="0">
                          <a:latin typeface="Verdana" panose="020B0604030504040204" pitchFamily="34" charset="0"/>
                          <a:ea typeface="Verdana" panose="020B0604030504040204" pitchFamily="34" charset="0"/>
                          <a:cs typeface="Verdana" panose="020B0604030504040204" pitchFamily="34" charset="0"/>
                        </a:rPr>
                        <a:t> Fox, René Girard, Eberhard </a:t>
                      </a:r>
                      <a:r>
                        <a:rPr lang="de-DE" baseline="0" dirty="0" err="1" smtClean="0">
                          <a:latin typeface="Verdana" panose="020B0604030504040204" pitchFamily="34" charset="0"/>
                          <a:ea typeface="Verdana" panose="020B0604030504040204" pitchFamily="34" charset="0"/>
                          <a:cs typeface="Verdana" panose="020B0604030504040204" pitchFamily="34" charset="0"/>
                        </a:rPr>
                        <a:t>Th</a:t>
                      </a:r>
                      <a:r>
                        <a:rPr lang="de-DE" baseline="0" dirty="0" smtClean="0">
                          <a:latin typeface="Verdana" panose="020B0604030504040204" pitchFamily="34" charset="0"/>
                          <a:ea typeface="Verdana" panose="020B0604030504040204" pitchFamily="34" charset="0"/>
                          <a:cs typeface="Verdana" panose="020B0604030504040204" pitchFamily="34" charset="0"/>
                        </a:rPr>
                        <a:t>. Haas, Alfred L. Kroeber, Cyril </a:t>
                      </a:r>
                      <a:r>
                        <a:rPr lang="de-DE" baseline="0" dirty="0" err="1" smtClean="0">
                          <a:latin typeface="Verdana" panose="020B0604030504040204" pitchFamily="34" charset="0"/>
                          <a:ea typeface="Verdana" panose="020B0604030504040204" pitchFamily="34" charset="0"/>
                          <a:cs typeface="Verdana" panose="020B0604030504040204" pitchFamily="34" charset="0"/>
                        </a:rPr>
                        <a:t>Levitt</a:t>
                      </a:r>
                      <a:r>
                        <a:rPr lang="de-DE" baseline="0" dirty="0" smtClean="0">
                          <a:latin typeface="Verdana" panose="020B0604030504040204" pitchFamily="34" charset="0"/>
                          <a:ea typeface="Verdana" panose="020B0604030504040204" pitchFamily="34" charset="0"/>
                          <a:cs typeface="Verdana" panose="020B0604030504040204" pitchFamily="34" charset="0"/>
                        </a:rPr>
                        <a:t>, Margaret Mead, Wolfgang Palaver, Uwe C. Steiner und Herbert Will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784976"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-2-</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533" y="1700808"/>
            <a:ext cx="2701576" cy="4312773"/>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2287093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39277310"/>
              </p:ext>
            </p:extLst>
          </p:nvPr>
        </p:nvGraphicFramePr>
        <p:xfrm>
          <a:off x="2987824" y="1910981"/>
          <a:ext cx="5904656" cy="2914140"/>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a:t>
                      </a:r>
                      <a:r>
                        <a:rPr lang="de-DE"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784976" cy="508918"/>
          </a:xfrm>
        </p:spPr>
        <p:txBody>
          <a:bodyPr/>
          <a:lstStyle/>
          <a:p>
            <a:r>
              <a:rPr lang="de-DE" dirty="0"/>
              <a:t>Verschiedene</a:t>
            </a:r>
            <a:r>
              <a:rPr lang="de-DE" dirty="0" smtClean="0"/>
              <a:t> </a:t>
            </a:r>
            <a:r>
              <a:rPr lang="de-DE" dirty="0"/>
              <a:t>geistige Schöpfer, </a:t>
            </a:r>
            <a:r>
              <a:rPr lang="de-DE" dirty="0" smtClean="0"/>
              <a:t>übergeordneter Titel -3-</a:t>
            </a:r>
            <a:endParaRPr lang="de-DE" dirty="0"/>
          </a:p>
        </p:txBody>
      </p:sp>
      <p:sp>
        <p:nvSpPr>
          <p:cNvPr id="2" name="Textfeld 1"/>
          <p:cNvSpPr txBox="1"/>
          <p:nvPr/>
        </p:nvSpPr>
        <p:spPr>
          <a:xfrm>
            <a:off x="3131840" y="1300118"/>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20076"/>
            <a:ext cx="2701576" cy="4312773"/>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2547395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a:t>Verschiedene geistige 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Zusätzliche Erfassung der einzelnen </a:t>
            </a:r>
            <a:r>
              <a:rPr lang="de-DE" smtClean="0"/>
              <a:t>Beiträge möglich: </a:t>
            </a:r>
            <a:br>
              <a:rPr lang="de-DE" smtClean="0"/>
            </a:br>
            <a:endParaRPr lang="de-DE" smtClean="0"/>
          </a:p>
          <a:p>
            <a:r>
              <a:rPr lang="de-DE" smtClean="0"/>
              <a:t>als </a:t>
            </a:r>
            <a:r>
              <a:rPr lang="de-DE" dirty="0"/>
              <a:t>in Beziehung stehende (enthaltene) Werke gemäß </a:t>
            </a:r>
            <a:r>
              <a:rPr lang="de-DE"/>
              <a:t>RDA </a:t>
            </a:r>
            <a:r>
              <a:rPr lang="de-DE" smtClean="0"/>
              <a:t>25.1</a:t>
            </a:r>
            <a:endParaRPr lang="de-DE"/>
          </a:p>
          <a:p>
            <a:pPr marL="0" indent="0">
              <a:buNone/>
            </a:pPr>
            <a:r>
              <a:rPr lang="de-DE" i="1" smtClean="0"/>
              <a:t>und/oder</a:t>
            </a:r>
          </a:p>
          <a:p>
            <a:r>
              <a:rPr lang="de-DE" smtClean="0"/>
              <a:t>als </a:t>
            </a:r>
            <a:r>
              <a:rPr lang="de-DE" dirty="0"/>
              <a:t>in Beziehung stehende Manifestationen </a:t>
            </a:r>
            <a:r>
              <a:rPr lang="de-DE" dirty="0" smtClean="0"/>
              <a:t>gemäß RDA 27.1</a:t>
            </a:r>
          </a:p>
          <a:p>
            <a:endParaRPr lang="de-DE" dirty="0" smtClean="0"/>
          </a:p>
          <a:p>
            <a:pPr marL="0" indent="0">
              <a:buNone/>
            </a:pPr>
            <a:r>
              <a:rPr lang="de-DE" dirty="0" smtClean="0"/>
              <a:t>Erfassung der Beiträge ist kein Standardelement, also grundsätzlich optional</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573974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r>
              <a:rPr lang="de-DE" dirty="0" smtClean="0"/>
              <a:t>Allgemeine Aspekte von Zusammenstellungen</a:t>
            </a:r>
          </a:p>
          <a:p>
            <a:pPr lvl="1"/>
            <a:r>
              <a:rPr lang="de-DE" dirty="0" smtClean="0"/>
              <a:t>Definition</a:t>
            </a:r>
          </a:p>
          <a:p>
            <a:pPr lvl="1"/>
            <a:r>
              <a:rPr lang="de-DE" dirty="0" smtClean="0"/>
              <a:t>Arten von Zusammenstellungen  </a:t>
            </a:r>
          </a:p>
          <a:p>
            <a:pPr lvl="1"/>
            <a:r>
              <a:rPr lang="de-DE" dirty="0" smtClean="0"/>
              <a:t>Arten der Beschreibung</a:t>
            </a:r>
          </a:p>
          <a:p>
            <a:pPr lvl="1"/>
            <a:r>
              <a:rPr lang="de-DE" dirty="0" smtClean="0"/>
              <a:t>In der Manifestation verkörpertes Werk</a:t>
            </a:r>
          </a:p>
          <a:p>
            <a:pPr lvl="1"/>
            <a:r>
              <a:rPr lang="de-DE" dirty="0" smtClean="0"/>
              <a:t>Beziehungskennzeichnungen Zusammenstellender/Herausgeber </a:t>
            </a:r>
          </a:p>
          <a:p>
            <a:r>
              <a:rPr lang="de-DE" dirty="0" smtClean="0"/>
              <a:t>Umfassende Beschreibung von Zusammen-stellungen</a:t>
            </a:r>
          </a:p>
          <a:p>
            <a:pPr lvl="1"/>
            <a:r>
              <a:rPr lang="de-DE" dirty="0" smtClean="0"/>
              <a:t>Zusammenstellungen einzelner geistiger Schöpfer </a:t>
            </a:r>
          </a:p>
          <a:p>
            <a:pPr lvl="2"/>
            <a:r>
              <a:rPr lang="de-DE" dirty="0" smtClean="0"/>
              <a:t>Mit übergeordnetem Titel; Formaltitel</a:t>
            </a:r>
          </a:p>
          <a:p>
            <a:pPr lvl="2"/>
            <a:r>
              <a:rPr lang="de-DE" dirty="0" smtClean="0"/>
              <a:t>Ohne übergeordneten Titel </a:t>
            </a:r>
          </a:p>
          <a:p>
            <a:pPr lvl="1"/>
            <a:r>
              <a:rPr lang="de-DE" dirty="0" smtClean="0"/>
              <a:t>Zusammenstellungen verschiedener geistiger Schöpfer</a:t>
            </a:r>
          </a:p>
          <a:p>
            <a:pPr lvl="2"/>
            <a:r>
              <a:rPr lang="de-DE" dirty="0" smtClean="0"/>
              <a:t>Mit übergeordnetem Titel</a:t>
            </a:r>
            <a:r>
              <a:rPr lang="de-DE" dirty="0" smtClean="0">
                <a:solidFill>
                  <a:srgbClr val="FF0000"/>
                </a:solidFill>
              </a:rPr>
              <a:t> </a:t>
            </a:r>
            <a:endParaRPr lang="de-DE" dirty="0" smtClean="0"/>
          </a:p>
          <a:p>
            <a:pPr lvl="2"/>
            <a:r>
              <a:rPr lang="de-DE" dirty="0" smtClean="0"/>
              <a:t>Ohne übergeordneten Titel </a:t>
            </a:r>
          </a:p>
          <a:p>
            <a:r>
              <a:rPr lang="de-DE" dirty="0" smtClean="0"/>
              <a:t>Zusammenstellung oder Hauptwerk/Ergänzung?</a:t>
            </a:r>
          </a:p>
          <a:p>
            <a:pPr lvl="1"/>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8139663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664444208"/>
              </p:ext>
            </p:extLst>
          </p:nvPr>
        </p:nvGraphicFramePr>
        <p:xfrm>
          <a:off x="395536" y="1957146"/>
          <a:ext cx="8424935" cy="435217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mit Beiträgen</a:t>
                      </a:r>
                      <a:r>
                        <a:rPr lang="de-DE" spc="-100" baseline="0" dirty="0" smtClean="0">
                          <a:latin typeface="Verdana" panose="020B0604030504040204" pitchFamily="34" charset="0"/>
                          <a:ea typeface="Verdana" panose="020B0604030504040204" pitchFamily="34" charset="0"/>
                          <a:cs typeface="Verdana" panose="020B0604030504040204" pitchFamily="34" charset="0"/>
                        </a:rPr>
                        <a:t> von Elizabeth Bott </a:t>
                      </a:r>
                      <a:r>
                        <a:rPr lang="de-DE" spc="-100" baseline="0" dirty="0" err="1" smtClean="0">
                          <a:latin typeface="Verdana" panose="020B0604030504040204" pitchFamily="34" charset="0"/>
                          <a:ea typeface="Verdana" panose="020B0604030504040204" pitchFamily="34" charset="0"/>
                          <a:cs typeface="Verdana" panose="020B0604030504040204" pitchFamily="34" charset="0"/>
                        </a:rPr>
                        <a:t>Spillius</a:t>
                      </a:r>
                      <a:r>
                        <a:rPr lang="de-DE" spc="-100" baseline="0" dirty="0" smtClean="0">
                          <a:latin typeface="Verdana" panose="020B0604030504040204" pitchFamily="34" charset="0"/>
                          <a:ea typeface="Verdana" panose="020B0604030504040204" pitchFamily="34" charset="0"/>
                          <a:cs typeface="Verdana" panose="020B0604030504040204" pitchFamily="34" charset="0"/>
                        </a:rPr>
                        <a:t>, Ulrike Brunotte</a:t>
                      </a:r>
                      <a:r>
                        <a:rPr lang="de-DE" baseline="0" dirty="0" smtClean="0">
                          <a:latin typeface="Verdana" panose="020B0604030504040204" pitchFamily="34" charset="0"/>
                          <a:ea typeface="Verdana" panose="020B0604030504040204" pitchFamily="34" charset="0"/>
                          <a:cs typeface="Verdana" panose="020B0604030504040204" pitchFamily="34" charset="0"/>
                        </a:rPr>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sz="16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44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-5-</a:t>
            </a:r>
            <a:endParaRPr lang="de-DE" dirty="0"/>
          </a:p>
        </p:txBody>
      </p:sp>
      <p:sp>
        <p:nvSpPr>
          <p:cNvPr id="7" name="Textfeld 6"/>
          <p:cNvSpPr txBox="1"/>
          <p:nvPr/>
        </p:nvSpPr>
        <p:spPr>
          <a:xfrm>
            <a:off x="289727" y="1237066"/>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normierter Sucheinstiege auf Werkebene</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28858090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397937379"/>
              </p:ext>
            </p:extLst>
          </p:nvPr>
        </p:nvGraphicFramePr>
        <p:xfrm>
          <a:off x="395536" y="1628800"/>
          <a:ext cx="8424935" cy="4680520"/>
        </p:xfrm>
        <a:graphic>
          <a:graphicData uri="http://schemas.openxmlformats.org/drawingml/2006/table">
            <a:tbl>
              <a:tblPr firstRow="1" bandRow="1">
                <a:tableStyleId>{5C22544A-7EE6-4342-B048-85BDC9FD1C3A}</a:tableStyleId>
              </a:tblPr>
              <a:tblGrid>
                <a:gridCol w="1465206"/>
                <a:gridCol w="3540914"/>
                <a:gridCol w="3418815"/>
              </a:tblGrid>
              <a:tr h="4499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61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Mead,</a:t>
                      </a:r>
                      <a:r>
                        <a:rPr lang="de-DE" baseline="0" dirty="0" smtClean="0">
                          <a:latin typeface="Verdana" panose="020B0604030504040204" pitchFamily="34" charset="0"/>
                          <a:ea typeface="Verdana" panose="020B0604030504040204" pitchFamily="34" charset="0"/>
                          <a:cs typeface="Verdana" panose="020B0604030504040204" pitchFamily="34" charset="0"/>
                        </a:rPr>
                        <a:t> Margaret, 1901-1978. </a:t>
                      </a:r>
                      <a:r>
                        <a:rPr lang="de-DE" baseline="0" smtClean="0">
                          <a:latin typeface="Verdana" panose="020B0604030504040204" pitchFamily="34" charset="0"/>
                          <a:ea typeface="Verdana" panose="020B0604030504040204" pitchFamily="34" charset="0"/>
                          <a:cs typeface="Verdana" panose="020B0604030504040204" pitchFamily="34" charset="0"/>
                        </a:rPr>
                        <a:t>An ethnologist‘s </a:t>
                      </a:r>
                      <a:r>
                        <a:rPr lang="de-DE" baseline="0" dirty="0" err="1" smtClean="0">
                          <a:latin typeface="Verdana" panose="020B0604030504040204" pitchFamily="34" charset="0"/>
                          <a:ea typeface="Verdana" panose="020B0604030504040204" pitchFamily="34" charset="0"/>
                          <a:cs typeface="Verdana" panose="020B0604030504040204" pitchFamily="34" charset="0"/>
                        </a:rPr>
                        <a:t>footnote</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to</a:t>
                      </a:r>
                      <a:r>
                        <a:rPr lang="de-DE" baseline="0" dirty="0" smtClean="0">
                          <a:latin typeface="Verdana" panose="020B0604030504040204" pitchFamily="34" charset="0"/>
                          <a:ea typeface="Verdana" panose="020B0604030504040204" pitchFamily="34" charset="0"/>
                          <a:cs typeface="Verdana" panose="020B0604030504040204" pitchFamily="34" charset="0"/>
                        </a:rPr>
                        <a:t> „Totem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817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Kroeber, Alfred</a:t>
                      </a:r>
                      <a:r>
                        <a:rPr lang="de-DE" baseline="0" dirty="0" smtClean="0">
                          <a:latin typeface="Verdana" panose="020B0604030504040204" pitchFamily="34" charset="0"/>
                          <a:ea typeface="Verdana" panose="020B0604030504040204" pitchFamily="34" charset="0"/>
                          <a:cs typeface="Verdana" panose="020B0604030504040204" pitchFamily="34" charset="0"/>
                        </a:rPr>
                        <a:t> L., 1876-1960. Totem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baseline="0" dirty="0" smtClean="0">
                          <a:latin typeface="Verdana" panose="020B0604030504040204" pitchFamily="34" charset="0"/>
                          <a:ea typeface="Verdana" panose="020B0604030504040204" pitchFamily="34" charset="0"/>
                          <a:cs typeface="Verdana" panose="020B0604030504040204" pitchFamily="34" charset="0"/>
                        </a:rPr>
                        <a:t> in </a:t>
                      </a:r>
                      <a:r>
                        <a:rPr lang="de-DE" baseline="0" dirty="0" err="1" smtClean="0">
                          <a:latin typeface="Verdana" panose="020B0604030504040204" pitchFamily="34" charset="0"/>
                          <a:ea typeface="Verdana" panose="020B0604030504040204" pitchFamily="34" charset="0"/>
                          <a:cs typeface="Verdana" panose="020B0604030504040204" pitchFamily="34" charset="0"/>
                        </a:rPr>
                        <a:t>retrospect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220">
                <a:tc>
                  <a:txBody>
                    <a:bodyPr/>
                    <a:lstStyle/>
                    <a:p>
                      <a:pPr>
                        <a:lnSpc>
                          <a:spcPts val="1600"/>
                        </a:lnSpc>
                        <a:spcBef>
                          <a:spcPts val="600"/>
                        </a:spcBef>
                        <a:spcAft>
                          <a:spcPts val="600"/>
                        </a:spcAft>
                      </a:pPr>
                      <a:r>
                        <a:rPr lang="de-DE" b="0" i="1" dirty="0" smtClean="0">
                          <a:latin typeface="Verdana" panose="020B0604030504040204" pitchFamily="34" charset="0"/>
                          <a:ea typeface="Verdana" panose="020B0604030504040204" pitchFamily="34" charset="0"/>
                          <a:cs typeface="Verdana" panose="020B0604030504040204" pitchFamily="34" charset="0"/>
                        </a:rPr>
                        <a:t>25.1</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i="1" dirty="0" smtClean="0">
                          <a:latin typeface="Verdana" panose="020B0604030504040204" pitchFamily="34" charset="0"/>
                          <a:ea typeface="Verdana" panose="020B0604030504040204" pitchFamily="34" charset="0"/>
                          <a:cs typeface="Verdana" panose="020B0604030504040204" pitchFamily="34" charset="0"/>
                        </a:rPr>
                        <a:t>Erfassung beliebig vieler weiterer in Beziehung stehender Werke möglich</a:t>
                      </a:r>
                      <a:endParaRPr lang="de-DE" sz="16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-6-</a:t>
            </a:r>
            <a:endParaRPr lang="de-DE" dirty="0"/>
          </a:p>
        </p:txBody>
      </p:sp>
      <p:sp>
        <p:nvSpPr>
          <p:cNvPr id="2" name="Textfeld 1"/>
          <p:cNvSpPr txBox="1"/>
          <p:nvPr/>
        </p:nvSpPr>
        <p:spPr>
          <a:xfrm>
            <a:off x="395536" y="1239258"/>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6234434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22877728"/>
              </p:ext>
            </p:extLst>
          </p:nvPr>
        </p:nvGraphicFramePr>
        <p:xfrm>
          <a:off x="289727" y="2029154"/>
          <a:ext cx="8424935" cy="435217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mit Beiträgen</a:t>
                      </a:r>
                      <a:r>
                        <a:rPr lang="de-DE" spc="-100" baseline="0" dirty="0" smtClean="0">
                          <a:latin typeface="Verdana" panose="020B0604030504040204" pitchFamily="34" charset="0"/>
                          <a:ea typeface="Verdana" panose="020B0604030504040204" pitchFamily="34" charset="0"/>
                          <a:cs typeface="Verdana" panose="020B0604030504040204" pitchFamily="34" charset="0"/>
                        </a:rPr>
                        <a:t> von Elizabeth Bott </a:t>
                      </a:r>
                      <a:r>
                        <a:rPr lang="de-DE" spc="-100" baseline="0" dirty="0" err="1" smtClean="0">
                          <a:latin typeface="Verdana" panose="020B0604030504040204" pitchFamily="34" charset="0"/>
                          <a:ea typeface="Verdana" panose="020B0604030504040204" pitchFamily="34" charset="0"/>
                          <a:cs typeface="Verdana" panose="020B0604030504040204" pitchFamily="34" charset="0"/>
                        </a:rPr>
                        <a:t>Spillius</a:t>
                      </a:r>
                      <a:r>
                        <a:rPr lang="de-DE" spc="-100" baseline="0" dirty="0" smtClean="0">
                          <a:latin typeface="Verdana" panose="020B0604030504040204" pitchFamily="34" charset="0"/>
                          <a:ea typeface="Verdana" panose="020B0604030504040204" pitchFamily="34" charset="0"/>
                          <a:cs typeface="Verdana" panose="020B0604030504040204" pitchFamily="34" charset="0"/>
                        </a:rPr>
                        <a:t>, Ulrike Brunotte</a:t>
                      </a:r>
                      <a:r>
                        <a:rPr lang="de-DE" baseline="0" dirty="0" smtClean="0">
                          <a:latin typeface="Verdana" panose="020B0604030504040204" pitchFamily="34" charset="0"/>
                          <a:ea typeface="Verdana" panose="020B0604030504040204" pitchFamily="34" charset="0"/>
                          <a:cs typeface="Verdana" panose="020B0604030504040204" pitchFamily="34" charset="0"/>
                        </a:rPr>
                        <a:t>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sz="16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44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-7-</a:t>
            </a:r>
            <a:endParaRPr lang="de-DE" dirty="0"/>
          </a:p>
        </p:txBody>
      </p:sp>
      <p:sp>
        <p:nvSpPr>
          <p:cNvPr id="2" name="Textfeld 1"/>
          <p:cNvSpPr txBox="1"/>
          <p:nvPr/>
        </p:nvSpPr>
        <p:spPr>
          <a:xfrm>
            <a:off x="289727" y="1238807"/>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15540698"/>
              </p:ext>
            </p:extLst>
          </p:nvPr>
        </p:nvGraphicFramePr>
        <p:xfrm>
          <a:off x="395536" y="2085391"/>
          <a:ext cx="8424935" cy="3575857"/>
        </p:xfrm>
        <a:graphic>
          <a:graphicData uri="http://schemas.openxmlformats.org/drawingml/2006/table">
            <a:tbl>
              <a:tblPr firstRow="1" bandRow="1">
                <a:tableStyleId>{5C22544A-7EE6-4342-B048-85BDC9FD1C3A}</a:tableStyleId>
              </a:tblPr>
              <a:tblGrid>
                <a:gridCol w="1465206"/>
                <a:gridCol w="3540914"/>
                <a:gridCol w="3418815"/>
              </a:tblGrid>
              <a:tr h="4499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880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 Manifestation erfasst als strukturierte Beschreibung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Fußnote</a:t>
                      </a:r>
                      <a:r>
                        <a:rPr lang="de-DE"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 / Margaret Mead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498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 Manifestation erfasst als strukturierte Beschreibung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Totem und Tabu im Rückblick /Alfred</a:t>
                      </a:r>
                      <a:r>
                        <a:rPr lang="de-DE" baseline="0" dirty="0" smtClean="0">
                          <a:latin typeface="Verdana" panose="020B0604030504040204" pitchFamily="34" charset="0"/>
                          <a:ea typeface="Verdana" panose="020B0604030504040204" pitchFamily="34" charset="0"/>
                          <a:cs typeface="Verdana" panose="020B0604030504040204" pitchFamily="34" charset="0"/>
                        </a:rPr>
                        <a:t> L. Kroeber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27.1</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i="1" dirty="0" smtClean="0">
                          <a:latin typeface="Verdana" panose="020B0604030504040204" pitchFamily="34" charset="0"/>
                          <a:ea typeface="Verdana" panose="020B0604030504040204" pitchFamily="34" charset="0"/>
                          <a:cs typeface="Verdana" panose="020B0604030504040204" pitchFamily="34" charset="0"/>
                        </a:rPr>
                        <a:t>Erfassung beliebig vieler</a:t>
                      </a:r>
                      <a:r>
                        <a:rPr lang="de-DE" sz="1600" b="0" i="1" baseline="0" dirty="0" smtClean="0">
                          <a:latin typeface="Verdana" panose="020B0604030504040204" pitchFamily="34" charset="0"/>
                          <a:ea typeface="Verdana" panose="020B0604030504040204" pitchFamily="34" charset="0"/>
                          <a:cs typeface="Verdana" panose="020B0604030504040204" pitchFamily="34" charset="0"/>
                        </a:rPr>
                        <a:t> weiterer in Beziehung stehender Manifestationen möglich</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Titel -8-</a:t>
            </a:r>
            <a:endParaRPr lang="de-DE" dirty="0"/>
          </a:p>
        </p:txBody>
      </p:sp>
      <p:sp>
        <p:nvSpPr>
          <p:cNvPr id="2" name="Textfeld 1"/>
          <p:cNvSpPr txBox="1"/>
          <p:nvPr/>
        </p:nvSpPr>
        <p:spPr>
          <a:xfrm>
            <a:off x="366674" y="1407941"/>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12546741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41787667"/>
              </p:ext>
            </p:extLst>
          </p:nvPr>
        </p:nvGraphicFramePr>
        <p:xfrm>
          <a:off x="323528" y="2029154"/>
          <a:ext cx="8424935" cy="435217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mit Beiträgen</a:t>
                      </a:r>
                      <a:r>
                        <a:rPr lang="de-DE" spc="-100" baseline="0" dirty="0" smtClean="0">
                          <a:latin typeface="Verdana" panose="020B0604030504040204" pitchFamily="34" charset="0"/>
                          <a:ea typeface="Verdana" panose="020B0604030504040204" pitchFamily="34" charset="0"/>
                          <a:cs typeface="Verdana" panose="020B0604030504040204" pitchFamily="34" charset="0"/>
                        </a:rPr>
                        <a:t> von Elizabeth Bott </a:t>
                      </a:r>
                      <a:r>
                        <a:rPr lang="de-DE" spc="-100" baseline="0" dirty="0" err="1" smtClean="0">
                          <a:latin typeface="Verdana" panose="020B0604030504040204" pitchFamily="34" charset="0"/>
                          <a:ea typeface="Verdana" panose="020B0604030504040204" pitchFamily="34" charset="0"/>
                          <a:cs typeface="Verdana" panose="020B0604030504040204" pitchFamily="34" charset="0"/>
                        </a:rPr>
                        <a:t>Spillius</a:t>
                      </a:r>
                      <a:r>
                        <a:rPr lang="de-DE" spc="-100" baseline="0" dirty="0" smtClean="0">
                          <a:latin typeface="Verdana" panose="020B0604030504040204" pitchFamily="34" charset="0"/>
                          <a:ea typeface="Verdana" panose="020B0604030504040204" pitchFamily="34" charset="0"/>
                          <a:cs typeface="Verdana" panose="020B0604030504040204" pitchFamily="34" charset="0"/>
                        </a:rPr>
                        <a:t>, Ulrike Brunotte</a:t>
                      </a:r>
                      <a:r>
                        <a:rPr lang="de-DE" baseline="0" dirty="0" smtClean="0">
                          <a:latin typeface="Verdana" panose="020B0604030504040204" pitchFamily="34" charset="0"/>
                          <a:ea typeface="Verdana" panose="020B0604030504040204" pitchFamily="34" charset="0"/>
                          <a:cs typeface="Verdana" panose="020B0604030504040204" pitchFamily="34" charset="0"/>
                        </a:rPr>
                        <a:t>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sz="16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44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 geistige Schöpfer, </a:t>
            </a:r>
            <a:r>
              <a:rPr lang="de-DE" dirty="0" smtClean="0"/>
              <a:t>übergeordneter </a:t>
            </a:r>
            <a:r>
              <a:rPr lang="de-DE" dirty="0"/>
              <a:t>Titel </a:t>
            </a:r>
            <a:r>
              <a:rPr lang="de-DE" dirty="0" smtClean="0"/>
              <a:t>-9-</a:t>
            </a:r>
            <a:endParaRPr lang="de-DE" dirty="0"/>
          </a:p>
        </p:txBody>
      </p:sp>
      <p:sp>
        <p:nvSpPr>
          <p:cNvPr id="7" name="Textfeld 6"/>
          <p:cNvSpPr txBox="1"/>
          <p:nvPr/>
        </p:nvSpPr>
        <p:spPr>
          <a:xfrm>
            <a:off x="289726" y="1237066"/>
            <a:ext cx="8458737"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 sowie normierter Sucheinstiege auf Werkebene</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6667798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897188399"/>
              </p:ext>
            </p:extLst>
          </p:nvPr>
        </p:nvGraphicFramePr>
        <p:xfrm>
          <a:off x="395536" y="1820521"/>
          <a:ext cx="8424935" cy="4344783"/>
        </p:xfrm>
        <a:graphic>
          <a:graphicData uri="http://schemas.openxmlformats.org/drawingml/2006/table">
            <a:tbl>
              <a:tblPr firstRow="1" bandRow="1">
                <a:tableStyleId>{5C22544A-7EE6-4342-B048-85BDC9FD1C3A}</a:tableStyleId>
              </a:tblPr>
              <a:tblGrid>
                <a:gridCol w="1465206"/>
                <a:gridCol w="3540914"/>
                <a:gridCol w="3418815"/>
              </a:tblGrid>
              <a:tr h="4499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61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Mead,</a:t>
                      </a:r>
                      <a:r>
                        <a:rPr lang="de-DE" baseline="0" dirty="0" smtClean="0">
                          <a:latin typeface="Verdana" panose="020B0604030504040204" pitchFamily="34" charset="0"/>
                          <a:ea typeface="Verdana" panose="020B0604030504040204" pitchFamily="34" charset="0"/>
                          <a:cs typeface="Verdana" panose="020B0604030504040204" pitchFamily="34" charset="0"/>
                        </a:rPr>
                        <a:t> Margaret, 1901-1978. </a:t>
                      </a:r>
                      <a:r>
                        <a:rPr lang="de-DE" baseline="0" smtClean="0">
                          <a:latin typeface="Verdana" panose="020B0604030504040204" pitchFamily="34" charset="0"/>
                          <a:ea typeface="Verdana" panose="020B0604030504040204" pitchFamily="34" charset="0"/>
                          <a:cs typeface="Verdana" panose="020B0604030504040204" pitchFamily="34" charset="0"/>
                        </a:rPr>
                        <a:t>An ethnologist‘s </a:t>
                      </a:r>
                      <a:r>
                        <a:rPr lang="de-DE" baseline="0" dirty="0" err="1" smtClean="0">
                          <a:latin typeface="Verdana" panose="020B0604030504040204" pitchFamily="34" charset="0"/>
                          <a:ea typeface="Verdana" panose="020B0604030504040204" pitchFamily="34" charset="0"/>
                          <a:cs typeface="Verdana" panose="020B0604030504040204" pitchFamily="34" charset="0"/>
                        </a:rPr>
                        <a:t>footnote</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to</a:t>
                      </a:r>
                      <a:r>
                        <a:rPr lang="de-DE" baseline="0" dirty="0" smtClean="0">
                          <a:latin typeface="Verdana" panose="020B0604030504040204" pitchFamily="34" charset="0"/>
                          <a:ea typeface="Verdana" panose="020B0604030504040204" pitchFamily="34" charset="0"/>
                          <a:cs typeface="Verdana" panose="020B0604030504040204" pitchFamily="34" charset="0"/>
                        </a:rPr>
                        <a:t> „Totem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 Manifestation erfasst als strukturierte Beschreibung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Fußnote</a:t>
                      </a:r>
                      <a:r>
                        <a:rPr lang="de-DE"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 / Margaret Mead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32655">
                <a:tc>
                  <a:txBody>
                    <a:bodyPr/>
                    <a:lstStyle/>
                    <a:p>
                      <a:pPr>
                        <a:lnSpc>
                          <a:spcPts val="1600"/>
                        </a:lnSpc>
                        <a:spcBef>
                          <a:spcPts val="600"/>
                        </a:spcBef>
                        <a:spcAft>
                          <a:spcPts val="600"/>
                        </a:spcAft>
                      </a:pPr>
                      <a:r>
                        <a:rPr lang="de-DE" b="0" i="1" smtClean="0">
                          <a:latin typeface="Verdana" panose="020B0604030504040204" pitchFamily="34" charset="0"/>
                          <a:ea typeface="Verdana" panose="020B0604030504040204" pitchFamily="34" charset="0"/>
                          <a:cs typeface="Verdana" panose="020B0604030504040204" pitchFamily="34" charset="0"/>
                        </a:rPr>
                        <a:t>25.1/27.1</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i="1" dirty="0" smtClean="0">
                          <a:latin typeface="Verdana" panose="020B0604030504040204" pitchFamily="34" charset="0"/>
                          <a:ea typeface="Verdana" panose="020B0604030504040204" pitchFamily="34" charset="0"/>
                          <a:cs typeface="Verdana" panose="020B0604030504040204" pitchFamily="34" charset="0"/>
                        </a:rPr>
                        <a:t>Erfassung beliebig vieler weiterer in Beziehung stehender Werke</a:t>
                      </a:r>
                      <a:r>
                        <a:rPr lang="de-DE" sz="1600" b="0" i="1" baseline="0" dirty="0" smtClean="0">
                          <a:latin typeface="Verdana" panose="020B0604030504040204" pitchFamily="34" charset="0"/>
                          <a:ea typeface="Verdana" panose="020B0604030504040204" pitchFamily="34" charset="0"/>
                          <a:cs typeface="Verdana" panose="020B0604030504040204" pitchFamily="34" charset="0"/>
                        </a:rPr>
                        <a:t> und Manifestationen möglich</a:t>
                      </a:r>
                      <a:endParaRPr lang="de-DE" sz="16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 geistige Schöpfer, </a:t>
            </a:r>
            <a:r>
              <a:rPr lang="de-DE" dirty="0" smtClean="0"/>
              <a:t>übergeordneter </a:t>
            </a:r>
            <a:r>
              <a:rPr lang="de-DE" dirty="0"/>
              <a:t>Titel </a:t>
            </a:r>
            <a:r>
              <a:rPr lang="de-DE" dirty="0" smtClean="0"/>
              <a:t>-10-</a:t>
            </a:r>
            <a:endParaRPr lang="de-DE" dirty="0"/>
          </a:p>
        </p:txBody>
      </p:sp>
      <p:sp>
        <p:nvSpPr>
          <p:cNvPr id="2" name="Textfeld 1"/>
          <p:cNvSpPr txBox="1"/>
          <p:nvPr/>
        </p:nvSpPr>
        <p:spPr>
          <a:xfrm>
            <a:off x="467544" y="1388473"/>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0234584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784976" cy="508918"/>
          </a:xfrm>
        </p:spPr>
        <p:txBody>
          <a:bodyPr/>
          <a:lstStyle/>
          <a:p>
            <a:r>
              <a:rPr lang="de-DE" dirty="0"/>
              <a:t>Verschiedene geistige Schöpfer, </a:t>
            </a:r>
            <a:r>
              <a:rPr lang="de-DE" dirty="0" smtClean="0"/>
              <a:t>kein übergeordneter </a:t>
            </a:r>
            <a:r>
              <a:rPr lang="de-DE" dirty="0"/>
              <a:t>Titel </a:t>
            </a:r>
            <a:r>
              <a:rPr lang="de-DE" dirty="0" smtClean="0"/>
              <a:t>-1-</a:t>
            </a:r>
            <a:endParaRPr lang="de-DE" dirty="0"/>
          </a:p>
        </p:txBody>
      </p:sp>
      <p:sp>
        <p:nvSpPr>
          <p:cNvPr id="3" name="Textplatzhalter 2"/>
          <p:cNvSpPr>
            <a:spLocks noGrp="1"/>
          </p:cNvSpPr>
          <p:nvPr>
            <p:ph type="body" sz="quarter" idx="13"/>
          </p:nvPr>
        </p:nvSpPr>
        <p:spPr>
          <a:xfrm>
            <a:off x="251520" y="1484784"/>
            <a:ext cx="8640960" cy="4248472"/>
          </a:xfrm>
        </p:spPr>
        <p:txBody>
          <a:bodyPr wrap="square"/>
          <a:lstStyle/>
          <a:p>
            <a:pPr marL="0" indent="0">
              <a:buNone/>
            </a:pPr>
            <a:r>
              <a:rPr lang="de-DE" dirty="0" smtClean="0"/>
              <a:t>Erfassung </a:t>
            </a:r>
            <a:r>
              <a:rPr lang="de-DE" dirty="0" smtClean="0"/>
              <a:t>der bevorzugten Titel für jedes Werk</a:t>
            </a:r>
          </a:p>
          <a:p>
            <a:endParaRPr lang="de-DE" dirty="0" smtClean="0"/>
          </a:p>
          <a:p>
            <a:pPr marL="0" indent="0">
              <a:buNone/>
            </a:pPr>
            <a:r>
              <a:rPr lang="de-DE" dirty="0"/>
              <a:t>Die Alternative, Titel zu fingieren, wird nur in Ausnahmefällen angewendet (wenn die Aufführung aller Titel nicht zu bewältigen ist)</a:t>
            </a:r>
          </a:p>
          <a:p>
            <a:pPr marL="0" indent="0">
              <a:buNone/>
            </a:pPr>
            <a:r>
              <a:rPr lang="de-DE" dirty="0"/>
              <a:t>(RDA 6.2.2.11.2 D-A-CH und RDA 6.27.1.4 D-A-CH</a:t>
            </a:r>
            <a:r>
              <a:rPr lang="de-DE" dirty="0" smtClean="0"/>
              <a:t>)</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0979090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Anita dienstlich\RDA\Teil-Ganzes-Beziehungen\Zusammenstellungen\RDA-Beispiele_Zusammenstellungen\Scans\1311.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63000"/>
                    </a14:imgEffect>
                    <a14:imgEffect>
                      <a14:brightnessContrast bright="8000" contrast="79000"/>
                    </a14:imgEffect>
                  </a14:imgLayer>
                </a14:imgProps>
              </a:ext>
              <a:ext uri="{28A0092B-C50C-407E-A947-70E740481C1C}">
                <a14:useLocalDpi xmlns:a14="http://schemas.microsoft.com/office/drawing/2010/main" val="0"/>
              </a:ext>
            </a:extLst>
          </a:blip>
          <a:srcRect/>
          <a:stretch>
            <a:fillRect/>
          </a:stretch>
        </p:blipFill>
        <p:spPr bwMode="auto">
          <a:xfrm>
            <a:off x="107504" y="1196752"/>
            <a:ext cx="2770312" cy="369374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6" name="Tabelle 5"/>
          <p:cNvGraphicFramePr>
            <a:graphicFrameLocks noGrp="1"/>
          </p:cNvGraphicFramePr>
          <p:nvPr>
            <p:extLst>
              <p:ext uri="{D42A27DB-BD31-4B8C-83A1-F6EECF244321}">
                <p14:modId xmlns:p14="http://schemas.microsoft.com/office/powerpoint/2010/main" val="313433035"/>
              </p:ext>
            </p:extLst>
          </p:nvPr>
        </p:nvGraphicFramePr>
        <p:xfrm>
          <a:off x="2915816" y="1400597"/>
          <a:ext cx="5904656" cy="481607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Region Merzig von der</a:t>
                      </a:r>
                      <a:r>
                        <a:rPr lang="de-DE" baseline="0" dirty="0" smtClean="0">
                          <a:latin typeface="Verdana" panose="020B0604030504040204" pitchFamily="34" charset="0"/>
                          <a:ea typeface="Verdana" panose="020B0604030504040204" pitchFamily="34" charset="0"/>
                          <a:cs typeface="Verdana" panose="020B0604030504040204" pitchFamily="34" charset="0"/>
                        </a:rPr>
                        <a:t> Französischen Revolution bis zur preußischen Herrschaft (1789-1816)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Hubert</a:t>
                      </a:r>
                      <a:r>
                        <a:rPr lang="de-DE" baseline="0" dirty="0" smtClean="0">
                          <a:latin typeface="Verdana" panose="020B0604030504040204" pitchFamily="34" charset="0"/>
                          <a:ea typeface="Verdana" panose="020B0604030504040204" pitchFamily="34" charset="0"/>
                          <a:cs typeface="Verdana" panose="020B0604030504040204" pitchFamily="34" charset="0"/>
                        </a:rPr>
                        <a:t> Schommer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Kriegshandlungen</a:t>
                      </a:r>
                      <a:r>
                        <a:rPr lang="de-DE" baseline="0" dirty="0" smtClean="0">
                          <a:latin typeface="Verdana" panose="020B0604030504040204" pitchFamily="34" charset="0"/>
                          <a:ea typeface="Verdana" panose="020B0604030504040204" pitchFamily="34" charset="0"/>
                          <a:cs typeface="Verdana" panose="020B0604030504040204" pitchFamily="34" charset="0"/>
                        </a:rPr>
                        <a:t> und Ereignisse aus dem 1. Koalitionskrieg im Raum Merzig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smtClean="0">
                          <a:latin typeface="Verdana" panose="020B0604030504040204" pitchFamily="34" charset="0"/>
                          <a:ea typeface="Verdana" panose="020B0604030504040204" pitchFamily="34" charset="0"/>
                          <a:cs typeface="Verdana" panose="020B0604030504040204" pitchFamily="34" charset="0"/>
                        </a:rPr>
                        <a:t>Dr. Albert </a:t>
                      </a:r>
                      <a:r>
                        <a:rPr lang="de-DE" dirty="0" err="1" smtClean="0">
                          <a:latin typeface="Verdana" panose="020B0604030504040204" pitchFamily="34" charset="0"/>
                          <a:ea typeface="Verdana" panose="020B0604030504040204" pitchFamily="34" charset="0"/>
                          <a:cs typeface="Verdana" panose="020B0604030504040204" pitchFamily="34" charset="0"/>
                        </a:rPr>
                        <a:t>Enderlein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96516" y="4552568"/>
            <a:ext cx="2592288"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Bei „Kriegstagebuch ...“ handelt es sich um einen Titelzusatz und nicht um einen Haupttitel eines weiteren Werkes.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640960" cy="508918"/>
          </a:xfrm>
        </p:spPr>
        <p:txBody>
          <a:bodyPr/>
          <a:lstStyle/>
          <a:p>
            <a:r>
              <a:rPr lang="de-DE" dirty="0"/>
              <a:t>Verschiedene geistige Schöpfer, kein übergeordneter Titel </a:t>
            </a:r>
            <a:r>
              <a:rPr lang="de-DE" dirty="0" smtClean="0"/>
              <a:t>-2-</a:t>
            </a:r>
            <a:endParaRPr lang="de-DE" dirty="0"/>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164614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21550790"/>
              </p:ext>
            </p:extLst>
          </p:nvPr>
        </p:nvGraphicFramePr>
        <p:xfrm>
          <a:off x="395536" y="1700808"/>
          <a:ext cx="8352927" cy="4680520"/>
        </p:xfrm>
        <a:graphic>
          <a:graphicData uri="http://schemas.openxmlformats.org/drawingml/2006/table">
            <a:tbl>
              <a:tblPr firstRow="1" bandRow="1">
                <a:tableStyleId>{5C22544A-7EE6-4342-B048-85BDC9FD1C3A}</a:tableStyleId>
              </a:tblPr>
              <a:tblGrid>
                <a:gridCol w="1410233"/>
                <a:gridCol w="3198279"/>
                <a:gridCol w="3744415"/>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08112">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mtClean="0">
                          <a:latin typeface="Verdana" panose="020B0604030504040204" pitchFamily="34" charset="0"/>
                          <a:ea typeface="Verdana" panose="020B0604030504040204" pitchFamily="34" charset="0"/>
                          <a:cs typeface="Verdana" panose="020B0604030504040204" pitchFamily="34" charset="0"/>
                        </a:rPr>
                        <a:t>Die Region</a:t>
                      </a:r>
                      <a:r>
                        <a:rPr lang="de-DE" baseline="0" smtClean="0">
                          <a:latin typeface="Verdana" panose="020B0604030504040204" pitchFamily="34" charset="0"/>
                          <a:ea typeface="Verdana" panose="020B0604030504040204" pitchFamily="34" charset="0"/>
                          <a:cs typeface="Verdana" panose="020B0604030504040204" pitchFamily="34" charset="0"/>
                        </a:rPr>
                        <a:t> Merzig von der Französischen Revolution bis zur preußischen Herrschaft (1789-1816)</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Kriegshandlungen und Ereignisse aus dem 1. Koalitionskrieg im Raum Merzig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Schommer, Hubert. Die Region</a:t>
                      </a:r>
                      <a:r>
                        <a:rPr lang="de-DE" baseline="0" dirty="0" smtClean="0">
                          <a:latin typeface="Verdana" panose="020B0604030504040204" pitchFamily="34" charset="0"/>
                          <a:ea typeface="Verdana" panose="020B0604030504040204" pitchFamily="34" charset="0"/>
                          <a:cs typeface="Verdana" panose="020B0604030504040204" pitchFamily="34" charset="0"/>
                        </a:rPr>
                        <a:t> Merzig von der Französischen Revolution bis zur preußischen Herrschaft (1789-1816)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2413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Enderlein</a:t>
                      </a:r>
                      <a:r>
                        <a:rPr lang="de-DE" dirty="0" smtClean="0">
                          <a:latin typeface="Verdana" panose="020B0604030504040204" pitchFamily="34" charset="0"/>
                          <a:ea typeface="Verdana" panose="020B0604030504040204" pitchFamily="34" charset="0"/>
                          <a:cs typeface="Verdana" panose="020B0604030504040204" pitchFamily="34" charset="0"/>
                        </a:rPr>
                        <a:t>, Albert.</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Kriegshandlungen</a:t>
                      </a:r>
                      <a:r>
                        <a:rPr lang="de-DE" baseline="0" dirty="0" smtClean="0">
                          <a:latin typeface="Verdana" panose="020B0604030504040204" pitchFamily="34" charset="0"/>
                          <a:ea typeface="Verdana" panose="020B0604030504040204" pitchFamily="34" charset="0"/>
                          <a:cs typeface="Verdana" panose="020B0604030504040204" pitchFamily="34" charset="0"/>
                        </a:rPr>
                        <a:t> und Ereignisse aus dem 1. Koalitionskrieg im Raum Merzig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Verschiedene geistige Schöpfer, kein übergeordneter Titel </a:t>
            </a:r>
            <a:r>
              <a:rPr lang="de-DE" dirty="0" smtClean="0"/>
              <a:t>-3-</a:t>
            </a:r>
            <a:endParaRPr lang="de-DE" dirty="0"/>
          </a:p>
        </p:txBody>
      </p:sp>
      <p:sp>
        <p:nvSpPr>
          <p:cNvPr id="2" name="Textfeld 1"/>
          <p:cNvSpPr txBox="1"/>
          <p:nvPr/>
        </p:nvSpPr>
        <p:spPr>
          <a:xfrm>
            <a:off x="539552" y="1179433"/>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34465093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Hauptwerk mit Ergänzung -1- (RDA 6.27.1.4 D-A-CH)</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In der bevorzugten Informationsquelle ist</a:t>
            </a:r>
          </a:p>
          <a:p>
            <a:endParaRPr lang="de-DE" dirty="0" smtClean="0"/>
          </a:p>
          <a:p>
            <a:pPr lvl="1">
              <a:buFont typeface="Arial" panose="020B0604020202020204" pitchFamily="34" charset="0"/>
              <a:buChar char="•"/>
            </a:pPr>
            <a:r>
              <a:rPr lang="de-DE" dirty="0" smtClean="0"/>
              <a:t>entweder nur das Hauptwerk genannt </a:t>
            </a:r>
            <a:br>
              <a:rPr lang="de-DE" dirty="0" smtClean="0"/>
            </a:br>
            <a:r>
              <a:rPr lang="de-DE" dirty="0" smtClean="0"/>
              <a:t>oder</a:t>
            </a:r>
          </a:p>
          <a:p>
            <a:pPr lvl="1">
              <a:buFont typeface="Arial" panose="020B0604020202020204" pitchFamily="34" charset="0"/>
              <a:buChar char="•"/>
            </a:pPr>
            <a:r>
              <a:rPr lang="de-DE" dirty="0" smtClean="0"/>
              <a:t>die Ergänzungen werden als nachrangig präsentiert</a:t>
            </a:r>
          </a:p>
          <a:p>
            <a:pPr lvl="1"/>
            <a:endParaRPr lang="de-DE" dirty="0"/>
          </a:p>
          <a:p>
            <a:pPr marL="57150" indent="0">
              <a:buNone/>
            </a:pPr>
            <a:r>
              <a:rPr lang="de-DE" dirty="0" smtClean="0"/>
              <a:t>Erfasst wird vorrangig das Hauptwerk</a:t>
            </a:r>
            <a:br>
              <a:rPr lang="de-DE" dirty="0" smtClean="0"/>
            </a:br>
            <a:endParaRPr lang="de-DE" sz="1800" dirty="0" smtClean="0"/>
          </a:p>
          <a:p>
            <a:pPr marL="57150" indent="0">
              <a:buNone/>
            </a:pPr>
            <a:r>
              <a:rPr lang="de-DE" dirty="0" smtClean="0"/>
              <a:t>Zur Ergänzung kann eine Beziehung nach RDA 25.1 hergestellt werden</a:t>
            </a:r>
            <a:br>
              <a:rPr lang="de-DE" dirty="0" smtClean="0"/>
            </a:br>
            <a:endParaRPr lang="de-DE" sz="1800" dirty="0" smtClean="0"/>
          </a:p>
          <a:p>
            <a:pPr marL="57150" indent="0">
              <a:buNone/>
            </a:pPr>
            <a:r>
              <a:rPr lang="de-DE" dirty="0" smtClean="0"/>
              <a:t>Empfohlene Beziehungskennzeichnung: erweitert durch (RDA Anhang J.2.5)</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4111141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6983167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U:\Anita dienstlich\RDA\Teil-Ganzes-Beziehungen\Zusammenstellungen\RDA-Beispiele_Zusammenstellungen\Scans\20150309_14413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16000"/>
                    </a14:imgEffect>
                    <a14:imgEffect>
                      <a14:brightnessContrast bright="38000" contrast="47000"/>
                    </a14:imgEffect>
                  </a14:imgLayer>
                </a14:imgProps>
              </a:ext>
              <a:ext uri="{28A0092B-C50C-407E-A947-70E740481C1C}">
                <a14:useLocalDpi xmlns:a14="http://schemas.microsoft.com/office/drawing/2010/main" val="0"/>
              </a:ext>
            </a:extLst>
          </a:blip>
          <a:srcRect r="33295"/>
          <a:stretch/>
        </p:blipFill>
        <p:spPr bwMode="auto">
          <a:xfrm>
            <a:off x="107504" y="1484784"/>
            <a:ext cx="1800000" cy="47971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6" name="Tabelle 5"/>
          <p:cNvGraphicFramePr>
            <a:graphicFrameLocks noGrp="1"/>
          </p:cNvGraphicFramePr>
          <p:nvPr>
            <p:extLst>
              <p:ext uri="{D42A27DB-BD31-4B8C-83A1-F6EECF244321}">
                <p14:modId xmlns:p14="http://schemas.microsoft.com/office/powerpoint/2010/main" val="2415020814"/>
              </p:ext>
            </p:extLst>
          </p:nvPr>
        </p:nvGraphicFramePr>
        <p:xfrm>
          <a:off x="2807961" y="1453424"/>
          <a:ext cx="5904656" cy="4855896"/>
        </p:xfrm>
        <a:graphic>
          <a:graphicData uri="http://schemas.openxmlformats.org/drawingml/2006/table">
            <a:tbl>
              <a:tblPr firstRow="1" bandRow="1">
                <a:tableStyleId>{5C22544A-7EE6-4342-B048-85BDC9FD1C3A}</a:tableStyleId>
              </a:tblPr>
              <a:tblGrid>
                <a:gridCol w="996889"/>
                <a:gridCol w="2530567"/>
                <a:gridCol w="2377200"/>
              </a:tblGrid>
              <a:tr h="38411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504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99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Peter Härtling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99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Härtling, Peter, 1933-. 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9499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Härtling, Peter,</a:t>
                      </a:r>
                      <a:r>
                        <a:rPr lang="de-DE" baseline="0" dirty="0" smtClean="0">
                          <a:latin typeface="Verdana" panose="020B0604030504040204" pitchFamily="34" charset="0"/>
                          <a:ea typeface="Verdana" panose="020B0604030504040204" pitchFamily="34" charset="0"/>
                          <a:cs typeface="Verdana" panose="020B0604030504040204" pitchFamily="34" charset="0"/>
                        </a:rPr>
                        <a:t> 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9912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129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stehendes Werk erfasst als strukturierte Beschreibung</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Erweitert</a:t>
                      </a:r>
                      <a:r>
                        <a:rPr lang="de-DE" baseline="0" dirty="0" smtClean="0">
                          <a:latin typeface="Verdana" panose="020B0604030504040204" pitchFamily="34" charset="0"/>
                          <a:ea typeface="Verdana" panose="020B0604030504040204" pitchFamily="34" charset="0"/>
                          <a:cs typeface="Verdana" panose="020B0604030504040204" pitchFamily="34" charset="0"/>
                        </a:rPr>
                        <a:t> durch: Die Winterreise / Wilhelm Müller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Hauptwerk mit </a:t>
            </a:r>
            <a:r>
              <a:rPr lang="de-DE" dirty="0" smtClean="0"/>
              <a:t>Ergänzung -2-</a:t>
            </a:r>
            <a:endParaRPr lang="de-DE" dirty="0"/>
          </a:p>
        </p:txBody>
      </p:sp>
      <p:sp>
        <p:nvSpPr>
          <p:cNvPr id="2" name="Textfeld 1"/>
          <p:cNvSpPr txBox="1"/>
          <p:nvPr/>
        </p:nvSpPr>
        <p:spPr>
          <a:xfrm>
            <a:off x="329641" y="807093"/>
            <a:ext cx="841413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Ergänzung als</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 mittels strukturierter Beschreibung</a:t>
            </a:r>
          </a:p>
        </p:txBody>
      </p:sp>
      <p:sp>
        <p:nvSpPr>
          <p:cNvPr id="10" name="Textfeld 9"/>
          <p:cNvSpPr txBox="1"/>
          <p:nvPr/>
        </p:nvSpPr>
        <p:spPr>
          <a:xfrm>
            <a:off x="469186" y="3356992"/>
            <a:ext cx="2283747" cy="2031325"/>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Aus dem Inhaltsverzeichnis geht hervor, dass noch ein weiteres Werk eines anderen Autoren enthalten ist. </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6147" name="Picture 3" descr="U:\Anita dienstlich\RDA\Teil-Ganzes-Beziehungen\Zusammenstellungen\RDA-Beispiele_Zusammenstellungen\Scans\20150309_152034.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36000" contrast="20000"/>
                    </a14:imgEffect>
                  </a14:imgLayer>
                </a14:imgProps>
              </a:ext>
              <a:ext uri="{28A0092B-C50C-407E-A947-70E740481C1C}">
                <a14:useLocalDpi xmlns:a14="http://schemas.microsoft.com/office/drawing/2010/main" val="0"/>
              </a:ext>
            </a:extLst>
          </a:blip>
          <a:srcRect l="11211" t="9233" r="7598" b="36703"/>
          <a:stretch/>
        </p:blipFill>
        <p:spPr bwMode="auto">
          <a:xfrm>
            <a:off x="1367846" y="1732755"/>
            <a:ext cx="1385087" cy="16398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Fußzeilenplatzhalter 2"/>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28555963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73093326"/>
              </p:ext>
            </p:extLst>
          </p:nvPr>
        </p:nvGraphicFramePr>
        <p:xfrm>
          <a:off x="395536" y="1484784"/>
          <a:ext cx="8352080" cy="4779848"/>
        </p:xfrm>
        <a:graphic>
          <a:graphicData uri="http://schemas.openxmlformats.org/drawingml/2006/table">
            <a:tbl>
              <a:tblPr firstRow="1" bandRow="1">
                <a:tableStyleId>{5C22544A-7EE6-4342-B048-85BDC9FD1C3A}</a:tableStyleId>
              </a:tblPr>
              <a:tblGrid>
                <a:gridCol w="1410090"/>
                <a:gridCol w="3579463"/>
                <a:gridCol w="3362527"/>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777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Peter Härtling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Härtling, Peter, 1933-. 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515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Härtling, Peter,</a:t>
                      </a:r>
                      <a:r>
                        <a:rPr lang="de-DE" baseline="0" dirty="0" smtClean="0">
                          <a:latin typeface="Verdana" panose="020B0604030504040204" pitchFamily="34" charset="0"/>
                          <a:ea typeface="Verdana" panose="020B0604030504040204" pitchFamily="34" charset="0"/>
                          <a:cs typeface="Verdana" panose="020B0604030504040204" pitchFamily="34" charset="0"/>
                        </a:rPr>
                        <a:t> 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016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Erweitert durch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stehendes Werk erfasst als normierter Sucheinstieg, der das in Beziehung stehende Werk repräsentiert (RDA 6.27.1)</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Erweitert</a:t>
                      </a:r>
                      <a:r>
                        <a:rPr lang="de-DE" baseline="0" dirty="0" smtClean="0">
                          <a:latin typeface="Verdana" panose="020B0604030504040204" pitchFamily="34" charset="0"/>
                          <a:ea typeface="Verdana" panose="020B0604030504040204" pitchFamily="34" charset="0"/>
                          <a:cs typeface="Verdana" panose="020B0604030504040204" pitchFamily="34" charset="0"/>
                        </a:rPr>
                        <a:t> durch: Die Winterreise / Wilhelm Müller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Hauptwerk mit Ergänzung </a:t>
            </a:r>
            <a:r>
              <a:rPr lang="de-DE" dirty="0" smtClean="0"/>
              <a:t>-3-</a:t>
            </a:r>
            <a:endParaRPr lang="de-DE" dirty="0"/>
          </a:p>
        </p:txBody>
      </p:sp>
      <p:sp>
        <p:nvSpPr>
          <p:cNvPr id="7" name="Textfeld 6"/>
          <p:cNvSpPr txBox="1"/>
          <p:nvPr/>
        </p:nvSpPr>
        <p:spPr>
          <a:xfrm>
            <a:off x="329641" y="807093"/>
            <a:ext cx="841413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Ergänzung als</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 mittels normiertem Sucheinstieg</a:t>
            </a:r>
          </a:p>
        </p:txBody>
      </p:sp>
      <p:sp>
        <p:nvSpPr>
          <p:cNvPr id="2" name="Fußzeilenplatzhalter 1"/>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3388605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582646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-1-</a:t>
            </a:r>
            <a:endParaRPr lang="de-DE" dirty="0"/>
          </a:p>
        </p:txBody>
      </p:sp>
      <p:sp>
        <p:nvSpPr>
          <p:cNvPr id="3" name="Textplatzhalter 2"/>
          <p:cNvSpPr>
            <a:spLocks noGrp="1"/>
          </p:cNvSpPr>
          <p:nvPr>
            <p:ph type="body" sz="quarter" idx="13"/>
          </p:nvPr>
        </p:nvSpPr>
        <p:spPr/>
        <p:txBody>
          <a:bodyPr wrap="square"/>
          <a:lstStyle/>
          <a:p>
            <a:r>
              <a:rPr lang="de-DE" dirty="0" smtClean="0"/>
              <a:t>Umfassende Beschreibung (RDA 1.5.2)</a:t>
            </a:r>
          </a:p>
          <a:p>
            <a:endParaRPr lang="de-DE" dirty="0"/>
          </a:p>
          <a:p>
            <a:endParaRPr lang="de-DE" dirty="0" smtClean="0"/>
          </a:p>
          <a:p>
            <a:endParaRPr lang="de-DE" dirty="0" smtClean="0"/>
          </a:p>
          <a:p>
            <a:endParaRPr lang="de-DE" dirty="0" smtClean="0"/>
          </a:p>
          <a:p>
            <a:endParaRPr lang="de-DE" dirty="0"/>
          </a:p>
          <a:p>
            <a:r>
              <a:rPr lang="de-DE" dirty="0" smtClean="0"/>
              <a:t>Analytische Beschreibung (RDA 1.5.3)</a:t>
            </a:r>
          </a:p>
          <a:p>
            <a:endParaRPr lang="de-DE" dirty="0"/>
          </a:p>
          <a:p>
            <a:endParaRPr lang="de-DE" dirty="0" smtClean="0"/>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1115616" y="1412776"/>
            <a:ext cx="2592288" cy="1800200"/>
          </a:xfrm>
          <a:prstGeom prst="rect">
            <a:avLst/>
          </a:prstGeom>
        </p:spPr>
      </p:pic>
      <p:pic>
        <p:nvPicPr>
          <p:cNvPr id="7" name="Grafik 6"/>
          <p:cNvPicPr/>
          <p:nvPr/>
        </p:nvPicPr>
        <p:blipFill>
          <a:blip r:embed="rId3">
            <a:extLst>
              <a:ext uri="{28A0092B-C50C-407E-A947-70E740481C1C}">
                <a14:useLocalDpi xmlns:a14="http://schemas.microsoft.com/office/drawing/2010/main" val="0"/>
              </a:ext>
            </a:extLst>
          </a:blip>
          <a:stretch>
            <a:fillRect/>
          </a:stretch>
        </p:blipFill>
        <p:spPr>
          <a:xfrm>
            <a:off x="1115616" y="3933057"/>
            <a:ext cx="4824536" cy="2019168"/>
          </a:xfrm>
          <a:prstGeom prst="rect">
            <a:avLst/>
          </a:prstGeom>
        </p:spPr>
      </p:pic>
      <p:sp>
        <p:nvSpPr>
          <p:cNvPr id="8" name="Fußzeilenplatzhalter 7"/>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87243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-2-</a:t>
            </a:r>
            <a:endParaRPr lang="de-DE" dirty="0"/>
          </a:p>
        </p:txBody>
      </p:sp>
      <p:sp>
        <p:nvSpPr>
          <p:cNvPr id="3" name="Textplatzhalter 2"/>
          <p:cNvSpPr>
            <a:spLocks noGrp="1"/>
          </p:cNvSpPr>
          <p:nvPr>
            <p:ph type="body" sz="quarter" idx="13"/>
          </p:nvPr>
        </p:nvSpPr>
        <p:spPr/>
        <p:txBody>
          <a:bodyPr wrap="square"/>
          <a:lstStyle/>
          <a:p>
            <a:r>
              <a:rPr lang="de-DE" dirty="0" smtClean="0"/>
              <a:t>Hierarchische Beschreibung (RDA 1.5.4)</a:t>
            </a:r>
          </a:p>
          <a:p>
            <a:endParaRPr lang="de-DE" dirty="0" smtClean="0"/>
          </a:p>
        </p:txBody>
      </p:sp>
      <p:pic>
        <p:nvPicPr>
          <p:cNvPr id="8" name="Grafik 7"/>
          <p:cNvPicPr/>
          <p:nvPr/>
        </p:nvPicPr>
        <p:blipFill>
          <a:blip r:embed="rId2">
            <a:extLst>
              <a:ext uri="{28A0092B-C50C-407E-A947-70E740481C1C}">
                <a14:useLocalDpi xmlns:a14="http://schemas.microsoft.com/office/drawing/2010/main" val="0"/>
              </a:ext>
            </a:extLst>
          </a:blip>
          <a:stretch>
            <a:fillRect/>
          </a:stretch>
        </p:blipFill>
        <p:spPr>
          <a:xfrm>
            <a:off x="755576" y="1340768"/>
            <a:ext cx="3012926" cy="4802475"/>
          </a:xfrm>
          <a:prstGeom prst="rect">
            <a:avLst/>
          </a:prstGeom>
        </p:spPr>
      </p:pic>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545999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a:xfrm>
            <a:off x="251520" y="1196752"/>
            <a:ext cx="8640960" cy="5184576"/>
          </a:xfrm>
        </p:spPr>
        <p:txBody>
          <a:bodyPr wrap="square"/>
          <a:lstStyle/>
          <a:p>
            <a:pPr marL="0" indent="0">
              <a:buNone/>
            </a:pPr>
            <a:r>
              <a:rPr lang="de-DE" dirty="0" smtClean="0"/>
              <a:t>Besonderheit bei Zusammenstellungen: In </a:t>
            </a:r>
            <a:r>
              <a:rPr lang="de-DE" b="1" dirty="0" smtClean="0"/>
              <a:t>einer</a:t>
            </a:r>
            <a:r>
              <a:rPr lang="de-DE" dirty="0" smtClean="0"/>
              <a:t> Manifestation sind mehrere Werke verkörpert</a:t>
            </a:r>
          </a:p>
          <a:p>
            <a:pPr lvl="1">
              <a:buFont typeface="Arial" panose="020B0604020202020204" pitchFamily="34" charset="0"/>
              <a:buChar char="•"/>
            </a:pPr>
            <a:r>
              <a:rPr lang="de-DE" dirty="0" smtClean="0"/>
              <a:t>Werk der Zusammenstellung selbst</a:t>
            </a:r>
          </a:p>
          <a:p>
            <a:pPr lvl="1">
              <a:buFont typeface="Arial" panose="020B0604020202020204" pitchFamily="34" charset="0"/>
              <a:buChar char="•"/>
            </a:pPr>
            <a:r>
              <a:rPr lang="de-DE" dirty="0" smtClean="0"/>
              <a:t>Teilwerke, die in der Zusammenstellung enthalten sind</a:t>
            </a:r>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2267744" y="2780928"/>
            <a:ext cx="4032448" cy="3456384"/>
          </a:xfrm>
          <a:prstGeom prst="rect">
            <a:avLst/>
          </a:prstGeom>
        </p:spPr>
      </p:pic>
      <p:sp>
        <p:nvSpPr>
          <p:cNvPr id="7" name="Fußzeilenplatzhalter 6"/>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976160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Zusammenstellender </a:t>
            </a:r>
            <a:r>
              <a:rPr lang="de-DE" smtClean="0"/>
              <a:t>oder Herausgeber</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Beziehungskennzeichnung Zusammenstellender (RDA </a:t>
            </a:r>
            <a:r>
              <a:rPr lang="de-DE" smtClean="0"/>
              <a:t>I.2.1)</a:t>
            </a:r>
            <a:endParaRPr lang="de-DE" dirty="0" smtClean="0"/>
          </a:p>
          <a:p>
            <a:pPr lvl="1"/>
            <a:r>
              <a:rPr lang="de-DE" dirty="0" smtClean="0"/>
              <a:t>Schaffung eines neuen Werks durch Zusammentragen, Editieren usw.</a:t>
            </a:r>
          </a:p>
          <a:p>
            <a:pPr lvl="1"/>
            <a:r>
              <a:rPr lang="de-DE" dirty="0" smtClean="0"/>
              <a:t>Beispiele: eine Bibliografie, ein Verzeichnis</a:t>
            </a:r>
          </a:p>
          <a:p>
            <a:pPr lvl="1"/>
            <a:endParaRPr lang="de-DE" dirty="0"/>
          </a:p>
          <a:p>
            <a:r>
              <a:rPr lang="de-DE" dirty="0" smtClean="0"/>
              <a:t>Beziehungskennzeichnung Herausgeber (RDA I.3.1)</a:t>
            </a:r>
          </a:p>
          <a:p>
            <a:pPr lvl="1"/>
            <a:r>
              <a:rPr lang="de-DE" dirty="0" smtClean="0"/>
              <a:t>Auswählen und Zusammenstellen von Werken oder Teilen von Werken anderer geistiger Schöpfer</a:t>
            </a:r>
          </a:p>
          <a:p>
            <a:pPr lvl="1"/>
            <a:r>
              <a:rPr lang="de-DE" dirty="0" smtClean="0"/>
              <a:t>Beispiel: Aufsatzband mit Beiträgen verschiedener Verfasser</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5A.02.01: Zusammenstellungen - umfassende Beschreibung | Stand: 30.11.2015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4272058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3276</Words>
  <Application>Microsoft Office PowerPoint</Application>
  <PresentationFormat>Bildschirmpräsentation (4:3)</PresentationFormat>
  <Paragraphs>709</Paragraphs>
  <Slides>41</Slides>
  <Notes>4</Notes>
  <HiddenSlides>0</HiddenSlides>
  <MMClips>0</MMClips>
  <ScaleCrop>false</ScaleCrop>
  <HeadingPairs>
    <vt:vector size="4" baseType="variant">
      <vt:variant>
        <vt:lpstr>Design</vt:lpstr>
      </vt:variant>
      <vt:variant>
        <vt:i4>1</vt:i4>
      </vt:variant>
      <vt:variant>
        <vt:lpstr>Folientitel</vt:lpstr>
      </vt:variant>
      <vt:variant>
        <vt:i4>41</vt:i4>
      </vt:variant>
    </vt:vector>
  </HeadingPairs>
  <TitlesOfParts>
    <vt:vector size="42" baseType="lpstr">
      <vt:lpstr>Larissa</vt:lpstr>
      <vt:lpstr>Schulungsunterlagen der AG RDA</vt:lpstr>
      <vt:lpstr>Zusammenstellungen:  umfassende Beschreibung</vt:lpstr>
      <vt:lpstr>Inhalt</vt:lpstr>
      <vt:lpstr>Definition</vt:lpstr>
      <vt:lpstr>Arten von Zusammenstellungen</vt:lpstr>
      <vt:lpstr>Arten der Beschreibung -1-</vt:lpstr>
      <vt:lpstr>Arten der Beschreibung -2-</vt:lpstr>
      <vt:lpstr>In der Manifestation verkörpertes Werk (RDA 17.8)</vt:lpstr>
      <vt:lpstr>Zusammenstellender oder Herausgeber</vt:lpstr>
      <vt:lpstr>Umfassende Beschreibung</vt:lpstr>
      <vt:lpstr>Einzelner geistiger Schöpfer, übergeordneter Titel -1-</vt:lpstr>
      <vt:lpstr>Einzelner geistiger Schöpfer, übergeordneter Titel -2-</vt:lpstr>
      <vt:lpstr>Einzelner geistiger Schöpfer, übergeordneter Titel -3-</vt:lpstr>
      <vt:lpstr>Einzelner geistiger Schöpfer, übergeordneter Titel -4-</vt:lpstr>
      <vt:lpstr>Einzelner geistiger Schöpfer, übergeordneter Titel -5-</vt:lpstr>
      <vt:lpstr>Einzelner geistiger Schöpfer, übergeordneter Titel -6-</vt:lpstr>
      <vt:lpstr>Einzelner geistiger Schöpfer, übergeordneter Titel -7-</vt:lpstr>
      <vt:lpstr>Einzelner geistiger Schöpfer, übergeordneter Titel -8-</vt:lpstr>
      <vt:lpstr>Einzelner geistiger Schöpfer, übergeordneter Titel -9-</vt:lpstr>
      <vt:lpstr>Einzelner geistiger Schöpfer, übergeordneter Titel -10-</vt:lpstr>
      <vt:lpstr>Einzelner geistiger Schöpfer, übergeordneter Titel -11-</vt:lpstr>
      <vt:lpstr>Einzelner geistiger Schöpfer, übergeordneter Titel -12-</vt:lpstr>
      <vt:lpstr>Einzelner geistiger Schöpfer, kein übergeordneter Titel -1-</vt:lpstr>
      <vt:lpstr>Einzelner geistiger Schöpfer, kein übergeordneter Titel -2-</vt:lpstr>
      <vt:lpstr>Einzelner geistiger Schöpfer, kein übergeordneter Titel -3-</vt:lpstr>
      <vt:lpstr>Verschiedene geistige Schöpfer, übergeordneter Titel -1-</vt:lpstr>
      <vt:lpstr>Verschiedene geistige Schöpfer, übergeordneter Titel -2-</vt:lpstr>
      <vt:lpstr>Verschiedene geistige Schöpfer, übergeordneter Titel -3-</vt:lpstr>
      <vt:lpstr>Verschiedene geistige Schöpfer, übergeordneter Titel -4-</vt:lpstr>
      <vt:lpstr>Verschiedene geistige Schöpfer, übergeordneter Titel -5-</vt:lpstr>
      <vt:lpstr>Verschiedene geistige Schöpfer, übergeordneter Titel -6-</vt:lpstr>
      <vt:lpstr>Verschiedene geistige Schöpfer, übergeordneter Titel -7-</vt:lpstr>
      <vt:lpstr>Verschiedene geistige Schöpfer, übergeordneter Titel -8-</vt:lpstr>
      <vt:lpstr>Verschiedene geistige Schöpfer, übergeordneter Titel -9-</vt:lpstr>
      <vt:lpstr>Verschiedene geistige Schöpfer, übergeordneter Titel -10-</vt:lpstr>
      <vt:lpstr>Verschiedene geistige Schöpfer, kein übergeordneter Titel -1-</vt:lpstr>
      <vt:lpstr>Verschiedene geistige Schöpfer, kein übergeordneter Titel -2-</vt:lpstr>
      <vt:lpstr>Verschiedene geistige Schöpfer, kein übergeordneter Titel -3-</vt:lpstr>
      <vt:lpstr>Hauptwerk mit Ergänzung -1- (RDA 6.27.1.4 D-A-CH)</vt:lpstr>
      <vt:lpstr>Hauptwerk mit Ergänzung -2-</vt:lpstr>
      <vt:lpstr>Hauptwerk mit Ergänzung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125</cp:revision>
  <cp:lastPrinted>2015-03-08T17:02:14Z</cp:lastPrinted>
  <dcterms:created xsi:type="dcterms:W3CDTF">2014-02-18T07:01:40Z</dcterms:created>
  <dcterms:modified xsi:type="dcterms:W3CDTF">2016-11-29T16:32:42Z</dcterms:modified>
</cp:coreProperties>
</file>