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handoutMasterIdLst>
    <p:handoutMasterId r:id="rId48"/>
  </p:handoutMasterIdLst>
  <p:sldIdLst>
    <p:sldId id="285" r:id="rId2"/>
    <p:sldId id="259" r:id="rId3"/>
    <p:sldId id="287" r:id="rId4"/>
    <p:sldId id="331" r:id="rId5"/>
    <p:sldId id="332" r:id="rId6"/>
    <p:sldId id="333" r:id="rId7"/>
    <p:sldId id="302" r:id="rId8"/>
    <p:sldId id="303" r:id="rId9"/>
    <p:sldId id="306" r:id="rId10"/>
    <p:sldId id="307" r:id="rId11"/>
    <p:sldId id="308" r:id="rId12"/>
    <p:sldId id="335" r:id="rId13"/>
    <p:sldId id="309" r:id="rId14"/>
    <p:sldId id="310" r:id="rId15"/>
    <p:sldId id="311" r:id="rId16"/>
    <p:sldId id="336" r:id="rId17"/>
    <p:sldId id="329" r:id="rId18"/>
    <p:sldId id="337" r:id="rId19"/>
    <p:sldId id="330" r:id="rId20"/>
    <p:sldId id="326" r:id="rId21"/>
    <p:sldId id="312" r:id="rId22"/>
    <p:sldId id="313" r:id="rId23"/>
    <p:sldId id="354" r:id="rId24"/>
    <p:sldId id="339" r:id="rId25"/>
    <p:sldId id="340" r:id="rId26"/>
    <p:sldId id="341" r:id="rId27"/>
    <p:sldId id="304" r:id="rId28"/>
    <p:sldId id="344" r:id="rId29"/>
    <p:sldId id="345" r:id="rId30"/>
    <p:sldId id="346" r:id="rId31"/>
    <p:sldId id="318" r:id="rId32"/>
    <p:sldId id="342" r:id="rId33"/>
    <p:sldId id="319" r:id="rId34"/>
    <p:sldId id="347" r:id="rId35"/>
    <p:sldId id="320" r:id="rId36"/>
    <p:sldId id="348" r:id="rId37"/>
    <p:sldId id="327" r:id="rId38"/>
    <p:sldId id="353" r:id="rId39"/>
    <p:sldId id="322" r:id="rId40"/>
    <p:sldId id="323" r:id="rId41"/>
    <p:sldId id="355" r:id="rId42"/>
    <p:sldId id="349" r:id="rId43"/>
    <p:sldId id="351" r:id="rId44"/>
    <p:sldId id="350" r:id="rId45"/>
    <p:sldId id="352" r:id="rId46"/>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60" autoAdjust="0"/>
    <p:restoredTop sz="92189" autoAdjust="0"/>
  </p:normalViewPr>
  <p:slideViewPr>
    <p:cSldViewPr>
      <p:cViewPr varScale="1">
        <p:scale>
          <a:sx n="80" d="100"/>
          <a:sy n="80" d="100"/>
        </p:scale>
        <p:origin x="-1042"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18FDB8F-0336-49A4-9BCF-6DA8548D5854}" type="datetimeFigureOut">
              <a:rPr lang="de-DE"/>
              <a:pPr>
                <a:defRPr/>
              </a:pPr>
              <a:t>16.08.2017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963257C-3B97-4883-845B-48AC647C8060}" type="slidenum">
              <a:rPr lang="de-DE" altLang="de-DE"/>
              <a:pPr/>
              <a:t>‹Nr.›</a:t>
            </a:fld>
            <a:endParaRPr lang="de-DE" altLang="de-DE"/>
          </a:p>
        </p:txBody>
      </p:sp>
    </p:spTree>
    <p:extLst>
      <p:ext uri="{BB962C8B-B14F-4D97-AF65-F5344CB8AC3E}">
        <p14:creationId xmlns:p14="http://schemas.microsoft.com/office/powerpoint/2010/main" val="41777404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20B8701-0EC6-4CF0-9C34-4D5B36359C0B}" type="datetimeFigureOut">
              <a:rPr lang="de-DE"/>
              <a:pPr>
                <a:defRPr/>
              </a:pPr>
              <a:t>16.08.2017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E88777A-8948-4E92-84FE-AA7866B942D9}" type="slidenum">
              <a:rPr lang="de-DE" altLang="de-DE"/>
              <a:pPr/>
              <a:t>‹Nr.›</a:t>
            </a:fld>
            <a:endParaRPr lang="de-DE" altLang="de-DE"/>
          </a:p>
        </p:txBody>
      </p:sp>
    </p:spTree>
    <p:extLst>
      <p:ext uri="{BB962C8B-B14F-4D97-AF65-F5344CB8AC3E}">
        <p14:creationId xmlns:p14="http://schemas.microsoft.com/office/powerpoint/2010/main" val="595485583"/>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663854DA-8367-4A2D-A5E4-5C0CECC02273}" type="slidenum">
              <a:rPr lang="de-DE" altLang="de-DE">
                <a:solidFill>
                  <a:srgbClr val="000000"/>
                </a:solidFill>
              </a:rPr>
              <a:pPr/>
              <a:t>1</a:t>
            </a:fld>
            <a:endParaRPr lang="de-DE" altLang="de-DE">
              <a:solidFill>
                <a:srgbClr val="000000"/>
              </a:solidFill>
            </a:endParaRPr>
          </a:p>
        </p:txBody>
      </p:sp>
    </p:spTree>
    <p:extLst>
      <p:ext uri="{BB962C8B-B14F-4D97-AF65-F5344CB8AC3E}">
        <p14:creationId xmlns:p14="http://schemas.microsoft.com/office/powerpoint/2010/main" val="4210221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panose="020B0604020202020204" pitchFamily="34" charset="0"/>
              <a:cs typeface="Arial" panose="020B0604020202020204" pitchFamily="34"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B175426-3B1E-4EA7-85BC-B15147B24921}" type="slidenum">
              <a:rPr lang="de-DE" altLang="de-DE"/>
              <a:pPr/>
              <a:t>2</a:t>
            </a:fld>
            <a:endParaRPr lang="de-DE" altLang="de-DE"/>
          </a:p>
        </p:txBody>
      </p:sp>
    </p:spTree>
    <p:extLst>
      <p:ext uri="{BB962C8B-B14F-4D97-AF65-F5344CB8AC3E}">
        <p14:creationId xmlns:p14="http://schemas.microsoft.com/office/powerpoint/2010/main" val="1582106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10</a:t>
            </a:fld>
            <a:endParaRPr lang="de-DE" altLang="de-DE"/>
          </a:p>
        </p:txBody>
      </p:sp>
    </p:spTree>
    <p:extLst>
      <p:ext uri="{BB962C8B-B14F-4D97-AF65-F5344CB8AC3E}">
        <p14:creationId xmlns:p14="http://schemas.microsoft.com/office/powerpoint/2010/main" val="4191430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4.01: Normdaten: Werke | PICA DNB/ZDB | Stand: 15.03.2016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A5AABF1-B78F-4BEE-8BD7-55374FA27783}" type="slidenum">
              <a:rPr lang="de-DE" altLang="de-DE"/>
              <a:pPr/>
              <a:t>‹Nr.›</a:t>
            </a:fld>
            <a:endParaRPr lang="de-DE" altLang="de-DE"/>
          </a:p>
        </p:txBody>
      </p:sp>
    </p:spTree>
    <p:extLst>
      <p:ext uri="{BB962C8B-B14F-4D97-AF65-F5344CB8AC3E}">
        <p14:creationId xmlns:p14="http://schemas.microsoft.com/office/powerpoint/2010/main" val="395631736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4.01: Normdaten: Werke | PICA DNB/ZDB | Stand: 15.03.2016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Verdana" panose="020B0604030504040204" pitchFamily="34" charset="0"/>
                </a:defRPr>
              </a:lvl1pPr>
              <a:lvl2pPr marL="742950" indent="-285750">
                <a:spcBef>
                  <a:spcPct val="20000"/>
                </a:spcBef>
                <a:buFont typeface="Arial" panose="020B0604020202020204" pitchFamily="34" charset="0"/>
                <a:buChar char="–"/>
                <a:defRPr sz="2000">
                  <a:solidFill>
                    <a:schemeClr val="tx1"/>
                  </a:solidFill>
                  <a:latin typeface="Verdana" panose="020B0604030504040204" pitchFamily="34" charset="0"/>
                </a:defRPr>
              </a:lvl2pPr>
              <a:lvl3pPr marL="1143000" indent="-228600">
                <a:spcBef>
                  <a:spcPct val="20000"/>
                </a:spcBef>
                <a:buFont typeface="Arial" panose="020B0604020202020204" pitchFamily="34" charset="0"/>
                <a:buChar char="•"/>
                <a:defRPr sz="1600">
                  <a:solidFill>
                    <a:schemeClr val="tx1"/>
                  </a:solidFill>
                  <a:latin typeface="Verdana" panose="020B0604030504040204" pitchFamily="34" charset="0"/>
                </a:defRPr>
              </a:lvl3pPr>
              <a:lvl4pPr marL="1600200" indent="-228600">
                <a:spcBef>
                  <a:spcPct val="20000"/>
                </a:spcBef>
                <a:buFont typeface="Arial" panose="020B0604020202020204" pitchFamily="34" charset="0"/>
                <a:buChar char="–"/>
                <a:defRPr sz="1200">
                  <a:solidFill>
                    <a:schemeClr val="tx1"/>
                  </a:solidFill>
                  <a:latin typeface="Verdana" panose="020B0604030504040204" pitchFamily="34" charset="0"/>
                </a:defRPr>
              </a:lvl4pPr>
              <a:lvl5pPr marL="2057400" indent="-228600">
                <a:spcBef>
                  <a:spcPct val="20000"/>
                </a:spcBef>
                <a:buFont typeface="Arial" panose="020B0604020202020204" pitchFamily="34" charset="0"/>
                <a:buChar char="»"/>
                <a:defRPr sz="2000">
                  <a:solidFill>
                    <a:schemeClr val="tx1"/>
                  </a:solidFill>
                  <a:latin typeface="Verdana" panose="020B060403050404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Groß-und </a:t>
            </a:r>
            <a:r>
              <a:rPr lang="de-DE" dirty="0" smtClean="0"/>
              <a:t>Kleinschreibung, Symbole etc.</a:t>
            </a:r>
            <a:endParaRPr lang="de-DE" dirty="0"/>
          </a:p>
        </p:txBody>
      </p:sp>
      <p:sp>
        <p:nvSpPr>
          <p:cNvPr id="3" name="Textplatzhalter 2"/>
          <p:cNvSpPr>
            <a:spLocks noGrp="1"/>
          </p:cNvSpPr>
          <p:nvPr>
            <p:ph type="body" sz="quarter" idx="13"/>
          </p:nvPr>
        </p:nvSpPr>
        <p:spPr/>
        <p:txBody>
          <a:bodyPr/>
          <a:lstStyle/>
          <a:p>
            <a:r>
              <a:rPr lang="de-DE" sz="2200" dirty="0" smtClean="0"/>
              <a:t>gemäß Originalsprache </a:t>
            </a:r>
            <a:r>
              <a:rPr lang="de-DE" sz="2200" dirty="0"/>
              <a:t>des </a:t>
            </a:r>
            <a:r>
              <a:rPr lang="de-DE" sz="2200" dirty="0" smtClean="0"/>
              <a:t>Werks </a:t>
            </a:r>
          </a:p>
          <a:p>
            <a:r>
              <a:rPr lang="de-DE" sz="2200" dirty="0" smtClean="0"/>
              <a:t>bei deutscher Sprache:</a:t>
            </a:r>
            <a:br>
              <a:rPr lang="de-DE" sz="2200" dirty="0" smtClean="0"/>
            </a:br>
            <a:r>
              <a:rPr lang="de-DE" sz="2200" dirty="0" smtClean="0"/>
              <a:t>Duden ist maßgeblich (RDA </a:t>
            </a:r>
            <a:r>
              <a:rPr lang="de-DE" sz="2200" dirty="0"/>
              <a:t>6.2.1.4 </a:t>
            </a:r>
            <a:r>
              <a:rPr lang="de-DE" sz="2200" dirty="0" smtClean="0"/>
              <a:t>D-A-CH)</a:t>
            </a:r>
          </a:p>
          <a:p>
            <a:r>
              <a:rPr lang="de-DE" sz="2200" dirty="0" smtClean="0"/>
              <a:t>erstes </a:t>
            </a:r>
            <a:r>
              <a:rPr lang="de-DE" sz="2200" dirty="0"/>
              <a:t>Wort des Titels wird immer großgeschrieben (RDA Anhang A </a:t>
            </a:r>
            <a:r>
              <a:rPr lang="de-DE" sz="2200" dirty="0" smtClean="0"/>
              <a:t>3.1)</a:t>
            </a:r>
          </a:p>
          <a:p>
            <a:r>
              <a:rPr lang="de-DE" sz="2200" dirty="0" smtClean="0"/>
              <a:t>Es </a:t>
            </a:r>
            <a:r>
              <a:rPr lang="de-DE" sz="2200" smtClean="0"/>
              <a:t>gelten sinngemäß </a:t>
            </a:r>
            <a:r>
              <a:rPr lang="de-DE" sz="2200" dirty="0" smtClean="0"/>
              <a:t>die Schreibkonventionen und Regelungen zur Zeichensetzung für die Erfassung des Titels der Manifestation (</a:t>
            </a:r>
            <a:r>
              <a:rPr lang="de-DE" sz="2200" dirty="0"/>
              <a:t>RDA 1.7.3 </a:t>
            </a:r>
            <a:r>
              <a:rPr lang="de-DE" sz="2200" dirty="0" smtClean="0"/>
              <a:t>D-A-CH und </a:t>
            </a:r>
            <a:r>
              <a:rPr lang="de-DE" sz="2200" dirty="0"/>
              <a:t>RDA </a:t>
            </a:r>
            <a:r>
              <a:rPr lang="de-DE" sz="2200" dirty="0" smtClean="0"/>
              <a:t>1.7.5 D-A-CH)</a:t>
            </a:r>
          </a:p>
          <a:p>
            <a:r>
              <a:rPr lang="de-DE" sz="2200" dirty="0" smtClean="0"/>
              <a:t>Akzente und diakritische Zeichen werden aus der Informationsquelle übernommen bzw. auch darüber hinaus ergänzt</a:t>
            </a:r>
          </a:p>
          <a:p>
            <a:r>
              <a:rPr lang="de-DE" sz="2200" dirty="0" smtClean="0"/>
              <a:t>Erfassung </a:t>
            </a:r>
            <a:r>
              <a:rPr lang="de-DE" sz="2200" dirty="0"/>
              <a:t>von Symbolen erfolgt gemäß den Regelungen in RDA </a:t>
            </a:r>
            <a:r>
              <a:rPr lang="de-DE" sz="2200" dirty="0" smtClean="0"/>
              <a:t>1.7.5 (inkl. D-A-CH)</a:t>
            </a:r>
          </a:p>
          <a:p>
            <a:r>
              <a:rPr lang="de-DE" sz="2200" dirty="0" smtClean="0"/>
              <a:t>Artikel am Anfang des Titel werden erfasst</a:t>
            </a:r>
            <a:endParaRPr lang="de-DE" sz="2200" dirty="0"/>
          </a:p>
        </p:txBody>
      </p:sp>
      <p:sp>
        <p:nvSpPr>
          <p:cNvPr id="4" name="Fußzeilenplatzhalter 3"/>
          <p:cNvSpPr>
            <a:spLocks noGrp="1"/>
          </p:cNvSpPr>
          <p:nvPr>
            <p:ph type="ftr" sz="quarter" idx="14"/>
          </p:nvPr>
        </p:nvSpPr>
        <p:spPr>
          <a:xfrm>
            <a:off x="468312" y="6376988"/>
            <a:ext cx="7488063" cy="365125"/>
          </a:xfrm>
        </p:spPr>
        <p:txBody>
          <a:bodyPr/>
          <a:lstStyle/>
          <a:p>
            <a:pPr>
              <a:defRPr/>
            </a:pPr>
            <a:r>
              <a:rPr lang="de-DE" sz="800" smtClean="0"/>
              <a:t>AG RDA Schulungsunterlagen – Modul 4.01: Normdaten: Werke | PICA DNB/ZDB | Stand: 15.03.2016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10</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361368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des </a:t>
            </a:r>
            <a:r>
              <a:rPr lang="de-DE" dirty="0" smtClean="0"/>
              <a:t>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6.2.2 </a:t>
            </a:r>
          </a:p>
          <a:p>
            <a:pPr marL="0" indent="0">
              <a:buNone/>
            </a:pPr>
            <a:endParaRPr lang="de-DE" dirty="0" smtClean="0"/>
          </a:p>
          <a:p>
            <a:r>
              <a:rPr lang="de-DE" dirty="0" smtClean="0"/>
              <a:t>Der </a:t>
            </a:r>
            <a:r>
              <a:rPr lang="de-DE" dirty="0"/>
              <a:t>bevorzugte Titel des Werks ist der Titel oder die Titelform, der/die gewählt wurde, um das Werk zu identifizieren. </a:t>
            </a:r>
            <a:r>
              <a:rPr lang="de-DE" dirty="0" smtClean="0"/>
              <a:t>Der bevorzugte Titel ist </a:t>
            </a:r>
            <a:r>
              <a:rPr lang="de-DE" dirty="0"/>
              <a:t>auch die Grundlage für den normierten Sucheinstieg, der dieses Werk repräsentiert</a:t>
            </a:r>
            <a:r>
              <a:rPr lang="de-DE" dirty="0" smtClean="0"/>
              <a:t>.</a:t>
            </a:r>
          </a:p>
        </p:txBody>
      </p:sp>
      <p:sp>
        <p:nvSpPr>
          <p:cNvPr id="4" name="Fußzeilenplatzhalter 3"/>
          <p:cNvSpPr>
            <a:spLocks noGrp="1"/>
          </p:cNvSpPr>
          <p:nvPr>
            <p:ph type="ftr" sz="quarter" idx="14"/>
          </p:nvPr>
        </p:nvSpPr>
        <p:spPr>
          <a:xfrm>
            <a:off x="468312" y="6376988"/>
            <a:ext cx="7344047" cy="365125"/>
          </a:xfrm>
        </p:spPr>
        <p:txBody>
          <a:bodyPr/>
          <a:lstStyle/>
          <a:p>
            <a:pPr>
              <a:defRPr/>
            </a:pPr>
            <a:r>
              <a:rPr lang="de-DE" sz="800" smtClean="0"/>
              <a:t>AG RDA Schulungsunterlagen – Modul 4.01: Normdaten: Werke | PICA DNB/ZDB | Stand: 15.03.2016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11</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7996170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des </a:t>
            </a:r>
            <a:r>
              <a:rPr lang="de-DE" dirty="0" smtClean="0"/>
              <a:t>Werks</a:t>
            </a:r>
            <a:endParaRPr lang="de-DE" dirty="0"/>
          </a:p>
        </p:txBody>
      </p:sp>
      <p:sp>
        <p:nvSpPr>
          <p:cNvPr id="3" name="Textplatzhalter 2"/>
          <p:cNvSpPr>
            <a:spLocks noGrp="1"/>
          </p:cNvSpPr>
          <p:nvPr>
            <p:ph type="body" sz="quarter" idx="13"/>
          </p:nvPr>
        </p:nvSpPr>
        <p:spPr/>
        <p:txBody>
          <a:bodyPr/>
          <a:lstStyle/>
          <a:p>
            <a:r>
              <a:rPr lang="de-DE" smtClean="0"/>
              <a:t>Alternativtitel </a:t>
            </a:r>
            <a:r>
              <a:rPr lang="de-DE" dirty="0"/>
              <a:t>werden nicht als Teil des bevorzugten Titels berücksichtigt</a:t>
            </a:r>
            <a:r>
              <a:rPr lang="de-DE" smtClean="0"/>
              <a:t>. </a:t>
            </a:r>
          </a:p>
          <a:p>
            <a:endParaRPr lang="de-DE"/>
          </a:p>
          <a:p>
            <a:r>
              <a:rPr lang="de-DE" smtClean="0"/>
              <a:t>Alternativtitel werden nach Möglichkeit im Werknormsatz als abweichender Titel erfasst.</a:t>
            </a:r>
            <a:endParaRPr lang="de-DE" dirty="0" smtClean="0"/>
          </a:p>
          <a:p>
            <a:endParaRPr lang="de-DE" smtClean="0"/>
          </a:p>
          <a:p>
            <a:endParaRPr lang="de-DE"/>
          </a:p>
          <a:p>
            <a:pPr marL="0" indent="0">
              <a:buNone/>
            </a:pPr>
            <a:endParaRPr lang="de-DE"/>
          </a:p>
          <a:p>
            <a:endParaRPr lang="de-DE" smtClean="0"/>
          </a:p>
          <a:p>
            <a:endParaRPr lang="de-DE" dirty="0"/>
          </a:p>
        </p:txBody>
      </p:sp>
      <p:sp>
        <p:nvSpPr>
          <p:cNvPr id="4" name="Fußzeilenplatzhalter 3"/>
          <p:cNvSpPr>
            <a:spLocks noGrp="1"/>
          </p:cNvSpPr>
          <p:nvPr>
            <p:ph type="ftr" sz="quarter" idx="14"/>
          </p:nvPr>
        </p:nvSpPr>
        <p:spPr>
          <a:xfrm>
            <a:off x="468312" y="6376988"/>
            <a:ext cx="6984007" cy="365125"/>
          </a:xfrm>
        </p:spPr>
        <p:txBody>
          <a:bodyPr/>
          <a:lstStyle/>
          <a:p>
            <a:pPr>
              <a:defRPr/>
            </a:pPr>
            <a:r>
              <a:rPr lang="de-DE" sz="800" smtClean="0"/>
              <a:t>AG RDA Schulungsunterlagen – Modul 4.01: Normdaten: Werke | PICA DNB/ZDB | Stand: 15.03.2016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12</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3603948972"/>
              </p:ext>
            </p:extLst>
          </p:nvPr>
        </p:nvGraphicFramePr>
        <p:xfrm>
          <a:off x="539552" y="3068960"/>
          <a:ext cx="8064897" cy="3126340"/>
        </p:xfrm>
        <a:graphic>
          <a:graphicData uri="http://schemas.openxmlformats.org/drawingml/2006/table">
            <a:tbl>
              <a:tblPr firstRow="1" bandRow="1">
                <a:tableStyleId>{5C22544A-7EE6-4342-B048-85BDC9FD1C3A}</a:tableStyleId>
              </a:tblPr>
              <a:tblGrid>
                <a:gridCol w="1194800"/>
                <a:gridCol w="1194800"/>
                <a:gridCol w="2887432"/>
                <a:gridCol w="2787865"/>
              </a:tblGrid>
              <a:tr h="619020">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756580">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Bevorzugter</a:t>
                      </a:r>
                      <a:r>
                        <a:rPr lang="de-DE" sz="1800" b="1" baseline="0" smtClean="0">
                          <a:latin typeface="Verdana" panose="020B0604030504040204" pitchFamily="34" charset="0"/>
                          <a:ea typeface="Verdana" panose="020B0604030504040204" pitchFamily="34" charset="0"/>
                          <a:cs typeface="Verdana" panose="020B0604030504040204" pitchFamily="34" charset="0"/>
                        </a:rPr>
                        <a:t>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Mine</a:t>
                      </a:r>
                      <a:r>
                        <a:rPr lang="de-DE" sz="1800" baseline="0" smtClean="0">
                          <a:latin typeface="Verdana" panose="020B0604030504040204" pitchFamily="34" charset="0"/>
                          <a:ea typeface="Verdana" panose="020B0604030504040204" pitchFamily="34" charset="0"/>
                          <a:cs typeface="Verdana" panose="020B0604030504040204" pitchFamily="34" charset="0"/>
                        </a:rPr>
                        <a:t>-Haha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46488">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430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Abweichender </a:t>
                      </a:r>
                      <a:r>
                        <a:rPr lang="de-DE" sz="1800" b="0" dirty="0" smtClean="0">
                          <a:latin typeface="Verdana" panose="020B0604030504040204" pitchFamily="34" charset="0"/>
                          <a:ea typeface="Verdana" panose="020B0604030504040204" pitchFamily="34" charset="0"/>
                          <a:cs typeface="Verdana" panose="020B0604030504040204" pitchFamily="34" charset="0"/>
                        </a:rPr>
                        <a:t>Titel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Mine</a:t>
                      </a:r>
                      <a:r>
                        <a:rPr lang="de-DE" sz="1800" baseline="0" smtClean="0">
                          <a:latin typeface="Verdana" panose="020B0604030504040204" pitchFamily="34" charset="0"/>
                          <a:ea typeface="Verdana" panose="020B0604030504040204" pitchFamily="34" charset="0"/>
                          <a:cs typeface="Verdana" panose="020B0604030504040204" pitchFamily="34" charset="0"/>
                        </a:rPr>
                        <a:t>-Haha oder Über die körperliche Erziehung der jungen Mädchen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46488">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430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Abweichender</a:t>
                      </a:r>
                      <a:r>
                        <a:rPr lang="de-DE" sz="1800" b="0" baseline="0" smtClean="0">
                          <a:latin typeface="Verdana" panose="020B0604030504040204" pitchFamily="34" charset="0"/>
                          <a:ea typeface="Verdana" panose="020B0604030504040204" pitchFamily="34" charset="0"/>
                          <a:cs typeface="Verdana" panose="020B0604030504040204" pitchFamily="34" charset="0"/>
                        </a:rPr>
                        <a:t> Titel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Über die körperliche Erziehung der jungen Mädchen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40263454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bevorzugten Titels</a:t>
            </a:r>
          </a:p>
        </p:txBody>
      </p:sp>
      <p:sp>
        <p:nvSpPr>
          <p:cNvPr id="3" name="Textplatzhalter 2"/>
          <p:cNvSpPr>
            <a:spLocks noGrp="1"/>
          </p:cNvSpPr>
          <p:nvPr>
            <p:ph type="body" sz="quarter" idx="13"/>
          </p:nvPr>
        </p:nvSpPr>
        <p:spPr/>
        <p:txBody>
          <a:bodyPr/>
          <a:lstStyle/>
          <a:p>
            <a:pPr marL="0" indent="0">
              <a:buNone/>
            </a:pPr>
            <a:r>
              <a:rPr lang="de-DE" dirty="0" smtClean="0"/>
              <a:t>Werke nach 1500 (d. h. ab 1501):</a:t>
            </a:r>
          </a:p>
          <a:p>
            <a:r>
              <a:rPr lang="de-DE" dirty="0" smtClean="0"/>
              <a:t>Der bevorzugte Titel wird anhand von Ressourcen, die das Werk verkörpern, oder anhand von Nachschlagewerken bestimmt.</a:t>
            </a:r>
          </a:p>
          <a:p>
            <a:endParaRPr lang="de-DE" dirty="0" smtClean="0"/>
          </a:p>
          <a:p>
            <a:pPr marL="0" indent="0">
              <a:buNone/>
            </a:pPr>
            <a:r>
              <a:rPr lang="de-DE" dirty="0" smtClean="0"/>
              <a:t>Werke bis 1500 (d. h. vor 1501):</a:t>
            </a:r>
          </a:p>
          <a:p>
            <a:r>
              <a:rPr lang="de-DE" dirty="0" smtClean="0"/>
              <a:t>Der bevorzugte Titel wird anhand von Nachschlagewerken bestimmt. </a:t>
            </a:r>
          </a:p>
          <a:p>
            <a:endParaRPr lang="de-DE" dirty="0" smtClean="0"/>
          </a:p>
          <a:p>
            <a:r>
              <a:rPr lang="de-DE" dirty="0" smtClean="0"/>
              <a:t>detaillierte Regelungen zu den Informationsquellen siehe RDA 6.2.2.2 D-A-CH </a:t>
            </a:r>
          </a:p>
          <a:p>
            <a:pPr marL="0" indent="0">
              <a:buNone/>
            </a:pPr>
            <a:endParaRPr lang="de-DE" dirty="0"/>
          </a:p>
        </p:txBody>
      </p:sp>
      <p:sp>
        <p:nvSpPr>
          <p:cNvPr id="4" name="Fußzeilenplatzhalter 3"/>
          <p:cNvSpPr>
            <a:spLocks noGrp="1"/>
          </p:cNvSpPr>
          <p:nvPr>
            <p:ph type="ftr" sz="quarter" idx="14"/>
          </p:nvPr>
        </p:nvSpPr>
        <p:spPr>
          <a:xfrm>
            <a:off x="468312" y="6376988"/>
            <a:ext cx="7488063" cy="365125"/>
          </a:xfrm>
        </p:spPr>
        <p:txBody>
          <a:bodyPr/>
          <a:lstStyle/>
          <a:p>
            <a:pPr>
              <a:defRPr/>
            </a:pPr>
            <a:r>
              <a:rPr lang="de-DE" sz="800" smtClean="0"/>
              <a:t>AG RDA Schulungsunterlagen – Modul 4.01: Normdaten: Werke | PICA DNB/ZDB | Stand: 15.03.2016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13</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218125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a:t>
            </a:r>
            <a:r>
              <a:rPr lang="de-DE" dirty="0" smtClean="0"/>
              <a:t>Titels -1- </a:t>
            </a:r>
            <a:endParaRPr lang="de-DE" dirty="0"/>
          </a:p>
        </p:txBody>
      </p:sp>
      <p:sp>
        <p:nvSpPr>
          <p:cNvPr id="3" name="Textplatzhalter 2"/>
          <p:cNvSpPr>
            <a:spLocks noGrp="1"/>
          </p:cNvSpPr>
          <p:nvPr>
            <p:ph type="body" sz="quarter" idx="13"/>
          </p:nvPr>
        </p:nvSpPr>
        <p:spPr/>
        <p:txBody>
          <a:bodyPr/>
          <a:lstStyle/>
          <a:p>
            <a:r>
              <a:rPr lang="de-DE" dirty="0" smtClean="0"/>
              <a:t>in der Regel: Originalsprache</a:t>
            </a:r>
          </a:p>
          <a:p>
            <a:pPr marL="0" indent="0">
              <a:buNone/>
            </a:pPr>
            <a:endParaRPr lang="de-DE" dirty="0" smtClean="0"/>
          </a:p>
          <a:p>
            <a:pPr marL="0" indent="0">
              <a:buNone/>
            </a:pPr>
            <a:r>
              <a:rPr lang="de-DE" dirty="0" smtClean="0"/>
              <a:t>Werke nach 1500 (d. h. ab 1501):</a:t>
            </a:r>
          </a:p>
          <a:p>
            <a:r>
              <a:rPr lang="de-DE" dirty="0" smtClean="0"/>
              <a:t>Der </a:t>
            </a:r>
            <a:r>
              <a:rPr lang="de-DE" dirty="0"/>
              <a:t>am besten bekannte Titel in der Originalsprache </a:t>
            </a:r>
            <a:r>
              <a:rPr lang="de-DE" dirty="0" smtClean="0"/>
              <a:t>wird anhand </a:t>
            </a:r>
            <a:r>
              <a:rPr lang="de-DE" dirty="0"/>
              <a:t>der originalsprachlichen Ausgaben des Werks oder in Nachschlagewerken bestimmt. </a:t>
            </a:r>
            <a:endParaRPr lang="de-DE" dirty="0" smtClean="0"/>
          </a:p>
          <a:p>
            <a:r>
              <a:rPr lang="de-DE" dirty="0" smtClean="0"/>
              <a:t>wenn nicht möglich:</a:t>
            </a:r>
            <a:br>
              <a:rPr lang="de-DE" dirty="0" smtClean="0"/>
            </a:br>
            <a:r>
              <a:rPr lang="de-DE" dirty="0" smtClean="0"/>
              <a:t>Haupttitel </a:t>
            </a:r>
            <a:r>
              <a:rPr lang="de-DE" dirty="0"/>
              <a:t>der </a:t>
            </a:r>
            <a:r>
              <a:rPr lang="de-DE"/>
              <a:t>ersten </a:t>
            </a:r>
            <a:r>
              <a:rPr lang="de-DE" smtClean="0"/>
              <a:t>Ausgabe in der Originalsprache des Werks (RDA </a:t>
            </a:r>
            <a:r>
              <a:rPr lang="de-DE" dirty="0"/>
              <a:t>2.3.2) </a:t>
            </a:r>
          </a:p>
        </p:txBody>
      </p:sp>
      <p:sp>
        <p:nvSpPr>
          <p:cNvPr id="4" name="Fußzeilenplatzhalter 3"/>
          <p:cNvSpPr>
            <a:spLocks noGrp="1"/>
          </p:cNvSpPr>
          <p:nvPr>
            <p:ph type="ftr" sz="quarter" idx="14"/>
          </p:nvPr>
        </p:nvSpPr>
        <p:spPr>
          <a:xfrm>
            <a:off x="468312" y="6376988"/>
            <a:ext cx="7488063" cy="365125"/>
          </a:xfrm>
        </p:spPr>
        <p:txBody>
          <a:bodyPr/>
          <a:lstStyle/>
          <a:p>
            <a:pPr>
              <a:defRPr/>
            </a:pPr>
            <a:r>
              <a:rPr lang="de-DE" sz="800" smtClean="0"/>
              <a:t>AG RDA Schulungsunterlagen – Modul 4.01: Normdaten: Werke | PICA DNB/ZDB | Stand: 15.03.2016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14</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763319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-2-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a:t>
            </a:r>
            <a:r>
              <a:rPr lang="de-DE" b="1" dirty="0" smtClean="0"/>
              <a:t>verschiedenen Sprachen </a:t>
            </a:r>
            <a:r>
              <a:rPr lang="de-DE" dirty="0" smtClean="0"/>
              <a:t>veröffentlicht:</a:t>
            </a:r>
          </a:p>
          <a:p>
            <a:pPr marL="0" indent="0">
              <a:buNone/>
            </a:pPr>
            <a:r>
              <a:rPr lang="de-DE" dirty="0" smtClean="0"/>
              <a:t/>
            </a:r>
            <a:br>
              <a:rPr lang="de-DE" dirty="0" smtClean="0"/>
            </a:br>
            <a:r>
              <a:rPr lang="de-DE" dirty="0" smtClean="0"/>
              <a:t>-&gt; </a:t>
            </a:r>
            <a:r>
              <a:rPr lang="de-DE" dirty="0"/>
              <a:t>Haupttitel der </a:t>
            </a:r>
            <a:r>
              <a:rPr lang="de-DE" dirty="0" smtClean="0"/>
              <a:t>Ausgabe in Originalsprache wird als bevorzugter Titel bestimmt.</a:t>
            </a:r>
          </a:p>
          <a:p>
            <a:pPr marL="0" indent="0">
              <a:buNone/>
            </a:pPr>
            <a:endParaRPr lang="de-DE" dirty="0"/>
          </a:p>
          <a:p>
            <a:pPr marL="0" indent="0">
              <a:buNone/>
            </a:pPr>
            <a:r>
              <a:rPr lang="de-DE" dirty="0" smtClean="0"/>
              <a:t>-&gt; Die Titel in anderen Sprachen können als abweichender Titel erfasst werden</a:t>
            </a:r>
            <a:endParaRPr lang="de-DE" dirty="0"/>
          </a:p>
        </p:txBody>
      </p:sp>
      <p:sp>
        <p:nvSpPr>
          <p:cNvPr id="4" name="Fußzeilenplatzhalter 3"/>
          <p:cNvSpPr>
            <a:spLocks noGrp="1"/>
          </p:cNvSpPr>
          <p:nvPr>
            <p:ph type="ftr" sz="quarter" idx="14"/>
          </p:nvPr>
        </p:nvSpPr>
        <p:spPr>
          <a:xfrm>
            <a:off x="468312" y="6376988"/>
            <a:ext cx="7776095" cy="365125"/>
          </a:xfrm>
        </p:spPr>
        <p:txBody>
          <a:bodyPr/>
          <a:lstStyle/>
          <a:p>
            <a:pPr>
              <a:defRPr/>
            </a:pPr>
            <a:r>
              <a:rPr lang="de-DE" sz="800" smtClean="0"/>
              <a:t>AG RDA Schulungsunterlagen – Modul 4.01: Normdaten: Werke | PICA DNB/ZDB | Stand: 15.03.2016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15</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224144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-2- </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Beispiel: </a:t>
            </a:r>
          </a:p>
          <a:p>
            <a:pPr marL="0" indent="0">
              <a:buNone/>
            </a:pPr>
            <a:r>
              <a:rPr lang="de-DE" dirty="0"/>
              <a:t/>
            </a:r>
            <a:br>
              <a:rPr lang="de-DE" dirty="0"/>
            </a:br>
            <a:r>
              <a:rPr lang="de-DE" dirty="0" smtClean="0"/>
              <a:t>„</a:t>
            </a:r>
            <a:r>
              <a:rPr lang="de-DE" dirty="0"/>
              <a:t>Die </a:t>
            </a:r>
            <a:r>
              <a:rPr lang="de-DE" dirty="0" err="1"/>
              <a:t>Dreiflüssestadt</a:t>
            </a:r>
            <a:r>
              <a:rPr lang="de-DE" dirty="0"/>
              <a:t> Passau“ ist gleichzeitig in mehreren Sprachen erschienen, </a:t>
            </a:r>
            <a:r>
              <a:rPr lang="de-DE" dirty="0" smtClean="0"/>
              <a:t>Originalsprache </a:t>
            </a:r>
            <a:r>
              <a:rPr lang="de-DE" dirty="0"/>
              <a:t>ist Deutsch</a:t>
            </a:r>
            <a:r>
              <a:rPr lang="de-DE" dirty="0" smtClean="0"/>
              <a:t>. </a:t>
            </a:r>
            <a:r>
              <a:rPr lang="de-DE" dirty="0"/>
              <a:t>Die deutsche Ausgabe wird für die Bestimmung des bevorzugten Titels des Werks zu Grunde </a:t>
            </a:r>
            <a:r>
              <a:rPr lang="de-DE" dirty="0" smtClean="0"/>
              <a:t>gelegt</a:t>
            </a:r>
            <a:endParaRPr lang="de-DE" dirty="0"/>
          </a:p>
        </p:txBody>
      </p:sp>
      <p:sp>
        <p:nvSpPr>
          <p:cNvPr id="4" name="Fußzeilenplatzhalter 3"/>
          <p:cNvSpPr>
            <a:spLocks noGrp="1"/>
          </p:cNvSpPr>
          <p:nvPr>
            <p:ph type="ftr" sz="quarter" idx="14"/>
          </p:nvPr>
        </p:nvSpPr>
        <p:spPr>
          <a:xfrm>
            <a:off x="468312" y="6376988"/>
            <a:ext cx="7488063" cy="365125"/>
          </a:xfrm>
        </p:spPr>
        <p:txBody>
          <a:bodyPr/>
          <a:lstStyle/>
          <a:p>
            <a:pPr>
              <a:defRPr/>
            </a:pPr>
            <a:r>
              <a:rPr lang="de-DE" sz="800" smtClean="0"/>
              <a:t>AG RDA Schulungsunterlagen – Modul 4.01: Normdaten: Werke | PICA DNB/ZDB | Stand: 15.03.2016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16</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730790934"/>
              </p:ext>
            </p:extLst>
          </p:nvPr>
        </p:nvGraphicFramePr>
        <p:xfrm>
          <a:off x="539552" y="4039460"/>
          <a:ext cx="7920880" cy="1693796"/>
        </p:xfrm>
        <a:graphic>
          <a:graphicData uri="http://schemas.openxmlformats.org/drawingml/2006/table">
            <a:tbl>
              <a:tblPr firstRow="1" bandRow="1">
                <a:tableStyleId>{5C22544A-7EE6-4342-B048-85BDC9FD1C3A}</a:tableStyleId>
              </a:tblPr>
              <a:tblGrid>
                <a:gridCol w="1173464"/>
                <a:gridCol w="1173464"/>
                <a:gridCol w="2835870"/>
                <a:gridCol w="2738082"/>
              </a:tblGrid>
              <a:tr h="432048">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Die @Dreiflüssestadt</a:t>
                      </a:r>
                      <a:r>
                        <a:rPr lang="de-DE" sz="1800" b="0" baseline="0" smtClean="0">
                          <a:latin typeface="Verdana" panose="020B0604030504040204" pitchFamily="34" charset="0"/>
                          <a:ea typeface="Verdana" panose="020B0604030504040204" pitchFamily="34" charset="0"/>
                          <a:cs typeface="Verdana" panose="020B0604030504040204" pitchFamily="34" charset="0"/>
                        </a:rPr>
                        <a:t> Passau</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430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Abweichender</a:t>
                      </a:r>
                      <a:r>
                        <a:rPr lang="de-DE" sz="1800" b="0" baseline="0" smtClean="0">
                          <a:latin typeface="Verdana" panose="020B0604030504040204" pitchFamily="34" charset="0"/>
                          <a:ea typeface="Verdana" panose="020B0604030504040204" pitchFamily="34" charset="0"/>
                          <a:cs typeface="Verdana" panose="020B0604030504040204" pitchFamily="34" charset="0"/>
                        </a:rPr>
                        <a:t> Titel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Stad van </a:t>
                      </a:r>
                      <a:r>
                        <a:rPr lang="de-DE" sz="1800" dirty="0" err="1" smtClean="0">
                          <a:latin typeface="Verdana" panose="020B0604030504040204" pitchFamily="34" charset="0"/>
                          <a:ea typeface="Verdana" panose="020B0604030504040204" pitchFamily="34" charset="0"/>
                          <a:cs typeface="Verdana" panose="020B0604030504040204" pitchFamily="34" charset="0"/>
                        </a:rPr>
                        <a:t>drie</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rivieren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42137708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-3-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wird gleichzeitig in verschiedenen Sprachen veröffentlicht und die Originalsprache kann nicht bestimmt </a:t>
            </a:r>
            <a:r>
              <a:rPr lang="de-DE" dirty="0" smtClean="0"/>
              <a:t>werden</a:t>
            </a:r>
          </a:p>
          <a:p>
            <a:pPr marL="0" indent="0">
              <a:buNone/>
            </a:pPr>
            <a:r>
              <a:rPr lang="de-DE" dirty="0"/>
              <a:t/>
            </a:r>
            <a:br>
              <a:rPr lang="de-DE" dirty="0"/>
            </a:br>
            <a:r>
              <a:rPr lang="de-DE" dirty="0"/>
              <a:t>-&gt; Haupttitel der ersten vorliegenden Ressource </a:t>
            </a:r>
            <a:r>
              <a:rPr lang="de-DE" dirty="0" smtClean="0"/>
              <a:t>wird als </a:t>
            </a:r>
            <a:r>
              <a:rPr lang="de-DE" dirty="0"/>
              <a:t>bevorzugter </a:t>
            </a:r>
            <a:r>
              <a:rPr lang="de-DE" dirty="0" smtClean="0"/>
              <a:t>Titel bestimmt</a:t>
            </a:r>
          </a:p>
          <a:p>
            <a:pPr marL="0" indent="0">
              <a:buNone/>
            </a:pPr>
            <a:endParaRPr lang="de-DE" dirty="0"/>
          </a:p>
          <a:p>
            <a:pPr marL="0" indent="0">
              <a:buNone/>
            </a:pPr>
            <a:r>
              <a:rPr lang="de-DE" dirty="0" smtClean="0"/>
              <a:t>-&gt; Die Titel in anderen Sprachen können als abweichende Titel erfasst werden</a:t>
            </a:r>
            <a:endParaRPr lang="de-DE" dirty="0"/>
          </a:p>
        </p:txBody>
      </p:sp>
      <p:sp>
        <p:nvSpPr>
          <p:cNvPr id="4" name="Fußzeilenplatzhalter 3"/>
          <p:cNvSpPr>
            <a:spLocks noGrp="1"/>
          </p:cNvSpPr>
          <p:nvPr>
            <p:ph type="ftr" sz="quarter" idx="14"/>
          </p:nvPr>
        </p:nvSpPr>
        <p:spPr>
          <a:xfrm>
            <a:off x="468312" y="6376988"/>
            <a:ext cx="7488063" cy="365125"/>
          </a:xfrm>
        </p:spPr>
        <p:txBody>
          <a:bodyPr/>
          <a:lstStyle/>
          <a:p>
            <a:pPr>
              <a:defRPr/>
            </a:pPr>
            <a:r>
              <a:rPr lang="de-DE" sz="800" smtClean="0"/>
              <a:t>AG RDA Schulungsunterlagen – Modul 4.01: Normdaten: Werke | PICA DNB/ZDB | Stand: 15.03.2016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974402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-3- </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Beispiel: </a:t>
            </a:r>
          </a:p>
          <a:p>
            <a:pPr marL="0" indent="0">
              <a:buNone/>
            </a:pPr>
            <a:r>
              <a:rPr lang="de-DE" dirty="0" smtClean="0"/>
              <a:t/>
            </a:r>
            <a:br>
              <a:rPr lang="de-DE" dirty="0" smtClean="0"/>
            </a:br>
            <a:r>
              <a:rPr lang="de-DE" dirty="0"/>
              <a:t>Das Werk ist in vielen verschiedenen Sprachen erschienen, die deutsche Ausgabe lag zuerst zum Katalogisieren vor</a:t>
            </a:r>
            <a:r>
              <a:rPr lang="de-DE" dirty="0" smtClean="0"/>
              <a:t>.</a:t>
            </a:r>
            <a:endParaRPr lang="de-DE" dirty="0"/>
          </a:p>
        </p:txBody>
      </p:sp>
      <p:sp>
        <p:nvSpPr>
          <p:cNvPr id="4" name="Fußzeilenplatzhalter 3"/>
          <p:cNvSpPr>
            <a:spLocks noGrp="1"/>
          </p:cNvSpPr>
          <p:nvPr>
            <p:ph type="ftr" sz="quarter" idx="14"/>
          </p:nvPr>
        </p:nvSpPr>
        <p:spPr>
          <a:xfrm>
            <a:off x="468312" y="6376988"/>
            <a:ext cx="7344047" cy="365125"/>
          </a:xfrm>
        </p:spPr>
        <p:txBody>
          <a:bodyPr/>
          <a:lstStyle/>
          <a:p>
            <a:pPr>
              <a:defRPr/>
            </a:pPr>
            <a:r>
              <a:rPr lang="de-DE" sz="800" smtClean="0"/>
              <a:t>AG RDA Schulungsunterlagen – Modul 4.01: Normdaten: Werke | PICA DNB/ZDB | Stand: 15.03.2016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18</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3208961977"/>
              </p:ext>
            </p:extLst>
          </p:nvPr>
        </p:nvGraphicFramePr>
        <p:xfrm>
          <a:off x="539552" y="3068960"/>
          <a:ext cx="7920880" cy="3178365"/>
        </p:xfrm>
        <a:graphic>
          <a:graphicData uri="http://schemas.openxmlformats.org/drawingml/2006/table">
            <a:tbl>
              <a:tblPr firstRow="1" bandRow="1">
                <a:tableStyleId>{5C22544A-7EE6-4342-B048-85BDC9FD1C3A}</a:tableStyleId>
              </a:tblPr>
              <a:tblGrid>
                <a:gridCol w="1173464"/>
                <a:gridCol w="1173464"/>
                <a:gridCol w="2322924"/>
                <a:gridCol w="3251028"/>
              </a:tblGrid>
              <a:tr h="628157">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62459">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@einheitliche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Geldpolitik im Euro-Währungsgebiet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62459">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430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Abweichender Titel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The @single</a:t>
                      </a:r>
                      <a:r>
                        <a:rPr lang="de-DE" sz="1800" baseline="0" smtClean="0">
                          <a:latin typeface="Verdana" panose="020B0604030504040204" pitchFamily="34" charset="0"/>
                          <a:ea typeface="Verdana" panose="020B0604030504040204" pitchFamily="34" charset="0"/>
                          <a:cs typeface="Verdana" panose="020B0604030504040204" pitchFamily="34" charset="0"/>
                        </a:rPr>
                        <a:t> monetary policy in the Euro area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62459">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430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Abweichender</a:t>
                      </a:r>
                      <a:r>
                        <a:rPr lang="de-DE" sz="1800" b="0" baseline="0" smtClean="0">
                          <a:latin typeface="Verdana" panose="020B0604030504040204" pitchFamily="34" charset="0"/>
                          <a:ea typeface="Verdana" panose="020B0604030504040204" pitchFamily="34" charset="0"/>
                          <a:cs typeface="Verdana" panose="020B0604030504040204" pitchFamily="34" charset="0"/>
                        </a:rPr>
                        <a:t> Titel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a-DK" smtClean="0">
                          <a:latin typeface="Verdana" panose="020B0604030504040204" pitchFamily="34" charset="0"/>
                          <a:ea typeface="Verdana" panose="020B0604030504040204" pitchFamily="34" charset="0"/>
                          <a:cs typeface="Verdana" panose="020B0604030504040204" pitchFamily="34" charset="0"/>
                        </a:rPr>
                        <a:t>Den @faelles pengepolitik i Euroomr°adet </a:t>
                      </a:r>
                      <a:r>
                        <a:rPr lang="de-DE" sz="1800" smtClean="0">
                          <a:latin typeface="Verdana" panose="020B0604030504040204" pitchFamily="34" charset="0"/>
                          <a:ea typeface="Verdana" panose="020B0604030504040204" pitchFamily="34" charset="0"/>
                          <a:cs typeface="Verdana" panose="020B0604030504040204" pitchFamily="34" charset="0"/>
                        </a:rPr>
                        <a:t>i </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792779">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430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Abweichender</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Titel des Werks</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Yhteinen</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rahapolitiikka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Euroalueella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4423869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-4- </a:t>
            </a:r>
            <a:endParaRPr lang="de-DE" dirty="0"/>
          </a:p>
        </p:txBody>
      </p:sp>
      <p:sp>
        <p:nvSpPr>
          <p:cNvPr id="3" name="Textplatzhalter 2"/>
          <p:cNvSpPr>
            <a:spLocks noGrp="1"/>
          </p:cNvSpPr>
          <p:nvPr>
            <p:ph type="body" sz="quarter" idx="13"/>
          </p:nvPr>
        </p:nvSpPr>
        <p:spPr/>
        <p:txBody>
          <a:bodyPr/>
          <a:lstStyle/>
          <a:p>
            <a:r>
              <a:rPr lang="de-DE" dirty="0" smtClean="0"/>
              <a:t>Die </a:t>
            </a:r>
            <a:r>
              <a:rPr lang="de-DE" dirty="0"/>
              <a:t>Sprachausgaben </a:t>
            </a:r>
            <a:r>
              <a:rPr lang="de-DE" dirty="0" smtClean="0"/>
              <a:t>sind in </a:t>
            </a:r>
            <a:r>
              <a:rPr lang="de-DE" dirty="0"/>
              <a:t>derselben Ressource </a:t>
            </a:r>
            <a:r>
              <a:rPr lang="de-DE" dirty="0" smtClean="0"/>
              <a:t> </a:t>
            </a:r>
            <a:r>
              <a:rPr lang="de-DE" dirty="0"/>
              <a:t>(z. B. ein Werk, das mit demselben Text auf Französisch und auf Englisch herausgegeben wird</a:t>
            </a:r>
            <a:r>
              <a:rPr lang="de-DE" dirty="0" smtClean="0"/>
              <a:t>)</a:t>
            </a:r>
            <a:br>
              <a:rPr lang="de-DE" dirty="0" smtClean="0"/>
            </a:br>
            <a:r>
              <a:rPr lang="de-DE" dirty="0" smtClean="0"/>
              <a:t/>
            </a:r>
            <a:br>
              <a:rPr lang="de-DE" dirty="0" smtClean="0"/>
            </a:br>
            <a:r>
              <a:rPr lang="de-DE" dirty="0" smtClean="0"/>
              <a:t>-&gt; Haupttitel, </a:t>
            </a:r>
            <a:r>
              <a:rPr lang="de-DE" dirty="0"/>
              <a:t>der auf der bevorzugten Informationsquelle genannt </a:t>
            </a:r>
            <a:r>
              <a:rPr lang="de-DE" dirty="0" smtClean="0"/>
              <a:t>ist, </a:t>
            </a:r>
            <a:r>
              <a:rPr lang="de-DE" dirty="0"/>
              <a:t>als bevorzugter </a:t>
            </a:r>
            <a:r>
              <a:rPr lang="de-DE" dirty="0" smtClean="0"/>
              <a:t>Titel</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19</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2321988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smtClean="0"/>
              <a:t>Werke - Normdaten</a:t>
            </a:r>
            <a:r>
              <a:rPr lang="de-DE" dirty="0" smtClean="0"/>
              <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smtClean="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smtClean="0">
                <a:solidFill>
                  <a:schemeClr val="tx1"/>
                </a:solidFill>
                <a:latin typeface="Verdana" panose="020B0604030504040204" pitchFamily="34" charset="0"/>
                <a:ea typeface="Verdana" panose="020B0604030504040204" pitchFamily="34" charset="0"/>
                <a:cs typeface="Verdana" panose="020B0604030504040204" pitchFamily="34" charset="0"/>
              </a:rPr>
              <a:t>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8C2509D-A0F2-4D27-8C46-74366A61916F}" type="slidenum">
              <a:rPr lang="de-DE" altLang="de-DE" sz="800">
                <a:solidFill>
                  <a:srgbClr val="898989"/>
                </a:solidFill>
                <a:latin typeface="Verdana" panose="020B0604030504040204" pitchFamily="34" charset="0"/>
                <a:ea typeface="Verdana" panose="020B0604030504040204" pitchFamily="34" charset="0"/>
                <a:cs typeface="Verdana" panose="020B0604030504040204" pitchFamily="34" charset="0"/>
              </a:rPr>
              <a:pPr/>
              <a:t>2</a:t>
            </a:fld>
            <a:endParaRPr lang="de-DE" altLang="de-DE" sz="800" dirty="0">
              <a:solidFill>
                <a:srgbClr val="898989"/>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4.01: Normdaten: Werke | PICA DNB/ZDB | Stand: 15.03.2016 | CC BY-NC-SA</a:t>
            </a:r>
            <a:endParaRPr lang="de-DE" sz="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-5-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derselben Sprache </a:t>
            </a:r>
            <a:r>
              <a:rPr lang="de-DE" dirty="0" smtClean="0"/>
              <a:t>veröffentlicht:</a:t>
            </a:r>
            <a:br>
              <a:rPr lang="de-DE" dirty="0" smtClean="0"/>
            </a:br>
            <a:r>
              <a:rPr lang="de-DE" dirty="0" smtClean="0"/>
              <a:t>-&gt; </a:t>
            </a:r>
            <a:r>
              <a:rPr lang="de-DE" dirty="0"/>
              <a:t>Haupttitel der Ressource, die </a:t>
            </a:r>
            <a:r>
              <a:rPr lang="de-DE" dirty="0" smtClean="0"/>
              <a:t>beim </a:t>
            </a:r>
            <a:r>
              <a:rPr lang="de-DE" dirty="0"/>
              <a:t>Katalogisieren zuerst </a:t>
            </a:r>
            <a:r>
              <a:rPr lang="de-DE" dirty="0" smtClean="0"/>
              <a:t>vorliegt, </a:t>
            </a:r>
            <a:r>
              <a:rPr lang="de-DE" dirty="0"/>
              <a:t>als </a:t>
            </a:r>
            <a:r>
              <a:rPr lang="de-DE" dirty="0" smtClean="0"/>
              <a:t>bevorzugter Titel</a:t>
            </a:r>
          </a:p>
          <a:p>
            <a:pPr marL="0" indent="0">
              <a:buNone/>
            </a:pPr>
            <a:endParaRPr lang="de-DE" sz="1500" dirty="0" smtClean="0"/>
          </a:p>
          <a:p>
            <a:pPr marL="0" indent="0">
              <a:buNone/>
            </a:pPr>
            <a:r>
              <a:rPr lang="de-DE" dirty="0" smtClean="0"/>
              <a:t>Beispiel: </a:t>
            </a:r>
            <a:br>
              <a:rPr lang="de-DE" dirty="0" smtClean="0"/>
            </a:br>
            <a:r>
              <a:rPr lang="de-DE" dirty="0" smtClean="0"/>
              <a:t>Dieses </a:t>
            </a:r>
            <a:r>
              <a:rPr lang="de-DE" dirty="0"/>
              <a:t>Werk wurde im </a:t>
            </a:r>
            <a:r>
              <a:rPr lang="de-DE" dirty="0" smtClean="0"/>
              <a:t>selben Jahr </a:t>
            </a:r>
            <a:r>
              <a:rPr lang="de-DE" dirty="0"/>
              <a:t>in England unter dem Titel „Aphrodite </a:t>
            </a:r>
            <a:r>
              <a:rPr lang="de-DE" dirty="0" err="1"/>
              <a:t>means</a:t>
            </a:r>
            <a:r>
              <a:rPr lang="de-DE" dirty="0"/>
              <a:t> </a:t>
            </a:r>
            <a:r>
              <a:rPr lang="de-DE" dirty="0" err="1"/>
              <a:t>death</a:t>
            </a:r>
            <a:r>
              <a:rPr lang="de-DE" dirty="0"/>
              <a:t>“ und in Amerika unter dem Titel „The </a:t>
            </a:r>
            <a:r>
              <a:rPr lang="de-DE" dirty="0" err="1"/>
              <a:t>arms</a:t>
            </a:r>
            <a:r>
              <a:rPr lang="de-DE" dirty="0"/>
              <a:t> </a:t>
            </a:r>
            <a:r>
              <a:rPr lang="de-DE" dirty="0" err="1"/>
              <a:t>of</a:t>
            </a:r>
            <a:r>
              <a:rPr lang="de-DE" dirty="0"/>
              <a:t> Venus“ veröffentlicht. Die englische Ausgabe lag zuerst zum Katalogisieren vor. </a:t>
            </a:r>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20</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1773285970"/>
              </p:ext>
            </p:extLst>
          </p:nvPr>
        </p:nvGraphicFramePr>
        <p:xfrm>
          <a:off x="539552" y="4725144"/>
          <a:ext cx="7920880" cy="1584176"/>
        </p:xfrm>
        <a:graphic>
          <a:graphicData uri="http://schemas.openxmlformats.org/drawingml/2006/table">
            <a:tbl>
              <a:tblPr firstRow="1" bandRow="1">
                <a:tableStyleId>{5C22544A-7EE6-4342-B048-85BDC9FD1C3A}</a:tableStyleId>
              </a:tblPr>
              <a:tblGrid>
                <a:gridCol w="864096"/>
                <a:gridCol w="864096"/>
                <a:gridCol w="3888432"/>
                <a:gridCol w="2304256"/>
              </a:tblGrid>
              <a:tr h="40800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52581">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Aphrodite means death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23587">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430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Abweichender Titel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The</a:t>
                      </a:r>
                      <a:r>
                        <a:rPr lang="en-US" sz="1800" baseline="0" dirty="0" smtClean="0">
                          <a:latin typeface="Verdana" panose="020B0604030504040204" pitchFamily="34" charset="0"/>
                          <a:ea typeface="Verdana" panose="020B0604030504040204" pitchFamily="34" charset="0"/>
                          <a:cs typeface="Verdana" panose="020B0604030504040204" pitchFamily="34" charset="0"/>
                        </a:rPr>
                        <a:t> @arms of Venus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7"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15772245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-6- </a:t>
            </a:r>
            <a:endParaRPr lang="de-DE" dirty="0"/>
          </a:p>
        </p:txBody>
      </p:sp>
      <p:sp>
        <p:nvSpPr>
          <p:cNvPr id="3" name="Textplatzhalter 2"/>
          <p:cNvSpPr>
            <a:spLocks noGrp="1"/>
          </p:cNvSpPr>
          <p:nvPr>
            <p:ph type="body" sz="quarter" idx="13"/>
          </p:nvPr>
        </p:nvSpPr>
        <p:spPr/>
        <p:txBody>
          <a:bodyPr/>
          <a:lstStyle/>
          <a:p>
            <a:r>
              <a:rPr lang="de-DE" dirty="0" smtClean="0"/>
              <a:t>Werke bis 1500 (d. h. vor 1501):</a:t>
            </a:r>
          </a:p>
          <a:p>
            <a:r>
              <a:rPr lang="de-DE" dirty="0" smtClean="0"/>
              <a:t>Der Titel in der Originalsprache, unter dem das Werk in modernen Nachschlagewerken verzeichnet ist, wird als bevorzugter Titel gewählt.</a:t>
            </a:r>
          </a:p>
          <a:p>
            <a:endParaRPr lang="de-DE" dirty="0" smtClean="0"/>
          </a:p>
          <a:p>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21</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26323467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dirty="0" smtClean="0"/>
              <a:t>Abweichende Titel sind kein Standardelement</a:t>
            </a:r>
          </a:p>
          <a:p>
            <a:r>
              <a:rPr lang="de-DE" dirty="0" smtClean="0"/>
              <a:t>Können im Normdatensatz erfasst werden und bieten so zusätzliche Recherchemöglichkeiten</a:t>
            </a:r>
          </a:p>
          <a:p>
            <a:pPr marL="0" indent="0">
              <a:buNone/>
            </a:pPr>
            <a:endParaRPr lang="de-DE" dirty="0" smtClean="0"/>
          </a:p>
          <a:p>
            <a:pPr marL="0" lvl="0" indent="0">
              <a:buNone/>
            </a:pPr>
            <a:r>
              <a:rPr lang="de-DE" dirty="0">
                <a:solidFill>
                  <a:prstClr val="black"/>
                </a:solidFill>
              </a:rPr>
              <a:t>Als abweichende Titel zählen</a:t>
            </a:r>
          </a:p>
          <a:p>
            <a:pPr marL="0" lvl="0" indent="0">
              <a:buNone/>
            </a:pPr>
            <a:endParaRPr lang="de-DE" dirty="0">
              <a:solidFill>
                <a:prstClr val="black"/>
              </a:solidFill>
            </a:endParaRPr>
          </a:p>
          <a:p>
            <a:pPr lvl="0"/>
            <a:r>
              <a:rPr lang="de-DE" dirty="0">
                <a:solidFill>
                  <a:prstClr val="black"/>
                </a:solidFill>
              </a:rPr>
              <a:t> Titelvarianten in anderen Sprachen </a:t>
            </a:r>
          </a:p>
          <a:p>
            <a:pPr lvl="0"/>
            <a:r>
              <a:rPr lang="de-DE" dirty="0">
                <a:solidFill>
                  <a:prstClr val="black"/>
                </a:solidFill>
              </a:rPr>
              <a:t> Titelvarianten in einer anderen Schrift  </a:t>
            </a:r>
          </a:p>
          <a:p>
            <a:pPr lvl="0"/>
            <a:r>
              <a:rPr lang="de-DE" dirty="0">
                <a:solidFill>
                  <a:prstClr val="black"/>
                </a:solidFill>
              </a:rPr>
              <a:t> Titelvarianten mit einer anderen Schreibweise </a:t>
            </a:r>
          </a:p>
          <a:p>
            <a:pPr lvl="0"/>
            <a:r>
              <a:rPr lang="de-DE" dirty="0">
                <a:solidFill>
                  <a:prstClr val="black"/>
                </a:solidFill>
              </a:rPr>
              <a:t> Titelvarianten aufgrund einer anderen Methode</a:t>
            </a:r>
            <a:br>
              <a:rPr lang="de-DE" dirty="0">
                <a:solidFill>
                  <a:prstClr val="black"/>
                </a:solidFill>
              </a:rPr>
            </a:br>
            <a:r>
              <a:rPr lang="de-DE" dirty="0">
                <a:solidFill>
                  <a:prstClr val="black"/>
                </a:solidFill>
              </a:rPr>
              <a:t> der Umschrift</a:t>
            </a:r>
          </a:p>
          <a:p>
            <a:pPr lvl="0"/>
            <a:r>
              <a:rPr lang="de-DE" dirty="0">
                <a:solidFill>
                  <a:prstClr val="black"/>
                </a:solidFill>
              </a:rPr>
              <a:t> weitere Titel, unter denen das Werk bekannt ist</a:t>
            </a:r>
            <a:br>
              <a:rPr lang="de-DE" dirty="0">
                <a:solidFill>
                  <a:prstClr val="black"/>
                </a:solidFill>
              </a:rPr>
            </a:br>
            <a:r>
              <a:rPr lang="de-DE" dirty="0">
                <a:solidFill>
                  <a:prstClr val="black"/>
                </a:solidFill>
              </a:rPr>
              <a:t> bzw. die in Nachschlagewerken zu finden </a:t>
            </a:r>
            <a:r>
              <a:rPr lang="de-DE" dirty="0" smtClean="0">
                <a:solidFill>
                  <a:prstClr val="black"/>
                </a:solidFill>
              </a:rPr>
              <a:t>sind</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22</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29216667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a:t>Titelvarianten in einer nichtlateinischen Schrift können in einem Werknormdatensatz der GND derzeit nicht erfasst werden, da die Unterfelder „Feldzuordnung“, „Schriftcode“ und „Sprachencode“ im Datenfeld für den abweichenden Titel aktuell nicht zugelassen sind. Des Weiteren ist derzeit keine Modellierung des originalsprachlichen, nichtlateinischen Titels mit dem bevorzugten Namen des geistigen Schöpfers in Originalschrift implementiert. Eine Vorgehensweise hierzu wird demnächst abgestimmt</a:t>
            </a:r>
          </a:p>
          <a:p>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23</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32655618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pPr marL="0" indent="0">
              <a:buNone/>
            </a:pPr>
            <a:r>
              <a:rPr lang="de-DE" dirty="0" smtClean="0"/>
              <a:t>Ist die Originalsprache des Werks nicht Deutsch</a:t>
            </a:r>
          </a:p>
          <a:p>
            <a:pPr marL="0" indent="0">
              <a:buNone/>
            </a:pPr>
            <a:r>
              <a:rPr lang="de-DE" dirty="0" smtClean="0">
                <a:solidFill>
                  <a:prstClr val="black"/>
                </a:solidFill>
              </a:rPr>
              <a:t>-&gt; ein oder mehrere deutsche Übersetzungstitel können als alternative sprachliche Form erfasst werden.</a:t>
            </a:r>
          </a:p>
          <a:p>
            <a:pPr marL="0" indent="0">
              <a:buNone/>
            </a:pPr>
            <a:endParaRPr lang="de-DE" dirty="0" smtClean="0">
              <a:solidFill>
                <a:prstClr val="black"/>
              </a:solidFill>
            </a:endParaRPr>
          </a:p>
          <a:p>
            <a:pPr marL="0" indent="0">
              <a:buNone/>
            </a:pPr>
            <a:r>
              <a:rPr lang="de-DE" dirty="0" smtClean="0">
                <a:solidFill>
                  <a:prstClr val="black"/>
                </a:solidFill>
              </a:rPr>
              <a:t>Sind mehrere Übersetzungstitel in Informationsquellen nachgewiesen</a:t>
            </a:r>
          </a:p>
          <a:p>
            <a:pPr marL="0" indent="0">
              <a:buNone/>
            </a:pPr>
            <a:r>
              <a:rPr lang="de-DE" dirty="0" smtClean="0">
                <a:solidFill>
                  <a:prstClr val="black"/>
                </a:solidFill>
              </a:rPr>
              <a:t>-&gt; am häufigsten vorkommender wird als sogenannte ÖB-Alternative gekennzeichnet</a:t>
            </a:r>
            <a:endParaRPr lang="de-DE" dirty="0">
              <a:solidFill>
                <a:prstClr val="black"/>
              </a:solidFill>
            </a:endParaRPr>
          </a:p>
          <a:p>
            <a:pPr marL="0" indent="0">
              <a:buNone/>
            </a:pPr>
            <a:endParaRPr lang="de-DE" dirty="0" smtClean="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24</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39532433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pPr marL="0" indent="0">
              <a:buNone/>
            </a:pPr>
            <a:r>
              <a:rPr lang="de-DE" smtClean="0"/>
              <a:t>Beispiele:</a:t>
            </a:r>
          </a:p>
          <a:p>
            <a:pPr marL="0" indent="0">
              <a:buNone/>
            </a:pPr>
            <a:endParaRPr lang="de-DE" smtClean="0"/>
          </a:p>
          <a:p>
            <a:pPr marL="0" indent="0">
              <a:buNone/>
            </a:pPr>
            <a:endParaRPr lang="de-DE" smtClean="0"/>
          </a:p>
          <a:p>
            <a:pPr marL="0" indent="0">
              <a:buNone/>
            </a:pPr>
            <a:endParaRPr lang="de-DE"/>
          </a:p>
          <a:p>
            <a:pPr marL="0" indent="0">
              <a:buNone/>
            </a:pPr>
            <a:endParaRPr lang="de-DE" smtClean="0"/>
          </a:p>
          <a:p>
            <a:pPr marL="0" indent="0">
              <a:buNone/>
            </a:pPr>
            <a:endParaRPr lang="de-DE" smtClean="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25</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2207556092"/>
              </p:ext>
            </p:extLst>
          </p:nvPr>
        </p:nvGraphicFramePr>
        <p:xfrm>
          <a:off x="539551" y="1772816"/>
          <a:ext cx="7920884" cy="2016223"/>
        </p:xfrm>
        <a:graphic>
          <a:graphicData uri="http://schemas.openxmlformats.org/drawingml/2006/table">
            <a:tbl>
              <a:tblPr firstRow="1" bandRow="1">
                <a:tableStyleId>{5C22544A-7EE6-4342-B048-85BDC9FD1C3A}</a:tableStyleId>
              </a:tblPr>
              <a:tblGrid>
                <a:gridCol w="936105"/>
                <a:gridCol w="936104"/>
                <a:gridCol w="2808312"/>
                <a:gridCol w="3240363"/>
              </a:tblGrid>
              <a:tr h="574945">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PICA</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RDA</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Element</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Erfassung</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593467">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130</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6.2.2</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The @world</a:t>
                      </a:r>
                      <a:r>
                        <a:rPr lang="de-DE" baseline="0" smtClean="0">
                          <a:latin typeface="Verdana" panose="020B0604030504040204" pitchFamily="34" charset="0"/>
                          <a:ea typeface="Verdana" panose="020B0604030504040204" pitchFamily="34" charset="0"/>
                          <a:cs typeface="Verdana" panose="020B0604030504040204" pitchFamily="34" charset="0"/>
                        </a:rPr>
                        <a:t> according to garp </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801198">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430</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6.2.3</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Abweichender</a:t>
                      </a:r>
                      <a:r>
                        <a:rPr lang="de-DE" baseline="0" smtClean="0">
                          <a:latin typeface="Verdana" panose="020B0604030504040204" pitchFamily="34" charset="0"/>
                          <a:ea typeface="Verdana" panose="020B0604030504040204" pitchFamily="34" charset="0"/>
                          <a:cs typeface="Verdana" panose="020B0604030504040204" pitchFamily="34" charset="0"/>
                        </a:rPr>
                        <a:t> Titel des Werks</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Garp</a:t>
                      </a:r>
                      <a:r>
                        <a:rPr lang="de-DE" dirty="0" smtClean="0">
                          <a:latin typeface="Verdana" panose="020B0604030504040204" pitchFamily="34" charset="0"/>
                          <a:ea typeface="Verdana" panose="020B0604030504040204" pitchFamily="34" charset="0"/>
                          <a:cs typeface="Verdana" panose="020B0604030504040204" pitchFamily="34" charset="0"/>
                        </a:rPr>
                        <a:t> und wie er die Welt </a:t>
                      </a:r>
                      <a:r>
                        <a:rPr lang="de-DE" dirty="0" err="1" smtClean="0">
                          <a:latin typeface="Verdana" panose="020B0604030504040204" pitchFamily="34" charset="0"/>
                          <a:ea typeface="Verdana" panose="020B0604030504040204" pitchFamily="34" charset="0"/>
                          <a:cs typeface="Verdana" panose="020B0604030504040204" pitchFamily="34" charset="0"/>
                        </a:rPr>
                        <a:t>sah</a:t>
                      </a:r>
                      <a:r>
                        <a:rPr lang="de-DE" b="1" dirty="0" err="1" smtClean="0">
                          <a:latin typeface="Verdana" panose="020B0604030504040204" pitchFamily="34" charset="0"/>
                          <a:ea typeface="Verdana" panose="020B0604030504040204" pitchFamily="34" charset="0"/>
                          <a:cs typeface="Verdana" panose="020B0604030504040204" pitchFamily="34" charset="0"/>
                        </a:rPr>
                        <a:t>$v</a:t>
                      </a:r>
                      <a:r>
                        <a:rPr lang="de-DE" dirty="0" err="1" smtClean="0">
                          <a:latin typeface="Verdana" panose="020B0604030504040204" pitchFamily="34" charset="0"/>
                          <a:ea typeface="Verdana" panose="020B0604030504040204" pitchFamily="34" charset="0"/>
                          <a:cs typeface="Verdana" panose="020B0604030504040204" pitchFamily="34" charset="0"/>
                        </a:rPr>
                        <a:t>R:ÖB-Alternative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8"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24848687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pPr marL="0" indent="0">
              <a:buNone/>
            </a:pPr>
            <a:r>
              <a:rPr lang="de-DE" smtClean="0"/>
              <a:t>Beispiele:</a:t>
            </a:r>
          </a:p>
          <a:p>
            <a:pPr marL="0" indent="0">
              <a:buNone/>
            </a:pPr>
            <a:endParaRPr lang="de-DE" smtClean="0"/>
          </a:p>
          <a:p>
            <a:pPr marL="0" indent="0">
              <a:buNone/>
            </a:pPr>
            <a:endParaRPr lang="de-DE"/>
          </a:p>
          <a:p>
            <a:pPr marL="0" indent="0">
              <a:buNone/>
            </a:pPr>
            <a:endParaRPr lang="de-DE" smtClean="0"/>
          </a:p>
          <a:p>
            <a:pPr marL="0" indent="0">
              <a:buNone/>
            </a:pPr>
            <a:endParaRPr lang="de-DE" smtClean="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26</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3191322636"/>
              </p:ext>
            </p:extLst>
          </p:nvPr>
        </p:nvGraphicFramePr>
        <p:xfrm>
          <a:off x="611560" y="1628800"/>
          <a:ext cx="7920880" cy="3744416"/>
        </p:xfrm>
        <a:graphic>
          <a:graphicData uri="http://schemas.openxmlformats.org/drawingml/2006/table">
            <a:tbl>
              <a:tblPr firstRow="1" bandRow="1">
                <a:tableStyleId>{5C22544A-7EE6-4342-B048-85BDC9FD1C3A}</a:tableStyleId>
              </a:tblPr>
              <a:tblGrid>
                <a:gridCol w="864096"/>
                <a:gridCol w="1008112"/>
                <a:gridCol w="3888432"/>
                <a:gridCol w="2160240"/>
              </a:tblGrid>
              <a:tr h="561251">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PICA</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RDA</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Element</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Erfassung</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643090">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130</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6.2.2</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L‚@éducation sentimentale</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918700">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430</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6.2.3</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Abweichender</a:t>
                      </a:r>
                      <a:r>
                        <a:rPr lang="de-DE" baseline="0" smtClean="0">
                          <a:latin typeface="Verdana" panose="020B0604030504040204" pitchFamily="34" charset="0"/>
                          <a:ea typeface="Verdana" panose="020B0604030504040204" pitchFamily="34" charset="0"/>
                          <a:cs typeface="Verdana" panose="020B0604030504040204" pitchFamily="34" charset="0"/>
                        </a:rPr>
                        <a:t> Titel des Werks</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Lehrjahre des Gefühls</a:t>
                      </a:r>
                      <a:r>
                        <a:rPr lang="de-DE" b="1" smtClean="0">
                          <a:latin typeface="Verdana" panose="020B0604030504040204" pitchFamily="34" charset="0"/>
                          <a:ea typeface="Verdana" panose="020B0604030504040204" pitchFamily="34" charset="0"/>
                          <a:cs typeface="Verdana" panose="020B0604030504040204" pitchFamily="34" charset="0"/>
                        </a:rPr>
                        <a:t>$v</a:t>
                      </a:r>
                      <a:r>
                        <a:rPr lang="de-DE" smtClean="0">
                          <a:latin typeface="Verdana" panose="020B0604030504040204" pitchFamily="34" charset="0"/>
                          <a:ea typeface="Verdana" panose="020B0604030504040204" pitchFamily="34" charset="0"/>
                          <a:cs typeface="Verdana" panose="020B0604030504040204" pitchFamily="34" charset="0"/>
                        </a:rPr>
                        <a:t>R:ÖB-Alternative</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918700">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430</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6.2.3</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Abweichender Titel des Werks</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Lehrjahre des Herzens</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702675">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430</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6.2.3</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Abweichender Titel des Werks</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@Erziehung des Herzens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8"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31986726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a:t>N</a:t>
            </a:r>
            <a:r>
              <a:rPr lang="de-DE" dirty="0" smtClean="0"/>
              <a:t>ormierter Sucheinstieg </a:t>
            </a:r>
            <a:r>
              <a:rPr lang="de-DE" dirty="0"/>
              <a:t>für Werke</a:t>
            </a:r>
          </a:p>
        </p:txBody>
      </p:sp>
      <p:sp>
        <p:nvSpPr>
          <p:cNvPr id="3" name="Textplatzhalter 2"/>
          <p:cNvSpPr>
            <a:spLocks noGrp="1"/>
          </p:cNvSpPr>
          <p:nvPr>
            <p:ph type="body" sz="quarter" idx="13"/>
          </p:nvPr>
        </p:nvSpPr>
        <p:spPr/>
        <p:txBody>
          <a:bodyPr/>
          <a:lstStyle/>
          <a:p>
            <a:pPr marL="0" indent="0">
              <a:buNone/>
            </a:pPr>
            <a:r>
              <a:rPr lang="de-DE" dirty="0" smtClean="0"/>
              <a:t>Unterscheidung:</a:t>
            </a:r>
          </a:p>
          <a:p>
            <a:r>
              <a:rPr lang="de-DE" dirty="0" smtClean="0"/>
              <a:t>Werke, die von </a:t>
            </a:r>
            <a:r>
              <a:rPr lang="de-DE" b="1" dirty="0" smtClean="0"/>
              <a:t>einer</a:t>
            </a:r>
            <a:r>
              <a:rPr lang="de-DE" dirty="0" smtClean="0"/>
              <a:t> Person, Familie oder Körperschaft geschaffen wurden </a:t>
            </a:r>
          </a:p>
          <a:p>
            <a:r>
              <a:rPr lang="de-DE" dirty="0" smtClean="0"/>
              <a:t>gemeinschaftliche Werke von </a:t>
            </a:r>
            <a:r>
              <a:rPr lang="de-DE" b="1" dirty="0" smtClean="0"/>
              <a:t>mehreren</a:t>
            </a:r>
            <a:r>
              <a:rPr lang="de-DE" dirty="0" smtClean="0"/>
              <a:t> Personen, Familien oder Körperschaften</a:t>
            </a:r>
          </a:p>
          <a:p>
            <a:r>
              <a:rPr lang="de-DE" dirty="0" smtClean="0"/>
              <a:t>Werke von </a:t>
            </a:r>
            <a:r>
              <a:rPr lang="de-DE" b="1" dirty="0" smtClean="0"/>
              <a:t>ungesicherter</a:t>
            </a:r>
            <a:r>
              <a:rPr lang="de-DE" dirty="0" smtClean="0"/>
              <a:t> oder </a:t>
            </a:r>
            <a:r>
              <a:rPr lang="de-DE" b="1" dirty="0" smtClean="0"/>
              <a:t>unbekannter</a:t>
            </a:r>
            <a:r>
              <a:rPr lang="de-DE" dirty="0" smtClean="0"/>
              <a:t> Herkunft </a:t>
            </a:r>
          </a:p>
          <a:p>
            <a:r>
              <a:rPr lang="de-DE" dirty="0" smtClean="0"/>
              <a:t>Werke, die </a:t>
            </a:r>
            <a:r>
              <a:rPr lang="de-DE" b="1" dirty="0" smtClean="0"/>
              <a:t>keinen</a:t>
            </a:r>
            <a:r>
              <a:rPr lang="de-DE" dirty="0" smtClean="0"/>
              <a:t> geistigen Schöpfer haben</a:t>
            </a:r>
          </a:p>
          <a:p>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32809513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Eine einzige Person, Familie oder Körperschaft ist für die Schaffung des Werks verantwortlich (= geistiger Schöpfer): </a:t>
            </a:r>
          </a:p>
          <a:p>
            <a:pPr marL="0" indent="0">
              <a:buNone/>
            </a:pPr>
            <a:r>
              <a:rPr lang="de-DE" dirty="0" smtClean="0"/>
              <a:t/>
            </a:r>
            <a:br>
              <a:rPr lang="de-DE" dirty="0" smtClean="0"/>
            </a:br>
            <a:r>
              <a:rPr lang="de-DE" dirty="0" smtClean="0"/>
              <a:t>normierter Sucheinstieg für den geistigen Schöpfer + bevorzugter Titel des Werks, ggf. mit einem oder mehreren unterscheidenden Merkmalen </a:t>
            </a:r>
            <a:br>
              <a:rPr lang="de-DE" dirty="0" smtClean="0"/>
            </a:br>
            <a:r>
              <a:rPr lang="de-DE" dirty="0" smtClean="0"/>
              <a:t>= normierter Sucheinstieg</a:t>
            </a:r>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28</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2716123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Beispiel: </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29</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535732984"/>
              </p:ext>
            </p:extLst>
          </p:nvPr>
        </p:nvGraphicFramePr>
        <p:xfrm>
          <a:off x="539552" y="1340768"/>
          <a:ext cx="7920881" cy="2915990"/>
        </p:xfrm>
        <a:graphic>
          <a:graphicData uri="http://schemas.openxmlformats.org/drawingml/2006/table">
            <a:tbl>
              <a:tblPr firstRow="1" bandRow="1">
                <a:tableStyleId>{5C22544A-7EE6-4342-B048-85BDC9FD1C3A}</a:tableStyleId>
              </a:tblPr>
              <a:tblGrid>
                <a:gridCol w="950506"/>
                <a:gridCol w="950506"/>
                <a:gridCol w="3295086"/>
                <a:gridCol w="2724783"/>
              </a:tblGrid>
              <a:tr h="429324">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584353">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39727">
                <a:tc rowSpan="2">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500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2">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!IDN!</a:t>
                      </a:r>
                      <a:r>
                        <a:rPr lang="de-DE" sz="1800" i="1" smtClean="0">
                          <a:latin typeface="Verdana" panose="020B0604030504040204" pitchFamily="34" charset="0"/>
                          <a:ea typeface="Verdana" panose="020B0604030504040204" pitchFamily="34" charset="0"/>
                          <a:cs typeface="Verdana" panose="020B0604030504040204" pitchFamily="34" charset="0"/>
                        </a:rPr>
                        <a:t>Austen, Jane</a:t>
                      </a:r>
                    </a:p>
                    <a:p>
                      <a:pPr>
                        <a:lnSpc>
                          <a:spcPts val="1600"/>
                        </a:lnSpc>
                        <a:spcBef>
                          <a:spcPts val="600"/>
                        </a:spcBef>
                        <a:spcAft>
                          <a:spcPts val="600"/>
                        </a:spcAft>
                      </a:pPr>
                      <a:r>
                        <a:rPr lang="de-DE" sz="1800" b="1" smtClean="0">
                          <a:solidFill>
                            <a:schemeClr val="tx1"/>
                          </a:solidFill>
                          <a:latin typeface="Verdana" panose="020B0604030504040204" pitchFamily="34" charset="0"/>
                          <a:ea typeface="Verdana" panose="020B0604030504040204" pitchFamily="34" charset="0"/>
                          <a:cs typeface="Verdana" panose="020B0604030504040204" pitchFamily="34" charset="0"/>
                        </a:rPr>
                        <a:t>$4</a:t>
                      </a:r>
                      <a:r>
                        <a:rPr lang="de-DE" sz="1800" smtClean="0">
                          <a:latin typeface="Verdana" panose="020B0604030504040204" pitchFamily="34" charset="0"/>
                          <a:ea typeface="Verdana" panose="020B0604030504040204" pitchFamily="34" charset="0"/>
                          <a:cs typeface="Verdana" panose="020B0604030504040204" pitchFamily="34" charset="0"/>
                        </a:rPr>
                        <a:t>aut1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39727">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22859">
                <a:tc>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 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7"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4472081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50825" y="2132855"/>
            <a:ext cx="8642350" cy="2952329"/>
          </a:xfrm>
        </p:spPr>
        <p:txBody>
          <a:bodyPr/>
          <a:lstStyle/>
          <a:p>
            <a:r>
              <a:rPr lang="de-DE" dirty="0" smtClean="0"/>
              <a:t>Definition „Werk“ (RDA 5.1.2): </a:t>
            </a:r>
            <a:br>
              <a:rPr lang="de-DE" dirty="0" smtClean="0"/>
            </a:br>
            <a:r>
              <a:rPr lang="de-DE" altLang="de-DE" dirty="0" smtClean="0"/>
              <a:t>Der Begriff Werk bezieht sich auf eine individuelle intellektuelle bzw. künstlerische Schöpfung (d. h. den intellektuellen oder künstlerischen Inhalt)</a:t>
            </a:r>
            <a:endParaRPr lang="de-DE" dirty="0" smtClean="0"/>
          </a:p>
          <a:p>
            <a:pPr marL="457200" lvl="1" indent="0">
              <a:buNone/>
            </a:pPr>
            <a:endParaRPr lang="de-DE" altLang="de-DE" sz="2400" dirty="0" smtClean="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4.01: Normdaten: Werke | PICA DNB/ZDB | Stand: 15.03.2016 | CC BY-NC-SA</a:t>
            </a:r>
            <a:endParaRPr lang="de-DE" sz="800" dirty="0"/>
          </a:p>
        </p:txBody>
      </p:sp>
      <p:sp>
        <p:nvSpPr>
          <p:cNvPr id="5" name="Foliennummernplatzhalter 4"/>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516D09BD-55F0-4DD4-AF96-DC3E0541BC7D}" type="slidenum">
              <a:rPr lang="de-DE" altLang="de-DE" sz="800">
                <a:solidFill>
                  <a:srgbClr val="898989"/>
                </a:solidFill>
                <a:latin typeface="Verdana" panose="020B0604030504040204" pitchFamily="34" charset="0"/>
                <a:ea typeface="Verdana" panose="020B0604030504040204" pitchFamily="34" charset="0"/>
                <a:cs typeface="Verdana" panose="020B0604030504040204" pitchFamily="34" charset="0"/>
              </a:rPr>
              <a:pPr/>
              <a:t>3</a:t>
            </a:fld>
            <a:endParaRPr lang="de-DE" altLang="de-DE" sz="800" dirty="0">
              <a:solidFill>
                <a:srgbClr val="898989"/>
              </a:solidFill>
              <a:latin typeface="Verdana" panose="020B0604030504040204" pitchFamily="34" charset="0"/>
              <a:ea typeface="Verdana" panose="020B0604030504040204" pitchFamily="34" charset="0"/>
              <a:cs typeface="Verdana" panose="020B0604030504040204" pitchFamily="34" charset="0"/>
            </a:endParaRPr>
          </a:p>
        </p:txBody>
      </p:sp>
      <p:sp>
        <p:nvSpPr>
          <p:cNvPr id="3" name="Titel 2"/>
          <p:cNvSpPr>
            <a:spLocks noGrp="1"/>
          </p:cNvSpPr>
          <p:nvPr>
            <p:ph type="title"/>
          </p:nvPr>
        </p:nvSpPr>
        <p:spPr/>
        <p:txBody>
          <a:bodyPr/>
          <a:lstStyle/>
          <a:p>
            <a:r>
              <a:rPr lang="de-DE" dirty="0"/>
              <a:t>Grundsätzliches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dirty="0" smtClean="0"/>
              <a:t>Mehrere geistige Schöpfer sind für die Schaffung des Werks verantwortlich: </a:t>
            </a:r>
          </a:p>
          <a:p>
            <a:endParaRPr lang="de-DE" dirty="0"/>
          </a:p>
          <a:p>
            <a:pPr marL="0" indent="0">
              <a:buNone/>
            </a:pPr>
            <a:r>
              <a:rPr lang="de-DE" sz="2000" dirty="0" smtClean="0"/>
              <a:t/>
            </a:r>
            <a:br>
              <a:rPr lang="de-DE" sz="2000" dirty="0" smtClean="0"/>
            </a:br>
            <a:r>
              <a:rPr lang="de-DE" dirty="0" smtClean="0"/>
              <a:t>normierter Sucheinstieg für den geistigen Schöpfer mit der </a:t>
            </a:r>
            <a:r>
              <a:rPr lang="de-DE" b="1" dirty="0" smtClean="0"/>
              <a:t>Hauptverantwortlichkeit</a:t>
            </a:r>
            <a:r>
              <a:rPr lang="de-DE" dirty="0" smtClean="0"/>
              <a:t> </a:t>
            </a:r>
            <a:r>
              <a:rPr lang="de-DE" b="1" dirty="0" smtClean="0"/>
              <a:t>bzw. der erstgenannte geistige Schöpfer </a:t>
            </a:r>
            <a:r>
              <a:rPr lang="de-DE" dirty="0" smtClean="0"/>
              <a:t> + bevorzugter Titel des Werks, ggf. mit einem oder mehreren unterscheidenden Merkmalen </a:t>
            </a:r>
            <a:br>
              <a:rPr lang="de-DE" dirty="0" smtClean="0"/>
            </a:br>
            <a:r>
              <a:rPr lang="de-DE" dirty="0" smtClean="0"/>
              <a:t>= normierter Sucheinstieg</a:t>
            </a:r>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30</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10414277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Beispiel: </a:t>
            </a:r>
          </a:p>
          <a:p>
            <a:pPr marL="0" indent="0">
              <a:buNone/>
            </a:pPr>
            <a:r>
              <a:rPr lang="de-DE" dirty="0" smtClean="0"/>
              <a:t>Die Geschichtschronik wurde erstmals unter dem Namen </a:t>
            </a:r>
            <a:r>
              <a:rPr lang="de-DE" dirty="0" err="1" smtClean="0"/>
              <a:t>Carions</a:t>
            </a:r>
            <a:r>
              <a:rPr lang="de-DE" dirty="0" smtClean="0"/>
              <a:t> veröffentlicht. Melanchthon gilt als Mitverfasser, wie groß sein Anteil am Werk ist, gilt in der Forschung als umstritten.</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31</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1905292325"/>
              </p:ext>
            </p:extLst>
          </p:nvPr>
        </p:nvGraphicFramePr>
        <p:xfrm>
          <a:off x="539552" y="2924943"/>
          <a:ext cx="7920880" cy="3429070"/>
        </p:xfrm>
        <a:graphic>
          <a:graphicData uri="http://schemas.openxmlformats.org/drawingml/2006/table">
            <a:tbl>
              <a:tblPr firstRow="1" bandRow="1">
                <a:tableStyleId>{5C22544A-7EE6-4342-B048-85BDC9FD1C3A}</a:tableStyleId>
              </a:tblPr>
              <a:tblGrid>
                <a:gridCol w="894293"/>
                <a:gridCol w="1049923"/>
                <a:gridCol w="3384376"/>
                <a:gridCol w="2592288"/>
              </a:tblGrid>
              <a:tr h="376418">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512341">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Chronica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03227">
                <a:tc rowSpan="2">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500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2">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!IDN!</a:t>
                      </a:r>
                      <a:r>
                        <a:rPr lang="de-DE" sz="1800" i="1" smtClean="0">
                          <a:latin typeface="Verdana" panose="020B0604030504040204" pitchFamily="34" charset="0"/>
                          <a:ea typeface="Verdana" panose="020B0604030504040204" pitchFamily="34" charset="0"/>
                          <a:cs typeface="Verdana" panose="020B0604030504040204" pitchFamily="34" charset="0"/>
                        </a:rPr>
                        <a:t>Carion</a:t>
                      </a:r>
                      <a:r>
                        <a:rPr lang="de-DE" sz="1800" smtClean="0">
                          <a:latin typeface="Verdana" panose="020B0604030504040204" pitchFamily="34" charset="0"/>
                          <a:ea typeface="Verdana" panose="020B0604030504040204" pitchFamily="34" charset="0"/>
                          <a:cs typeface="Verdana" panose="020B0604030504040204" pitchFamily="34" charset="0"/>
                        </a:rPr>
                        <a:t>,</a:t>
                      </a:r>
                      <a:r>
                        <a:rPr lang="de-DE" sz="1800" baseline="0" smtClean="0">
                          <a:latin typeface="Verdana" panose="020B0604030504040204" pitchFamily="34" charset="0"/>
                          <a:ea typeface="Verdana" panose="020B0604030504040204" pitchFamily="34" charset="0"/>
                          <a:cs typeface="Verdana" panose="020B0604030504040204" pitchFamily="34" charset="0"/>
                        </a:rPr>
                        <a:t> </a:t>
                      </a:r>
                      <a:r>
                        <a:rPr lang="de-DE" sz="1800" i="1" baseline="0" smtClean="0">
                          <a:latin typeface="Verdana" panose="020B0604030504040204" pitchFamily="34" charset="0"/>
                          <a:ea typeface="Verdana" panose="020B0604030504040204" pitchFamily="34" charset="0"/>
                          <a:cs typeface="Verdana" panose="020B0604030504040204" pitchFamily="34" charset="0"/>
                        </a:rPr>
                        <a:t>Johannes</a:t>
                      </a:r>
                      <a:r>
                        <a:rPr lang="de-DE" sz="1800" b="1" baseline="0" smtClean="0">
                          <a:latin typeface="Verdana" panose="020B0604030504040204" pitchFamily="34" charset="0"/>
                          <a:ea typeface="Verdana" panose="020B0604030504040204" pitchFamily="34" charset="0"/>
                          <a:cs typeface="Verdana" panose="020B0604030504040204" pitchFamily="34" charset="0"/>
                        </a:rPr>
                        <a:t>$4</a:t>
                      </a:r>
                      <a:r>
                        <a:rPr lang="de-DE" sz="1800" b="0" baseline="0" smtClean="0">
                          <a:latin typeface="Verdana" panose="020B0604030504040204" pitchFamily="34" charset="0"/>
                          <a:ea typeface="Verdana" panose="020B0604030504040204" pitchFamily="34" charset="0"/>
                          <a:cs typeface="Verdana" panose="020B0604030504040204" pitchFamily="34" charset="0"/>
                        </a:rPr>
                        <a:t>aut1</a:t>
                      </a:r>
                    </a:p>
                  </a:txBody>
                  <a:tcPr marL="91439" marR="91439" marT="45726" marB="45726" anchor="ctr"/>
                </a:tc>
              </a:tr>
              <a:tr h="511350">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Beziehungskennzeichnung</a:t>
                      </a:r>
                      <a:br>
                        <a:rPr lang="de-DE" sz="1800" b="0" smtClean="0">
                          <a:latin typeface="Verdana" panose="020B0604030504040204" pitchFamily="34" charset="0"/>
                          <a:ea typeface="Verdana" panose="020B0604030504040204" pitchFamily="34" charset="0"/>
                          <a:cs typeface="Verdana" panose="020B0604030504040204" pitchFamily="34" charset="0"/>
                        </a:rPr>
                      </a:b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12341">
                <a:tc rowSpan="2">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500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2">
                  <a:txBody>
                    <a:bodyPr/>
                    <a:lstStyle/>
                    <a:p>
                      <a:pPr>
                        <a:lnSpc>
                          <a:spcPts val="1600"/>
                        </a:lnSpc>
                        <a:spcBef>
                          <a:spcPts val="600"/>
                        </a:spcBef>
                        <a:spcAft>
                          <a:spcPts val="600"/>
                        </a:spcAft>
                      </a:pPr>
                      <a:r>
                        <a:rPr lang="de-DE" sz="1800" i="1" smtClean="0">
                          <a:latin typeface="Verdana" panose="020B0604030504040204" pitchFamily="34" charset="0"/>
                          <a:ea typeface="Verdana" panose="020B0604030504040204" pitchFamily="34" charset="0"/>
                          <a:cs typeface="Verdana" panose="020B0604030504040204" pitchFamily="34" charset="0"/>
                        </a:rPr>
                        <a:t>Melanchthon,</a:t>
                      </a:r>
                      <a:r>
                        <a:rPr lang="de-DE" sz="1800" i="1" baseline="0" smtClean="0">
                          <a:latin typeface="Verdana" panose="020B0604030504040204" pitchFamily="34" charset="0"/>
                          <a:ea typeface="Verdana" panose="020B0604030504040204" pitchFamily="34" charset="0"/>
                          <a:cs typeface="Verdana" panose="020B0604030504040204" pitchFamily="34" charset="0"/>
                        </a:rPr>
                        <a:t> Philipp</a:t>
                      </a:r>
                      <a:r>
                        <a:rPr lang="de-DE" sz="1800" b="1" baseline="0" smtClean="0">
                          <a:latin typeface="Verdana" panose="020B0604030504040204" pitchFamily="34" charset="0"/>
                          <a:ea typeface="Verdana" panose="020B0604030504040204" pitchFamily="34" charset="0"/>
                          <a:cs typeface="Verdana" panose="020B0604030504040204" pitchFamily="34" charset="0"/>
                        </a:rPr>
                        <a:t>$4</a:t>
                      </a:r>
                      <a:r>
                        <a:rPr lang="de-DE" sz="1800" baseline="0" smtClean="0">
                          <a:latin typeface="Verdana" panose="020B0604030504040204" pitchFamily="34" charset="0"/>
                          <a:ea typeface="Verdana" panose="020B0604030504040204" pitchFamily="34" charset="0"/>
                          <a:cs typeface="Verdana" panose="020B0604030504040204" pitchFamily="34" charset="0"/>
                        </a:rPr>
                        <a:t>auta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12341">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12341">
                <a:tc>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smtClean="0">
                          <a:latin typeface="Verdana" panose="020B0604030504040204" pitchFamily="34" charset="0"/>
                          <a:ea typeface="Verdana" panose="020B0604030504040204" pitchFamily="34" charset="0"/>
                          <a:cs typeface="Verdana" panose="020B0604030504040204" pitchFamily="34" charset="0"/>
                        </a:rPr>
                        <a:t>Carion, Johannes,</a:t>
                      </a:r>
                      <a:r>
                        <a:rPr lang="de-DE" sz="1800" baseline="0" smtClean="0">
                          <a:latin typeface="Verdana" panose="020B0604030504040204" pitchFamily="34" charset="0"/>
                          <a:ea typeface="Verdana" panose="020B0604030504040204" pitchFamily="34" charset="0"/>
                          <a:cs typeface="Verdana" panose="020B0604030504040204" pitchFamily="34" charset="0"/>
                        </a:rPr>
                        <a:t> 1499-1537. Chronica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7"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25147382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pPr marL="0" indent="0">
              <a:buNone/>
            </a:pPr>
            <a:r>
              <a:rPr lang="de-DE" sz="2100" dirty="0" smtClean="0"/>
              <a:t>Beispiel: </a:t>
            </a:r>
          </a:p>
          <a:p>
            <a:pPr marL="0" indent="0">
              <a:buNone/>
            </a:pPr>
            <a:r>
              <a:rPr lang="de-DE" sz="2100" dirty="0"/>
              <a:t>Verantwortlichkeitsangabe in der 1. Auflage: Jürgen Knorre, Bernhard Hector</a:t>
            </a:r>
          </a:p>
          <a:p>
            <a:pPr marL="0" indent="0">
              <a:buNone/>
            </a:pPr>
            <a:r>
              <a:rPr lang="de-DE" sz="2100" dirty="0"/>
              <a:t>Verantwortlichkeitsangabe in der 3. Auflage: Bernhard Hector, Jürgen Knorre</a:t>
            </a:r>
          </a:p>
          <a:p>
            <a:pPr marL="0" indent="0">
              <a:buNone/>
            </a:pPr>
            <a:r>
              <a:rPr lang="de-DE" sz="2100" dirty="0"/>
              <a:t>Da es keine Konsistenz in der Reihenfolge der verantwortlichen Personen gibt, wird die Person, die auf der zuerst vorliegenden Ressource zuerst genannt ist, </a:t>
            </a:r>
            <a:r>
              <a:rPr lang="de-DE" sz="2100" dirty="0" smtClean="0"/>
              <a:t>genommen.</a:t>
            </a:r>
            <a:endParaRPr lang="de-DE" sz="2100" dirty="0"/>
          </a:p>
          <a:p>
            <a:pPr marL="0" indent="0">
              <a:buNone/>
            </a:pP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32</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3553207931"/>
              </p:ext>
            </p:extLst>
          </p:nvPr>
        </p:nvGraphicFramePr>
        <p:xfrm>
          <a:off x="467544" y="3679381"/>
          <a:ext cx="8136904" cy="2744399"/>
        </p:xfrm>
        <a:graphic>
          <a:graphicData uri="http://schemas.openxmlformats.org/drawingml/2006/table">
            <a:tbl>
              <a:tblPr firstRow="1" bandRow="1">
                <a:tableStyleId>{5C22544A-7EE6-4342-B048-85BDC9FD1C3A}</a:tableStyleId>
              </a:tblPr>
              <a:tblGrid>
                <a:gridCol w="864096"/>
                <a:gridCol w="1008112"/>
                <a:gridCol w="3384376"/>
                <a:gridCol w="2880320"/>
              </a:tblGrid>
              <a:tr h="356293">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84951">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87016">
                <a:tc rowSpan="2">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500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2">
                  <a:txBody>
                    <a:bodyPr/>
                    <a:lstStyle/>
                    <a:p>
                      <a:pPr>
                        <a:lnSpc>
                          <a:spcPts val="1600"/>
                        </a:lnSpc>
                        <a:spcBef>
                          <a:spcPts val="600"/>
                        </a:spcBef>
                        <a:spcAft>
                          <a:spcPts val="600"/>
                        </a:spcAft>
                      </a:pP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a:t>
                      </a:r>
                      <a:r>
                        <a:rPr lang="de-DE" sz="1800" b="1"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87016">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21551">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500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2">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!IDN!</a:t>
                      </a:r>
                      <a:r>
                        <a:rPr lang="de-DE" sz="1800" i="1" smtClean="0">
                          <a:latin typeface="Verdana" panose="020B0604030504040204" pitchFamily="34" charset="0"/>
                          <a:ea typeface="Verdana" panose="020B0604030504040204" pitchFamily="34" charset="0"/>
                          <a:cs typeface="Verdana" panose="020B0604030504040204" pitchFamily="34" charset="0"/>
                        </a:rPr>
                        <a:t>Hector, Bernhard</a:t>
                      </a:r>
                      <a:r>
                        <a:rPr lang="de-DE" sz="1800" b="1" smtClean="0">
                          <a:latin typeface="Verdana" panose="020B0604030504040204" pitchFamily="34" charset="0"/>
                          <a:ea typeface="Verdana" panose="020B0604030504040204" pitchFamily="34" charset="0"/>
                          <a:cs typeface="Verdana" panose="020B0604030504040204" pitchFamily="34" charset="0"/>
                        </a:rPr>
                        <a:t>$4</a:t>
                      </a:r>
                      <a:r>
                        <a:rPr lang="de-DE" sz="1800" smtClean="0">
                          <a:latin typeface="Verdana" panose="020B0604030504040204" pitchFamily="34" charset="0"/>
                          <a:ea typeface="Verdana" panose="020B0604030504040204" pitchFamily="34" charset="0"/>
                          <a:cs typeface="Verdana" panose="020B0604030504040204" pitchFamily="34" charset="0"/>
                        </a:rPr>
                        <a:t>auta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321551">
                <a:tc>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48369">
                <a:tc>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 </a:t>
                      </a: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7"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5145776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unsicherer Verantwortlichkeit</a:t>
            </a:r>
            <a:endParaRPr lang="de-DE" dirty="0"/>
          </a:p>
        </p:txBody>
      </p:sp>
      <p:sp>
        <p:nvSpPr>
          <p:cNvPr id="3" name="Textplatzhalter 2"/>
          <p:cNvSpPr>
            <a:spLocks noGrp="1"/>
          </p:cNvSpPr>
          <p:nvPr>
            <p:ph type="body" sz="quarter" idx="13"/>
          </p:nvPr>
        </p:nvSpPr>
        <p:spPr/>
        <p:txBody>
          <a:bodyPr/>
          <a:lstStyle/>
          <a:p>
            <a:r>
              <a:rPr lang="de-DE" dirty="0" smtClean="0"/>
              <a:t>Das Werk wird mehreren Personen, Familien, Körperschaften Schöpfer zugeschrieben, es besteht jedoch Unsicherheit in Bezug auf den geistigen Schöpfer: </a:t>
            </a:r>
            <a:br>
              <a:rPr lang="de-DE" dirty="0" smtClean="0"/>
            </a:br>
            <a:r>
              <a:rPr lang="de-DE" dirty="0" smtClean="0"/>
              <a:t/>
            </a:r>
            <a:br>
              <a:rPr lang="de-DE" dirty="0" smtClean="0"/>
            </a:br>
            <a:r>
              <a:rPr lang="de-DE" dirty="0" smtClean="0"/>
              <a:t>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33</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15925251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unsicherer Verantwortlichkeit</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Beispiel:</a:t>
            </a:r>
          </a:p>
          <a:p>
            <a:pPr marL="0" indent="0">
              <a:buNone/>
            </a:pPr>
            <a:endParaRPr lang="de-DE" dirty="0"/>
          </a:p>
          <a:p>
            <a:pPr marL="0" indent="0">
              <a:buNone/>
            </a:pPr>
            <a:r>
              <a:rPr lang="de-DE" dirty="0" smtClean="0"/>
              <a:t>Das Gedicht gilt als anonym, mehrere Verfasser werden in der Forschung diskutiert, aber es besteht Unsicherheit im Hinblick auf die/den wahrscheinlichen geistigen Schöpfer</a:t>
            </a:r>
          </a:p>
          <a:p>
            <a:pPr marL="0" indent="0">
              <a:buNone/>
            </a:pPr>
            <a:endParaRPr lang="de-DE" dirty="0"/>
          </a:p>
          <a:p>
            <a:pPr marL="0" indent="0">
              <a:buNone/>
            </a:pPr>
            <a:endParaRPr lang="de-DE" dirty="0" smtClean="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34</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734660560"/>
              </p:ext>
            </p:extLst>
          </p:nvPr>
        </p:nvGraphicFramePr>
        <p:xfrm>
          <a:off x="467544" y="3717032"/>
          <a:ext cx="7992889" cy="1645920"/>
        </p:xfrm>
        <a:graphic>
          <a:graphicData uri="http://schemas.openxmlformats.org/drawingml/2006/table">
            <a:tbl>
              <a:tblPr firstRow="1" bandRow="1">
                <a:tableStyleId>{5C22544A-7EE6-4342-B048-85BDC9FD1C3A}</a:tableStyleId>
              </a:tblPr>
              <a:tblGrid>
                <a:gridCol w="1115287"/>
                <a:gridCol w="1115287"/>
                <a:gridCol w="3469781"/>
                <a:gridCol w="2292534"/>
              </a:tblGrid>
              <a:tr h="0">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PICA</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RDA</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t>Element</a:t>
                      </a:r>
                      <a:endParaRPr lang="de-DE"/>
                    </a:p>
                  </a:txBody>
                  <a:tcPr/>
                </a:tc>
                <a:tc>
                  <a:txBody>
                    <a:bodyPr/>
                    <a:lstStyle/>
                    <a:p>
                      <a:r>
                        <a:rPr lang="de-DE" smtClean="0"/>
                        <a:t>Erfassung</a:t>
                      </a:r>
                      <a:endParaRPr lang="de-DE"/>
                    </a:p>
                  </a:txBody>
                  <a:tcPr/>
                </a:tc>
              </a:tr>
              <a:tr h="0">
                <a:tc>
                  <a:txBody>
                    <a:bodyPr/>
                    <a:lstStyle/>
                    <a:p>
                      <a:r>
                        <a:rPr lang="de-DE" sz="1800" b="1" kern="1200" smtClean="0">
                          <a:solidFill>
                            <a:schemeClr val="dk1"/>
                          </a:solidFill>
                          <a:effectLst/>
                          <a:latin typeface="Verdana"/>
                          <a:ea typeface="Calibri"/>
                          <a:cs typeface="Times New Roman"/>
                        </a:rPr>
                        <a:t>130</a:t>
                      </a:r>
                      <a:endParaRPr lang="de-DE" sz="1800" b="1" kern="1200">
                        <a:solidFill>
                          <a:schemeClr val="dk1"/>
                        </a:solidFill>
                        <a:effectLst/>
                        <a:latin typeface="Verdana"/>
                        <a:ea typeface="Calibri"/>
                        <a:cs typeface="Times New Roman"/>
                      </a:endParaRPr>
                    </a:p>
                  </a:txBody>
                  <a:tcPr/>
                </a:tc>
                <a:tc>
                  <a:txBody>
                    <a:bodyPr/>
                    <a:lstStyle/>
                    <a:p>
                      <a:r>
                        <a:rPr lang="de-DE" sz="1800" b="1" kern="1200" smtClean="0">
                          <a:solidFill>
                            <a:schemeClr val="dk1"/>
                          </a:solidFill>
                          <a:effectLst/>
                          <a:latin typeface="Verdana"/>
                          <a:ea typeface="Calibri"/>
                          <a:cs typeface="Times New Roman"/>
                        </a:rPr>
                        <a:t>6.2.2 </a:t>
                      </a:r>
                      <a:endParaRPr lang="de-DE" sz="1800" b="1" kern="1200">
                        <a:solidFill>
                          <a:schemeClr val="dk1"/>
                        </a:solidFill>
                        <a:effectLst/>
                        <a:latin typeface="Verdana"/>
                        <a:ea typeface="Calibri"/>
                        <a:cs typeface="Times New Roman"/>
                      </a:endParaRPr>
                    </a:p>
                  </a:txBody>
                  <a:tcPr/>
                </a:tc>
                <a:tc>
                  <a:txBody>
                    <a:bodyPr/>
                    <a:lstStyle/>
                    <a:p>
                      <a:r>
                        <a:rPr lang="de-DE" sz="1800" b="1" kern="1200" smtClean="0">
                          <a:solidFill>
                            <a:schemeClr val="dk1"/>
                          </a:solidFill>
                          <a:effectLst/>
                          <a:latin typeface="Verdana"/>
                          <a:ea typeface="Calibri"/>
                          <a:cs typeface="Times New Roman"/>
                        </a:rPr>
                        <a:t>Bevorzugter  Titel des Werks</a:t>
                      </a:r>
                      <a:endParaRPr lang="de-DE" sz="1800" b="1" kern="1200">
                        <a:solidFill>
                          <a:schemeClr val="dk1"/>
                        </a:solidFill>
                        <a:effectLst/>
                        <a:latin typeface="Verdana"/>
                        <a:ea typeface="Calibri"/>
                        <a:cs typeface="Times New Roman"/>
                      </a:endParaRPr>
                    </a:p>
                  </a:txBody>
                  <a:tcPr/>
                </a:tc>
                <a:tc>
                  <a:txBody>
                    <a:bodyPr/>
                    <a:lstStyle/>
                    <a:p>
                      <a:r>
                        <a:rPr lang="de-DE" sz="1800" kern="1200" smtClean="0">
                          <a:solidFill>
                            <a:schemeClr val="dk1"/>
                          </a:solidFill>
                          <a:effectLst/>
                          <a:latin typeface="Verdana"/>
                          <a:ea typeface="Calibri"/>
                          <a:cs typeface="Times New Roman"/>
                        </a:rPr>
                        <a:t>Epístola</a:t>
                      </a:r>
                      <a:r>
                        <a:rPr lang="de-DE" smtClean="0"/>
                        <a:t> </a:t>
                      </a:r>
                      <a:r>
                        <a:rPr lang="en-US" sz="1800" smtClean="0">
                          <a:effectLst/>
                          <a:latin typeface="Verdana"/>
                          <a:ea typeface="Calibri"/>
                          <a:cs typeface="Times New Roman"/>
                        </a:rPr>
                        <a:t>de Amarilis a Belardo</a:t>
                      </a:r>
                      <a:endParaRPr lang="de-DE"/>
                    </a:p>
                  </a:txBody>
                  <a:tcPr/>
                </a:tc>
              </a:tr>
              <a:tr h="0">
                <a:tc>
                  <a:txBody>
                    <a:bodyPr/>
                    <a:lstStyle/>
                    <a:p>
                      <a:endParaRPr lang="de-DE" sz="1800" kern="1200">
                        <a:solidFill>
                          <a:schemeClr val="dk1"/>
                        </a:solidFill>
                        <a:effectLst/>
                        <a:latin typeface="Verdana"/>
                        <a:ea typeface="Calibri"/>
                        <a:cs typeface="Times New Roman"/>
                      </a:endParaRPr>
                    </a:p>
                  </a:txBody>
                  <a:tcPr/>
                </a:tc>
                <a:tc>
                  <a:txBody>
                    <a:bodyPr/>
                    <a:lstStyle/>
                    <a:p>
                      <a:r>
                        <a:rPr lang="de-DE" sz="1800" kern="1200" smtClean="0">
                          <a:solidFill>
                            <a:schemeClr val="dk1"/>
                          </a:solidFill>
                          <a:effectLst/>
                          <a:latin typeface="Verdana"/>
                          <a:ea typeface="Calibri"/>
                          <a:cs typeface="Times New Roman"/>
                        </a:rPr>
                        <a:t>6.27.1</a:t>
                      </a:r>
                      <a:endParaRPr lang="de-DE" sz="1800" kern="1200">
                        <a:solidFill>
                          <a:schemeClr val="dk1"/>
                        </a:solidFill>
                        <a:effectLst/>
                        <a:latin typeface="Verdana"/>
                        <a:ea typeface="Calibri"/>
                        <a:cs typeface="Times New Roman"/>
                      </a:endParaRPr>
                    </a:p>
                  </a:txBody>
                  <a:tcPr/>
                </a:tc>
                <a:tc>
                  <a:txBody>
                    <a:bodyPr/>
                    <a:lstStyle/>
                    <a:p>
                      <a:r>
                        <a:rPr lang="de-DE" sz="1800" kern="1200" smtClean="0">
                          <a:solidFill>
                            <a:schemeClr val="dk1"/>
                          </a:solidFill>
                          <a:effectLst/>
                          <a:latin typeface="Verdana"/>
                          <a:ea typeface="Calibri"/>
                          <a:cs typeface="Times New Roman"/>
                        </a:rPr>
                        <a:t>Normierter Sucheinstieg, der das Werk repräsentiert</a:t>
                      </a:r>
                      <a:endParaRPr lang="de-DE" sz="1800" kern="1200">
                        <a:solidFill>
                          <a:schemeClr val="dk1"/>
                        </a:solidFill>
                        <a:effectLst/>
                        <a:latin typeface="Verdana"/>
                        <a:ea typeface="Calibri"/>
                        <a:cs typeface="Times New Roman"/>
                      </a:endParaRPr>
                    </a:p>
                  </a:txBody>
                  <a:tcPr/>
                </a:tc>
                <a:tc>
                  <a:txBody>
                    <a:bodyPr/>
                    <a:lstStyle/>
                    <a:p>
                      <a:r>
                        <a:rPr lang="de-DE" sz="1800" kern="1200" smtClean="0">
                          <a:solidFill>
                            <a:schemeClr val="dk1"/>
                          </a:solidFill>
                          <a:effectLst/>
                          <a:latin typeface="Verdana"/>
                          <a:ea typeface="Calibri"/>
                          <a:cs typeface="Times New Roman"/>
                        </a:rPr>
                        <a:t>Epístola </a:t>
                      </a:r>
                      <a:r>
                        <a:rPr lang="en-US" sz="1800" smtClean="0">
                          <a:effectLst/>
                          <a:latin typeface="Verdana"/>
                          <a:ea typeface="Calibri"/>
                          <a:cs typeface="Times New Roman"/>
                        </a:rPr>
                        <a:t>de Amarilis a Belardo</a:t>
                      </a:r>
                      <a:endParaRPr lang="de-DE"/>
                    </a:p>
                  </a:txBody>
                  <a:tcPr/>
                </a:tc>
              </a:tr>
            </a:tbl>
          </a:graphicData>
        </a:graphic>
      </p:graphicFrame>
      <p:sp>
        <p:nvSpPr>
          <p:cNvPr id="7"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27857189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wahrscheinlicher Verantwortlichkeit</a:t>
            </a:r>
            <a:endParaRPr lang="de-DE" dirty="0"/>
          </a:p>
        </p:txBody>
      </p:sp>
      <p:sp>
        <p:nvSpPr>
          <p:cNvPr id="3" name="Textplatzhalter 2"/>
          <p:cNvSpPr>
            <a:spLocks noGrp="1"/>
          </p:cNvSpPr>
          <p:nvPr>
            <p:ph type="body" sz="quarter" idx="13"/>
          </p:nvPr>
        </p:nvSpPr>
        <p:spPr/>
        <p:txBody>
          <a:bodyPr/>
          <a:lstStyle/>
          <a:p>
            <a:r>
              <a:rPr lang="de-DE" dirty="0" smtClean="0"/>
              <a:t>Ist ein geistiger Schöpfer wahrscheinlich für die Schaffung eines Werkes verantwortlich und ist dies auch in Nachschlagewerken belegt:</a:t>
            </a:r>
            <a:br>
              <a:rPr lang="de-DE" dirty="0" smtClean="0"/>
            </a:br>
            <a:r>
              <a:rPr lang="de-DE" dirty="0" smtClean="0"/>
              <a:t/>
            </a:r>
            <a:br>
              <a:rPr lang="de-DE" dirty="0" smtClean="0"/>
            </a:br>
            <a:r>
              <a:rPr lang="de-DE" dirty="0" smtClean="0"/>
              <a:t>normierter Sucheinstieg für den wahrscheinlichen geistigen Schöpfer</a:t>
            </a:r>
            <a:br>
              <a:rPr lang="de-DE" dirty="0" smtClean="0"/>
            </a:br>
            <a:r>
              <a:rPr lang="de-DE" dirty="0" smtClean="0"/>
              <a:t/>
            </a:r>
            <a:br>
              <a:rPr lang="de-DE" dirty="0" smtClean="0"/>
            </a:br>
            <a:r>
              <a:rPr lang="de-DE" dirty="0" smtClean="0"/>
              <a:t>+ 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35</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3023966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wahrscheinlicher Verantwortlichkeit</a:t>
            </a:r>
            <a:endParaRPr lang="de-DE" dirty="0"/>
          </a:p>
        </p:txBody>
      </p:sp>
      <p:sp>
        <p:nvSpPr>
          <p:cNvPr id="3" name="Textplatzhalter 2"/>
          <p:cNvSpPr>
            <a:spLocks noGrp="1"/>
          </p:cNvSpPr>
          <p:nvPr>
            <p:ph type="body" sz="quarter" idx="13"/>
          </p:nvPr>
        </p:nvSpPr>
        <p:spPr/>
        <p:txBody>
          <a:bodyPr/>
          <a:lstStyle/>
          <a:p>
            <a:pPr marL="0" indent="0">
              <a:buNone/>
            </a:pPr>
            <a:r>
              <a:rPr lang="de-DE" smtClean="0"/>
              <a:t>Beispiel:</a:t>
            </a:r>
          </a:p>
          <a:p>
            <a:pPr marL="0" indent="0">
              <a:buNone/>
            </a:pPr>
            <a:endParaRPr lang="de-DE"/>
          </a:p>
          <a:p>
            <a:pPr marL="0" indent="0">
              <a:buNone/>
            </a:pPr>
            <a:r>
              <a:rPr lang="de-DE" smtClean="0"/>
              <a:t>Das Werk wurde auch anderen Verfassern zugeschrieben, Nachschlagwerke zeigen aber an, dass Embricho wahrscheinlich für die Schaffung des Werks verantwortlich ist</a:t>
            </a:r>
          </a:p>
          <a:p>
            <a:pPr marL="0" indent="0">
              <a:buNone/>
            </a:pPr>
            <a:endParaRPr lang="de-DE"/>
          </a:p>
          <a:p>
            <a:pPr marL="0" indent="0">
              <a:buNone/>
            </a:pPr>
            <a:endParaRPr lang="de-DE" dirty="0" smtClean="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36</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4131138458"/>
              </p:ext>
            </p:extLst>
          </p:nvPr>
        </p:nvGraphicFramePr>
        <p:xfrm>
          <a:off x="323527" y="3645024"/>
          <a:ext cx="8712968" cy="2392680"/>
        </p:xfrm>
        <a:graphic>
          <a:graphicData uri="http://schemas.openxmlformats.org/drawingml/2006/table">
            <a:tbl>
              <a:tblPr firstRow="1" bandRow="1">
                <a:tableStyleId>{5C22544A-7EE6-4342-B048-85BDC9FD1C3A}</a:tableStyleId>
              </a:tblPr>
              <a:tblGrid>
                <a:gridCol w="864096"/>
                <a:gridCol w="936104"/>
                <a:gridCol w="4032448"/>
                <a:gridCol w="2880320"/>
              </a:tblGrid>
              <a:tr h="139040">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PICA</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RDA</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Element</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Erfassung</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800" b="1" smtClean="0">
                          <a:latin typeface="Verdana" panose="020B0604030504040204" pitchFamily="34" charset="0"/>
                          <a:ea typeface="Verdana" panose="020B0604030504040204" pitchFamily="34" charset="0"/>
                          <a:cs typeface="Verdana" panose="020B0604030504040204" pitchFamily="34" charset="0"/>
                        </a:rPr>
                        <a:t>130</a:t>
                      </a:r>
                      <a:endParaRPr lang="de-DE" sz="1800"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smtClean="0">
                          <a:latin typeface="Verdana" panose="020B0604030504040204" pitchFamily="34" charset="0"/>
                          <a:ea typeface="Verdana" panose="020B0604030504040204" pitchFamily="34" charset="0"/>
                          <a:cs typeface="Verdana" panose="020B0604030504040204" pitchFamily="34" charset="0"/>
                        </a:rPr>
                        <a:t>6.2.2</a:t>
                      </a:r>
                      <a:endParaRPr lang="de-DE" sz="1800"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Vita Mahumeti</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800" b="1" smtClean="0">
                          <a:latin typeface="Verdana" panose="020B0604030504040204" pitchFamily="34" charset="0"/>
                          <a:ea typeface="Verdana" panose="020B0604030504040204" pitchFamily="34" charset="0"/>
                          <a:cs typeface="Verdana" panose="020B0604030504040204" pitchFamily="34" charset="0"/>
                        </a:rPr>
                        <a:t>500</a:t>
                      </a:r>
                      <a:endParaRPr lang="de-DE" sz="1800"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smtClean="0">
                          <a:latin typeface="Verdana" panose="020B0604030504040204" pitchFamily="34" charset="0"/>
                          <a:ea typeface="Verdana" panose="020B0604030504040204" pitchFamily="34" charset="0"/>
                          <a:cs typeface="Verdana" panose="020B0604030504040204" pitchFamily="34" charset="0"/>
                        </a:rPr>
                        <a:t>19.2</a:t>
                      </a:r>
                      <a:endParaRPr lang="de-DE" sz="1800"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!IDN!</a:t>
                      </a:r>
                      <a:r>
                        <a:rPr lang="de-DE" sz="1800" i="1" smtClean="0">
                          <a:latin typeface="Verdana" panose="020B0604030504040204" pitchFamily="34" charset="0"/>
                          <a:ea typeface="Verdana" panose="020B0604030504040204" pitchFamily="34" charset="0"/>
                          <a:cs typeface="Verdana" panose="020B0604030504040204" pitchFamily="34" charset="0"/>
                        </a:rPr>
                        <a:t>Embricho, Moguntinensis</a:t>
                      </a:r>
                      <a:r>
                        <a:rPr lang="de-DE" sz="1800" b="1" smtClean="0">
                          <a:latin typeface="Verdana" panose="020B0604030504040204" pitchFamily="34" charset="0"/>
                          <a:ea typeface="Verdana" panose="020B0604030504040204" pitchFamily="34" charset="0"/>
                          <a:cs typeface="Verdana" panose="020B0604030504040204" pitchFamily="34" charset="0"/>
                        </a:rPr>
                        <a:t>$4</a:t>
                      </a:r>
                      <a:r>
                        <a:rPr lang="de-DE" sz="1800" smtClean="0">
                          <a:latin typeface="Verdana" panose="020B0604030504040204" pitchFamily="34" charset="0"/>
                          <a:ea typeface="Verdana" panose="020B0604030504040204" pitchFamily="34" charset="0"/>
                          <a:cs typeface="Verdana" panose="020B0604030504040204" pitchFamily="34" charset="0"/>
                        </a:rPr>
                        <a:t>auta</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80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18.5</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180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endParaRPr lang="de-DE" sz="180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6.27.1</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aseline="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Embricho</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Moguntinensis</a:t>
                      </a:r>
                      <a:r>
                        <a:rPr lang="de-DE" sz="1800" dirty="0" smtClean="0">
                          <a:latin typeface="Verdana" panose="020B0604030504040204" pitchFamily="34" charset="0"/>
                          <a:ea typeface="Verdana" panose="020B0604030504040204" pitchFamily="34" charset="0"/>
                          <a:cs typeface="Verdana" panose="020B0604030504040204" pitchFamily="34" charset="0"/>
                        </a:rPr>
                        <a:t>,</a:t>
                      </a:r>
                      <a:r>
                        <a:rPr lang="de-DE" sz="1800" baseline="0" dirty="0" smtClean="0">
                          <a:latin typeface="Verdana" panose="020B0604030504040204" pitchFamily="34" charset="0"/>
                          <a:ea typeface="Verdana" panose="020B0604030504040204" pitchFamily="34" charset="0"/>
                          <a:cs typeface="Verdana" panose="020B0604030504040204" pitchFamily="34" charset="0"/>
                        </a:rPr>
                        <a:t> 1010-1077. Vita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Mahumeti</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7"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87790617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a:t>Das Werk hat keinen geistigen Schöpfer:</a:t>
            </a:r>
            <a:br>
              <a:rPr lang="de-DE" dirty="0"/>
            </a:br>
            <a:r>
              <a:rPr lang="de-DE" dirty="0"/>
              <a:t/>
            </a:r>
            <a:br>
              <a:rPr lang="de-DE" dirty="0"/>
            </a:br>
            <a:r>
              <a:rPr lang="de-DE" dirty="0"/>
              <a:t>bevorzugter Titel des Werks, ggf. mit einem oder mehreren unterscheidenden Merkmalen </a:t>
            </a:r>
            <a:br>
              <a:rPr lang="de-DE" dirty="0"/>
            </a:br>
            <a:r>
              <a:rPr lang="de-DE" dirty="0"/>
              <a:t>= </a:t>
            </a:r>
            <a:r>
              <a:rPr lang="de-DE"/>
              <a:t>normierter </a:t>
            </a:r>
            <a:r>
              <a:rPr lang="de-DE" smtClean="0"/>
              <a:t>Sucheinstieg</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27198246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pPr marL="0" indent="0">
              <a:buNone/>
            </a:pPr>
            <a:r>
              <a:rPr lang="de-DE" dirty="0" smtClean="0"/>
              <a:t>Beispiel: </a:t>
            </a:r>
          </a:p>
          <a:p>
            <a:pPr marL="0" indent="0">
              <a:buNone/>
            </a:pPr>
            <a:endParaRPr lang="de-DE" dirty="0" smtClean="0"/>
          </a:p>
          <a:p>
            <a:pPr marL="0" indent="0">
              <a:buNone/>
            </a:pPr>
            <a:r>
              <a:rPr lang="de-DE" dirty="0" smtClean="0"/>
              <a:t>Verantwortlichkeitsangabe: Herausgeber: Junge Journalisten Saar e.V.</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38</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949746826"/>
              </p:ext>
            </p:extLst>
          </p:nvPr>
        </p:nvGraphicFramePr>
        <p:xfrm>
          <a:off x="323528" y="2780927"/>
          <a:ext cx="8424937" cy="3456385"/>
        </p:xfrm>
        <a:graphic>
          <a:graphicData uri="http://schemas.openxmlformats.org/drawingml/2006/table">
            <a:tbl>
              <a:tblPr firstRow="1" bandRow="1">
                <a:tableStyleId>{5C22544A-7EE6-4342-B048-85BDC9FD1C3A}</a:tableStyleId>
              </a:tblPr>
              <a:tblGrid>
                <a:gridCol w="951203"/>
                <a:gridCol w="951203"/>
                <a:gridCol w="3426186"/>
                <a:gridCol w="3096345"/>
              </a:tblGrid>
              <a:tr h="389203">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529743">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963695">
                <a:tc rowSpan="2">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500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19.3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Sonstige Person, Familie oder Körperschaft, die mit dem Werk in Verbindung steht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2">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!IDN!</a:t>
                      </a:r>
                      <a:r>
                        <a:rPr lang="de-DE" sz="1800" i="1" smtClean="0">
                          <a:latin typeface="Verdana" panose="020B0604030504040204" pitchFamily="34" charset="0"/>
                          <a:ea typeface="Verdana" panose="020B0604030504040204" pitchFamily="34" charset="0"/>
                          <a:cs typeface="Verdana" panose="020B0604030504040204" pitchFamily="34" charset="0"/>
                        </a:rPr>
                        <a:t>Junge </a:t>
                      </a:r>
                      <a:r>
                        <a:rPr lang="de-DE" sz="1800" i="1" dirty="0" smtClean="0">
                          <a:latin typeface="Verdana" panose="020B0604030504040204" pitchFamily="34" charset="0"/>
                          <a:ea typeface="Verdana" panose="020B0604030504040204" pitchFamily="34" charset="0"/>
                          <a:cs typeface="Verdana" panose="020B0604030504040204" pitchFamily="34" charset="0"/>
                        </a:rPr>
                        <a:t>Journalisten </a:t>
                      </a:r>
                      <a:r>
                        <a:rPr lang="de-DE" sz="1800" i="1" smtClean="0">
                          <a:latin typeface="Verdana" panose="020B0604030504040204" pitchFamily="34" charset="0"/>
                          <a:ea typeface="Verdana" panose="020B0604030504040204" pitchFamily="34" charset="0"/>
                          <a:cs typeface="Verdana" panose="020B0604030504040204" pitchFamily="34" charset="0"/>
                        </a:rPr>
                        <a:t>Saar e.V</a:t>
                      </a:r>
                      <a:r>
                        <a:rPr lang="de-DE" sz="1800" smtClean="0">
                          <a:latin typeface="Verdana" panose="020B0604030504040204" pitchFamily="34" charset="0"/>
                          <a:ea typeface="Verdana" panose="020B0604030504040204" pitchFamily="34" charset="0"/>
                          <a:cs typeface="Verdana" panose="020B0604030504040204" pitchFamily="34" charset="0"/>
                        </a:rPr>
                        <a:t>.</a:t>
                      </a:r>
                      <a:r>
                        <a:rPr lang="de-DE" sz="1800" b="1" smtClean="0">
                          <a:latin typeface="Verdana" panose="020B0604030504040204" pitchFamily="34" charset="0"/>
                          <a:ea typeface="Verdana" panose="020B0604030504040204" pitchFamily="34" charset="0"/>
                          <a:cs typeface="Verdana" panose="020B0604030504040204" pitchFamily="34" charset="0"/>
                        </a:rPr>
                        <a:t>$4</a:t>
                      </a:r>
                      <a:r>
                        <a:rPr lang="de-DE" sz="1800" smtClean="0">
                          <a:latin typeface="Verdana" panose="020B0604030504040204" pitchFamily="34" charset="0"/>
                          <a:ea typeface="Verdana" panose="020B0604030504040204" pitchFamily="34" charset="0"/>
                          <a:cs typeface="Verdana" panose="020B0604030504040204" pitchFamily="34" charset="0"/>
                        </a:rPr>
                        <a:t>bete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963695">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10049">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p>
                  </a:txBody>
                  <a:tcPr marL="91439" marR="91439" marT="45726" marB="45726" anchor="ctr"/>
                </a:tc>
              </a:tr>
            </a:tbl>
          </a:graphicData>
        </a:graphic>
      </p:graphicFrame>
      <p:sp>
        <p:nvSpPr>
          <p:cNvPr id="7"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1955581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-1-</a:t>
            </a:r>
            <a:br>
              <a:rPr lang="de-DE" dirty="0" smtClean="0"/>
            </a:br>
            <a:endParaRPr lang="de-DE" dirty="0"/>
          </a:p>
        </p:txBody>
      </p:sp>
      <p:sp>
        <p:nvSpPr>
          <p:cNvPr id="3" name="Textplatzhalter 2"/>
          <p:cNvSpPr>
            <a:spLocks noGrp="1"/>
          </p:cNvSpPr>
          <p:nvPr>
            <p:ph type="body" sz="quarter" idx="13"/>
          </p:nvPr>
        </p:nvSpPr>
        <p:spPr/>
        <p:txBody>
          <a:bodyPr/>
          <a:lstStyle/>
          <a:p>
            <a:r>
              <a:rPr lang="de-DE" dirty="0"/>
              <a:t>Der normierte Sucheinstieg muss immer eindeutig sein. Zur Unterscheidung identischer Werktitel werden ggf. weitere identifizierende Merkmale </a:t>
            </a:r>
            <a:r>
              <a:rPr lang="de-DE" dirty="0" smtClean="0"/>
              <a:t>ergänzt: </a:t>
            </a:r>
          </a:p>
          <a:p>
            <a:pPr lvl="1"/>
            <a:r>
              <a:rPr lang="de-DE" dirty="0" smtClean="0"/>
              <a:t>Form des Werks (RDA 6.3)</a:t>
            </a:r>
          </a:p>
          <a:p>
            <a:pPr lvl="1"/>
            <a:r>
              <a:rPr lang="de-DE" dirty="0" smtClean="0"/>
              <a:t>Datum des Werks (RDA 6.4)</a:t>
            </a:r>
          </a:p>
          <a:p>
            <a:pPr lvl="1"/>
            <a:r>
              <a:rPr lang="de-DE" dirty="0" smtClean="0"/>
              <a:t>Ursprungsort des Werks (RDA 6.5)</a:t>
            </a:r>
          </a:p>
          <a:p>
            <a:pPr lvl="1"/>
            <a:r>
              <a:rPr lang="de-DE" dirty="0" smtClean="0"/>
              <a:t>Sonstige unterscheidende Eigenschaft des Werks (RDA 6.6)</a:t>
            </a:r>
          </a:p>
          <a:p>
            <a:r>
              <a:rPr lang="de-DE" dirty="0" smtClean="0"/>
              <a:t>Erfassung</a:t>
            </a:r>
          </a:p>
          <a:p>
            <a:pPr lvl="1"/>
            <a:r>
              <a:rPr lang="de-DE" smtClean="0"/>
              <a:t>als Ergänzung zum normierten Sucheinstieg</a:t>
            </a:r>
          </a:p>
          <a:p>
            <a:pPr lvl="1"/>
            <a:r>
              <a:rPr lang="de-DE" smtClean="0"/>
              <a:t>Form des Werks, Datum des Werks und Ursprungsort des Werks immer zusätzlich auch als separates Element</a:t>
            </a:r>
            <a:r>
              <a:rPr lang="de-DE" dirty="0" smtClean="0"/>
              <a:t/>
            </a:r>
            <a:br>
              <a:rPr lang="de-DE" dirty="0" smtClean="0"/>
            </a:b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39</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28952561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50825" y="1196751"/>
            <a:ext cx="8642350" cy="4536505"/>
          </a:xfrm>
        </p:spPr>
        <p:txBody>
          <a:bodyPr/>
          <a:lstStyle/>
          <a:p>
            <a:r>
              <a:rPr lang="de-DE" dirty="0" smtClean="0"/>
              <a:t>Merkmale des Werks sind in Kapitel 6 beschrieben</a:t>
            </a:r>
          </a:p>
          <a:p>
            <a:pPr marL="0" indent="0">
              <a:buNone/>
            </a:pPr>
            <a:endParaRPr lang="de-DE" dirty="0" smtClean="0"/>
          </a:p>
          <a:p>
            <a:r>
              <a:rPr lang="de-DE" altLang="de-DE" dirty="0"/>
              <a:t>Wichtigste Merkmale sind Titel des Werks, Form des Werks, Datum des Werks, Ursprungsort des Werks, sonstige unterscheidende Eigenschaft des Werks, Geschichte des Werks, </a:t>
            </a:r>
            <a:r>
              <a:rPr lang="de-DE" altLang="de-DE" dirty="0" err="1"/>
              <a:t>Identifikator</a:t>
            </a:r>
            <a:r>
              <a:rPr lang="de-DE" altLang="de-DE" dirty="0"/>
              <a:t> für das Werk</a:t>
            </a:r>
          </a:p>
          <a:p>
            <a:endParaRPr lang="de-DE" altLang="de-DE" dirty="0"/>
          </a:p>
          <a:p>
            <a:r>
              <a:rPr lang="de-DE" altLang="de-DE" dirty="0"/>
              <a:t>Der Schöpfer ist im eigentlichen Sinn </a:t>
            </a:r>
            <a:r>
              <a:rPr lang="de-DE" altLang="de-DE" b="1" dirty="0"/>
              <a:t>kein</a:t>
            </a:r>
            <a:r>
              <a:rPr lang="de-DE" altLang="de-DE" dirty="0"/>
              <a:t> Merkmal des Werks, sondern eine eigene Entität, die mit dem Werk in Beziehung steht</a:t>
            </a:r>
          </a:p>
          <a:p>
            <a:endParaRPr lang="de-DE" altLang="de-DE" sz="2400" dirty="0" smtClean="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4.01: Normdaten: Werke | PICA DNB/ZDB | Stand: 15.03.2016 | CC BY-NC-SA</a:t>
            </a:r>
            <a:endParaRPr lang="de-DE" sz="800" dirty="0"/>
          </a:p>
        </p:txBody>
      </p:sp>
      <p:sp>
        <p:nvSpPr>
          <p:cNvPr id="5" name="Foliennummernplatzhalter 4"/>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516D09BD-55F0-4DD4-AF96-DC3E0541BC7D}" type="slidenum">
              <a:rPr lang="de-DE" altLang="de-DE" sz="800">
                <a:solidFill>
                  <a:srgbClr val="898989"/>
                </a:solidFill>
                <a:latin typeface="Verdana" panose="020B0604030504040204" pitchFamily="34" charset="0"/>
                <a:ea typeface="Verdana" panose="020B0604030504040204" pitchFamily="34" charset="0"/>
                <a:cs typeface="Verdana" panose="020B0604030504040204" pitchFamily="34" charset="0"/>
              </a:rPr>
              <a:pPr/>
              <a:t>4</a:t>
            </a:fld>
            <a:endParaRPr lang="de-DE" altLang="de-DE" sz="800" dirty="0">
              <a:solidFill>
                <a:srgbClr val="898989"/>
              </a:solidFill>
              <a:latin typeface="Verdana" panose="020B0604030504040204" pitchFamily="34" charset="0"/>
              <a:ea typeface="Verdana" panose="020B0604030504040204" pitchFamily="34" charset="0"/>
              <a:cs typeface="Verdana" panose="020B0604030504040204" pitchFamily="34" charset="0"/>
            </a:endParaRPr>
          </a:p>
        </p:txBody>
      </p:sp>
      <p:sp>
        <p:nvSpPr>
          <p:cNvPr id="3" name="Titel 2"/>
          <p:cNvSpPr>
            <a:spLocks noGrp="1"/>
          </p:cNvSpPr>
          <p:nvPr>
            <p:ph type="title"/>
          </p:nvPr>
        </p:nvSpPr>
        <p:spPr/>
        <p:txBody>
          <a:bodyPr/>
          <a:lstStyle/>
          <a:p>
            <a:r>
              <a:rPr lang="de-DE" dirty="0"/>
              <a:t>Merkmale des Werks</a:t>
            </a:r>
          </a:p>
        </p:txBody>
      </p:sp>
    </p:spTree>
    <p:extLst>
      <p:ext uri="{BB962C8B-B14F-4D97-AF65-F5344CB8AC3E}">
        <p14:creationId xmlns:p14="http://schemas.microsoft.com/office/powerpoint/2010/main" val="6978030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-2-</a:t>
            </a:r>
            <a:br>
              <a:rPr lang="de-DE" dirty="0" smtClean="0"/>
            </a:br>
            <a:endParaRPr lang="de-DE" dirty="0"/>
          </a:p>
        </p:txBody>
      </p:sp>
      <p:sp>
        <p:nvSpPr>
          <p:cNvPr id="3" name="Textplatzhalter 2"/>
          <p:cNvSpPr>
            <a:spLocks noGrp="1"/>
          </p:cNvSpPr>
          <p:nvPr>
            <p:ph type="body" sz="quarter" idx="13"/>
          </p:nvPr>
        </p:nvSpPr>
        <p:spPr/>
        <p:txBody>
          <a:bodyPr/>
          <a:lstStyle/>
          <a:p>
            <a:pPr marL="0" indent="0">
              <a:buNone/>
            </a:pPr>
            <a:r>
              <a:rPr lang="de-DE" dirty="0" smtClean="0"/>
              <a:t>Beispiele:</a:t>
            </a:r>
            <a:br>
              <a:rPr lang="de-DE" dirty="0" smtClean="0"/>
            </a:br>
            <a:r>
              <a:rPr lang="de-DE" dirty="0" smtClean="0"/>
              <a:t/>
            </a:r>
            <a:br>
              <a:rPr lang="de-DE" dirty="0" smtClean="0"/>
            </a:b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40</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2196408197"/>
              </p:ext>
            </p:extLst>
          </p:nvPr>
        </p:nvGraphicFramePr>
        <p:xfrm>
          <a:off x="539552" y="1556792"/>
          <a:ext cx="7920881" cy="2991734"/>
        </p:xfrm>
        <a:graphic>
          <a:graphicData uri="http://schemas.openxmlformats.org/drawingml/2006/table">
            <a:tbl>
              <a:tblPr firstRow="1" bandRow="1">
                <a:tableStyleId>{5C22544A-7EE6-4342-B048-85BDC9FD1C3A}</a:tableStyleId>
              </a:tblPr>
              <a:tblGrid>
                <a:gridCol w="864096"/>
                <a:gridCol w="936104"/>
                <a:gridCol w="3744416"/>
                <a:gridCol w="2376265"/>
              </a:tblGrid>
              <a:tr h="327090">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rowSpan="3">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$f</a:t>
                      </a:r>
                      <a:r>
                        <a:rPr lang="de-DE" sz="1800" smtClean="0">
                          <a:latin typeface="Verdana" panose="020B0604030504040204" pitchFamily="34" charset="0"/>
                          <a:ea typeface="Verdana" panose="020B0604030504040204" pitchFamily="34" charset="0"/>
                          <a:cs typeface="Verdana" panose="020B0604030504040204" pitchFamily="34" charset="0"/>
                        </a:rPr>
                        <a:t>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380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Form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!IDN!</a:t>
                      </a:r>
                      <a:r>
                        <a:rPr lang="de-DE" sz="1800" i="1" smtClean="0">
                          <a:latin typeface="Verdana" panose="020B0604030504040204" pitchFamily="34" charset="0"/>
                          <a:ea typeface="Verdana" panose="020B0604030504040204" pitchFamily="34" charset="0"/>
                          <a:cs typeface="Verdana" panose="020B0604030504040204" pitchFamily="34" charset="0"/>
                        </a:rPr>
                        <a:t>Film</a:t>
                      </a:r>
                      <a:endParaRPr lang="de-DE" sz="1800" i="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548 </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$c</a:t>
                      </a:r>
                      <a:r>
                        <a:rPr lang="de-DE" sz="1800" smtClean="0">
                          <a:latin typeface="Verdana" panose="020B0604030504040204" pitchFamily="34" charset="0"/>
                          <a:ea typeface="Verdana" panose="020B0604030504040204" pitchFamily="34" charset="0"/>
                          <a:cs typeface="Verdana" panose="020B0604030504040204" pitchFamily="34" charset="0"/>
                        </a:rPr>
                        <a:t>1933</a:t>
                      </a:r>
                      <a:r>
                        <a:rPr lang="de-DE" sz="1800" b="1" smtClean="0">
                          <a:latin typeface="Verdana" panose="020B0604030504040204" pitchFamily="34" charset="0"/>
                          <a:ea typeface="Verdana" panose="020B0604030504040204" pitchFamily="34" charset="0"/>
                          <a:cs typeface="Verdana" panose="020B0604030504040204" pitchFamily="34" charset="0"/>
                        </a:rPr>
                        <a:t>$4</a:t>
                      </a:r>
                      <a:r>
                        <a:rPr lang="de-DE" sz="1800" smtClean="0">
                          <a:latin typeface="Verdana" panose="020B0604030504040204" pitchFamily="34" charset="0"/>
                          <a:ea typeface="Verdana" panose="020B0604030504040204" pitchFamily="34" charset="0"/>
                          <a:cs typeface="Verdana" panose="020B0604030504040204" pitchFamily="34" charset="0"/>
                        </a:rPr>
                        <a:t>datj</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Kong (Film : 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7"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178817857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-2-</a:t>
            </a:r>
            <a:br>
              <a:rPr lang="de-DE" dirty="0" smtClean="0"/>
            </a:br>
            <a:endParaRPr lang="de-DE" dirty="0"/>
          </a:p>
        </p:txBody>
      </p:sp>
      <p:sp>
        <p:nvSpPr>
          <p:cNvPr id="3" name="Textplatzhalter 2"/>
          <p:cNvSpPr>
            <a:spLocks noGrp="1"/>
          </p:cNvSpPr>
          <p:nvPr>
            <p:ph type="body" sz="quarter" idx="13"/>
          </p:nvPr>
        </p:nvSpPr>
        <p:spPr/>
        <p:txBody>
          <a:bodyPr/>
          <a:lstStyle/>
          <a:p>
            <a:pPr marL="0" indent="0">
              <a:buNone/>
            </a:pPr>
            <a:r>
              <a:rPr lang="de-DE" dirty="0" smtClean="0"/>
              <a:t>Beispiele:</a:t>
            </a:r>
            <a:br>
              <a:rPr lang="de-DE" dirty="0" smtClean="0"/>
            </a:br>
            <a:r>
              <a:rPr lang="de-DE" dirty="0" smtClean="0"/>
              <a:t/>
            </a:r>
            <a:br>
              <a:rPr lang="de-DE" dirty="0" smtClean="0"/>
            </a:b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41</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3691000307"/>
              </p:ext>
            </p:extLst>
          </p:nvPr>
        </p:nvGraphicFramePr>
        <p:xfrm>
          <a:off x="539552" y="1700808"/>
          <a:ext cx="7920881" cy="3194934"/>
        </p:xfrm>
        <a:graphic>
          <a:graphicData uri="http://schemas.openxmlformats.org/drawingml/2006/table">
            <a:tbl>
              <a:tblPr firstRow="1" bandRow="1">
                <a:tableStyleId>{5C22544A-7EE6-4342-B048-85BDC9FD1C3A}</a:tableStyleId>
              </a:tblPr>
              <a:tblGrid>
                <a:gridCol w="950506"/>
                <a:gridCol w="950506"/>
                <a:gridCol w="2788150"/>
                <a:gridCol w="3231719"/>
              </a:tblGrid>
              <a:tr h="327090">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rowSpan="3">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$f1976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380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Form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!IDN!</a:t>
                      </a:r>
                      <a:r>
                        <a:rPr lang="de-DE" sz="1800" i="1" smtClean="0">
                          <a:latin typeface="Verdana" panose="020B0604030504040204" pitchFamily="34" charset="0"/>
                          <a:ea typeface="Verdana" panose="020B0604030504040204" pitchFamily="34" charset="0"/>
                          <a:cs typeface="Verdana" panose="020B0604030504040204" pitchFamily="34" charset="0"/>
                        </a:rPr>
                        <a:t>Film</a:t>
                      </a:r>
                      <a:endParaRPr lang="de-DE" sz="1800" i="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548</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Datum</a:t>
                      </a:r>
                      <a:r>
                        <a:rPr lang="de-DE" sz="1800" b="1" baseline="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$c</a:t>
                      </a:r>
                      <a:r>
                        <a:rPr lang="de-DE" sz="1800" smtClean="0">
                          <a:latin typeface="Verdana" panose="020B0604030504040204" pitchFamily="34" charset="0"/>
                          <a:ea typeface="Verdana" panose="020B0604030504040204" pitchFamily="34" charset="0"/>
                          <a:cs typeface="Verdana" panose="020B0604030504040204" pitchFamily="34" charset="0"/>
                        </a:rPr>
                        <a:t>1976</a:t>
                      </a:r>
                      <a:r>
                        <a:rPr lang="de-DE" sz="1800" b="1" smtClean="0">
                          <a:latin typeface="Verdana" panose="020B0604030504040204" pitchFamily="34" charset="0"/>
                          <a:ea typeface="Verdana" panose="020B0604030504040204" pitchFamily="34" charset="0"/>
                          <a:cs typeface="Verdana" panose="020B0604030504040204" pitchFamily="34" charset="0"/>
                        </a:rPr>
                        <a:t>$4</a:t>
                      </a:r>
                      <a:r>
                        <a:rPr lang="de-DE" sz="1800" smtClean="0">
                          <a:latin typeface="Verdana" panose="020B0604030504040204" pitchFamily="34" charset="0"/>
                          <a:ea typeface="Verdana" panose="020B0604030504040204" pitchFamily="34" charset="0"/>
                          <a:cs typeface="Verdana" panose="020B0604030504040204" pitchFamily="34" charset="0"/>
                        </a:rPr>
                        <a:t>datj</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Kong (Film : 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8"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342684402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a:t>
            </a:r>
            <a:r>
              <a:rPr lang="de-DE" smtClean="0"/>
              <a:t>Unterscheidung -2-</a:t>
            </a:r>
            <a:r>
              <a:rPr lang="de-DE" dirty="0" smtClean="0"/>
              <a:t/>
            </a:r>
            <a:br>
              <a:rPr lang="de-DE" dirty="0" smtClean="0"/>
            </a:br>
            <a:endParaRPr lang="de-DE" dirty="0"/>
          </a:p>
        </p:txBody>
      </p:sp>
      <p:sp>
        <p:nvSpPr>
          <p:cNvPr id="3" name="Textplatzhalter 2"/>
          <p:cNvSpPr>
            <a:spLocks noGrp="1"/>
          </p:cNvSpPr>
          <p:nvPr>
            <p:ph type="body" sz="quarter" idx="13"/>
          </p:nvPr>
        </p:nvSpPr>
        <p:spPr/>
        <p:txBody>
          <a:bodyPr/>
          <a:lstStyle/>
          <a:p>
            <a:r>
              <a:rPr lang="de-DE" smtClean="0"/>
              <a:t>RDA 6.27.1.9 und RDA 5.5 D-A-CH: sonstige identifizierende Merkmale werden auch hinzugefügt, um Sucheinstiege für Werke zu unterscheiden von solchen für andere Entitäten</a:t>
            </a:r>
          </a:p>
          <a:p>
            <a:r>
              <a:rPr lang="de-DE" smtClean="0"/>
              <a:t>Um Verwechslung von zwei normierten Sucheinstiegen zu vermeiden genügt es, wenn einer davon ein oder mehrere identifzierende Merkmale besitzt </a:t>
            </a:r>
          </a:p>
          <a:p>
            <a:endParaRPr lang="de-DE"/>
          </a:p>
          <a:p>
            <a:pPr marL="0" indent="0">
              <a:buNone/>
            </a:pPr>
            <a:r>
              <a:rPr lang="de-DE" smtClean="0">
                <a:solidFill>
                  <a:prstClr val="black"/>
                </a:solidFill>
              </a:rPr>
              <a:t>-&gt; neu hinzukommende Entität erhält das Merkmal, Daten der schon vorhandenen müssen nicht geändert werden</a:t>
            </a:r>
            <a:endParaRPr lang="de-DE" smtClean="0"/>
          </a:p>
          <a:p>
            <a:endParaRPr lang="de-DE"/>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42</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386366435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a:t>
            </a:r>
            <a:r>
              <a:rPr lang="de-DE" smtClean="0"/>
              <a:t>Unterscheidung -2-</a:t>
            </a:r>
            <a:r>
              <a:rPr lang="de-DE" dirty="0" smtClean="0"/>
              <a:t/>
            </a:r>
            <a:br>
              <a:rPr lang="de-DE" dirty="0" smtClean="0"/>
            </a:br>
            <a:endParaRPr lang="de-DE" dirty="0"/>
          </a:p>
        </p:txBody>
      </p:sp>
      <p:sp>
        <p:nvSpPr>
          <p:cNvPr id="3" name="Textplatzhalter 2"/>
          <p:cNvSpPr>
            <a:spLocks noGrp="1"/>
          </p:cNvSpPr>
          <p:nvPr>
            <p:ph type="body" sz="quarter" idx="13"/>
          </p:nvPr>
        </p:nvSpPr>
        <p:spPr/>
        <p:txBody>
          <a:bodyPr/>
          <a:lstStyle/>
          <a:p>
            <a:pPr marL="0" indent="0">
              <a:buNone/>
            </a:pPr>
            <a:r>
              <a:rPr lang="de-DE" smtClean="0"/>
              <a:t>Beispiel:</a:t>
            </a:r>
          </a:p>
          <a:p>
            <a:pPr marL="0" indent="0">
              <a:buNone/>
            </a:pPr>
            <a:r>
              <a:rPr lang="de-DE" smtClean="0"/>
              <a:t>Die Entität Casablanca als Geografikum ist bereits vorhanden und erhält keinen identifzierenden Zusatz.</a:t>
            </a:r>
          </a:p>
          <a:p>
            <a:pPr marL="0" indent="0">
              <a:buNone/>
            </a:pPr>
            <a:r>
              <a:rPr lang="de-DE" smtClean="0"/>
              <a:t>Die neu hinzukommende Entität erhält als Zusatz die Form des Werks. </a:t>
            </a:r>
          </a:p>
          <a:p>
            <a:pPr marL="0" indent="0">
              <a:buNone/>
            </a:pPr>
            <a:endParaRPr lang="de-DE"/>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43</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730027859"/>
              </p:ext>
            </p:extLst>
          </p:nvPr>
        </p:nvGraphicFramePr>
        <p:xfrm>
          <a:off x="323528" y="2996952"/>
          <a:ext cx="8496943" cy="2728208"/>
        </p:xfrm>
        <a:graphic>
          <a:graphicData uri="http://schemas.openxmlformats.org/drawingml/2006/table">
            <a:tbl>
              <a:tblPr firstRow="1" bandRow="1">
                <a:tableStyleId>{5C22544A-7EE6-4342-B048-85BDC9FD1C3A}</a:tableStyleId>
              </a:tblPr>
              <a:tblGrid>
                <a:gridCol w="1174374"/>
                <a:gridCol w="1174374"/>
                <a:gridCol w="2724422"/>
                <a:gridCol w="3423773"/>
              </a:tblGrid>
              <a:tr h="802888">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PICA</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RDA </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Element</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Erfassung</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130</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6.2.2</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Casablanca</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6.3.1</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Form des Werks</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$g</a:t>
                      </a:r>
                      <a:r>
                        <a:rPr lang="de-DE" smtClean="0">
                          <a:latin typeface="Verdana" panose="020B0604030504040204" pitchFamily="34" charset="0"/>
                          <a:ea typeface="Verdana" panose="020B0604030504040204" pitchFamily="34" charset="0"/>
                          <a:cs typeface="Verdana" panose="020B0604030504040204" pitchFamily="34" charset="0"/>
                        </a:rPr>
                        <a:t>Film</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6.27.1</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Casablanca (Film)</a:t>
                      </a:r>
                      <a:endParaRPr lang="de-DE">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7"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356869697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
            </a:r>
            <a:br>
              <a:rPr lang="de-DE" smtClean="0"/>
            </a:br>
            <a:r>
              <a:rPr lang="de-DE" smtClean="0"/>
              <a:t>Sonstige Person, Familie oder Körperschaft</a:t>
            </a:r>
            <a:r>
              <a:rPr lang="de-DE" dirty="0" smtClean="0"/>
              <a:t/>
            </a:r>
            <a:br>
              <a:rPr lang="de-DE" dirty="0" smtClean="0"/>
            </a:br>
            <a:endParaRPr lang="de-DE" dirty="0"/>
          </a:p>
        </p:txBody>
      </p:sp>
      <p:sp>
        <p:nvSpPr>
          <p:cNvPr id="3" name="Textplatzhalter 2"/>
          <p:cNvSpPr>
            <a:spLocks noGrp="1"/>
          </p:cNvSpPr>
          <p:nvPr>
            <p:ph type="body" sz="quarter" idx="13"/>
          </p:nvPr>
        </p:nvSpPr>
        <p:spPr/>
        <p:txBody>
          <a:bodyPr/>
          <a:lstStyle/>
          <a:p>
            <a:r>
              <a:rPr lang="de-DE" smtClean="0"/>
              <a:t>RDA 19.3: Sonstige Person, Familie oder Körperschaft, die mit einem Werk in Verbindung stehen können</a:t>
            </a:r>
          </a:p>
          <a:p>
            <a:endParaRPr lang="de-DE" smtClean="0"/>
          </a:p>
          <a:p>
            <a:pPr marL="0" indent="0">
              <a:buNone/>
            </a:pPr>
            <a:r>
              <a:rPr lang="de-DE" smtClean="0">
                <a:solidFill>
                  <a:prstClr val="black"/>
                </a:solidFill>
              </a:rPr>
              <a:t>-&gt; keine Standardelemente, außer in bestimmten Fällen im Bereich der juristischen Werke</a:t>
            </a:r>
          </a:p>
          <a:p>
            <a:pPr marL="0" indent="0">
              <a:buNone/>
            </a:pPr>
            <a:endParaRPr lang="de-DE">
              <a:solidFill>
                <a:prstClr val="black"/>
              </a:solidFill>
            </a:endParaRPr>
          </a:p>
          <a:p>
            <a:pPr lvl="0"/>
            <a:r>
              <a:rPr lang="de-DE" smtClean="0">
                <a:solidFill>
                  <a:prstClr val="black"/>
                </a:solidFill>
              </a:rPr>
              <a:t>bei bestimmten Werktypen sollten aber die wichtigsten Personen, Familien oder Körperschaften, die mit dem Werk in Beziehung stehen, erfasst werden (Bsp.: Regisseur bei Filmen, gefeierte Person bei Festschrift)</a:t>
            </a:r>
            <a:endParaRPr lang="de-DE"/>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44</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181030971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
            </a:r>
            <a:br>
              <a:rPr lang="de-DE" smtClean="0"/>
            </a:br>
            <a:r>
              <a:rPr lang="de-DE" smtClean="0"/>
              <a:t>Sonstige Person, Familie oder Körperschaft</a:t>
            </a:r>
            <a:r>
              <a:rPr lang="de-DE" dirty="0" smtClean="0"/>
              <a:t/>
            </a:r>
            <a:br>
              <a:rPr lang="de-DE" dirty="0" smtClean="0"/>
            </a:br>
            <a:endParaRPr lang="de-DE" dirty="0"/>
          </a:p>
        </p:txBody>
      </p:sp>
      <p:sp>
        <p:nvSpPr>
          <p:cNvPr id="3" name="Textplatzhalter 2"/>
          <p:cNvSpPr>
            <a:spLocks noGrp="1"/>
          </p:cNvSpPr>
          <p:nvPr>
            <p:ph type="body" sz="quarter" idx="13"/>
          </p:nvPr>
        </p:nvSpPr>
        <p:spPr/>
        <p:txBody>
          <a:bodyPr/>
          <a:lstStyle/>
          <a:p>
            <a:r>
              <a:rPr lang="de-DE" smtClean="0"/>
              <a:t>Die Art der Beziehung wird über eine entsprechende Beziehungskennzeichnung aus Anhang I.2.2 ausgedrückt</a:t>
            </a:r>
          </a:p>
          <a:p>
            <a:r>
              <a:rPr lang="de-DE" smtClean="0"/>
              <a:t>Mapping der GND-Codes zu Anhang I beachten</a:t>
            </a:r>
          </a:p>
          <a:p>
            <a:endParaRPr lang="de-DE"/>
          </a:p>
          <a:p>
            <a:endParaRPr lang="de-DE"/>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45</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509011388"/>
              </p:ext>
            </p:extLst>
          </p:nvPr>
        </p:nvGraphicFramePr>
        <p:xfrm>
          <a:off x="179512" y="2564904"/>
          <a:ext cx="8640959" cy="3134360"/>
        </p:xfrm>
        <a:graphic>
          <a:graphicData uri="http://schemas.openxmlformats.org/drawingml/2006/table">
            <a:tbl>
              <a:tblPr firstRow="1" bandRow="1">
                <a:tableStyleId>{5C22544A-7EE6-4342-B048-85BDC9FD1C3A}</a:tableStyleId>
              </a:tblPr>
              <a:tblGrid>
                <a:gridCol w="898659"/>
                <a:gridCol w="1189573"/>
                <a:gridCol w="3971960"/>
                <a:gridCol w="2580767"/>
              </a:tblGrid>
              <a:tr h="370840">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PICA</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RDA</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Element</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Erfassung</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130</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6.2.2</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Bevorzugter</a:t>
                      </a:r>
                      <a:r>
                        <a:rPr lang="de-DE" b="1" baseline="0" smtClean="0">
                          <a:latin typeface="Verdana" panose="020B0604030504040204" pitchFamily="34" charset="0"/>
                          <a:ea typeface="Verdana" panose="020B0604030504040204" pitchFamily="34" charset="0"/>
                          <a:cs typeface="Verdana" panose="020B0604030504040204" pitchFamily="34" charset="0"/>
                        </a:rPr>
                        <a:t> Titel des Werks</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Casablanca</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6.3.1</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Form</a:t>
                      </a:r>
                      <a:r>
                        <a:rPr lang="de-DE" b="1" baseline="0" smtClean="0">
                          <a:latin typeface="Verdana" panose="020B0604030504040204" pitchFamily="34" charset="0"/>
                          <a:ea typeface="Verdana" panose="020B0604030504040204" pitchFamily="34" charset="0"/>
                          <a:cs typeface="Verdana" panose="020B0604030504040204" pitchFamily="34" charset="0"/>
                        </a:rPr>
                        <a:t> des Werks</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$g</a:t>
                      </a:r>
                      <a:r>
                        <a:rPr lang="de-DE" smtClean="0">
                          <a:latin typeface="Verdana" panose="020B0604030504040204" pitchFamily="34" charset="0"/>
                          <a:ea typeface="Verdana" panose="020B0604030504040204" pitchFamily="34" charset="0"/>
                          <a:cs typeface="Verdana" panose="020B0604030504040204" pitchFamily="34" charset="0"/>
                        </a:rPr>
                        <a:t>Film</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6.27.1 </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Normierter Sucheinstieg,</a:t>
                      </a:r>
                      <a:r>
                        <a:rPr lang="de-DE" baseline="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Casablanca (Film)</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380</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6.3.1</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Form des Werks</a:t>
                      </a:r>
                      <a:endParaRPr lang="de-DE" b="1">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!IDN!</a:t>
                      </a:r>
                      <a:r>
                        <a:rPr lang="de-DE" i="1" smtClean="0">
                          <a:latin typeface="Verdana" panose="020B0604030504040204" pitchFamily="34" charset="0"/>
                          <a:ea typeface="Verdana" panose="020B0604030504040204" pitchFamily="34" charset="0"/>
                          <a:cs typeface="Verdana" panose="020B0604030504040204" pitchFamily="34" charset="0"/>
                        </a:rPr>
                        <a:t>Film</a:t>
                      </a:r>
                      <a:endParaRPr lang="de-DE" i="1">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mtClean="0">
                          <a:latin typeface="Verdana" panose="020B0604030504040204" pitchFamily="34" charset="0"/>
                          <a:ea typeface="Verdana" panose="020B0604030504040204" pitchFamily="34" charset="0"/>
                          <a:cs typeface="Verdana" panose="020B0604030504040204" pitchFamily="34" charset="0"/>
                        </a:rPr>
                        <a:t>500</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19.3</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Sonstige Person, die mit einem Werk</a:t>
                      </a:r>
                      <a:r>
                        <a:rPr lang="de-DE" baseline="0" smtClean="0">
                          <a:latin typeface="Verdana" panose="020B0604030504040204" pitchFamily="34" charset="0"/>
                          <a:ea typeface="Verdana" panose="020B0604030504040204" pitchFamily="34" charset="0"/>
                          <a:cs typeface="Verdana" panose="020B0604030504040204" pitchFamily="34" charset="0"/>
                        </a:rPr>
                        <a:t> in Verbindung steht</a:t>
                      </a:r>
                      <a:endParaRPr lang="de-DE">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mtClean="0">
                          <a:latin typeface="Verdana" panose="020B0604030504040204" pitchFamily="34" charset="0"/>
                          <a:ea typeface="Verdana" panose="020B0604030504040204" pitchFamily="34" charset="0"/>
                          <a:cs typeface="Verdana" panose="020B0604030504040204" pitchFamily="34" charset="0"/>
                        </a:rPr>
                        <a:t>Curtiz,</a:t>
                      </a:r>
                      <a:r>
                        <a:rPr lang="de-DE" baseline="0" smtClean="0">
                          <a:latin typeface="Verdana" panose="020B0604030504040204" pitchFamily="34" charset="0"/>
                          <a:ea typeface="Verdana" panose="020B0604030504040204" pitchFamily="34" charset="0"/>
                          <a:cs typeface="Verdana" panose="020B0604030504040204" pitchFamily="34" charset="0"/>
                        </a:rPr>
                        <a:t> Michael</a:t>
                      </a:r>
                      <a:r>
                        <a:rPr lang="de-DE" b="1" baseline="0" smtClean="0">
                          <a:latin typeface="Verdana" panose="020B0604030504040204" pitchFamily="34" charset="0"/>
                          <a:ea typeface="Verdana" panose="020B0604030504040204" pitchFamily="34" charset="0"/>
                          <a:cs typeface="Verdana" panose="020B0604030504040204" pitchFamily="34" charset="0"/>
                        </a:rPr>
                        <a:t>$4</a:t>
                      </a:r>
                      <a:r>
                        <a:rPr lang="de-DE" baseline="0" smtClean="0">
                          <a:latin typeface="Verdana" panose="020B0604030504040204" pitchFamily="34" charset="0"/>
                          <a:ea typeface="Verdana" panose="020B0604030504040204" pitchFamily="34" charset="0"/>
                          <a:cs typeface="Verdana" panose="020B0604030504040204" pitchFamily="34" charset="0"/>
                        </a:rPr>
                        <a:t>regi</a:t>
                      </a:r>
                      <a:endParaRPr lang="de-DE">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18.5</a:t>
                      </a:r>
                      <a:endParaRPr lang="de-DE">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7"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37629401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50825" y="1196751"/>
            <a:ext cx="8642350" cy="4536505"/>
          </a:xfrm>
        </p:spPr>
        <p:txBody>
          <a:bodyPr/>
          <a:lstStyle/>
          <a:p>
            <a:pPr marL="342900" lvl="1" indent="-342900" fontAlgn="auto">
              <a:spcAft>
                <a:spcPts val="0"/>
              </a:spcAft>
              <a:buFont typeface="Arial" panose="020B0604020202020204" pitchFamily="34" charset="0"/>
              <a:buChar char="•"/>
            </a:pPr>
            <a:r>
              <a:rPr lang="de-DE" sz="2400">
                <a:solidFill>
                  <a:prstClr val="black"/>
                </a:solidFill>
              </a:rPr>
              <a:t>es müssen nicht zwingend </a:t>
            </a:r>
            <a:r>
              <a:rPr lang="de-DE" sz="2400" smtClean="0">
                <a:solidFill>
                  <a:prstClr val="black"/>
                </a:solidFill>
              </a:rPr>
              <a:t>alle </a:t>
            </a:r>
            <a:r>
              <a:rPr lang="de-DE" sz="2400">
                <a:solidFill>
                  <a:prstClr val="black"/>
                </a:solidFill>
              </a:rPr>
              <a:t>Merkmale erfasst werden, sondern nur diejenigen, die im Standardelementeset – Normdaten </a:t>
            </a:r>
            <a:r>
              <a:rPr lang="de-DE" sz="2400" smtClean="0">
                <a:solidFill>
                  <a:prstClr val="black"/>
                </a:solidFill>
              </a:rPr>
              <a:t>aufgeführt sind</a:t>
            </a:r>
            <a:endParaRPr lang="de-DE" sz="2400">
              <a:solidFill>
                <a:prstClr val="black"/>
              </a:solidFill>
            </a:endParaRPr>
          </a:p>
          <a:p>
            <a:pPr marL="0" lvl="1" indent="0" fontAlgn="auto">
              <a:spcAft>
                <a:spcPts val="0"/>
              </a:spcAft>
              <a:buNone/>
            </a:pPr>
            <a:endParaRPr lang="de-DE" sz="2400">
              <a:solidFill>
                <a:prstClr val="black"/>
              </a:solidFill>
            </a:endParaRPr>
          </a:p>
          <a:p>
            <a:pPr marL="457200" lvl="1" indent="0" fontAlgn="auto">
              <a:spcAft>
                <a:spcPts val="0"/>
              </a:spcAft>
              <a:buNone/>
            </a:pPr>
            <a:r>
              <a:rPr lang="de-DE" sz="2400" smtClean="0">
                <a:solidFill>
                  <a:prstClr val="black"/>
                </a:solidFill>
              </a:rPr>
              <a:t>Kernelemente </a:t>
            </a:r>
            <a:r>
              <a:rPr lang="de-DE" sz="2400">
                <a:solidFill>
                  <a:prstClr val="black"/>
                </a:solidFill>
              </a:rPr>
              <a:t>des </a:t>
            </a:r>
            <a:r>
              <a:rPr lang="de-DE" sz="2400" smtClean="0">
                <a:solidFill>
                  <a:prstClr val="black"/>
                </a:solidFill>
              </a:rPr>
              <a:t>Werks sind:</a:t>
            </a:r>
            <a:endParaRPr lang="de-DE" sz="2400">
              <a:solidFill>
                <a:prstClr val="black"/>
              </a:solidFill>
            </a:endParaRPr>
          </a:p>
          <a:p>
            <a:pPr marL="457200" lvl="1" indent="0" fontAlgn="auto">
              <a:spcAft>
                <a:spcPts val="0"/>
              </a:spcAft>
              <a:buNone/>
            </a:pPr>
            <a:endParaRPr lang="de-DE" sz="2400">
              <a:solidFill>
                <a:prstClr val="black"/>
              </a:solidFill>
            </a:endParaRPr>
          </a:p>
          <a:p>
            <a:pPr lvl="1" fontAlgn="auto">
              <a:spcAft>
                <a:spcPts val="0"/>
              </a:spcAft>
              <a:buFontTx/>
              <a:buChar char="-"/>
            </a:pPr>
            <a:r>
              <a:rPr lang="de-DE" sz="2400">
                <a:solidFill>
                  <a:prstClr val="black"/>
                </a:solidFill>
              </a:rPr>
              <a:t>Bevorzugter Titel</a:t>
            </a:r>
          </a:p>
          <a:p>
            <a:pPr lvl="1" fontAlgn="auto">
              <a:spcAft>
                <a:spcPts val="0"/>
              </a:spcAft>
              <a:buFontTx/>
              <a:buChar char="-"/>
            </a:pPr>
            <a:r>
              <a:rPr lang="de-DE" sz="2400">
                <a:solidFill>
                  <a:prstClr val="black"/>
                </a:solidFill>
              </a:rPr>
              <a:t>Identifikator für das Werk</a:t>
            </a:r>
          </a:p>
          <a:p>
            <a:pPr marL="457200" lvl="1" indent="0" fontAlgn="auto">
              <a:spcAft>
                <a:spcPts val="0"/>
              </a:spcAft>
              <a:buNone/>
            </a:pPr>
            <a:endParaRPr lang="de-DE">
              <a:solidFill>
                <a:prstClr val="black"/>
              </a:solidFill>
            </a:endParaRPr>
          </a:p>
          <a:p>
            <a:endParaRPr lang="de-DE" altLang="de-DE" sz="2400" dirty="0" smtClean="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4.01: Normdaten: Werke | PICA DNB/ZDB | Stand: 15.03.2016 | CC BY-NC-SA</a:t>
            </a:r>
            <a:endParaRPr lang="de-DE" sz="800" dirty="0"/>
          </a:p>
        </p:txBody>
      </p:sp>
      <p:sp>
        <p:nvSpPr>
          <p:cNvPr id="5" name="Foliennummernplatzhalter 4"/>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516D09BD-55F0-4DD4-AF96-DC3E0541BC7D}" type="slidenum">
              <a:rPr lang="de-DE" altLang="de-DE" sz="800">
                <a:solidFill>
                  <a:srgbClr val="898989"/>
                </a:solidFill>
                <a:latin typeface="Verdana" panose="020B0604030504040204" pitchFamily="34" charset="0"/>
                <a:ea typeface="Verdana" panose="020B0604030504040204" pitchFamily="34" charset="0"/>
                <a:cs typeface="Verdana" panose="020B0604030504040204" pitchFamily="34" charset="0"/>
              </a:rPr>
              <a:pPr/>
              <a:t>5</a:t>
            </a:fld>
            <a:endParaRPr lang="de-DE" altLang="de-DE" sz="800" dirty="0">
              <a:solidFill>
                <a:srgbClr val="898989"/>
              </a:solidFill>
              <a:latin typeface="Verdana" panose="020B0604030504040204" pitchFamily="34" charset="0"/>
              <a:ea typeface="Verdana" panose="020B0604030504040204" pitchFamily="34" charset="0"/>
              <a:cs typeface="Verdana" panose="020B0604030504040204" pitchFamily="34" charset="0"/>
            </a:endParaRPr>
          </a:p>
        </p:txBody>
      </p:sp>
      <p:sp>
        <p:nvSpPr>
          <p:cNvPr id="3" name="Titel 2"/>
          <p:cNvSpPr>
            <a:spLocks noGrp="1"/>
          </p:cNvSpPr>
          <p:nvPr>
            <p:ph type="title"/>
          </p:nvPr>
        </p:nvSpPr>
        <p:spPr/>
        <p:txBody>
          <a:bodyPr/>
          <a:lstStyle/>
          <a:p>
            <a:r>
              <a:rPr lang="de-DE" dirty="0"/>
              <a:t>Merkmale des Werks - Standardelemente</a:t>
            </a:r>
          </a:p>
        </p:txBody>
      </p:sp>
    </p:spTree>
    <p:extLst>
      <p:ext uri="{BB962C8B-B14F-4D97-AF65-F5344CB8AC3E}">
        <p14:creationId xmlns:p14="http://schemas.microsoft.com/office/powerpoint/2010/main" val="30317420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Merkmale des Werks - Standardelemente</a:t>
            </a:r>
            <a:endParaRPr lang="de-DE" dirty="0"/>
          </a:p>
        </p:txBody>
      </p:sp>
      <p:sp>
        <p:nvSpPr>
          <p:cNvPr id="3" name="Textplatzhalter 2"/>
          <p:cNvSpPr>
            <a:spLocks noGrp="1"/>
          </p:cNvSpPr>
          <p:nvPr>
            <p:ph type="body" sz="quarter" idx="13"/>
          </p:nvPr>
        </p:nvSpPr>
        <p:spPr/>
        <p:txBody>
          <a:bodyPr wrap="square"/>
          <a:lstStyle/>
          <a:p>
            <a:pPr marL="57150" indent="0">
              <a:buNone/>
            </a:pPr>
            <a:r>
              <a:rPr lang="de-DE" dirty="0" smtClean="0">
                <a:solidFill>
                  <a:prstClr val="black"/>
                </a:solidFill>
              </a:rPr>
              <a:t>Kernelemente </a:t>
            </a:r>
            <a:r>
              <a:rPr lang="de-DE" dirty="0">
                <a:solidFill>
                  <a:prstClr val="black"/>
                </a:solidFill>
              </a:rPr>
              <a:t>unter bestimmten </a:t>
            </a:r>
            <a:r>
              <a:rPr lang="de-DE" dirty="0" smtClean="0">
                <a:solidFill>
                  <a:prstClr val="black"/>
                </a:solidFill>
              </a:rPr>
              <a:t>Bedingungen sind:</a:t>
            </a:r>
          </a:p>
          <a:p>
            <a:pPr lvl="1">
              <a:buFontTx/>
              <a:buChar char="-"/>
            </a:pPr>
            <a:r>
              <a:rPr lang="de-DE" sz="2400" dirty="0" smtClean="0">
                <a:solidFill>
                  <a:prstClr val="black"/>
                </a:solidFill>
              </a:rPr>
              <a:t>Form </a:t>
            </a:r>
            <a:r>
              <a:rPr lang="de-DE" sz="2400" dirty="0">
                <a:solidFill>
                  <a:prstClr val="black"/>
                </a:solidFill>
              </a:rPr>
              <a:t>des Werks</a:t>
            </a:r>
          </a:p>
          <a:p>
            <a:pPr lvl="1">
              <a:buFontTx/>
              <a:buChar char="-"/>
            </a:pPr>
            <a:r>
              <a:rPr lang="de-DE" sz="2400" dirty="0">
                <a:solidFill>
                  <a:prstClr val="black"/>
                </a:solidFill>
              </a:rPr>
              <a:t>Datum des </a:t>
            </a:r>
            <a:r>
              <a:rPr lang="de-DE" sz="2400" dirty="0" smtClean="0">
                <a:solidFill>
                  <a:prstClr val="black"/>
                </a:solidFill>
              </a:rPr>
              <a:t>Werks</a:t>
            </a:r>
          </a:p>
          <a:p>
            <a:pPr lvl="1">
              <a:buFontTx/>
              <a:buChar char="-"/>
            </a:pPr>
            <a:r>
              <a:rPr lang="de-DE" sz="2400" dirty="0" smtClean="0">
                <a:solidFill>
                  <a:prstClr val="black"/>
                </a:solidFill>
              </a:rPr>
              <a:t>Ursprungsort des Werks</a:t>
            </a:r>
          </a:p>
          <a:p>
            <a:pPr lvl="1">
              <a:buFontTx/>
              <a:buChar char="-"/>
            </a:pPr>
            <a:r>
              <a:rPr lang="de-DE" sz="2400" dirty="0" smtClean="0">
                <a:solidFill>
                  <a:prstClr val="black"/>
                </a:solidFill>
              </a:rPr>
              <a:t>Sonstige unterscheidende Eigenschaft des Werks</a:t>
            </a:r>
          </a:p>
          <a:p>
            <a:pPr lvl="1">
              <a:buFontTx/>
              <a:buChar char="-"/>
            </a:pPr>
            <a:r>
              <a:rPr lang="de-DE" sz="2400" dirty="0" smtClean="0">
                <a:solidFill>
                  <a:prstClr val="black"/>
                </a:solidFill>
              </a:rPr>
              <a:t>Sonstige Person, Familie oder Körperschaft, die mit einem Werk in Verbindung steht</a:t>
            </a:r>
          </a:p>
          <a:p>
            <a:pPr lvl="1">
              <a:buFontTx/>
              <a:buChar char="-"/>
            </a:pPr>
            <a:endParaRPr lang="de-DE" sz="2400" dirty="0" smtClean="0">
              <a:solidFill>
                <a:prstClr val="black"/>
              </a:solidFill>
            </a:endParaRPr>
          </a:p>
          <a:p>
            <a:pPr marL="57150" indent="0">
              <a:buNone/>
            </a:pPr>
            <a:r>
              <a:rPr lang="de-DE" dirty="0" smtClean="0">
                <a:solidFill>
                  <a:prstClr val="black"/>
                </a:solidFill>
              </a:rPr>
              <a:t>Zusatzelemente </a:t>
            </a:r>
            <a:r>
              <a:rPr lang="de-DE" dirty="0">
                <a:solidFill>
                  <a:prstClr val="black"/>
                </a:solidFill>
              </a:rPr>
              <a:t>sind:</a:t>
            </a:r>
          </a:p>
          <a:p>
            <a:pPr lvl="1">
              <a:buFontTx/>
              <a:buChar char="-"/>
            </a:pPr>
            <a:r>
              <a:rPr lang="de-DE" sz="2400" dirty="0" smtClean="0">
                <a:solidFill>
                  <a:prstClr val="black"/>
                </a:solidFill>
              </a:rPr>
              <a:t>Status </a:t>
            </a:r>
            <a:r>
              <a:rPr lang="de-DE" sz="2400" dirty="0">
                <a:solidFill>
                  <a:prstClr val="black"/>
                </a:solidFill>
              </a:rPr>
              <a:t>der Identifizierung</a:t>
            </a:r>
          </a:p>
          <a:p>
            <a:pPr lvl="1">
              <a:buFontTx/>
              <a:buChar char="-"/>
            </a:pPr>
            <a:r>
              <a:rPr lang="de-DE" sz="2400" dirty="0">
                <a:solidFill>
                  <a:prstClr val="black"/>
                </a:solidFill>
              </a:rPr>
              <a:t>Konsultierte Quelle</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4.01: Normdaten: Werke | PICA DNB/ZDB | Stand: 15.03.2016 | CC BY-NC-SA</a:t>
            </a:r>
            <a:endParaRPr lang="de-DE" sz="800" dirty="0"/>
          </a:p>
        </p:txBody>
      </p:sp>
      <p:sp>
        <p:nvSpPr>
          <p:cNvPr id="5" name="Foliennummernplatzhalter 4"/>
          <p:cNvSpPr>
            <a:spLocks noGrp="1"/>
          </p:cNvSpPr>
          <p:nvPr>
            <p:ph type="sldNum" sz="quarter" idx="4294967295"/>
          </p:nvPr>
        </p:nvSpPr>
        <p:spPr>
          <a:xfrm>
            <a:off x="7236296" y="6376243"/>
            <a:ext cx="1450504" cy="365125"/>
          </a:xfrm>
          <a:prstGeom prst="rect">
            <a:avLst/>
          </a:prstGeom>
        </p:spPr>
        <p:txBody>
          <a:bodyPr/>
          <a:lstStyle/>
          <a:p>
            <a:r>
              <a:rPr lang="de-DE" sz="1000" dirty="0" smtClean="0">
                <a:latin typeface="Verdana" panose="020B0604030504040204" pitchFamily="34" charset="0"/>
                <a:ea typeface="Verdana" panose="020B0604030504040204" pitchFamily="34" charset="0"/>
                <a:cs typeface="Verdana" panose="020B0604030504040204" pitchFamily="34" charset="0"/>
              </a:rPr>
              <a:t>	</a:t>
            </a:r>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1121333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des 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Definition (Glossar):</a:t>
            </a:r>
          </a:p>
          <a:p>
            <a:r>
              <a:rPr lang="de-DE" dirty="0" smtClean="0"/>
              <a:t>„Ein Titel des Werks ist ein Wort, ein Zeichen, eine Gruppe von Wörtern und/oder Zeichen, unter dem/der ein Werk bekannt </a:t>
            </a:r>
            <a:r>
              <a:rPr lang="de-DE" smtClean="0"/>
              <a:t>ist.“</a:t>
            </a:r>
          </a:p>
          <a:p>
            <a:endParaRPr lang="de-DE" smtClean="0"/>
          </a:p>
          <a:p>
            <a:r>
              <a:rPr lang="de-DE" smtClean="0"/>
              <a:t>zwei </a:t>
            </a:r>
            <a:r>
              <a:rPr lang="de-DE" dirty="0" smtClean="0"/>
              <a:t>Kategorien von Titeln:</a:t>
            </a:r>
            <a:br>
              <a:rPr lang="de-DE" dirty="0" smtClean="0"/>
            </a:br>
            <a:r>
              <a:rPr lang="de-DE" sz="2400" dirty="0" smtClean="0"/>
              <a:t>a) bevorzugter Titel des Werks </a:t>
            </a:r>
            <a:r>
              <a:rPr lang="de-DE" dirty="0"/>
              <a:t>(RDA 6.2.2</a:t>
            </a:r>
            <a:r>
              <a:rPr lang="de-DE" dirty="0" smtClean="0"/>
              <a:t>)</a:t>
            </a:r>
            <a:r>
              <a:rPr lang="de-DE" sz="2400" dirty="0" smtClean="0"/>
              <a:t/>
            </a:r>
            <a:br>
              <a:rPr lang="de-DE" sz="2400" dirty="0" smtClean="0"/>
            </a:br>
            <a:r>
              <a:rPr lang="de-DE" sz="2400" dirty="0" smtClean="0"/>
              <a:t>    = Standardelement </a:t>
            </a:r>
            <a:br>
              <a:rPr lang="de-DE" sz="2400" dirty="0" smtClean="0"/>
            </a:br>
            <a:r>
              <a:rPr lang="de-DE" sz="2400" dirty="0" smtClean="0"/>
              <a:t>b) abweichender Titel des Werks </a:t>
            </a:r>
            <a:r>
              <a:rPr lang="de-DE" dirty="0"/>
              <a:t>(RDA 6.2.3</a:t>
            </a:r>
            <a:r>
              <a:rPr lang="de-DE" dirty="0" smtClean="0"/>
              <a:t>)</a:t>
            </a:r>
            <a:r>
              <a:rPr lang="de-DE" sz="2400" dirty="0"/>
              <a:t/>
            </a:r>
            <a:br>
              <a:rPr lang="de-DE" sz="2400" dirty="0"/>
            </a:br>
            <a:r>
              <a:rPr lang="de-DE" sz="2400" dirty="0" smtClean="0"/>
              <a:t>    = </a:t>
            </a:r>
            <a:r>
              <a:rPr lang="de-DE" sz="2400" u="sng" dirty="0" smtClean="0"/>
              <a:t>kein</a:t>
            </a:r>
            <a:r>
              <a:rPr lang="de-DE" sz="2400" dirty="0" smtClean="0"/>
              <a:t> Standardelement</a:t>
            </a:r>
            <a:br>
              <a:rPr lang="de-DE" sz="2400" dirty="0" smtClean="0"/>
            </a:br>
            <a:endParaRPr lang="de-DE" dirty="0"/>
          </a:p>
          <a:p>
            <a:r>
              <a:rPr lang="de-DE" dirty="0"/>
              <a:t>Titel des Werks können aus jeder beliebigen Informationsquelle </a:t>
            </a:r>
            <a:r>
              <a:rPr lang="de-DE"/>
              <a:t>entnommen </a:t>
            </a:r>
            <a:r>
              <a:rPr lang="de-DE" smtClean="0"/>
              <a:t>werden (aber RDA 6.2.2.2 D-A-CH beachten)</a:t>
            </a:r>
            <a:endParaRPr lang="de-DE" dirty="0"/>
          </a:p>
        </p:txBody>
      </p:sp>
      <p:sp>
        <p:nvSpPr>
          <p:cNvPr id="4"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528860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r>
              <a:rPr lang="de-DE" dirty="0" smtClean="0"/>
              <a:t>Titel </a:t>
            </a:r>
            <a:r>
              <a:rPr lang="de-DE" dirty="0"/>
              <a:t>für Werke werden in der vorliegenden Sprache und Schrift übernommen (RDA 5.4</a:t>
            </a:r>
            <a:r>
              <a:rPr lang="de-DE" dirty="0" smtClean="0"/>
              <a:t>).</a:t>
            </a:r>
          </a:p>
          <a:p>
            <a:endParaRPr lang="de-DE" dirty="0"/>
          </a:p>
          <a:p>
            <a:r>
              <a:rPr lang="de-DE" dirty="0" smtClean="0"/>
              <a:t>Die transliterierte </a:t>
            </a:r>
            <a:r>
              <a:rPr lang="de-DE" dirty="0"/>
              <a:t>Form des Titels wird entweder als Ersatz für die Form, die in der Quelle </a:t>
            </a:r>
            <a:r>
              <a:rPr lang="de-DE" dirty="0" smtClean="0"/>
              <a:t>erscheint, </a:t>
            </a:r>
            <a:r>
              <a:rPr lang="de-DE" dirty="0"/>
              <a:t>oder </a:t>
            </a:r>
            <a:r>
              <a:rPr lang="de-DE" dirty="0" smtClean="0"/>
              <a:t>zusätzlich erfasst (RDA 5.4 D-A-CH).</a:t>
            </a:r>
          </a:p>
        </p:txBody>
      </p:sp>
      <p:sp>
        <p:nvSpPr>
          <p:cNvPr id="4" name="Fußzeilenplatzhalter 3"/>
          <p:cNvSpPr>
            <a:spLocks noGrp="1"/>
          </p:cNvSpPr>
          <p:nvPr>
            <p:ph type="ftr" sz="quarter" idx="14"/>
          </p:nvPr>
        </p:nvSpPr>
        <p:spPr>
          <a:xfrm>
            <a:off x="468312" y="6376988"/>
            <a:ext cx="7632079" cy="365125"/>
          </a:xfrm>
        </p:spPr>
        <p:txBody>
          <a:bodyPr/>
          <a:lstStyle/>
          <a:p>
            <a:pPr>
              <a:defRPr/>
            </a:pPr>
            <a:r>
              <a:rPr lang="de-DE" sz="800" smtClean="0"/>
              <a:t>AG RDA Schulungsunterlagen – Modul 4.01: Normdaten: Werke | PICA DNB/ZDB | Stand: 15.03.2016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8</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Titel 5"/>
          <p:cNvSpPr>
            <a:spLocks noGrp="1"/>
          </p:cNvSpPr>
          <p:nvPr>
            <p:ph type="title"/>
          </p:nvPr>
        </p:nvSpPr>
        <p:spPr/>
        <p:txBody>
          <a:bodyPr/>
          <a:lstStyle/>
          <a:p>
            <a:r>
              <a:rPr lang="de-DE" dirty="0"/>
              <a:t>Sprache und Schrift des Titels des Werks</a:t>
            </a:r>
          </a:p>
        </p:txBody>
      </p:sp>
    </p:spTree>
    <p:extLst>
      <p:ext uri="{BB962C8B-B14F-4D97-AF65-F5344CB8AC3E}">
        <p14:creationId xmlns:p14="http://schemas.microsoft.com/office/powerpoint/2010/main" val="33034826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und Schrift des Titels des Werks -2-</a:t>
            </a:r>
            <a:endParaRPr lang="de-DE" dirty="0"/>
          </a:p>
        </p:txBody>
      </p:sp>
      <p:sp>
        <p:nvSpPr>
          <p:cNvPr id="3" name="Textplatzhalter 2"/>
          <p:cNvSpPr>
            <a:spLocks noGrp="1"/>
          </p:cNvSpPr>
          <p:nvPr>
            <p:ph type="body" sz="quarter" idx="13"/>
          </p:nvPr>
        </p:nvSpPr>
        <p:spPr/>
        <p:txBody>
          <a:bodyPr/>
          <a:lstStyle/>
          <a:p>
            <a:pPr lvl="0"/>
            <a:r>
              <a:rPr lang="de-DE" dirty="0" smtClean="0">
                <a:solidFill>
                  <a:prstClr val="black"/>
                </a:solidFill>
              </a:rPr>
              <a:t>Im </a:t>
            </a:r>
            <a:r>
              <a:rPr lang="de-DE" dirty="0">
                <a:solidFill>
                  <a:prstClr val="black"/>
                </a:solidFill>
              </a:rPr>
              <a:t>deutschsprachigen Raum wird in Normdatensätzen i</a:t>
            </a:r>
            <a:r>
              <a:rPr lang="de-DE" dirty="0" smtClean="0">
                <a:solidFill>
                  <a:prstClr val="black"/>
                </a:solidFill>
              </a:rPr>
              <a:t>. d. R</a:t>
            </a:r>
            <a:r>
              <a:rPr lang="de-DE" dirty="0">
                <a:solidFill>
                  <a:prstClr val="black"/>
                </a:solidFill>
              </a:rPr>
              <a:t>. die transliterierte Form als bevorzugter </a:t>
            </a:r>
            <a:r>
              <a:rPr lang="de-DE">
                <a:solidFill>
                  <a:prstClr val="black"/>
                </a:solidFill>
              </a:rPr>
              <a:t>Titel </a:t>
            </a:r>
            <a:r>
              <a:rPr lang="de-DE" smtClean="0">
                <a:solidFill>
                  <a:prstClr val="black"/>
                </a:solidFill>
              </a:rPr>
              <a:t>erfasst</a:t>
            </a:r>
          </a:p>
          <a:p>
            <a:pPr lvl="0"/>
            <a:r>
              <a:rPr lang="de-DE" smtClean="0">
                <a:solidFill>
                  <a:prstClr val="black"/>
                </a:solidFill>
              </a:rPr>
              <a:t>Die originalschriftliche Form ist dann ein abweichender Titel des Werks</a:t>
            </a:r>
            <a:endParaRPr lang="de-DE" dirty="0">
              <a:solidFill>
                <a:prstClr val="black"/>
              </a:solidFill>
            </a:endParaRPr>
          </a:p>
          <a:p>
            <a:pPr marL="0" lvl="0" indent="0">
              <a:buNone/>
            </a:pPr>
            <a:endParaRPr lang="de-DE" dirty="0">
              <a:solidFill>
                <a:prstClr val="black"/>
              </a:solidFill>
            </a:endParaRPr>
          </a:p>
          <a:p>
            <a:pPr marL="0" indent="0">
              <a:buNone/>
            </a:pPr>
            <a:endParaRPr lang="de-DE" dirty="0" smtClean="0"/>
          </a:p>
          <a:p>
            <a:pPr marL="0" lvl="0" indent="0" fontAlgn="auto">
              <a:lnSpc>
                <a:spcPts val="1600"/>
              </a:lnSpc>
              <a:spcBef>
                <a:spcPts val="600"/>
              </a:spcBef>
              <a:spcAft>
                <a:spcPts val="600"/>
              </a:spcAft>
              <a:buNone/>
            </a:pPr>
            <a:r>
              <a:rPr lang="de-DE" smtClean="0"/>
              <a:t>Beispiel:</a:t>
            </a:r>
          </a:p>
          <a:p>
            <a:pPr marL="0" indent="0" fontAlgn="auto">
              <a:lnSpc>
                <a:spcPts val="1600"/>
              </a:lnSpc>
              <a:spcBef>
                <a:spcPts val="600"/>
              </a:spcBef>
              <a:spcAft>
                <a:spcPts val="600"/>
              </a:spcAft>
              <a:buNone/>
            </a:pPr>
            <a:r>
              <a:rPr lang="de-DE" sz="1800"/>
              <a:t>In der Informationsquelle: </a:t>
            </a:r>
            <a:r>
              <a:rPr lang="ru-RU" sz="1800">
                <a:solidFill>
                  <a:prstClr val="black"/>
                </a:solidFill>
                <a:ea typeface="Verdana" panose="020B0604030504040204" pitchFamily="34" charset="0"/>
                <a:cs typeface="Verdana" panose="020B0604030504040204" pitchFamily="34" charset="0"/>
              </a:rPr>
              <a:t>Памятники российского права московского государства</a:t>
            </a:r>
            <a:endParaRPr lang="de-DE" sz="1800">
              <a:solidFill>
                <a:prstClr val="black"/>
              </a:solidFill>
              <a:ea typeface="Verdana" panose="020B0604030504040204" pitchFamily="34" charset="0"/>
              <a:cs typeface="Verdana" panose="020B0604030504040204" pitchFamily="34" charset="0"/>
            </a:endParaRPr>
          </a:p>
          <a:p>
            <a:pPr marL="0" lvl="0" indent="0" fontAlgn="auto">
              <a:lnSpc>
                <a:spcPts val="1600"/>
              </a:lnSpc>
              <a:spcBef>
                <a:spcPts val="600"/>
              </a:spcBef>
              <a:spcAft>
                <a:spcPts val="600"/>
              </a:spcAft>
              <a:buNone/>
            </a:pPr>
            <a:r>
              <a:rPr lang="de-DE" b="1" smtClean="0"/>
              <a:t/>
            </a:r>
            <a:br>
              <a:rPr lang="de-DE" b="1" smtClean="0"/>
            </a:br>
            <a:endParaRPr lang="de-DE" b="1" smtClean="0"/>
          </a:p>
          <a:p>
            <a:endParaRPr lang="de-DE" smtClean="0"/>
          </a:p>
          <a:p>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9</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2993867076"/>
              </p:ext>
            </p:extLst>
          </p:nvPr>
        </p:nvGraphicFramePr>
        <p:xfrm>
          <a:off x="395536" y="4629912"/>
          <a:ext cx="7920880" cy="1336706"/>
        </p:xfrm>
        <a:graphic>
          <a:graphicData uri="http://schemas.openxmlformats.org/drawingml/2006/table">
            <a:tbl>
              <a:tblPr firstRow="1" bandRow="1">
                <a:tableStyleId>{5C22544A-7EE6-4342-B048-85BDC9FD1C3A}</a:tableStyleId>
              </a:tblPr>
              <a:tblGrid>
                <a:gridCol w="1132137"/>
                <a:gridCol w="1132137"/>
                <a:gridCol w="2877922"/>
                <a:gridCol w="2778684"/>
              </a:tblGrid>
              <a:tr h="635654">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05820">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7" name="Fußzeilenplatzhalter 3"/>
          <p:cNvSpPr>
            <a:spLocks noGrp="1"/>
          </p:cNvSpPr>
          <p:nvPr>
            <p:ph type="ftr" sz="quarter" idx="14"/>
          </p:nvPr>
        </p:nvSpPr>
        <p:spPr>
          <a:xfrm>
            <a:off x="468312" y="6376988"/>
            <a:ext cx="7128023" cy="365125"/>
          </a:xfrm>
        </p:spPr>
        <p:txBody>
          <a:bodyPr/>
          <a:lstStyle/>
          <a:p>
            <a:pPr>
              <a:defRPr/>
            </a:pPr>
            <a:r>
              <a:rPr lang="de-DE" sz="800" smtClean="0"/>
              <a:t>AG RDA Schulungsunterlagen – Modul 4.01: Normdaten: Werke | PICA DNB/ZDB | Stand: 15.03.2016 | CC BY-NC-SA</a:t>
            </a:r>
            <a:endParaRPr lang="de-DE" sz="800" dirty="0"/>
          </a:p>
        </p:txBody>
      </p:sp>
    </p:spTree>
    <p:extLst>
      <p:ext uri="{BB962C8B-B14F-4D97-AF65-F5344CB8AC3E}">
        <p14:creationId xmlns:p14="http://schemas.microsoft.com/office/powerpoint/2010/main" val="3576335916"/>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2977</Words>
  <Application>Microsoft Office PowerPoint</Application>
  <PresentationFormat>Bildschirmpräsentation (4:3)</PresentationFormat>
  <Paragraphs>594</Paragraphs>
  <Slides>45</Slides>
  <Notes>3</Notes>
  <HiddenSlides>0</HiddenSlides>
  <MMClips>0</MMClips>
  <ScaleCrop>false</ScaleCrop>
  <HeadingPairs>
    <vt:vector size="4" baseType="variant">
      <vt:variant>
        <vt:lpstr>Design</vt:lpstr>
      </vt:variant>
      <vt:variant>
        <vt:i4>1</vt:i4>
      </vt:variant>
      <vt:variant>
        <vt:lpstr>Folientitel</vt:lpstr>
      </vt:variant>
      <vt:variant>
        <vt:i4>45</vt:i4>
      </vt:variant>
    </vt:vector>
  </HeadingPairs>
  <TitlesOfParts>
    <vt:vector size="46" baseType="lpstr">
      <vt:lpstr>Larissa</vt:lpstr>
      <vt:lpstr>Schulungsunterlagen der AG RDA</vt:lpstr>
      <vt:lpstr>Werke - Normdaten </vt:lpstr>
      <vt:lpstr>Grundsätzliches</vt:lpstr>
      <vt:lpstr>Merkmale des Werks</vt:lpstr>
      <vt:lpstr>Merkmale des Werks - Standardelemente</vt:lpstr>
      <vt:lpstr>Merkmale des Werks - Standardelemente</vt:lpstr>
      <vt:lpstr>Titel des Werks</vt:lpstr>
      <vt:lpstr>Sprache und Schrift des Titels des Werks</vt:lpstr>
      <vt:lpstr>Sprache und Schrift des Titels des Werks -2-</vt:lpstr>
      <vt:lpstr>Groß-und Kleinschreibung, Symbole etc.</vt:lpstr>
      <vt:lpstr>Bevorzugter Titel des Werks</vt:lpstr>
      <vt:lpstr>Bevorzugter Titel des Werks</vt:lpstr>
      <vt:lpstr>Bestimmung des bevorzugten Titels</vt:lpstr>
      <vt:lpstr>Sprache des bevorzugten Titels -1- </vt:lpstr>
      <vt:lpstr>Sprache des bevorzugten Titels -2- </vt:lpstr>
      <vt:lpstr>Sprache des bevorzugten Titels -2- </vt:lpstr>
      <vt:lpstr>Sprache des bevorzugten Titels -3- </vt:lpstr>
      <vt:lpstr>Sprache des bevorzugten Titels -3- </vt:lpstr>
      <vt:lpstr>Sprache des bevorzugten Titels -4- </vt:lpstr>
      <vt:lpstr>Sprache des bevorzugten Titels -5- </vt:lpstr>
      <vt:lpstr>Sprache des bevorzugten Titels -6- </vt:lpstr>
      <vt:lpstr>Abweichender Titel des Werks</vt:lpstr>
      <vt:lpstr>Abweichender Titel des Werks</vt:lpstr>
      <vt:lpstr>Abweichender Titel des Werks</vt:lpstr>
      <vt:lpstr>Abweichender Titel des Werks</vt:lpstr>
      <vt:lpstr>Abweichender Titel des Werks</vt:lpstr>
      <vt:lpstr>Normierter Sucheinstieg für Werke</vt:lpstr>
      <vt:lpstr>Werke von einem geistigen Schöpfer</vt:lpstr>
      <vt:lpstr>Werke von einem geistigen Schöpfer</vt:lpstr>
      <vt:lpstr>Werke von mehreren geistigen Schöpfern</vt:lpstr>
      <vt:lpstr>Werke von mehreren geistigen Schöpfern</vt:lpstr>
      <vt:lpstr>Werke von mehreren geistigen Schöpfern</vt:lpstr>
      <vt:lpstr>Werke mit unsicherer Verantwortlichkeit</vt:lpstr>
      <vt:lpstr>Werke mit unsicherer Verantwortlichkeit</vt:lpstr>
      <vt:lpstr>Werke mit wahrscheinlicher Verantwortlichkeit</vt:lpstr>
      <vt:lpstr>Werke mit wahrscheinlicher Verantwortlichkeit</vt:lpstr>
      <vt:lpstr>Werk hat keinen geistigen Schöpfer</vt:lpstr>
      <vt:lpstr>Werk hat keinen geistigen Schöpfer</vt:lpstr>
      <vt:lpstr> Merkmale zur Unterscheidung -1- </vt:lpstr>
      <vt:lpstr> Merkmale zur Unterscheidung -2- </vt:lpstr>
      <vt:lpstr> Merkmale zur Unterscheidung -2- </vt:lpstr>
      <vt:lpstr> Merkmale zur Unterscheidung -2- </vt:lpstr>
      <vt:lpstr> Merkmale zur Unterscheidung -2- </vt:lpstr>
      <vt:lpstr> Sonstige Person, Familie oder Körperschaft </vt:lpstr>
      <vt:lpstr> Sonstige Person, Familie oder Körperschaft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211</cp:revision>
  <dcterms:created xsi:type="dcterms:W3CDTF">2014-02-18T07:01:40Z</dcterms:created>
  <dcterms:modified xsi:type="dcterms:W3CDTF">2017-08-16T11:26:27Z</dcterms:modified>
</cp:coreProperties>
</file>