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3" r:id="rId6"/>
    <p:sldId id="306" r:id="rId7"/>
    <p:sldId id="307" r:id="rId8"/>
    <p:sldId id="308" r:id="rId9"/>
    <p:sldId id="309" r:id="rId10"/>
    <p:sldId id="310" r:id="rId11"/>
    <p:sldId id="311" r:id="rId12"/>
    <p:sldId id="329" r:id="rId13"/>
    <p:sldId id="330" r:id="rId14"/>
    <p:sldId id="326" r:id="rId15"/>
    <p:sldId id="312" r:id="rId16"/>
    <p:sldId id="313" r:id="rId17"/>
    <p:sldId id="335" r:id="rId18"/>
    <p:sldId id="314" r:id="rId19"/>
    <p:sldId id="334" r:id="rId20"/>
    <p:sldId id="315" r:id="rId21"/>
    <p:sldId id="304" r:id="rId22"/>
    <p:sldId id="316" r:id="rId23"/>
    <p:sldId id="333" r:id="rId24"/>
    <p:sldId id="318" r:id="rId25"/>
    <p:sldId id="332" r:id="rId26"/>
    <p:sldId id="319" r:id="rId27"/>
    <p:sldId id="320" r:id="rId28"/>
    <p:sldId id="327" r:id="rId29"/>
    <p:sldId id="331" r:id="rId30"/>
    <p:sldId id="322" r:id="rId31"/>
    <p:sldId id="323" r:id="rId32"/>
    <p:sldId id="324" r:id="rId33"/>
    <p:sldId id="325" r:id="rId34"/>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756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18.03.2016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18.03.2016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24</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25</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31</a:t>
            </a:fld>
            <a:endParaRPr lang="de-DE" altLang="de-DE"/>
          </a:p>
        </p:txBody>
      </p:sp>
    </p:spTree>
    <p:extLst>
      <p:ext uri="{BB962C8B-B14F-4D97-AF65-F5344CB8AC3E}">
        <p14:creationId xmlns:p14="http://schemas.microsoft.com/office/powerpoint/2010/main" val="2360782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PICA DNB/ZDB | Stand: 15.03.2016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PICA DNB/ZDB | Stand: 15.03.2016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7632080"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t>
            </a:r>
            <a:r>
              <a:rPr lang="de-DE" dirty="0" smtClean="0"/>
              <a:t>Ausgabe in Originalsprache </a:t>
            </a:r>
            <a:r>
              <a:rPr lang="de-DE" dirty="0"/>
              <a:t>als </a:t>
            </a:r>
            <a:r>
              <a:rPr lang="de-DE" dirty="0" smtClean="0"/>
              <a:t>bevorzugter Titel</a:t>
            </a:r>
            <a:endParaRPr lang="de-DE" dirty="0"/>
          </a:p>
          <a:p>
            <a:r>
              <a:rPr lang="de-DE" dirty="0" smtClean="0"/>
              <a:t>Beispiel: </a:t>
            </a: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gelegt.</a:t>
            </a:r>
          </a:p>
        </p:txBody>
      </p:sp>
      <p:graphicFrame>
        <p:nvGraphicFramePr>
          <p:cNvPr id="8" name="Tabelle 7"/>
          <p:cNvGraphicFramePr>
            <a:graphicFrameLocks noGrp="1"/>
          </p:cNvGraphicFramePr>
          <p:nvPr>
            <p:extLst>
              <p:ext uri="{D42A27DB-BD31-4B8C-83A1-F6EECF244321}">
                <p14:modId xmlns:p14="http://schemas.microsoft.com/office/powerpoint/2010/main" val="3627251857"/>
              </p:ext>
            </p:extLst>
          </p:nvPr>
        </p:nvGraphicFramePr>
        <p:xfrm>
          <a:off x="539552" y="4653136"/>
          <a:ext cx="7920880" cy="1726362"/>
        </p:xfrm>
        <a:graphic>
          <a:graphicData uri="http://schemas.openxmlformats.org/drawingml/2006/table">
            <a:tbl>
              <a:tblPr firstRow="1" bandRow="1">
                <a:tableStyleId>{5C22544A-7EE6-4342-B048-85BDC9FD1C3A}</a:tableStyleId>
              </a:tblPr>
              <a:tblGrid>
                <a:gridCol w="1173464"/>
                <a:gridCol w="1173464"/>
                <a:gridCol w="2835870"/>
                <a:gridCol w="2738082"/>
              </a:tblGrid>
              <a:tr h="394436">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smtClean="0">
                          <a:latin typeface="Verdana" panose="020B0604030504040204" pitchFamily="34" charset="0"/>
                          <a:ea typeface="Verdana" panose="020B0604030504040204" pitchFamily="34" charset="0"/>
                          <a:cs typeface="Verdana" panose="020B0604030504040204" pitchFamily="34" charset="0"/>
                        </a:rPr>
                        <a:t>!IDN!Die @Dreiflüssestadt</a:t>
                      </a:r>
                      <a:r>
                        <a:rPr lang="en-US" sz="1800" baseline="0" smtClean="0">
                          <a:latin typeface="Verdana" panose="020B0604030504040204" pitchFamily="34" charset="0"/>
                          <a:ea typeface="Verdana" panose="020B0604030504040204" pitchFamily="34" charset="0"/>
                          <a:cs typeface="Verdana" panose="020B0604030504040204" pitchFamily="34" charset="0"/>
                        </a:rPr>
                        <a:t> </a:t>
                      </a:r>
                      <a:r>
                        <a:rPr lang="en-US" sz="1800" baseline="0" dirty="0" smtClean="0">
                          <a:latin typeface="Verdana" panose="020B0604030504040204" pitchFamily="34" charset="0"/>
                          <a:ea typeface="Verdana" panose="020B0604030504040204" pitchFamily="34" charset="0"/>
                          <a:cs typeface="Verdana" panose="020B0604030504040204" pitchFamily="34" charset="0"/>
                        </a:rPr>
                        <a:t>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848104"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a:t>
            </a:fld>
            <a:endParaRPr lang="de-DE" altLang="de-DE"/>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p:txBody>
      </p:sp>
      <p:graphicFrame>
        <p:nvGraphicFramePr>
          <p:cNvPr id="9" name="Tabelle 8"/>
          <p:cNvGraphicFramePr>
            <a:graphicFrameLocks noGrp="1"/>
          </p:cNvGraphicFramePr>
          <p:nvPr>
            <p:extLst>
              <p:ext uri="{D42A27DB-BD31-4B8C-83A1-F6EECF244321}">
                <p14:modId xmlns:p14="http://schemas.microsoft.com/office/powerpoint/2010/main" val="1070238269"/>
              </p:ext>
            </p:extLst>
          </p:nvPr>
        </p:nvGraphicFramePr>
        <p:xfrm>
          <a:off x="539552" y="4365092"/>
          <a:ext cx="7920880" cy="1726362"/>
        </p:xfrm>
        <a:graphic>
          <a:graphicData uri="http://schemas.openxmlformats.org/drawingml/2006/table">
            <a:tbl>
              <a:tblPr firstRow="1" bandRow="1">
                <a:tableStyleId>{5C22544A-7EE6-4342-B048-85BDC9FD1C3A}</a:tableStyleId>
              </a:tblPr>
              <a:tblGrid>
                <a:gridCol w="1173464"/>
                <a:gridCol w="1173464"/>
                <a:gridCol w="2322924"/>
                <a:gridCol w="3251028"/>
              </a:tblGrid>
              <a:tr h="394436">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 @single </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776096"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12</a:t>
            </a:fld>
            <a:endParaRPr lang="de-DE" altLang="de-DE"/>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6" name="Fußzeilenplatzhalter 5"/>
          <p:cNvSpPr>
            <a:spLocks noGrp="1"/>
          </p:cNvSpPr>
          <p:nvPr>
            <p:ph type="ftr" sz="quarter" idx="14"/>
          </p:nvPr>
        </p:nvSpPr>
        <p:spPr>
          <a:xfrm>
            <a:off x="468312" y="6376988"/>
            <a:ext cx="7704088"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13</a:t>
            </a:fld>
            <a:endParaRPr lang="de-DE" altLang="de-DE"/>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2200" dirty="0" smtClean="0"/>
          </a:p>
          <a:p>
            <a:r>
              <a:rPr lang="de-DE" sz="2200" dirty="0" smtClean="0"/>
              <a:t>Beispiel:</a:t>
            </a:r>
            <a:r>
              <a:rPr lang="de-DE" dirty="0" smtClean="0"/>
              <a:t> </a:t>
            </a:r>
            <a:br>
              <a:rPr lang="de-DE" dirty="0" smtClean="0"/>
            </a:br>
            <a:r>
              <a:rPr lang="de-DE" sz="2200" dirty="0" smtClean="0"/>
              <a:t>Dieses </a:t>
            </a:r>
            <a:r>
              <a:rPr lang="de-DE" sz="2200" dirty="0"/>
              <a:t>Werk wurde </a:t>
            </a:r>
            <a:r>
              <a:rPr lang="de-DE" sz="2200"/>
              <a:t>im </a:t>
            </a:r>
            <a:r>
              <a:rPr lang="de-DE" sz="2200" smtClean="0"/>
              <a:t>selben </a:t>
            </a:r>
            <a:r>
              <a:rPr lang="de-DE" sz="2200" dirty="0"/>
              <a:t>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p:txBody>
      </p:sp>
      <p:graphicFrame>
        <p:nvGraphicFramePr>
          <p:cNvPr id="8" name="Tabelle 7"/>
          <p:cNvGraphicFramePr>
            <a:graphicFrameLocks noGrp="1"/>
          </p:cNvGraphicFramePr>
          <p:nvPr>
            <p:extLst>
              <p:ext uri="{D42A27DB-BD31-4B8C-83A1-F6EECF244321}">
                <p14:modId xmlns:p14="http://schemas.microsoft.com/office/powerpoint/2010/main" val="1029601245"/>
              </p:ext>
            </p:extLst>
          </p:nvPr>
        </p:nvGraphicFramePr>
        <p:xfrm>
          <a:off x="539552" y="4581128"/>
          <a:ext cx="7920880" cy="1713170"/>
        </p:xfrm>
        <a:graphic>
          <a:graphicData uri="http://schemas.openxmlformats.org/drawingml/2006/table">
            <a:tbl>
              <a:tblPr firstRow="1" bandRow="1">
                <a:tableStyleId>{5C22544A-7EE6-4342-B048-85BDC9FD1C3A}</a:tableStyleId>
              </a:tblPr>
              <a:tblGrid>
                <a:gridCol w="1173464"/>
                <a:gridCol w="1173464"/>
                <a:gridCol w="2835870"/>
                <a:gridCol w="2738082"/>
              </a:tblGrid>
              <a:tr h="408008">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smtClean="0">
                          <a:latin typeface="Verdana" panose="020B0604030504040204" pitchFamily="34" charset="0"/>
                          <a:ea typeface="Verdana" panose="020B0604030504040204" pitchFamily="34" charset="0"/>
                          <a:cs typeface="Verdana" panose="020B0604030504040204" pitchFamily="34" charset="0"/>
                        </a:rPr>
                        <a:t>The</a:t>
                      </a:r>
                      <a:r>
                        <a:rPr lang="en-US" sz="1800" baseline="0" smtClean="0">
                          <a:latin typeface="Verdana" panose="020B0604030504040204" pitchFamily="34" charset="0"/>
                          <a:ea typeface="Verdana" panose="020B0604030504040204" pitchFamily="34" charset="0"/>
                          <a:cs typeface="Verdana" panose="020B0604030504040204" pitchFamily="34" charset="0"/>
                        </a:rPr>
                        <a:t> @arms </a:t>
                      </a:r>
                      <a:r>
                        <a:rPr lang="en-US" sz="1800" baseline="0" dirty="0" smtClean="0">
                          <a:latin typeface="Verdana" panose="020B0604030504040204" pitchFamily="34" charset="0"/>
                          <a:ea typeface="Verdana" panose="020B0604030504040204" pitchFamily="34" charset="0"/>
                          <a:cs typeface="Verdana" panose="020B0604030504040204" pitchFamily="34" charset="0"/>
                        </a:rPr>
                        <a:t>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52581">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776096"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14</a:t>
            </a:fld>
            <a:endParaRPr lang="de-DE" altLang="de-DE"/>
          </a:p>
        </p:txBody>
      </p:sp>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15</a:t>
            </a:fld>
            <a:endParaRPr lang="de-DE" altLang="de-DE"/>
          </a:p>
        </p:txBody>
      </p:sp>
      <p:sp>
        <p:nvSpPr>
          <p:cNvPr id="7"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7776096"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4" name="Fußzeilenplatzhalter 3"/>
          <p:cNvSpPr>
            <a:spLocks noGrp="1"/>
          </p:cNvSpPr>
          <p:nvPr>
            <p:ph type="ftr" sz="quarter" idx="14"/>
          </p:nvPr>
        </p:nvSpPr>
        <p:spPr>
          <a:xfrm>
            <a:off x="468312" y="6376988"/>
            <a:ext cx="7632080" cy="365125"/>
          </a:xfrm>
        </p:spPr>
        <p:txBody>
          <a:bodyPr/>
          <a:lstStyle/>
          <a:p>
            <a:pPr>
              <a:defRPr/>
            </a:pPr>
            <a:r>
              <a:rPr lang="de-DE" smtClean="0"/>
              <a:t>AG RDA Schulungsunterlagen – Modul 3.03.03: Werkebene | PICA DNB/ZDB | Stand: 15.03.2016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541538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7704088"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19001451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7632080"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19</a:t>
            </a:fld>
            <a:endParaRPr lang="de-DE" altLang="de-DE"/>
          </a:p>
        </p:txBody>
      </p:sp>
    </p:spTree>
    <p:extLst>
      <p:ext uri="{BB962C8B-B14F-4D97-AF65-F5344CB8AC3E}">
        <p14:creationId xmlns:p14="http://schemas.microsoft.com/office/powerpoint/2010/main" val="3799075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15.03.2016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a:t>
            </a:fld>
            <a:endParaRPr lang="de-DE" alt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2398021024"/>
              </p:ext>
            </p:extLst>
          </p:nvPr>
        </p:nvGraphicFramePr>
        <p:xfrm>
          <a:off x="539552" y="3212976"/>
          <a:ext cx="7920880" cy="2380182"/>
        </p:xfrm>
        <a:graphic>
          <a:graphicData uri="http://schemas.openxmlformats.org/drawingml/2006/table">
            <a:tbl>
              <a:tblPr firstRow="1" bandRow="1">
                <a:tableStyleId>{5C22544A-7EE6-4342-B048-85BDC9FD1C3A}</a:tableStyleId>
              </a:tblPr>
              <a:tblGrid>
                <a:gridCol w="1008112"/>
                <a:gridCol w="864096"/>
                <a:gridCol w="1944216"/>
                <a:gridCol w="4104456"/>
              </a:tblGrid>
              <a:tr h="368478">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Die @geschlechtsspezifische </a:t>
                      </a:r>
                      <a:r>
                        <a:rPr lang="de-DE" sz="1800" dirty="0" smtClean="0">
                          <a:latin typeface="Verdana" panose="020B0604030504040204" pitchFamily="34" charset="0"/>
                          <a:ea typeface="Verdana" panose="020B0604030504040204" pitchFamily="34" charset="0"/>
                          <a:cs typeface="Verdana" panose="020B0604030504040204" pitchFamily="34" charset="0"/>
                        </a:rPr>
                        <a:t>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Die @geschlechterspezifische </a:t>
                      </a:r>
                      <a:r>
                        <a:rPr lang="de-DE" sz="1800" dirty="0" smtClean="0">
                          <a:latin typeface="Verdana" panose="020B0604030504040204" pitchFamily="34" charset="0"/>
                          <a:ea typeface="Verdana" panose="020B0604030504040204" pitchFamily="34" charset="0"/>
                          <a:cs typeface="Verdana" panose="020B0604030504040204" pitchFamily="34" charset="0"/>
                        </a:rPr>
                        <a:t>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20</a:t>
            </a:fld>
            <a:endParaRPr lang="de-DE" altLang="de-DE"/>
          </a:p>
        </p:txBody>
      </p:sp>
      <p:sp>
        <p:nvSpPr>
          <p:cNvPr id="8" name="Fußzeilenplatzhalter 5"/>
          <p:cNvSpPr>
            <a:spLocks noGrp="1"/>
          </p:cNvSpPr>
          <p:nvPr>
            <p:ph type="ftr" sz="quarter" idx="14"/>
          </p:nvPr>
        </p:nvSpPr>
        <p:spPr>
          <a:xfrm>
            <a:off x="468312" y="6376988"/>
            <a:ext cx="7704088"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16135834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7488064"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21</a:t>
            </a:fld>
            <a:endParaRPr lang="de-DE" altLang="de-DE"/>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7632080"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22</a:t>
            </a:fld>
            <a:endParaRPr lang="de-DE" altLang="de-DE"/>
          </a:p>
        </p:txBody>
      </p:sp>
    </p:spTree>
    <p:extLst>
      <p:ext uri="{BB962C8B-B14F-4D97-AF65-F5344CB8AC3E}">
        <p14:creationId xmlns:p14="http://schemas.microsoft.com/office/powerpoint/2010/main" val="25765246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674097177"/>
              </p:ext>
            </p:extLst>
          </p:nvPr>
        </p:nvGraphicFramePr>
        <p:xfrm>
          <a:off x="539552" y="1772816"/>
          <a:ext cx="8280920" cy="2944172"/>
        </p:xfrm>
        <a:graphic>
          <a:graphicData uri="http://schemas.openxmlformats.org/drawingml/2006/table">
            <a:tbl>
              <a:tblPr firstRow="1" bandRow="1">
                <a:tableStyleId>{5C22544A-7EE6-4342-B048-85BDC9FD1C3A}</a:tableStyleId>
              </a:tblPr>
              <a:tblGrid>
                <a:gridCol w="903373"/>
                <a:gridCol w="978654"/>
                <a:gridCol w="3538211"/>
                <a:gridCol w="2860682"/>
              </a:tblGrid>
              <a:tr h="352636">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rowSpan="2">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!IDN!Austen, Jane</a:t>
                      </a:r>
                      <a:r>
                        <a:rPr lang="de-DE" sz="1800" b="1" smtClean="0">
                          <a:latin typeface="Verdana" panose="020B0604030504040204" pitchFamily="34" charset="0"/>
                          <a:ea typeface="Verdana" panose="020B0604030504040204" pitchFamily="34" charset="0"/>
                          <a:cs typeface="Verdana" panose="020B0604030504040204" pitchFamily="34" charset="0"/>
                        </a:rPr>
                        <a:t>$B</a:t>
                      </a:r>
                      <a:r>
                        <a:rPr lang="de-DE" sz="1800" smtClean="0">
                          <a:latin typeface="Verdana" panose="020B0604030504040204" pitchFamily="34" charset="0"/>
                          <a:ea typeface="Verdana" panose="020B0604030504040204" pitchFamily="34" charset="0"/>
                          <a:cs typeface="Verdana" panose="020B0604030504040204" pitchFamily="34" charset="0"/>
                        </a:rPr>
                        <a:t>Verfasser</a:t>
                      </a:r>
                      <a:r>
                        <a:rPr lang="de-DE" sz="1800" b="1" smtClean="0">
                          <a:latin typeface="Verdana" panose="020B0604030504040204" pitchFamily="34" charset="0"/>
                          <a:ea typeface="Verdana" panose="020B0604030504040204" pitchFamily="34" charset="0"/>
                          <a:cs typeface="Verdana" panose="020B0604030504040204" pitchFamily="34" charset="0"/>
                        </a:rPr>
                        <a:t>$4</a:t>
                      </a:r>
                      <a:r>
                        <a:rPr lang="de-DE" sz="1800" smtClean="0">
                          <a:latin typeface="Verdana" panose="020B0604030504040204" pitchFamily="34" charset="0"/>
                          <a:ea typeface="Verdana" panose="020B0604030504040204" pitchFamily="34" charset="0"/>
                          <a:cs typeface="Verdana" panose="020B0604030504040204" pitchFamily="34" charset="0"/>
                        </a:rPr>
                        <a:t>aut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23</a:t>
            </a:fld>
            <a:endParaRPr lang="de-DE" altLang="de-DE"/>
          </a:p>
        </p:txBody>
      </p:sp>
      <p:sp>
        <p:nvSpPr>
          <p:cNvPr id="7" name="Fußzeilenplatzhalter 5"/>
          <p:cNvSpPr>
            <a:spLocks noGrp="1"/>
          </p:cNvSpPr>
          <p:nvPr>
            <p:ph type="ftr" sz="quarter" idx="14"/>
          </p:nvPr>
        </p:nvSpPr>
        <p:spPr>
          <a:xfrm>
            <a:off x="468312" y="6376988"/>
            <a:ext cx="7560072"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16081058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7632080"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24</a:t>
            </a:fld>
            <a:endParaRPr lang="de-DE" altLang="de-DE"/>
          </a:p>
        </p:txBody>
      </p:sp>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983435653"/>
              </p:ext>
            </p:extLst>
          </p:nvPr>
        </p:nvGraphicFramePr>
        <p:xfrm>
          <a:off x="539552" y="1556792"/>
          <a:ext cx="7920881" cy="4260346"/>
        </p:xfrm>
        <a:graphic>
          <a:graphicData uri="http://schemas.openxmlformats.org/drawingml/2006/table">
            <a:tbl>
              <a:tblPr firstRow="1" bandRow="1">
                <a:tableStyleId>{5C22544A-7EE6-4342-B048-85BDC9FD1C3A}</a:tableStyleId>
              </a:tblPr>
              <a:tblGrid>
                <a:gridCol w="894293"/>
                <a:gridCol w="1049923"/>
                <a:gridCol w="2463371"/>
                <a:gridCol w="3513294"/>
              </a:tblGrid>
              <a:tr h="366481">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3210</a:t>
                      </a:r>
                      <a:br>
                        <a:rPr lang="de-DE" sz="1800" b="1" smtClean="0">
                          <a:latin typeface="Verdana" panose="020B0604030504040204" pitchFamily="34" charset="0"/>
                          <a:ea typeface="Verdana" panose="020B0604030504040204" pitchFamily="34" charset="0"/>
                          <a:cs typeface="Verdana" panose="020B0604030504040204" pitchFamily="34" charset="0"/>
                        </a:rPr>
                      </a:br>
                      <a:r>
                        <a:rPr lang="de-DE" sz="1800" b="1" smtClean="0">
                          <a:latin typeface="Verdana" panose="020B0604030504040204" pitchFamily="34" charset="0"/>
                          <a:ea typeface="Verdana" panose="020B0604030504040204" pitchFamily="34" charset="0"/>
                          <a:cs typeface="Verdana" panose="020B0604030504040204" pitchFamily="34" charset="0"/>
                        </a:rPr>
                        <a:t>=</a:t>
                      </a:r>
                      <a:br>
                        <a:rPr lang="de-DE" sz="1800" b="1" smtClean="0">
                          <a:latin typeface="Verdana" panose="020B0604030504040204" pitchFamily="34" charset="0"/>
                          <a:ea typeface="Verdana" panose="020B0604030504040204" pitchFamily="34" charset="0"/>
                          <a:cs typeface="Verdana" panose="020B0604030504040204" pitchFamily="34" charset="0"/>
                        </a:rPr>
                      </a:br>
                      <a:r>
                        <a:rPr lang="de-DE" sz="1800" b="1"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rowSpan="2">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!IDN!Knorre, Jürgen</a:t>
                      </a: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rowSpan="2">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3010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!IDN!Hector, Bernhard</a:t>
                      </a:r>
                      <a:r>
                        <a:rPr lang="de-DE" sz="1800" b="1" smtClean="0">
                          <a:latin typeface="Verdana" panose="020B0604030504040204" pitchFamily="34" charset="0"/>
                          <a:ea typeface="Verdana" panose="020B0604030504040204" pitchFamily="34" charset="0"/>
                          <a:cs typeface="Verdana" panose="020B0604030504040204" pitchFamily="34" charset="0"/>
                        </a:rPr>
                        <a:t>$B</a:t>
                      </a:r>
                      <a:r>
                        <a:rPr lang="de-DE" sz="1800" smtClean="0">
                          <a:latin typeface="Verdana" panose="020B0604030504040204" pitchFamily="34" charset="0"/>
                          <a:ea typeface="Verdana" panose="020B0604030504040204" pitchFamily="34" charset="0"/>
                          <a:cs typeface="Verdana" panose="020B0604030504040204" pitchFamily="34" charset="0"/>
                        </a:rPr>
                        <a:t>Verfasser</a:t>
                      </a:r>
                      <a:r>
                        <a:rPr lang="de-DE" sz="1800" b="1" smtClean="0">
                          <a:latin typeface="Verdana" panose="020B0604030504040204" pitchFamily="34" charset="0"/>
                          <a:ea typeface="Verdana" panose="020B0604030504040204" pitchFamily="34" charset="0"/>
                          <a:cs typeface="Verdana" panose="020B0604030504040204" pitchFamily="34" charset="0"/>
                        </a:rPr>
                        <a:t>$4</a:t>
                      </a:r>
                      <a:r>
                        <a:rPr lang="de-DE" sz="1800" smtClean="0">
                          <a:latin typeface="Verdana" panose="020B0604030504040204" pitchFamily="34" charset="0"/>
                          <a:ea typeface="Verdana" panose="020B0604030504040204" pitchFamily="34" charset="0"/>
                          <a:cs typeface="Verdana" panose="020B0604030504040204" pitchFamily="34" charset="0"/>
                        </a:rPr>
                        <a:t>aut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25</a:t>
            </a:fld>
            <a:endParaRPr lang="de-DE" altLang="de-DE"/>
          </a:p>
        </p:txBody>
      </p:sp>
      <p:sp>
        <p:nvSpPr>
          <p:cNvPr id="7" name="Fußzeilenplatzhalter 5"/>
          <p:cNvSpPr>
            <a:spLocks noGrp="1"/>
          </p:cNvSpPr>
          <p:nvPr>
            <p:ph type="ftr" sz="quarter" idx="14"/>
          </p:nvPr>
        </p:nvSpPr>
        <p:spPr>
          <a:xfrm>
            <a:off x="468312" y="6376988"/>
            <a:ext cx="7992120" cy="365125"/>
          </a:xfrm>
        </p:spPr>
        <p:txBody>
          <a:bodyPr/>
          <a:lstStyle/>
          <a:p>
            <a:pPr>
              <a:defRPr/>
            </a:pPr>
            <a:r>
              <a:rPr lang="de-DE" dirty="0"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11586163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a:t>
            </a:r>
            <a:r>
              <a:rPr lang="de-DE" smtClean="0"/>
              <a:t>, Familien</a:t>
            </a:r>
            <a:r>
              <a:rPr lang="de-DE"/>
              <a:t> </a:t>
            </a:r>
            <a:r>
              <a:rPr lang="de-DE" smtClean="0"/>
              <a:t>oder Körperschaften zugeschrieben</a:t>
            </a:r>
            <a:r>
              <a:rPr lang="de-DE" dirty="0" smtClean="0"/>
              <a:t>,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26</a:t>
            </a:fld>
            <a:endParaRPr lang="de-DE" altLang="de-DE"/>
          </a:p>
        </p:txBody>
      </p:sp>
      <p:sp>
        <p:nvSpPr>
          <p:cNvPr id="7" name="Fußzeilenplatzhalter 5"/>
          <p:cNvSpPr>
            <a:spLocks noGrp="1"/>
          </p:cNvSpPr>
          <p:nvPr>
            <p:ph type="ftr" sz="quarter" idx="14"/>
          </p:nvPr>
        </p:nvSpPr>
        <p:spPr>
          <a:xfrm>
            <a:off x="468312" y="6376988"/>
            <a:ext cx="7632080"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7560072"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27</a:t>
            </a:fld>
            <a:endParaRPr lang="de-DE" altLang="de-DE"/>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7632080"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28</a:t>
            </a:fld>
            <a:endParaRPr lang="de-DE" altLang="de-DE"/>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026511008"/>
              </p:ext>
            </p:extLst>
          </p:nvPr>
        </p:nvGraphicFramePr>
        <p:xfrm>
          <a:off x="539552" y="2564904"/>
          <a:ext cx="7920880" cy="3169980"/>
        </p:xfrm>
        <a:graphic>
          <a:graphicData uri="http://schemas.openxmlformats.org/drawingml/2006/table">
            <a:tbl>
              <a:tblPr firstRow="1" bandRow="1">
                <a:tableStyleId>{5C22544A-7EE6-4342-B048-85BDC9FD1C3A}</a:tableStyleId>
              </a:tblPr>
              <a:tblGrid>
                <a:gridCol w="894293"/>
                <a:gridCol w="1049923"/>
                <a:gridCol w="2655005"/>
                <a:gridCol w="3321659"/>
              </a:tblGrid>
              <a:tr h="32709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rowSpan="2">
                  <a:txBody>
                    <a:bodyPr/>
                    <a:lstStyle/>
                    <a:p>
                      <a:pPr>
                        <a:lnSpc>
                          <a:spcPts val="1600"/>
                        </a:lnSpc>
                        <a:spcBef>
                          <a:spcPts val="600"/>
                        </a:spcBef>
                        <a:spcAft>
                          <a:spcPts val="600"/>
                        </a:spcAft>
                      </a:pPr>
                      <a:r>
                        <a:rPr lang="de-DE" sz="1800" b="0" smtClean="0">
                          <a:latin typeface="Verdana" panose="020B0604030504040204" pitchFamily="34" charset="0"/>
                          <a:ea typeface="Verdana" panose="020B0604030504040204" pitchFamily="34" charset="0"/>
                          <a:cs typeface="Verdana" panose="020B0604030504040204" pitchFamily="34" charset="0"/>
                        </a:rPr>
                        <a:t>3110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a:t>
                      </a:r>
                      <a:r>
                        <a:rPr lang="de-DE" sz="1800" smtClean="0">
                          <a:latin typeface="Verdana" panose="020B0604030504040204" pitchFamily="34" charset="0"/>
                          <a:ea typeface="Verdana" panose="020B0604030504040204" pitchFamily="34" charset="0"/>
                          <a:cs typeface="Verdana" panose="020B0604030504040204" pitchFamily="34" charset="0"/>
                        </a:rPr>
                        <a:t>e.V.</a:t>
                      </a:r>
                      <a:r>
                        <a:rPr lang="de-DE" sz="1800" b="1" smtClean="0">
                          <a:latin typeface="Verdana" panose="020B0604030504040204" pitchFamily="34" charset="0"/>
                          <a:ea typeface="Verdana" panose="020B0604030504040204" pitchFamily="34" charset="0"/>
                          <a:cs typeface="Verdana" panose="020B0604030504040204" pitchFamily="34" charset="0"/>
                        </a:rPr>
                        <a:t>$B</a:t>
                      </a:r>
                      <a:r>
                        <a:rPr lang="de-DE" sz="180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smtClean="0">
                          <a:latin typeface="Verdana" panose="020B0604030504040204" pitchFamily="34" charset="0"/>
                          <a:ea typeface="Verdana" panose="020B0604030504040204" pitchFamily="34" charset="0"/>
                          <a:cs typeface="Verdana" panose="020B0604030504040204" pitchFamily="34" charset="0"/>
                        </a:rPr>
                        <a:t> Organ</a:t>
                      </a:r>
                      <a:r>
                        <a:rPr lang="de-DE" sz="1800" b="1" baseline="0" smtClean="0">
                          <a:latin typeface="Verdana" panose="020B0604030504040204" pitchFamily="34" charset="0"/>
                          <a:ea typeface="Verdana" panose="020B0604030504040204" pitchFamily="34" charset="0"/>
                          <a:cs typeface="Verdana" panose="020B0604030504040204" pitchFamily="34" charset="0"/>
                        </a:rPr>
                        <a:t>$4</a:t>
                      </a:r>
                      <a:r>
                        <a:rPr lang="de-DE" sz="1800" baseline="0" smtClean="0">
                          <a:latin typeface="Verdana" panose="020B0604030504040204" pitchFamily="34" charset="0"/>
                          <a:ea typeface="Verdana" panose="020B0604030504040204" pitchFamily="34" charset="0"/>
                          <a:cs typeface="Verdana" panose="020B0604030504040204" pitchFamily="34" charset="0"/>
                        </a:rPr>
                        <a:t>isb</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704088"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29</a:t>
            </a:fld>
            <a:endParaRPr lang="de-DE" altLang="de-DE"/>
          </a:p>
        </p:txBody>
      </p:sp>
    </p:spTree>
    <p:extLst>
      <p:ext uri="{BB962C8B-B14F-4D97-AF65-F5344CB8AC3E}">
        <p14:creationId xmlns:p14="http://schemas.microsoft.com/office/powerpoint/2010/main" val="1279882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7992120" cy="365125"/>
          </a:xfrm>
        </p:spPr>
        <p:txBody>
          <a:bodyPr/>
          <a:lstStyle/>
          <a:p>
            <a:pPr>
              <a:defRPr/>
            </a:pPr>
            <a:r>
              <a:rPr lang="de-DE" dirty="0"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a:t>
            </a:fld>
            <a:endParaRPr lang="de-DE" alt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30</a:t>
            </a:fld>
            <a:endParaRPr lang="de-DE" altLang="de-DE"/>
          </a:p>
        </p:txBody>
      </p:sp>
      <p:sp>
        <p:nvSpPr>
          <p:cNvPr id="7" name="Fußzeilenplatzhalter 5"/>
          <p:cNvSpPr>
            <a:spLocks noGrp="1"/>
          </p:cNvSpPr>
          <p:nvPr>
            <p:ph type="ftr" sz="quarter" idx="14"/>
          </p:nvPr>
        </p:nvSpPr>
        <p:spPr>
          <a:xfrm>
            <a:off x="468312" y="6376988"/>
            <a:ext cx="7560072"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9378940"/>
              </p:ext>
            </p:extLst>
          </p:nvPr>
        </p:nvGraphicFramePr>
        <p:xfrm>
          <a:off x="539552" y="1556792"/>
          <a:ext cx="7920881" cy="2304530"/>
        </p:xfrm>
        <a:graphic>
          <a:graphicData uri="http://schemas.openxmlformats.org/drawingml/2006/table">
            <a:tbl>
              <a:tblPr firstRow="1" bandRow="1">
                <a:tableStyleId>{5C22544A-7EE6-4342-B048-85BDC9FD1C3A}</a:tableStyleId>
              </a:tblPr>
              <a:tblGrid>
                <a:gridCol w="950506"/>
                <a:gridCol w="950506"/>
                <a:gridCol w="2788150"/>
                <a:gridCol w="3231719"/>
              </a:tblGrid>
              <a:tr h="32709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$f</a:t>
                      </a:r>
                      <a:r>
                        <a:rPr lang="de-DE" sz="180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248709340"/>
              </p:ext>
            </p:extLst>
          </p:nvPr>
        </p:nvGraphicFramePr>
        <p:xfrm>
          <a:off x="539552" y="4005064"/>
          <a:ext cx="7920881" cy="2304530"/>
        </p:xfrm>
        <a:graphic>
          <a:graphicData uri="http://schemas.openxmlformats.org/drawingml/2006/table">
            <a:tbl>
              <a:tblPr firstRow="1" bandRow="1">
                <a:tableStyleId>{5C22544A-7EE6-4342-B048-85BDC9FD1C3A}</a:tableStyleId>
              </a:tblPr>
              <a:tblGrid>
                <a:gridCol w="950506"/>
                <a:gridCol w="950506"/>
                <a:gridCol w="2788150"/>
                <a:gridCol w="3231719"/>
              </a:tblGrid>
              <a:tr h="32709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$f</a:t>
                      </a:r>
                      <a:r>
                        <a:rPr lang="de-DE" sz="180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31</a:t>
            </a:fld>
            <a:endParaRPr lang="de-DE" altLang="de-DE"/>
          </a:p>
        </p:txBody>
      </p:sp>
      <p:sp>
        <p:nvSpPr>
          <p:cNvPr id="9" name="Fußzeilenplatzhalter 5"/>
          <p:cNvSpPr>
            <a:spLocks noGrp="1"/>
          </p:cNvSpPr>
          <p:nvPr>
            <p:ph type="ftr" sz="quarter" idx="14"/>
          </p:nvPr>
        </p:nvSpPr>
        <p:spPr>
          <a:xfrm>
            <a:off x="468312" y="6376988"/>
            <a:ext cx="7560072"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a:t>
            </a:r>
            <a:r>
              <a:rPr lang="de-DE" dirty="0" err="1" smtClean="0"/>
              <a:t>GND</a:t>
            </a:r>
            <a:r>
              <a:rPr lang="de-DE" dirty="0" smtClean="0"/>
              <a:t>)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32</a:t>
            </a:fld>
            <a:endParaRPr lang="de-DE" altLang="de-DE"/>
          </a:p>
        </p:txBody>
      </p:sp>
      <p:sp>
        <p:nvSpPr>
          <p:cNvPr id="7" name="Fußzeilenplatzhalter 5"/>
          <p:cNvSpPr>
            <a:spLocks noGrp="1"/>
          </p:cNvSpPr>
          <p:nvPr>
            <p:ph type="ftr" sz="quarter" idx="14"/>
          </p:nvPr>
        </p:nvSpPr>
        <p:spPr>
          <a:xfrm>
            <a:off x="468312" y="6376988"/>
            <a:ext cx="7560072"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18396042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33</a:t>
            </a:fld>
            <a:endParaRPr lang="de-DE" altLang="de-DE"/>
          </a:p>
        </p:txBody>
      </p:sp>
      <p:sp>
        <p:nvSpPr>
          <p:cNvPr id="7" name="Fußzeilenplatzhalter 5"/>
          <p:cNvSpPr>
            <a:spLocks noGrp="1"/>
          </p:cNvSpPr>
          <p:nvPr>
            <p:ph type="ftr" sz="quarter" idx="14"/>
          </p:nvPr>
        </p:nvSpPr>
        <p:spPr>
          <a:xfrm>
            <a:off x="468312" y="6376988"/>
            <a:ext cx="7704088"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2531160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7488064"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177023021"/>
              </p:ext>
            </p:extLst>
          </p:nvPr>
        </p:nvGraphicFramePr>
        <p:xfrm>
          <a:off x="359569" y="4975328"/>
          <a:ext cx="8424860" cy="1117968"/>
        </p:xfrm>
        <a:graphic>
          <a:graphicData uri="http://schemas.openxmlformats.org/drawingml/2006/table">
            <a:tbl>
              <a:tblPr firstRow="1" bandRow="1">
                <a:tableStyleId>{5C22544A-7EE6-4342-B048-85BDC9FD1C3A}</a:tableStyleId>
              </a:tblPr>
              <a:tblGrid>
                <a:gridCol w="1248127"/>
                <a:gridCol w="1248127"/>
                <a:gridCol w="3016308"/>
                <a:gridCol w="2912298"/>
              </a:tblGrid>
              <a:tr h="416916">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7488064"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5</a:t>
            </a:fld>
            <a:endParaRPr lang="de-DE" altLang="de-DE"/>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a:t>
            </a:r>
            <a:r>
              <a:rPr lang="de-DE" smtClean="0"/>
              <a:t>Werke:</a:t>
            </a:r>
          </a:p>
          <a:p>
            <a:pPr marL="0" indent="0">
              <a:buNone/>
            </a:pPr>
            <a:endParaRPr lang="de-DE" dirty="0" smtClean="0"/>
          </a:p>
          <a:p>
            <a:r>
              <a:rPr lang="de-DE" dirty="0" smtClean="0"/>
              <a:t>transliterierte Form wird im deutschsprachigen Raum als bevorzugter Titel des </a:t>
            </a:r>
            <a:r>
              <a:rPr lang="de-DE" smtClean="0"/>
              <a:t>Werks erfasst</a:t>
            </a:r>
          </a:p>
          <a:p>
            <a:pPr marL="0" indent="0">
              <a:buNone/>
            </a:pPr>
            <a:endParaRPr lang="de-DE" dirty="0" smtClean="0"/>
          </a:p>
          <a:p>
            <a:r>
              <a:rPr lang="de-DE" smtClean="0"/>
              <a:t>Die originalschriftliche Form ist dann ein abweichender Titel des Werks</a:t>
            </a:r>
          </a:p>
          <a:p>
            <a:pPr marL="0" indent="0">
              <a:buNone/>
            </a:pPr>
            <a:endParaRPr lang="de-DE" dirty="0" smtClean="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6</a:t>
            </a:fld>
            <a:endParaRPr lang="de-DE" altLang="de-DE"/>
          </a:p>
        </p:txBody>
      </p:sp>
      <p:sp>
        <p:nvSpPr>
          <p:cNvPr id="8" name="Fußzeilenplatzhalter 5"/>
          <p:cNvSpPr>
            <a:spLocks noGrp="1"/>
          </p:cNvSpPr>
          <p:nvPr>
            <p:ph type="ftr" sz="quarter" idx="14"/>
          </p:nvPr>
        </p:nvSpPr>
        <p:spPr>
          <a:xfrm>
            <a:off x="468312" y="6376988"/>
            <a:ext cx="7632080" cy="365125"/>
          </a:xfrm>
        </p:spPr>
        <p:txBody>
          <a:bodyPr/>
          <a:lstStyle/>
          <a:p>
            <a:pPr>
              <a:defRPr/>
            </a:pPr>
            <a:r>
              <a:rPr lang="de-DE" smtClean="0"/>
              <a:t>AG RDA Schulungsunterlagen – Modul 3.03.03: Werkebene | PICA DNB/ZDB | Stand: 15.03.2016 | CC BY-NC-SA</a:t>
            </a:r>
            <a:endParaRPr lang="de-DE" dirty="0"/>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7704088"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7560072"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7776096" cy="365125"/>
          </a:xfrm>
        </p:spPr>
        <p:txBody>
          <a:bodyPr/>
          <a:lstStyle/>
          <a:p>
            <a:pPr>
              <a:defRPr/>
            </a:pPr>
            <a:r>
              <a:rPr lang="de-DE" smtClean="0"/>
              <a:t>AG RDA Schulungsunterlagen – Modul 3.03.03: Werkebene | PICA DNB/ZDB | Stand: 15.03.2016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1998</Words>
  <Application>Microsoft Office PowerPoint</Application>
  <PresentationFormat>Bildschirmpräsentation (4:3)</PresentationFormat>
  <Paragraphs>368</Paragraphs>
  <Slides>33</Slides>
  <Notes>6</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123</cp:revision>
  <dcterms:created xsi:type="dcterms:W3CDTF">2014-02-18T07:01:40Z</dcterms:created>
  <dcterms:modified xsi:type="dcterms:W3CDTF">2016-03-18T07:37:27Z</dcterms:modified>
</cp:coreProperties>
</file>