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35" r:id="rId18"/>
    <p:sldId id="314" r:id="rId19"/>
    <p:sldId id="334" r:id="rId20"/>
    <p:sldId id="315" r:id="rId21"/>
    <p:sldId id="304" r:id="rId22"/>
    <p:sldId id="316" r:id="rId23"/>
    <p:sldId id="333" r:id="rId24"/>
    <p:sldId id="318" r:id="rId25"/>
    <p:sldId id="332" r:id="rId26"/>
    <p:sldId id="319" r:id="rId27"/>
    <p:sldId id="320" r:id="rId28"/>
    <p:sldId id="327" r:id="rId29"/>
    <p:sldId id="331" r:id="rId30"/>
    <p:sldId id="322" r:id="rId31"/>
    <p:sldId id="323" r:id="rId32"/>
    <p:sldId id="324" r:id="rId33"/>
    <p:sldId id="325" r:id="rId34"/>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756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22.03.2016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22.03.2016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24</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25</a:t>
            </a:fld>
            <a:endParaRPr lang="de-DE" altLang="de-DE"/>
          </a:p>
        </p:txBody>
      </p:sp>
    </p:spTree>
    <p:extLst>
      <p:ext uri="{BB962C8B-B14F-4D97-AF65-F5344CB8AC3E}">
        <p14:creationId xmlns:p14="http://schemas.microsoft.com/office/powerpoint/2010/main" val="727914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Stand: 29.02.2016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Stand: 29.02.2016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graphicFrame>
        <p:nvGraphicFramePr>
          <p:cNvPr id="8" name="Tabelle 7"/>
          <p:cNvGraphicFramePr>
            <a:graphicFrameLocks noGrp="1"/>
          </p:cNvGraphicFramePr>
          <p:nvPr>
            <p:extLst>
              <p:ext uri="{D42A27DB-BD31-4B8C-83A1-F6EECF244321}">
                <p14:modId xmlns:p14="http://schemas.microsoft.com/office/powerpoint/2010/main" val="1749046251"/>
              </p:ext>
            </p:extLst>
          </p:nvPr>
        </p:nvGraphicFramePr>
        <p:xfrm>
          <a:off x="539552" y="4653136"/>
          <a:ext cx="7920880" cy="1656184"/>
        </p:xfrm>
        <a:graphic>
          <a:graphicData uri="http://schemas.openxmlformats.org/drawingml/2006/table">
            <a:tbl>
              <a:tblPr firstRow="1" bandRow="1">
                <a:tableStyleId>{5C22544A-7EE6-4342-B048-85BDC9FD1C3A}</a:tableStyleId>
              </a:tblPr>
              <a:tblGrid>
                <a:gridCol w="1377545"/>
                <a:gridCol w="3329065"/>
                <a:gridCol w="3214270"/>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Die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a:t>
            </a:fld>
            <a:endParaRPr lang="de-DE" altLang="de-DE"/>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graphicFrame>
        <p:nvGraphicFramePr>
          <p:cNvPr id="9" name="Tabelle 8"/>
          <p:cNvGraphicFramePr>
            <a:graphicFrameLocks noGrp="1"/>
          </p:cNvGraphicFramePr>
          <p:nvPr>
            <p:extLst>
              <p:ext uri="{D42A27DB-BD31-4B8C-83A1-F6EECF244321}">
                <p14:modId xmlns:p14="http://schemas.microsoft.com/office/powerpoint/2010/main" val="1327602143"/>
              </p:ext>
            </p:extLst>
          </p:nvPr>
        </p:nvGraphicFramePr>
        <p:xfrm>
          <a:off x="539552" y="4365092"/>
          <a:ext cx="7920880" cy="1656184"/>
        </p:xfrm>
        <a:graphic>
          <a:graphicData uri="http://schemas.openxmlformats.org/drawingml/2006/table">
            <a:tbl>
              <a:tblPr firstRow="1" bandRow="1">
                <a:tableStyleId>{5C22544A-7EE6-4342-B048-85BDC9FD1C3A}</a:tableStyleId>
              </a:tblPr>
              <a:tblGrid>
                <a:gridCol w="1377545"/>
                <a:gridCol w="2726911"/>
                <a:gridCol w="3816424"/>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12</a:t>
            </a:fld>
            <a:endParaRPr lang="de-DE" altLang="de-DE"/>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13</a:t>
            </a:fld>
            <a:endParaRPr lang="de-DE" altLang="de-DE"/>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a:t>
            </a:r>
            <a:r>
              <a:rPr lang="de-DE" sz="2200"/>
              <a:t>im </a:t>
            </a:r>
            <a:r>
              <a:rPr lang="de-DE" sz="2200" smtClean="0"/>
              <a:t>selben </a:t>
            </a:r>
            <a:r>
              <a:rPr lang="de-DE" sz="2200" dirty="0"/>
              <a:t>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graphicFrame>
        <p:nvGraphicFramePr>
          <p:cNvPr id="8" name="Tabelle 7"/>
          <p:cNvGraphicFramePr>
            <a:graphicFrameLocks noGrp="1"/>
          </p:cNvGraphicFramePr>
          <p:nvPr>
            <p:extLst>
              <p:ext uri="{D42A27DB-BD31-4B8C-83A1-F6EECF244321}">
                <p14:modId xmlns:p14="http://schemas.microsoft.com/office/powerpoint/2010/main" val="3470482386"/>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377545"/>
                <a:gridCol w="3329065"/>
                <a:gridCol w="3214270"/>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14</a:t>
            </a:fld>
            <a:endParaRPr lang="de-DE" altLang="de-DE"/>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15</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4" name="Fußzeilenplatzhalter 3"/>
          <p:cNvSpPr>
            <a:spLocks noGrp="1"/>
          </p:cNvSpPr>
          <p:nvPr>
            <p:ph type="ftr" sz="quarter" idx="14"/>
          </p:nvPr>
        </p:nvSpPr>
        <p:spPr>
          <a:xfrm>
            <a:off x="468312" y="6376988"/>
            <a:ext cx="7200031" cy="365125"/>
          </a:xfrm>
        </p:spPr>
        <p:txBody>
          <a:bodyPr/>
          <a:lstStyle/>
          <a:p>
            <a:pPr>
              <a:defRPr/>
            </a:pPr>
            <a:r>
              <a:rPr lang="de-DE" smtClean="0"/>
              <a:t>AG RDA Schulungsunterlagen – Modul 3.03.03: Werkebene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54153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19</a:t>
            </a:fld>
            <a:endParaRPr lang="de-DE" altLang="de-DE"/>
          </a:p>
        </p:txBody>
      </p:sp>
    </p:spTree>
    <p:extLst>
      <p:ext uri="{BB962C8B-B14F-4D97-AF65-F5344CB8AC3E}">
        <p14:creationId xmlns:p14="http://schemas.microsoft.com/office/powerpoint/2010/main" val="3799075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6407943" cy="365125"/>
          </a:xfrm>
        </p:spPr>
        <p:txBody>
          <a:bodyPr/>
          <a:lstStyle/>
          <a:p>
            <a:pPr>
              <a:defRPr/>
            </a:pPr>
            <a:r>
              <a:rPr lang="de-DE" dirty="0" smtClean="0"/>
              <a:t>AG RDA Schulungsunterlagen – Modul 3.03.03: Werkebene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a:t>
            </a:fld>
            <a:endParaRPr lang="de-DE" alt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2134390361"/>
              </p:ext>
            </p:extLst>
          </p:nvPr>
        </p:nvGraphicFramePr>
        <p:xfrm>
          <a:off x="539552" y="3253553"/>
          <a:ext cx="7920880" cy="2119663"/>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20</a:t>
            </a:fld>
            <a:endParaRPr lang="de-DE" altLang="de-DE"/>
          </a:p>
        </p:txBody>
      </p:sp>
      <p:sp>
        <p:nvSpPr>
          <p:cNvPr id="8"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22</a:t>
            </a:fld>
            <a:endParaRPr lang="de-DE" altLang="de-DE"/>
          </a:p>
        </p:txBody>
      </p:sp>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412128687"/>
              </p:ext>
            </p:extLst>
          </p:nvPr>
        </p:nvGraphicFramePr>
        <p:xfrm>
          <a:off x="539552" y="1772816"/>
          <a:ext cx="7920880" cy="2740972"/>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23</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608105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24</a:t>
            </a:fld>
            <a:endParaRPr lang="de-DE" altLang="de-DE"/>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23754573"/>
              </p:ext>
            </p:extLst>
          </p:nvPr>
        </p:nvGraphicFramePr>
        <p:xfrm>
          <a:off x="539552" y="1556792"/>
          <a:ext cx="7920880" cy="3652282"/>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25</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1586163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a:t>
            </a:r>
            <a:r>
              <a:rPr lang="de-DE" smtClean="0"/>
              <a:t>, Familien</a:t>
            </a:r>
            <a:r>
              <a:rPr lang="de-DE"/>
              <a:t> </a:t>
            </a:r>
            <a:r>
              <a:rPr lang="de-DE" smtClean="0"/>
              <a:t>oder Körperschaften zugeschrieben</a:t>
            </a:r>
            <a:r>
              <a:rPr lang="de-DE" dirty="0" smtClean="0"/>
              <a:t>,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26</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623968"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27</a:t>
            </a:fld>
            <a:endParaRPr lang="de-DE" altLang="de-DE"/>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28</a:t>
            </a:fld>
            <a:endParaRPr lang="de-DE" altLang="de-DE"/>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462567232"/>
              </p:ext>
            </p:extLst>
          </p:nvPr>
        </p:nvGraphicFramePr>
        <p:xfrm>
          <a:off x="539552" y="2564904"/>
          <a:ext cx="7920880" cy="296678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29</a:t>
            </a:fld>
            <a:endParaRPr lang="de-DE" altLang="de-DE"/>
          </a:p>
        </p:txBody>
      </p:sp>
    </p:spTree>
    <p:extLst>
      <p:ext uri="{BB962C8B-B14F-4D97-AF65-F5344CB8AC3E}">
        <p14:creationId xmlns:p14="http://schemas.microsoft.com/office/powerpoint/2010/main" val="1279882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a:t>
            </a:r>
            <a:r>
              <a:rPr lang="de-DE" altLang="de-DE" smtClean="0"/>
              <a:t>vergeben wurde</a:t>
            </a:r>
          </a:p>
          <a:p>
            <a:pPr marL="0" indent="0">
              <a:buNone/>
            </a:pPr>
            <a:endParaRPr lang="de-DE" altLang="de-DE" dirty="0" smtClean="0"/>
          </a:p>
          <a:p>
            <a:r>
              <a:rPr lang="de-DE" altLang="de-DE" dirty="0" smtClean="0"/>
              <a:t>Die Werkebene ist in jedem </a:t>
            </a:r>
            <a:r>
              <a:rPr lang="de-DE" altLang="de-DE" smtClean="0"/>
              <a:t>Fall vorhanden</a:t>
            </a:r>
            <a:r>
              <a:rPr lang="de-DE" altLang="de-DE" dirty="0" smtClean="0"/>
              <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a:t>
            </a:fld>
            <a:endParaRPr lang="de-DE" alt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30</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65179854"/>
              </p:ext>
            </p:extLst>
          </p:nvPr>
        </p:nvGraphicFramePr>
        <p:xfrm>
          <a:off x="539552" y="1556792"/>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549071898"/>
              </p:ext>
            </p:extLst>
          </p:nvPr>
        </p:nvGraphicFramePr>
        <p:xfrm>
          <a:off x="539552" y="4005064"/>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31</a:t>
            </a:fld>
            <a:endParaRPr lang="de-DE" altLang="de-DE"/>
          </a:p>
        </p:txBody>
      </p:sp>
      <p:sp>
        <p:nvSpPr>
          <p:cNvPr id="9"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a:t>
            </a:r>
            <a:r>
              <a:rPr lang="de-DE" dirty="0" err="1" smtClean="0"/>
              <a:t>GND</a:t>
            </a:r>
            <a:r>
              <a:rPr lang="de-DE" dirty="0" smtClean="0"/>
              <a:t>)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32</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33</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162497202"/>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5</a:t>
            </a:fld>
            <a:endParaRPr lang="de-DE" altLang="de-DE"/>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a:t>
            </a:r>
            <a:r>
              <a:rPr lang="de-DE" smtClean="0"/>
              <a:t>Werke:</a:t>
            </a:r>
          </a:p>
          <a:p>
            <a:endParaRPr lang="de-DE"/>
          </a:p>
          <a:p>
            <a:r>
              <a:rPr lang="de-DE" smtClean="0"/>
              <a:t>transliterierte </a:t>
            </a:r>
            <a:r>
              <a:rPr lang="de-DE" dirty="0" smtClean="0"/>
              <a:t>Form wird im deutschsprachigen Raum als bevorzugter Titel des </a:t>
            </a:r>
            <a:r>
              <a:rPr lang="de-DE" smtClean="0"/>
              <a:t>Werks erfasst</a:t>
            </a:r>
          </a:p>
          <a:p>
            <a:pPr marL="0" indent="0">
              <a:buNone/>
            </a:pPr>
            <a:endParaRPr lang="de-DE" dirty="0" smtClean="0"/>
          </a:p>
          <a:p>
            <a:r>
              <a:rPr lang="de-DE" smtClean="0"/>
              <a:t>Die originalschriftliche Form ist dann ein abweichender Titel des Werks</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6</a:t>
            </a:fld>
            <a:endParaRPr lang="de-DE" altLang="de-DE"/>
          </a:p>
        </p:txBody>
      </p:sp>
      <p:sp>
        <p:nvSpPr>
          <p:cNvPr id="8"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6695976"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1866</Words>
  <Application>Microsoft Office PowerPoint</Application>
  <PresentationFormat>Bildschirmpräsentation (4:3)</PresentationFormat>
  <Paragraphs>342</Paragraphs>
  <Slides>33</Slides>
  <Notes>5</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86</cp:revision>
  <dcterms:created xsi:type="dcterms:W3CDTF">2014-02-18T07:01:40Z</dcterms:created>
  <dcterms:modified xsi:type="dcterms:W3CDTF">2016-03-22T07:11:26Z</dcterms:modified>
</cp:coreProperties>
</file>