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</p:sldMasterIdLst>
  <p:notesMasterIdLst>
    <p:notesMasterId r:id="rId41"/>
  </p:notesMasterIdLst>
  <p:handoutMasterIdLst>
    <p:handoutMasterId r:id="rId42"/>
  </p:handoutMasterIdLst>
  <p:sldIdLst>
    <p:sldId id="285" r:id="rId10"/>
    <p:sldId id="259" r:id="rId11"/>
    <p:sldId id="305" r:id="rId12"/>
    <p:sldId id="331" r:id="rId13"/>
    <p:sldId id="306" r:id="rId14"/>
    <p:sldId id="302" r:id="rId15"/>
    <p:sldId id="298" r:id="rId16"/>
    <p:sldId id="304" r:id="rId17"/>
    <p:sldId id="333" r:id="rId18"/>
    <p:sldId id="310" r:id="rId19"/>
    <p:sldId id="311" r:id="rId20"/>
    <p:sldId id="339" r:id="rId21"/>
    <p:sldId id="340" r:id="rId22"/>
    <p:sldId id="312" r:id="rId23"/>
    <p:sldId id="307" r:id="rId24"/>
    <p:sldId id="334" r:id="rId25"/>
    <p:sldId id="335" r:id="rId26"/>
    <p:sldId id="336" r:id="rId27"/>
    <p:sldId id="309" r:id="rId28"/>
    <p:sldId id="325" r:id="rId29"/>
    <p:sldId id="327" r:id="rId30"/>
    <p:sldId id="324" r:id="rId31"/>
    <p:sldId id="328" r:id="rId32"/>
    <p:sldId id="337" r:id="rId33"/>
    <p:sldId id="318" r:id="rId34"/>
    <p:sldId id="330" r:id="rId35"/>
    <p:sldId id="332" r:id="rId36"/>
    <p:sldId id="320" r:id="rId37"/>
    <p:sldId id="308" r:id="rId38"/>
    <p:sldId id="322" r:id="rId39"/>
    <p:sldId id="338" r:id="rId40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17.03.2016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17.03.2016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72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229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5692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55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30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08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11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323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840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981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0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843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1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19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10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1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28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00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128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032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1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088703"/>
              </p:ext>
            </p:extLst>
          </p:nvPr>
        </p:nvGraphicFramePr>
        <p:xfrm>
          <a:off x="377220" y="2535763"/>
          <a:ext cx="8496944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428"/>
                <a:gridCol w="1080120"/>
                <a:gridCol w="2448272"/>
                <a:gridCol w="39421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750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8915"/>
              </p:ext>
            </p:extLst>
          </p:nvPr>
        </p:nvGraphicFramePr>
        <p:xfrm>
          <a:off x="395536" y="1988840"/>
          <a:ext cx="8424934" cy="3150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Mühlen-Talk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750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  <p:sp>
        <p:nvSpPr>
          <p:cNvPr id="2" name="Rechteck 1"/>
          <p:cNvSpPr/>
          <p:nvPr/>
        </p:nvSpPr>
        <p:spPr>
          <a:xfrm>
            <a:off x="395536" y="5286335"/>
            <a:ext cx="8352928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Namen der Personen sind aus der Ressource ermittelt</a:t>
            </a:r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814354"/>
              </p:ext>
            </p:extLst>
          </p:nvPr>
        </p:nvGraphicFramePr>
        <p:xfrm>
          <a:off x="395536" y="3140968"/>
          <a:ext cx="8280920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518b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Waldbühne,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980728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 und Datum, die mit der Aufzeichnung (Aufnahme, Film usw.) des Inhalts einer Ressource in Verbindung stehen.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055574"/>
              </p:ext>
            </p:extLst>
          </p:nvPr>
        </p:nvGraphicFramePr>
        <p:xfrm>
          <a:off x="395536" y="4293096"/>
          <a:ext cx="828092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518b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22.-23.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April 1977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337140"/>
              </p:ext>
            </p:extLst>
          </p:nvPr>
        </p:nvGraphicFramePr>
        <p:xfrm>
          <a:off x="395536" y="5445224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518b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 September 13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4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66810"/>
              </p:ext>
            </p:extLst>
          </p:nvPr>
        </p:nvGraphicFramePr>
        <p:xfrm>
          <a:off x="395536" y="4077072"/>
          <a:ext cx="8280919" cy="1362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  <a:gridCol w="2685631"/>
                <a:gridCol w="3435048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518b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33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1246842"/>
            <a:ext cx="8251104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Angaben zu Aufzeichnungsort und Aufzeichnungsdatum können auch als Zitat von der Vorlage übertragen werden. Zitate sollen immer kenntlich gemacht werden (RDA 1.10.3).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8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189577"/>
              </p:ext>
            </p:extLst>
          </p:nvPr>
        </p:nvGraphicFramePr>
        <p:xfrm>
          <a:off x="467544" y="2439189"/>
          <a:ext cx="8424934" cy="1026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36720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85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516a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738927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203924"/>
              </p:ext>
            </p:extLst>
          </p:nvPr>
        </p:nvGraphicFramePr>
        <p:xfrm>
          <a:off x="442452" y="4140022"/>
          <a:ext cx="8424934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516a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Rechteck 3"/>
          <p:cNvSpPr/>
          <p:nvPr/>
        </p:nvSpPr>
        <p:spPr>
          <a:xfrm>
            <a:off x="467544" y="3465251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Titel liegt sorbisch vor. Der Inhaltstext ist sorbisch und russisch.</a:t>
            </a:r>
          </a:p>
        </p:txBody>
      </p:sp>
      <p:sp>
        <p:nvSpPr>
          <p:cNvPr id="10" name="Rechteck 9"/>
          <p:cNvSpPr/>
          <p:nvPr/>
        </p:nvSpPr>
        <p:spPr>
          <a:xfrm>
            <a:off x="467544" y="572991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und Sprache des Inhalts sind tschechisch. Hinweis auf die englische und deutsche Zusammenfassung.</a:t>
            </a:r>
          </a:p>
        </p:txBody>
      </p:sp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283893"/>
              </p:ext>
            </p:extLst>
          </p:nvPr>
        </p:nvGraphicFramePr>
        <p:xfrm>
          <a:off x="281337" y="1484784"/>
          <a:ext cx="8424934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311"/>
                <a:gridCol w="1373965"/>
                <a:gridCol w="2658483"/>
                <a:gridCol w="327017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98571"/>
              </p:ext>
            </p:extLst>
          </p:nvPr>
        </p:nvGraphicFramePr>
        <p:xfrm>
          <a:off x="323528" y="314096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344148"/>
                <a:gridCol w="2616292"/>
                <a:gridCol w="3312366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237430"/>
              </p:ext>
            </p:extLst>
          </p:nvPr>
        </p:nvGraphicFramePr>
        <p:xfrm>
          <a:off x="323528" y="4365104"/>
          <a:ext cx="842493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344148"/>
                <a:gridCol w="2616292"/>
                <a:gridCol w="331236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dirty="0" smtClean="0">
                <a:solidFill>
                  <a:srgbClr val="4F81BD">
                    <a:lumMod val="75000"/>
                  </a:srgbClr>
                </a:solidFill>
              </a:rPr>
              <a:t>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39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662485"/>
              </p:ext>
            </p:extLst>
          </p:nvPr>
        </p:nvGraphicFramePr>
        <p:xfrm>
          <a:off x="395536" y="278092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prstClr val="black"/>
                </a:solidFill>
              </a:rPr>
              <a:t>Inhalt wird durch Zeichen und/oder Symbole ausgedrückt </a:t>
            </a:r>
            <a:r>
              <a:rPr lang="de-DE" sz="2000" dirty="0" smtClean="0">
                <a:solidFill>
                  <a:prstClr val="black"/>
                </a:solidFill>
              </a:rPr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36080"/>
              </p:ext>
            </p:extLst>
          </p:nvPr>
        </p:nvGraphicFramePr>
        <p:xfrm>
          <a:off x="395536" y="4365104"/>
          <a:ext cx="8424934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Enthält abwechselnd Seiten mit Druck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578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948570"/>
              </p:ext>
            </p:extLst>
          </p:nvPr>
        </p:nvGraphicFramePr>
        <p:xfrm>
          <a:off x="395536" y="2420888"/>
          <a:ext cx="842493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984110"/>
                <a:gridCol w="2664296"/>
                <a:gridCol w="3528390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07209"/>
              </p:ext>
            </p:extLst>
          </p:nvPr>
        </p:nvGraphicFramePr>
        <p:xfrm>
          <a:off x="395536" y="386104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984110"/>
                <a:gridCol w="2664296"/>
                <a:gridCol w="3528390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494767"/>
              </p:ext>
            </p:extLst>
          </p:nvPr>
        </p:nvGraphicFramePr>
        <p:xfrm>
          <a:off x="395536" y="5085184"/>
          <a:ext cx="842493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984110"/>
                <a:gridCol w="2664296"/>
                <a:gridCol w="3528390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355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390136"/>
              </p:ext>
            </p:extLst>
          </p:nvPr>
        </p:nvGraphicFramePr>
        <p:xfrm>
          <a:off x="395537" y="1514120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779883"/>
              </p:ext>
            </p:extLst>
          </p:nvPr>
        </p:nvGraphicFramePr>
        <p:xfrm>
          <a:off x="395536" y="386104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97788" y="2636912"/>
            <a:ext cx="836327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Weniger als 40 % Abbildungen.</a:t>
            </a:r>
          </a:p>
        </p:txBody>
      </p:sp>
      <p:sp>
        <p:nvSpPr>
          <p:cNvPr id="8" name="Rechteck 7"/>
          <p:cNvSpPr/>
          <p:nvPr/>
        </p:nvSpPr>
        <p:spPr>
          <a:xfrm>
            <a:off x="383736" y="4896879"/>
            <a:ext cx="8377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Reiseführer enthält Abbildungen, Karten und Diagramme (Höhenprofile).</a:t>
            </a:r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793420"/>
              </p:ext>
            </p:extLst>
          </p:nvPr>
        </p:nvGraphicFramePr>
        <p:xfrm>
          <a:off x="395536" y="242088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  <p:sp>
        <p:nvSpPr>
          <p:cNvPr id="2" name="Rechteck 1"/>
          <p:cNvSpPr/>
          <p:nvPr/>
        </p:nvSpPr>
        <p:spPr>
          <a:xfrm>
            <a:off x="459452" y="3501008"/>
            <a:ext cx="8361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Anzahl wird angegeben, wenn sie einfach zu ermitteln ist. (Anzahl lt. Vorlage)</a:t>
            </a:r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987732"/>
              </p:ext>
            </p:extLst>
          </p:nvPr>
        </p:nvGraphicFramePr>
        <p:xfrm>
          <a:off x="395537" y="1196752"/>
          <a:ext cx="8352927" cy="30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(Text</a:t>
                      </a:r>
                      <a:r>
                        <a:rPr lang="de-DE" sz="1800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Bild)</a:t>
                      </a:r>
                      <a:endParaRPr lang="de-DE" sz="1800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Bildband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3" name="Rechteck 2"/>
          <p:cNvSpPr/>
          <p:nvPr/>
        </p:nvSpPr>
        <p:spPr>
          <a:xfrm>
            <a:off x="395536" y="4438853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mindestens 40 % Abbildungen, die von ebenso hoher Bedeutung sind wie 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Text,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sowie zusätzliche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Notenbeispiele.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Erweiterte Liste der zu verwendenden Begriffe in RDA </a:t>
            </a:r>
            <a:r>
              <a:rPr lang="de-DE" dirty="0"/>
              <a:t>7.15.1.3 + RDA 7.15.1.3 D-A-CH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sz="1800" dirty="0" smtClean="0"/>
              <a:t>Buchmalereien</a:t>
            </a:r>
          </a:p>
          <a:p>
            <a:pPr lvl="1"/>
            <a:r>
              <a:rPr lang="de-DE" sz="1800" dirty="0" smtClean="0"/>
              <a:t>Diagramme</a:t>
            </a:r>
          </a:p>
          <a:p>
            <a:pPr lvl="1"/>
            <a:r>
              <a:rPr lang="de-DE" sz="1800" dirty="0" smtClean="0"/>
              <a:t>Faksimiles</a:t>
            </a:r>
          </a:p>
          <a:p>
            <a:pPr lvl="1"/>
            <a:r>
              <a:rPr lang="de-DE" sz="1800" dirty="0" smtClean="0"/>
              <a:t>Formulare</a:t>
            </a:r>
          </a:p>
          <a:p>
            <a:pPr lvl="1"/>
            <a:r>
              <a:rPr lang="de-DE" sz="1800" dirty="0" smtClean="0"/>
              <a:t>Fotografien</a:t>
            </a:r>
          </a:p>
          <a:p>
            <a:pPr lvl="1"/>
            <a:r>
              <a:rPr lang="de-DE" sz="1800" dirty="0" smtClean="0"/>
              <a:t>Genealogische Tafeln</a:t>
            </a:r>
          </a:p>
          <a:p>
            <a:pPr lvl="1"/>
            <a:r>
              <a:rPr lang="de-DE" sz="1800" dirty="0" smtClean="0"/>
              <a:t>Karten</a:t>
            </a:r>
          </a:p>
          <a:p>
            <a:pPr lvl="1"/>
            <a:r>
              <a:rPr lang="de-DE" sz="1800" dirty="0" smtClean="0"/>
              <a:t>Muster</a:t>
            </a:r>
          </a:p>
          <a:p>
            <a:pPr lvl="1"/>
            <a:r>
              <a:rPr lang="de-DE" sz="1800" dirty="0" smtClean="0"/>
              <a:t>Notenbeispiele</a:t>
            </a:r>
          </a:p>
          <a:p>
            <a:pPr lvl="1"/>
            <a:r>
              <a:rPr lang="de-DE" sz="1800" dirty="0" smtClean="0"/>
              <a:t>Pläne</a:t>
            </a:r>
          </a:p>
          <a:p>
            <a:pPr lvl="1"/>
            <a:r>
              <a:rPr lang="de-DE" sz="1800" dirty="0" smtClean="0"/>
              <a:t>Porträts</a:t>
            </a:r>
          </a:p>
          <a:p>
            <a:pPr lvl="1"/>
            <a:r>
              <a:rPr lang="de-DE" sz="1800" dirty="0" smtClean="0"/>
              <a:t>Wappen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6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518968"/>
              </p:ext>
            </p:extLst>
          </p:nvPr>
        </p:nvGraphicFramePr>
        <p:xfrm>
          <a:off x="395536" y="242088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475103"/>
              </p:ext>
            </p:extLst>
          </p:nvPr>
        </p:nvGraphicFramePr>
        <p:xfrm>
          <a:off x="395536" y="3789040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022936"/>
              </p:ext>
            </p:extLst>
          </p:nvPr>
        </p:nvGraphicFramePr>
        <p:xfrm>
          <a:off x="395536" y="5085184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649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034695"/>
              </p:ext>
            </p:extLst>
          </p:nvPr>
        </p:nvGraphicFramePr>
        <p:xfrm>
          <a:off x="395536" y="3211926"/>
          <a:ext cx="8424934" cy="2410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Illustrationen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Illustrationen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sind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Schwarz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760260"/>
              </p:ext>
            </p:extLst>
          </p:nvPr>
        </p:nvGraphicFramePr>
        <p:xfrm>
          <a:off x="395537" y="1052736"/>
          <a:ext cx="8352927" cy="2384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10 Karten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farbig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Karten, teilweise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300845"/>
              </p:ext>
            </p:extLst>
          </p:nvPr>
        </p:nvGraphicFramePr>
        <p:xfrm>
          <a:off x="395536" y="3828429"/>
          <a:ext cx="8424934" cy="2408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Illustrationen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069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069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denen die meisten farbig sind.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515737"/>
              </p:ext>
            </p:extLst>
          </p:nvPr>
        </p:nvGraphicFramePr>
        <p:xfrm>
          <a:off x="395537" y="1514120"/>
          <a:ext cx="8352927" cy="2384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(unbewegtes Bild)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Bildband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schwarz-weiß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3" name="Rechteck 2"/>
          <p:cNvSpPr/>
          <p:nvPr/>
        </p:nvSpPr>
        <p:spPr>
          <a:xfrm>
            <a:off x="441574" y="4005064"/>
            <a:ext cx="8245225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Bildband, der schwarz-weiße Illustrationen enthält.</a:t>
            </a:r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457767"/>
              </p:ext>
            </p:extLst>
          </p:nvPr>
        </p:nvGraphicFramePr>
        <p:xfrm>
          <a:off x="395536" y="2348880"/>
          <a:ext cx="8424934" cy="3912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Bildformat: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normierter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/>
              <a:t>Aufzeichnungsort und </a:t>
            </a:r>
            <a:r>
              <a:rPr lang="de-DE" sz="2000" dirty="0" smtClean="0"/>
              <a:t>Aufzeichnungsdatum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144005"/>
              </p:ext>
            </p:extLst>
          </p:nvPr>
        </p:nvGraphicFramePr>
        <p:xfrm>
          <a:off x="395537" y="1514120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 min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806658"/>
              </p:ext>
            </p:extLst>
          </p:nvPr>
        </p:nvGraphicFramePr>
        <p:xfrm>
          <a:off x="395536" y="4509120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 3 h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656495"/>
              </p:ext>
            </p:extLst>
          </p:nvPr>
        </p:nvGraphicFramePr>
        <p:xfrm>
          <a:off x="395536" y="3068960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1:30:00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287844"/>
              </p:ext>
            </p:extLst>
          </p:nvPr>
        </p:nvGraphicFramePr>
        <p:xfrm>
          <a:off x="323529" y="2564904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 min jeweils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074152"/>
              </p:ext>
            </p:extLst>
          </p:nvPr>
        </p:nvGraphicFramePr>
        <p:xfrm>
          <a:off x="323529" y="4005064"/>
          <a:ext cx="8352926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6546"/>
                <a:gridCol w="1246546"/>
                <a:gridCol w="3012487"/>
                <a:gridCol w="2847347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90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8"/>
          <p:cNvSpPr txBox="1">
            <a:spLocks/>
          </p:cNvSpPr>
          <p:nvPr/>
        </p:nvSpPr>
        <p:spPr>
          <a:xfrm>
            <a:off x="467544" y="6376243"/>
            <a:ext cx="77768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AG RDA Schulungsunterlagen – Modul 3.03.01: Inhalt - </a:t>
            </a:r>
            <a:r>
              <a:rPr lang="de-DE" dirty="0" err="1" smtClean="0"/>
              <a:t>Aleph</a:t>
            </a:r>
            <a:r>
              <a:rPr lang="de-DE" dirty="0" smtClean="0"/>
              <a:t> | Stand: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</a:p>
          <a:p>
            <a:r>
              <a:rPr lang="de-DE" dirty="0" smtClean="0"/>
              <a:t>Liste nach RDA 7.2.1.3 D-A-CH:</a:t>
            </a:r>
          </a:p>
          <a:p>
            <a:pPr lvl="1"/>
            <a:endParaRPr lang="de-DE" sz="1800" dirty="0" smtClean="0"/>
          </a:p>
          <a:p>
            <a:pPr lvl="1"/>
            <a:r>
              <a:rPr lang="de-DE" dirty="0" smtClean="0"/>
              <a:t>Ausstellungskatalog</a:t>
            </a:r>
            <a:r>
              <a:rPr lang="de-DE" dirty="0"/>
              <a:t>	</a:t>
            </a:r>
            <a:r>
              <a:rPr lang="de-DE" dirty="0" smtClean="0"/>
              <a:t>- Hörbuch</a:t>
            </a:r>
            <a:endParaRPr lang="de-DE" dirty="0"/>
          </a:p>
          <a:p>
            <a:pPr lvl="1"/>
            <a:r>
              <a:rPr lang="de-DE" dirty="0" smtClean="0"/>
              <a:t>Autobiografie</a:t>
            </a:r>
            <a:r>
              <a:rPr lang="de-DE" dirty="0"/>
              <a:t>	</a:t>
            </a:r>
            <a:r>
              <a:rPr lang="de-DE" dirty="0" smtClean="0"/>
              <a:t>	- </a:t>
            </a:r>
            <a:r>
              <a:rPr lang="de-DE" dirty="0"/>
              <a:t>Konferenzschrift</a:t>
            </a:r>
          </a:p>
          <a:p>
            <a:pPr lvl="1"/>
            <a:r>
              <a:rPr lang="de-DE" dirty="0" smtClean="0"/>
              <a:t>Bibliografie		- </a:t>
            </a:r>
            <a:r>
              <a:rPr lang="de-DE" dirty="0"/>
              <a:t>Monografische Reihe</a:t>
            </a:r>
            <a:endParaRPr lang="de-DE" dirty="0" smtClean="0"/>
          </a:p>
          <a:p>
            <a:pPr lvl="1"/>
            <a:r>
              <a:rPr lang="de-DE" dirty="0" smtClean="0"/>
              <a:t>Bildband	</a:t>
            </a:r>
            <a:r>
              <a:rPr lang="de-DE" dirty="0"/>
              <a:t>	</a:t>
            </a:r>
            <a:r>
              <a:rPr lang="de-DE" dirty="0" smtClean="0"/>
              <a:t>- </a:t>
            </a:r>
            <a:r>
              <a:rPr lang="de-DE" dirty="0"/>
              <a:t>Schulbuch</a:t>
            </a:r>
            <a:endParaRPr lang="de-DE" dirty="0" smtClean="0"/>
          </a:p>
          <a:p>
            <a:pPr lvl="1"/>
            <a:r>
              <a:rPr lang="de-DE" dirty="0" smtClean="0"/>
              <a:t>Biografie</a:t>
            </a:r>
            <a:r>
              <a:rPr lang="de-DE" dirty="0"/>
              <a:t>		</a:t>
            </a:r>
            <a:r>
              <a:rPr lang="de-DE" dirty="0" smtClean="0"/>
              <a:t>- </a:t>
            </a:r>
            <a:r>
              <a:rPr lang="de-DE" dirty="0"/>
              <a:t>Website</a:t>
            </a:r>
            <a:endParaRPr lang="de-DE" dirty="0" smtClean="0"/>
          </a:p>
          <a:p>
            <a:pPr lvl="1"/>
            <a:r>
              <a:rPr lang="de-DE" dirty="0" smtClean="0"/>
              <a:t>Comic</a:t>
            </a:r>
            <a:r>
              <a:rPr lang="de-DE" dirty="0"/>
              <a:t>		</a:t>
            </a:r>
            <a:r>
              <a:rPr lang="de-DE" dirty="0" smtClean="0"/>
              <a:t>	- Zeitschrift</a:t>
            </a:r>
          </a:p>
          <a:p>
            <a:pPr lvl="1"/>
            <a:r>
              <a:rPr lang="de-DE" dirty="0"/>
              <a:t>Festschrift		- </a:t>
            </a:r>
            <a:r>
              <a:rPr lang="de-DE" dirty="0" smtClean="0"/>
              <a:t>Zeitung</a:t>
            </a:r>
          </a:p>
          <a:p>
            <a:pPr lvl="1"/>
            <a:r>
              <a:rPr lang="de-DE" dirty="0" smtClean="0"/>
              <a:t>Hochschulschrift</a:t>
            </a:r>
            <a:endParaRPr lang="de-DE" sz="20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85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405245"/>
              </p:ext>
            </p:extLst>
          </p:nvPr>
        </p:nvGraphicFramePr>
        <p:xfrm>
          <a:off x="395536" y="2546280"/>
          <a:ext cx="8424934" cy="2218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08112"/>
                <a:gridCol w="2016224"/>
                <a:gridCol w="4320478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“Detail“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2" name="Rechteck 1"/>
          <p:cNvSpPr/>
          <p:nvPr/>
        </p:nvSpPr>
        <p:spPr>
          <a:xfrm>
            <a:off x="467544" y="5381715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zu unspezifisch, daher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eindeutige Abgrenzung als notwendig erachtet.</a:t>
            </a:r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15.02.2016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299807"/>
              </p:ext>
            </p:extLst>
          </p:nvPr>
        </p:nvGraphicFramePr>
        <p:xfrm>
          <a:off x="395536" y="1196752"/>
          <a:ext cx="8424934" cy="1447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03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678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Sehbehinderter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103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317745"/>
              </p:ext>
            </p:extLst>
          </p:nvPr>
        </p:nvGraphicFramePr>
        <p:xfrm>
          <a:off x="395536" y="5445225"/>
          <a:ext cx="8424934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30480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527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659466"/>
              </p:ext>
            </p:extLst>
          </p:nvPr>
        </p:nvGraphicFramePr>
        <p:xfrm>
          <a:off x="395536" y="4509120"/>
          <a:ext cx="8424934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32573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925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678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Vorschulkind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657000"/>
              </p:ext>
            </p:extLst>
          </p:nvPr>
        </p:nvGraphicFramePr>
        <p:xfrm>
          <a:off x="395536" y="2708920"/>
          <a:ext cx="8424934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29859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64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Hörbuch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064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678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Sehbehinderter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</a:p>
                  </a:txBody>
                  <a:tcPr anchor="ctr"/>
                </a:tc>
              </a:tr>
              <a:tr h="2566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 für ein Blindenhörbuch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3.03.01: Inhalt | Aleph | Stand: 15.02.2016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853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7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8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2140</Words>
  <Application>Microsoft Office PowerPoint</Application>
  <PresentationFormat>Bildschirmpräsentation (4:3)</PresentationFormat>
  <Paragraphs>610</Paragraphs>
  <Slides>31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9</vt:i4>
      </vt:variant>
      <vt:variant>
        <vt:lpstr>Folientitel</vt:lpstr>
      </vt:variant>
      <vt:variant>
        <vt:i4>31</vt:i4>
      </vt:variant>
    </vt:vector>
  </HeadingPairs>
  <TitlesOfParts>
    <vt:vector size="40" baseType="lpstr">
      <vt:lpstr>Larissa</vt:lpstr>
      <vt:lpstr>1_Larissa</vt:lpstr>
      <vt:lpstr>2_Larissa</vt:lpstr>
      <vt:lpstr>3_Larissa</vt:lpstr>
      <vt:lpstr>4_Larissa</vt:lpstr>
      <vt:lpstr>5_Larissa</vt:lpstr>
      <vt:lpstr>6_Larissa</vt:lpstr>
      <vt:lpstr>7_Larissa</vt:lpstr>
      <vt:lpstr>8_Larissa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Aufzeichnungsort und Aufzeichnungsdatum (RDA 7.11)</vt:lpstr>
      <vt:lpstr>Aufzeichnungsort und Aufzeichnungsdatum (RDA 7.11)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130</cp:revision>
  <cp:lastPrinted>2015-04-22T13:07:36Z</cp:lastPrinted>
  <dcterms:created xsi:type="dcterms:W3CDTF">2014-02-18T07:01:40Z</dcterms:created>
  <dcterms:modified xsi:type="dcterms:W3CDTF">2016-03-17T11:25:11Z</dcterms:modified>
</cp:coreProperties>
</file>