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85" r:id="rId2"/>
    <p:sldId id="259" r:id="rId3"/>
    <p:sldId id="305" r:id="rId4"/>
    <p:sldId id="331" r:id="rId5"/>
    <p:sldId id="306" r:id="rId6"/>
    <p:sldId id="334" r:id="rId7"/>
    <p:sldId id="298" r:id="rId8"/>
    <p:sldId id="304" r:id="rId9"/>
    <p:sldId id="323" r:id="rId10"/>
    <p:sldId id="310" r:id="rId11"/>
    <p:sldId id="311" r:id="rId12"/>
    <p:sldId id="335" r:id="rId13"/>
    <p:sldId id="337" r:id="rId14"/>
    <p:sldId id="312" r:id="rId15"/>
    <p:sldId id="307" r:id="rId16"/>
    <p:sldId id="313" r:id="rId17"/>
    <p:sldId id="316" r:id="rId18"/>
    <p:sldId id="317" r:id="rId19"/>
    <p:sldId id="309" r:id="rId20"/>
    <p:sldId id="325" r:id="rId21"/>
    <p:sldId id="327" r:id="rId22"/>
    <p:sldId id="324" r:id="rId23"/>
    <p:sldId id="336" r:id="rId24"/>
    <p:sldId id="329" r:id="rId25"/>
    <p:sldId id="318" r:id="rId26"/>
    <p:sldId id="330" r:id="rId27"/>
    <p:sldId id="332" r:id="rId28"/>
    <p:sldId id="320" r:id="rId29"/>
    <p:sldId id="308" r:id="rId30"/>
    <p:sldId id="322" r:id="rId31"/>
    <p:sldId id="333" r:id="rId3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2189" autoAdjust="0"/>
  </p:normalViewPr>
  <p:slideViewPr>
    <p:cSldViewPr>
      <p:cViewPr varScale="1">
        <p:scale>
          <a:sx n="80" d="100"/>
          <a:sy n="80" d="100"/>
        </p:scale>
        <p:origin x="-100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06.12.2016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06.12.2016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Hinweis, dass überwiegend nicht</a:t>
            </a:r>
            <a:r>
              <a:rPr lang="de-DE" baseline="0" dirty="0" smtClean="0"/>
              <a:t> zum Standardelemente-Set gehörig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859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6312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2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779255"/>
              </p:ext>
            </p:extLst>
          </p:nvPr>
        </p:nvGraphicFramePr>
        <p:xfrm>
          <a:off x="395537" y="2708920"/>
          <a:ext cx="8352927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984"/>
                <a:gridCol w="1151984"/>
                <a:gridCol w="2416624"/>
                <a:gridCol w="363233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@Stadt Merseburg und ihre Papier- und Mühlengeschichte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4705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 werden mehrere Mühlen mit ihren unterschiedlichen Benennungen aufgeführt und über die Geschichte der Buntpapierfabrik Merseburg berichtet.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Abstract, eine Zusammenfassung, eine Synopse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9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285452"/>
              </p:ext>
            </p:extLst>
          </p:nvPr>
        </p:nvGraphicFramePr>
        <p:xfrm>
          <a:off x="395536" y="1988840"/>
          <a:ext cx="8280918" cy="3112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802"/>
                <a:gridCol w="1226802"/>
                <a:gridCol w="2637627"/>
                <a:gridCol w="3189687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Mühlen-Talk : ein Gespräch des neuen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dem alten Leiter der Basler Papiermühle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4705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Gespräch zwischen Stephan Schneider und Stefan Meier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Namen der Personen sind aus der Ressource ermittelt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2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080333"/>
              </p:ext>
            </p:extLst>
          </p:nvPr>
        </p:nvGraphicFramePr>
        <p:xfrm>
          <a:off x="395536" y="3140968"/>
          <a:ext cx="8280920" cy="86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Waldbühne, Berlin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980728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Ort und Datum, die mit der Aufzeichnung (Aufnahme, Film usw.) des Inhalts einer Ressource in Verbindung stehen.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749466"/>
              </p:ext>
            </p:extLst>
          </p:nvPr>
        </p:nvGraphicFramePr>
        <p:xfrm>
          <a:off x="395536" y="4293096"/>
          <a:ext cx="828092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22.-23. 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April 1977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675177"/>
              </p:ext>
            </p:extLst>
          </p:nvPr>
        </p:nvGraphicFramePr>
        <p:xfrm>
          <a:off x="395536" y="5445224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2002 September 13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135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708786"/>
              </p:ext>
            </p:extLst>
          </p:nvPr>
        </p:nvGraphicFramePr>
        <p:xfrm>
          <a:off x="395536" y="4077072"/>
          <a:ext cx="8280919" cy="1362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802"/>
                <a:gridCol w="1226802"/>
                <a:gridCol w="2392267"/>
                <a:gridCol w="3435048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335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Aufzeichnungsda-tum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1246842"/>
            <a:ext cx="8251104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Angaben zu Aufzeichnungsort und Aufzeichnungsdatum können auch als Zitat von der Vorlage übertragen werden. Zitate sollen immer kenntlich gemacht werden (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5.4 </a:t>
            </a:r>
          </a:p>
          <a:p>
            <a:r>
              <a:rPr lang="de-DE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D-A-CH).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0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27844"/>
              </p:ext>
            </p:extLst>
          </p:nvPr>
        </p:nvGraphicFramePr>
        <p:xfrm>
          <a:off x="395536" y="2636912"/>
          <a:ext cx="8136904" cy="1409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351587"/>
                <a:gridCol w="3621027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Russischer und sorbischer Text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2207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Titel liegt sorbisch vor. Der Inhaltstext ist sorbisch und russisch.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Sprache des Inhalts (RDA 7.12)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 Sprache, die verwendet wird, um den Inhalt einer Ressource auszudrücken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545125"/>
              </p:ext>
            </p:extLst>
          </p:nvPr>
        </p:nvGraphicFramePr>
        <p:xfrm>
          <a:off x="395536" y="4293096"/>
          <a:ext cx="8136903" cy="1748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414018"/>
                <a:gridCol w="355859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Tschechischer Text. Deutsche und englische Zusammenfassung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und Sprache des Inhalts sind tschechisch. Hinweis auf die englische und deutsche Zusammenfassung.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1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Inhalt wird durch Zeichen und/oder Symbole ausgedrückt 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Schrift (RDA 7.13.2)</a:t>
            </a:r>
          </a:p>
          <a:p>
            <a:pPr lvl="1"/>
            <a:r>
              <a:rPr lang="de-DE" dirty="0" smtClean="0"/>
              <a:t>Zusatzelement im deutschsprachigen Raum für nicht-</a:t>
            </a:r>
            <a:r>
              <a:rPr lang="de-DE" dirty="0"/>
              <a:t>l</a:t>
            </a:r>
            <a:r>
              <a:rPr lang="de-DE" dirty="0" smtClean="0"/>
              <a:t>ateinische Schriften</a:t>
            </a:r>
          </a:p>
          <a:p>
            <a:r>
              <a:rPr lang="de-DE" dirty="0" smtClean="0"/>
              <a:t>Erfassen von Schriften (RDA 7.13.2.3)</a:t>
            </a:r>
          </a:p>
          <a:p>
            <a:pPr lvl="1"/>
            <a:r>
              <a:rPr lang="de-DE" dirty="0" smtClean="0"/>
              <a:t>textliche Begriffe</a:t>
            </a:r>
          </a:p>
          <a:p>
            <a:pPr lvl="1"/>
            <a:r>
              <a:rPr lang="de-DE" dirty="0"/>
              <a:t>o</a:t>
            </a:r>
            <a:r>
              <a:rPr lang="de-DE" dirty="0" smtClean="0"/>
              <a:t>der 4-Buchstaben-Kodierungen nach ISO 15924</a:t>
            </a:r>
          </a:p>
          <a:p>
            <a:r>
              <a:rPr lang="de-DE" dirty="0" smtClean="0"/>
              <a:t>Details zu Schriften (RDA 7.13.2.4)</a:t>
            </a:r>
          </a:p>
          <a:p>
            <a:pPr lvl="1"/>
            <a:r>
              <a:rPr lang="de-DE" dirty="0"/>
              <a:t>w</a:t>
            </a:r>
            <a:r>
              <a:rPr lang="de-DE" dirty="0" smtClean="0"/>
              <a:t>ird erfasst, wenn für die Identifizierung oder Abgrenzung wichtig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4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16645"/>
              </p:ext>
            </p:extLst>
          </p:nvPr>
        </p:nvGraphicFramePr>
        <p:xfrm>
          <a:off x="281337" y="1484784"/>
          <a:ext cx="8323111" cy="1050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375"/>
                <a:gridCol w="1085375"/>
                <a:gridCol w="2622989"/>
                <a:gridCol w="3529372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47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Schriften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Arabische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738698"/>
              </p:ext>
            </p:extLst>
          </p:nvPr>
        </p:nvGraphicFramePr>
        <p:xfrm>
          <a:off x="286611" y="2924944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Fraktur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798770"/>
              </p:ext>
            </p:extLst>
          </p:nvPr>
        </p:nvGraphicFramePr>
        <p:xfrm>
          <a:off x="323528" y="4365104"/>
          <a:ext cx="8280920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904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 im Behältnis Englisch, Französisch und Inuktitut (sowohl in Silbenschrift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 auch in lateinischer Schrift)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754728"/>
              </p:ext>
            </p:extLst>
          </p:nvPr>
        </p:nvGraphicFramePr>
        <p:xfrm>
          <a:off x="395536" y="3284984"/>
          <a:ext cx="8208911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3409"/>
                <a:gridCol w="1083409"/>
                <a:gridCol w="2618239"/>
                <a:gridCol w="342385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 der taktilen Notation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taktilen Notation (7.13.4)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wird durch Zeichen und/oder Symbole ausgedrückt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über den Tastsinn wahrgenommen werden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37475"/>
              </p:ext>
            </p:extLst>
          </p:nvPr>
        </p:nvGraphicFramePr>
        <p:xfrm>
          <a:off x="395536" y="4725144"/>
          <a:ext cx="8208911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3409"/>
                <a:gridCol w="1083409"/>
                <a:gridCol w="2618239"/>
                <a:gridCol w="342385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zur Form der taktilen Notation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abwechselnd Seiten mit Druck- und 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978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423354"/>
              </p:ext>
            </p:extLst>
          </p:nvPr>
        </p:nvGraphicFramePr>
        <p:xfrm>
          <a:off x="395536" y="2708920"/>
          <a:ext cx="8136903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615185"/>
                <a:gridCol w="335742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Geschlossene Untertitel für Hörgeschädigte auf deutsch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Barrierefreier Inhalt (RDA 7.14)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diejenigen mit einer Sinnesschädigung zum besseren Verständnis von Inhalt unterstützt</a:t>
            </a:r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802420"/>
              </p:ext>
            </p:extLst>
          </p:nvPr>
        </p:nvGraphicFramePr>
        <p:xfrm>
          <a:off x="395536" y="3933056"/>
          <a:ext cx="8136903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615185"/>
                <a:gridCol w="335742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Untertitel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962174"/>
              </p:ext>
            </p:extLst>
          </p:nvPr>
        </p:nvGraphicFramePr>
        <p:xfrm>
          <a:off x="395536" y="5157192"/>
          <a:ext cx="8136903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615185"/>
                <a:gridCol w="335742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Offen unterlegt in amerikanischer Gebärdensprache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35080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2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Standardelement, Angabe gemäß der Grundregel  (RDA 7.15.1.3)</a:t>
            </a:r>
          </a:p>
          <a:p>
            <a:endParaRPr lang="de-DE" dirty="0"/>
          </a:p>
          <a:p>
            <a:r>
              <a:rPr lang="de-DE" dirty="0" smtClean="0"/>
              <a:t>Inhalt, der dazu konzipiert ist, den primären Inhalt einer Ressource zu illustrieren                          (RDA 7.15.1.3 D-A-CH)</a:t>
            </a:r>
          </a:p>
          <a:p>
            <a:pPr lvl="1"/>
            <a:r>
              <a:rPr lang="de-DE" dirty="0" smtClean="0"/>
              <a:t>Erfassung nur vorgesehen als Ergänzung des primären Inhalts</a:t>
            </a:r>
          </a:p>
          <a:p>
            <a:pPr lvl="1"/>
            <a:r>
              <a:rPr lang="de-DE" dirty="0" smtClean="0"/>
              <a:t>keine Erfassung, wenn ein wesentlicher Teil aus Bildern etc. besteht</a:t>
            </a:r>
          </a:p>
          <a:p>
            <a:pPr lvl="2"/>
            <a:r>
              <a:rPr lang="de-DE" sz="1800" dirty="0"/>
              <a:t>n</a:t>
            </a:r>
            <a:r>
              <a:rPr lang="de-DE" sz="1800" dirty="0" smtClean="0"/>
              <a:t>ach RDA 7.2 wird ein Begriff aus der normierten Liste  in RDA 7.2.1.3 D-A-CH gewählt</a:t>
            </a:r>
          </a:p>
          <a:p>
            <a:pPr lvl="2"/>
            <a:r>
              <a:rPr lang="de-DE" sz="1800" dirty="0"/>
              <a:t>e</a:t>
            </a:r>
            <a:r>
              <a:rPr lang="de-DE" sz="1800" dirty="0" smtClean="0"/>
              <a:t>rfassen Sie zusätzlich „unbewegtes Bild“ als Inhaltstyp nach RDA 6.9</a:t>
            </a:r>
          </a:p>
          <a:p>
            <a:pPr lvl="1"/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Beschreibung des Inhalts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3.03.01: Inhalt PICA DNB/ZDB | Stand: </a:t>
            </a:r>
            <a:r>
              <a:rPr lang="de-DE" dirty="0" smtClean="0"/>
              <a:t>30.11.2016 </a:t>
            </a:r>
            <a:r>
              <a:rPr lang="de-DE" dirty="0" smtClean="0"/>
              <a:t>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616697"/>
              </p:ext>
            </p:extLst>
          </p:nvPr>
        </p:nvGraphicFramePr>
        <p:xfrm>
          <a:off x="395537" y="1514120"/>
          <a:ext cx="8136902" cy="171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023"/>
                <a:gridCol w="1106023"/>
                <a:gridCol w="2546654"/>
                <a:gridCol w="337820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Weniger als 40 % Abbildungen.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045608"/>
              </p:ext>
            </p:extLst>
          </p:nvPr>
        </p:nvGraphicFramePr>
        <p:xfrm>
          <a:off x="395536" y="3861048"/>
          <a:ext cx="8136904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048"/>
                <a:gridCol w="1118048"/>
                <a:gridCol w="2608778"/>
                <a:gridCol w="3292030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Diagramme, Illustrationen,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52699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Reiseführer enthält Abbildungen, Karten und Diagramme (Höhenprofile).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1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518045"/>
              </p:ext>
            </p:extLst>
          </p:nvPr>
        </p:nvGraphicFramePr>
        <p:xfrm>
          <a:off x="395536" y="2420888"/>
          <a:ext cx="8107088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050"/>
                <a:gridCol w="1201050"/>
                <a:gridCol w="2902537"/>
                <a:gridCol w="280245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 Diagramme, 45 Illustrationen,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Anzahl wird angegeben, wenn sie einfach zu ermitteln ist. (Anzahl lt.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Vorlage)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dirty="0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50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8815"/>
              </p:ext>
            </p:extLst>
          </p:nvPr>
        </p:nvGraphicFramePr>
        <p:xfrm>
          <a:off x="395535" y="1514120"/>
          <a:ext cx="8136905" cy="3758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6908"/>
                <a:gridCol w="1246908"/>
                <a:gridCol w="2871045"/>
                <a:gridCol w="2772044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Notenbeispiele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Ressource sind mindestens 40 % Abbildungen, die von ebenso hoher Bedeutung sind wie der Text, sowie zusätzliche Notenbeispiele.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5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836712"/>
            <a:ext cx="8640960" cy="1008112"/>
          </a:xfrm>
        </p:spPr>
        <p:txBody>
          <a:bodyPr/>
          <a:lstStyle/>
          <a:p>
            <a:r>
              <a:rPr lang="de-DE" dirty="0"/>
              <a:t>Erweiterte Liste der zu verwendenden Begriffe in RDA 7.15.1.3 + RDA 7.15.1.3 D-A-CH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647056" y="2276872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Buchmalereien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Formulare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Fotografien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Genealogische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Tafeln</a:t>
            </a:r>
          </a:p>
        </p:txBody>
      </p:sp>
      <p:sp>
        <p:nvSpPr>
          <p:cNvPr id="6" name="Rechteck 5"/>
          <p:cNvSpPr/>
          <p:nvPr/>
        </p:nvSpPr>
        <p:spPr>
          <a:xfrm>
            <a:off x="3923928" y="2276872"/>
            <a:ext cx="4392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Muster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Notenbeispiele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Pläne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Porträts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87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324707"/>
              </p:ext>
            </p:extLst>
          </p:nvPr>
        </p:nvGraphicFramePr>
        <p:xfrm>
          <a:off x="395536" y="2420888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482"/>
                <a:gridCol w="1066482"/>
                <a:gridCol w="2572104"/>
                <a:gridCol w="3575852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Discografie: Seite 254-256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Ergänzender Inhalt (RDA 7.16)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den primären Inhalt ergänzt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7.16 D-A-CH finden Sie weitere Beispiele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629429"/>
              </p:ext>
            </p:extLst>
          </p:nvPr>
        </p:nvGraphicFramePr>
        <p:xfrm>
          <a:off x="395536" y="3789040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544767"/>
                <a:gridCol w="356684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683377"/>
              </p:ext>
            </p:extLst>
          </p:nvPr>
        </p:nvGraphicFramePr>
        <p:xfrm>
          <a:off x="395536" y="5085184"/>
          <a:ext cx="8280919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482"/>
                <a:gridCol w="1066482"/>
                <a:gridCol w="2572104"/>
                <a:gridCol w="357585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Literaturangaben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dirty="0" smtClean="0"/>
              <a:t>AG RDA Schulungsunterlagen – Modul 3.03.01: Inhalt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95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819959"/>
              </p:ext>
            </p:extLst>
          </p:nvPr>
        </p:nvGraphicFramePr>
        <p:xfrm>
          <a:off x="395536" y="3211926"/>
          <a:ext cx="8107088" cy="208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050"/>
                <a:gridCol w="1201050"/>
                <a:gridCol w="2902537"/>
                <a:gridCol w="280245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 (farbig)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37725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04056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Illustrationen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sind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Vorhandensein von Farbe, Tönung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uch spezielle Farben (einschließlich Schwarz und Weiß)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9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547965"/>
              </p:ext>
            </p:extLst>
          </p:nvPr>
        </p:nvGraphicFramePr>
        <p:xfrm>
          <a:off x="323528" y="4077072"/>
          <a:ext cx="8208913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942"/>
                <a:gridCol w="1257942"/>
                <a:gridCol w="2380660"/>
                <a:gridCol w="3312369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 (überwiegend farbig)</a:t>
                      </a:r>
                    </a:p>
                  </a:txBody>
                  <a:tcPr anchor="ctr"/>
                </a:tc>
              </a:tr>
              <a:tr h="672998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0492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Illustrationen, von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denen die meisten farbig sind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055841"/>
              </p:ext>
            </p:extLst>
          </p:nvPr>
        </p:nvGraphicFramePr>
        <p:xfrm>
          <a:off x="323528" y="1412776"/>
          <a:ext cx="8208911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617"/>
                <a:gridCol w="1107617"/>
                <a:gridCol w="2681310"/>
                <a:gridCol w="3312367"/>
              </a:tblGrid>
              <a:tr h="37460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7904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 (teilweise farbig)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66876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286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Karten, teilweise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dirty="0" smtClean="0"/>
              <a:t>AG RDA Schulungsunterlagen – Modul 3.03.01: Inhalt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62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654764"/>
              </p:ext>
            </p:extLst>
          </p:nvPr>
        </p:nvGraphicFramePr>
        <p:xfrm>
          <a:off x="395536" y="1514120"/>
          <a:ext cx="8208912" cy="3057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942"/>
                <a:gridCol w="1257942"/>
                <a:gridCol w="2896452"/>
                <a:gridCol w="2796576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endParaRPr lang="de-DE" b="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schwarz-weiß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Bildband,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schwarz-weiße Illustrationen enthält.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5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759499"/>
              </p:ext>
            </p:extLst>
          </p:nvPr>
        </p:nvGraphicFramePr>
        <p:xfrm>
          <a:off x="323528" y="2708920"/>
          <a:ext cx="8208911" cy="3504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134"/>
                <a:gridCol w="1216134"/>
                <a:gridCol w="2938993"/>
                <a:gridCol w="2837650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Vollbild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8490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Breitbild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7038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gemischt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Bildformat (RDA 7.19)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568952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 von Höhe zu Breite eines bewegten Bildes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normierte Liste (ein oder mehrere):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Zeitangabe des Inhalts einer Ressource</a:t>
            </a:r>
          </a:p>
          <a:p>
            <a:pPr lvl="1"/>
            <a:r>
              <a:rPr lang="de-DE" dirty="0" smtClean="0"/>
              <a:t>Wiedergabezeit</a:t>
            </a:r>
          </a:p>
          <a:p>
            <a:pPr lvl="1"/>
            <a:r>
              <a:rPr lang="de-DE" dirty="0" smtClean="0"/>
              <a:t>Laufzeit</a:t>
            </a:r>
          </a:p>
          <a:p>
            <a:pPr lvl="1"/>
            <a:r>
              <a:rPr lang="de-DE" dirty="0" smtClean="0"/>
              <a:t>Aufführungszeit (bei Noten oder Bewegungsnotation)</a:t>
            </a:r>
          </a:p>
          <a:p>
            <a:pPr lvl="1"/>
            <a:endParaRPr lang="de-DE" dirty="0"/>
          </a:p>
          <a:p>
            <a:r>
              <a:rPr lang="de-DE" dirty="0" smtClean="0"/>
              <a:t>die Zeitangaben werden nach RDA Anhang B        D-A-CH abgekürzt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2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000" dirty="0" smtClean="0"/>
              <a:t>Allgemeines</a:t>
            </a:r>
          </a:p>
          <a:p>
            <a:r>
              <a:rPr lang="de-DE" sz="2000" dirty="0" smtClean="0"/>
              <a:t>Art des Inhalts</a:t>
            </a:r>
          </a:p>
          <a:p>
            <a:r>
              <a:rPr lang="de-DE" sz="2000" dirty="0" smtClean="0"/>
              <a:t>Inhaltlicher Bezugsrahmen</a:t>
            </a:r>
          </a:p>
          <a:p>
            <a:r>
              <a:rPr lang="de-DE" sz="2000" dirty="0" smtClean="0"/>
              <a:t>Zielgruppe</a:t>
            </a:r>
          </a:p>
          <a:p>
            <a:r>
              <a:rPr lang="de-DE" sz="2000" dirty="0" smtClean="0"/>
              <a:t>Zusammenfassung des Inhalts</a:t>
            </a:r>
          </a:p>
          <a:p>
            <a:r>
              <a:rPr lang="de-DE" sz="2000" dirty="0" smtClean="0"/>
              <a:t>Aufzeichnungsort und Aufzeichnungsdatum</a:t>
            </a:r>
          </a:p>
          <a:p>
            <a:r>
              <a:rPr lang="de-DE" sz="2000" dirty="0" smtClean="0"/>
              <a:t>Sprache des Inhalts</a:t>
            </a:r>
          </a:p>
          <a:p>
            <a:r>
              <a:rPr lang="de-DE" sz="2000" dirty="0" smtClean="0"/>
              <a:t>Form der Notation</a:t>
            </a:r>
          </a:p>
          <a:p>
            <a:r>
              <a:rPr lang="de-DE" sz="2000" dirty="0" smtClean="0"/>
              <a:t>Barrierefreier Inhalt</a:t>
            </a:r>
          </a:p>
          <a:p>
            <a:r>
              <a:rPr lang="de-DE" sz="2000" dirty="0" smtClean="0"/>
              <a:t>Illustrierender Inhalt</a:t>
            </a:r>
          </a:p>
          <a:p>
            <a:r>
              <a:rPr lang="de-DE" sz="2000" dirty="0" smtClean="0"/>
              <a:t>Ergänzender Inhalt</a:t>
            </a:r>
          </a:p>
          <a:p>
            <a:r>
              <a:rPr lang="de-DE" sz="2000" dirty="0" smtClean="0"/>
              <a:t>Farbinhalt</a:t>
            </a:r>
          </a:p>
          <a:p>
            <a:r>
              <a:rPr lang="de-DE" sz="2000" dirty="0" smtClean="0"/>
              <a:t>Bildformat</a:t>
            </a:r>
          </a:p>
          <a:p>
            <a:r>
              <a:rPr lang="de-DE" sz="2000" dirty="0" smtClean="0"/>
              <a:t>Dauer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dirty="0" smtClean="0"/>
              <a:t>AG RDA Schulungsunterlagen – Modul 3.03.01: Inhalt PICA DNB/ZDB | Stand: </a:t>
            </a:r>
            <a:r>
              <a:rPr lang="de-DE" dirty="0" smtClean="0"/>
              <a:t>30.11.2016 </a:t>
            </a:r>
            <a:r>
              <a:rPr lang="de-DE" dirty="0" smtClean="0"/>
              <a:t>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681741"/>
              </p:ext>
            </p:extLst>
          </p:nvPr>
        </p:nvGraphicFramePr>
        <p:xfrm>
          <a:off x="395537" y="1514120"/>
          <a:ext cx="8280919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644"/>
                <a:gridCol w="1108644"/>
                <a:gridCol w="2552689"/>
                <a:gridCol w="351094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 min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161861"/>
              </p:ext>
            </p:extLst>
          </p:nvPr>
        </p:nvGraphicFramePr>
        <p:xfrm>
          <a:off x="395536" y="4509120"/>
          <a:ext cx="828091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726"/>
                <a:gridCol w="1120726"/>
                <a:gridCol w="2552765"/>
                <a:gridCol w="3486702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 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97273"/>
              </p:ext>
            </p:extLst>
          </p:nvPr>
        </p:nvGraphicFramePr>
        <p:xfrm>
          <a:off x="395536" y="3068960"/>
          <a:ext cx="8280920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644"/>
                <a:gridCol w="1108644"/>
                <a:gridCol w="2552689"/>
                <a:gridCol w="351094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1:30:00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2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187498"/>
              </p:ext>
            </p:extLst>
          </p:nvPr>
        </p:nvGraphicFramePr>
        <p:xfrm>
          <a:off x="323529" y="2564904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925"/>
                <a:gridCol w="1109925"/>
                <a:gridCol w="2555638"/>
                <a:gridCol w="3577439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797260"/>
              </p:ext>
            </p:extLst>
          </p:nvPr>
        </p:nvGraphicFramePr>
        <p:xfrm>
          <a:off x="323527" y="4005064"/>
          <a:ext cx="835292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036"/>
                <a:gridCol w="1122036"/>
                <a:gridCol w="2555746"/>
                <a:gridCol w="3553111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aus mehreren Teilen besteht, ergänzen Sie 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jeweils.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0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Spezielle Angaben zu Hochschulschriften, Karten und Musik werden in gesonderten Lehreinheiten behandelt.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20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Information Kapitel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Erfassung von beschreibenden Merkmalen des intellektuellen oder künstlerischen Inhalts</a:t>
            </a:r>
          </a:p>
          <a:p>
            <a:r>
              <a:rPr lang="de-DE" dirty="0"/>
              <a:t>v</a:t>
            </a:r>
            <a:r>
              <a:rPr lang="de-DE" dirty="0" smtClean="0"/>
              <a:t>erwendet, um die Benutzeranforderungen bezüglich des Inhalts zu erfüllen</a:t>
            </a:r>
          </a:p>
          <a:p>
            <a:pPr lvl="1"/>
            <a:r>
              <a:rPr lang="de-DE" dirty="0" smtClean="0"/>
              <a:t>(z. B. Art des Inhalts, Zielgruppe, Sprache)</a:t>
            </a:r>
          </a:p>
          <a:p>
            <a:r>
              <a:rPr lang="de-DE" dirty="0" smtClean="0"/>
              <a:t>Informationsquellen:</a:t>
            </a:r>
          </a:p>
          <a:p>
            <a:pPr lvl="1"/>
            <a:r>
              <a:rPr lang="de-DE" dirty="0" smtClean="0"/>
              <a:t>die Ressource selbst</a:t>
            </a:r>
          </a:p>
          <a:p>
            <a:pPr lvl="1"/>
            <a:r>
              <a:rPr lang="de-DE" dirty="0" smtClean="0"/>
              <a:t>Quellen außerhalb der Ressource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Art des Inhalts (RDA 7.2)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/>
          <a:lstStyle/>
          <a:p>
            <a:r>
              <a:rPr lang="de-DE" dirty="0" smtClean="0"/>
              <a:t>Art des Inhalts wird erfasst, wenn zur Abgrenzung oder eindeutigen Identifizierung notwendig </a:t>
            </a:r>
            <a:endParaRPr lang="de-DE" sz="1800" dirty="0"/>
          </a:p>
        </p:txBody>
      </p:sp>
      <p:sp>
        <p:nvSpPr>
          <p:cNvPr id="6" name="Rechteck 5"/>
          <p:cNvSpPr/>
          <p:nvPr/>
        </p:nvSpPr>
        <p:spPr>
          <a:xfrm>
            <a:off x="611560" y="1916832"/>
            <a:ext cx="784887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Liste nach 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7.2.1.3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D-A-CH:</a:t>
            </a:r>
          </a:p>
          <a:p>
            <a:endParaRPr lang="de-DE" sz="1400" dirty="0"/>
          </a:p>
        </p:txBody>
      </p:sp>
      <p:sp>
        <p:nvSpPr>
          <p:cNvPr id="7" name="Rechteck 6"/>
          <p:cNvSpPr/>
          <p:nvPr/>
        </p:nvSpPr>
        <p:spPr>
          <a:xfrm>
            <a:off x="611560" y="2865473"/>
            <a:ext cx="7641976" cy="34563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Ausstellungskatalog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Autobiografie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Bildband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Comic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Festschrift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Hochschulschrift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Hörbuch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Monografische Reihe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Schulbuch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Website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0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411720"/>
              </p:ext>
            </p:extLst>
          </p:nvPr>
        </p:nvGraphicFramePr>
        <p:xfrm>
          <a:off x="395536" y="2708920"/>
          <a:ext cx="8107088" cy="2968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050"/>
                <a:gridCol w="1201050"/>
                <a:gridCol w="2902537"/>
                <a:gridCol w="2802451"/>
              </a:tblGrid>
              <a:tr h="35637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42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Glas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810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Inhaltlicher Bezugsrahmen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Basiert auf Beiträgen, die in den Jahren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2007 bis 2013 in der Fachzeitschrift „Detail“ erschienen sind.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3153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zu unspezifisch, daher für eindeutige Abgrenzung als notwendig erachtet.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Inhaltlicher Bezugsrahmen (RDA 7.3)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hronologischer oder geographischer Bezugsrahmen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definiert durch die Altersgruppe, die Bildungsstufe, die Art der Behinderung </a:t>
            </a:r>
            <a:r>
              <a:rPr lang="de-DE" dirty="0"/>
              <a:t>o</a:t>
            </a:r>
            <a:r>
              <a:rPr lang="de-DE" dirty="0" smtClean="0"/>
              <a:t>der eine andere Kategorisierung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ormierte Liste in RDA 7.7.1.3 D-A-CH</a:t>
            </a:r>
          </a:p>
          <a:p>
            <a:pPr lvl="2"/>
            <a:r>
              <a:rPr lang="de-DE" sz="1800" dirty="0" smtClean="0"/>
              <a:t>Jugend</a:t>
            </a:r>
          </a:p>
          <a:p>
            <a:pPr lvl="2"/>
            <a:r>
              <a:rPr lang="de-DE" sz="1800" dirty="0" smtClean="0"/>
              <a:t>Kind</a:t>
            </a:r>
          </a:p>
          <a:p>
            <a:pPr lvl="2"/>
            <a:r>
              <a:rPr lang="de-DE" sz="1800" dirty="0" smtClean="0"/>
              <a:t>Lehrer</a:t>
            </a:r>
          </a:p>
          <a:p>
            <a:pPr lvl="2"/>
            <a:r>
              <a:rPr lang="de-DE" sz="1800" dirty="0" smtClean="0"/>
              <a:t>Leseanfänger</a:t>
            </a:r>
          </a:p>
          <a:p>
            <a:pPr lvl="2"/>
            <a:r>
              <a:rPr lang="de-DE" sz="1800" dirty="0" smtClean="0"/>
              <a:t>Schüler</a:t>
            </a:r>
          </a:p>
          <a:p>
            <a:pPr lvl="2"/>
            <a:r>
              <a:rPr lang="de-DE" sz="1800" dirty="0" smtClean="0"/>
              <a:t>Sehbehinderter</a:t>
            </a:r>
          </a:p>
          <a:p>
            <a:pPr lvl="2"/>
            <a:r>
              <a:rPr lang="de-DE" sz="1800" dirty="0" smtClean="0"/>
              <a:t>Vorschulkind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äher erläutert:</a:t>
            </a:r>
          </a:p>
          <a:p>
            <a:pPr lvl="2"/>
            <a:r>
              <a:rPr lang="de-DE" dirty="0" smtClean="0"/>
              <a:t>Kind = 1-12 Jahre</a:t>
            </a:r>
          </a:p>
          <a:p>
            <a:pPr lvl="2"/>
            <a:r>
              <a:rPr lang="de-DE" dirty="0" smtClean="0"/>
              <a:t>Jugend = 12-15 Jahre</a:t>
            </a:r>
          </a:p>
          <a:p>
            <a:pPr lvl="2"/>
            <a:r>
              <a:rPr lang="de-DE" dirty="0" smtClean="0"/>
              <a:t>Vorschulkind = 3-6 Jahre</a:t>
            </a:r>
          </a:p>
          <a:p>
            <a:pPr lvl="2"/>
            <a:r>
              <a:rPr lang="de-DE" dirty="0" smtClean="0"/>
              <a:t>Schüler = Grundschule bis Abitur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325704"/>
              </p:ext>
            </p:extLst>
          </p:nvPr>
        </p:nvGraphicFramePr>
        <p:xfrm>
          <a:off x="395536" y="1190145"/>
          <a:ext cx="8280919" cy="1093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802"/>
                <a:gridCol w="1226802"/>
                <a:gridCol w="2453607"/>
                <a:gridCol w="3373708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9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b="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16024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Hinweis in der Ressource: in großer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643286"/>
              </p:ext>
            </p:extLst>
          </p:nvPr>
        </p:nvGraphicFramePr>
        <p:xfrm>
          <a:off x="395536" y="5517232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550"/>
                <a:gridCol w="1109550"/>
                <a:gridCol w="2588949"/>
                <a:gridCol w="3472871"/>
              </a:tblGrid>
              <a:tr h="14973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FSK ab 12 freigegeben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251520" y="764704"/>
            <a:ext cx="6606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926595"/>
              </p:ext>
            </p:extLst>
          </p:nvPr>
        </p:nvGraphicFramePr>
        <p:xfrm>
          <a:off x="395536" y="4437112"/>
          <a:ext cx="8280920" cy="786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550"/>
                <a:gridCol w="1109550"/>
                <a:gridCol w="2588949"/>
                <a:gridCol w="3472871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Vorschulkind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660094"/>
              </p:ext>
            </p:extLst>
          </p:nvPr>
        </p:nvGraphicFramePr>
        <p:xfrm>
          <a:off x="395536" y="2564904"/>
          <a:ext cx="8280920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46743"/>
                <a:gridCol w="3464869"/>
              </a:tblGrid>
              <a:tr h="1211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!IDN!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Hörbuch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b="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  <a:endParaRPr lang="de-DE" b="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0040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Beispiel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ein Blindenhörbuch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PICA DNB/ZDB | Stand: 30.11.2016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11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2037</Words>
  <Application>Microsoft Office PowerPoint</Application>
  <PresentationFormat>Bildschirmpräsentation (4:3)</PresentationFormat>
  <Paragraphs>611</Paragraphs>
  <Slides>31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2" baseType="lpstr">
      <vt:lpstr>Larissa</vt:lpstr>
      <vt:lpstr>Schulungsunterlagen der AG RDA</vt:lpstr>
      <vt:lpstr>Beschreibung des Inhalts</vt:lpstr>
      <vt:lpstr>Inhaltsverzeichnis</vt:lpstr>
      <vt:lpstr>Anmerkung</vt:lpstr>
      <vt:lpstr>Allgemeine Information Kapitel 7</vt:lpstr>
      <vt:lpstr>Art des Inhalts (RDA 7.2)</vt:lpstr>
      <vt:lpstr>Inhaltlicher Bezugsrahmen (RDA 7.3)</vt:lpstr>
      <vt:lpstr>Zielgruppe (RDA 7.7)</vt:lpstr>
      <vt:lpstr>Zielgruppe (RDA 7.7)</vt:lpstr>
      <vt:lpstr>Zusammenfassung des Inhalts (RDA 7.10)</vt:lpstr>
      <vt:lpstr>Zusammenfassung des Inhalts (RDA 7.10)</vt:lpstr>
      <vt:lpstr>Aufzeichnungsort und Aufzeichnungsdatum (RDA 7.11)</vt:lpstr>
      <vt:lpstr>Aufzeichnungsort und Aufzeichnungsdatum (RDA 7.11)</vt:lpstr>
      <vt:lpstr>Sprache des Inhalts (RDA 7.12)</vt:lpstr>
      <vt:lpstr>Form der Notation (RDA 7.13)</vt:lpstr>
      <vt:lpstr>Form der Notation (RDA 7.13)</vt:lpstr>
      <vt:lpstr>Form der Notation (RDA 7.13)</vt:lpstr>
      <vt:lpstr>Barrierefreier Inhalt (RDA 7.14)</vt:lpstr>
      <vt:lpstr>Illustrierender Inhalt (RDA 7.15)</vt:lpstr>
      <vt:lpstr>Illustrierender Inhalt (RDA 7.15)</vt:lpstr>
      <vt:lpstr>Illustrierender Inhalt (RDA 7.15)</vt:lpstr>
      <vt:lpstr>Illustrierender Inhalt (RDA 7.15)</vt:lpstr>
      <vt:lpstr>Illustrierender Inhalt (RDA 7.15)</vt:lpstr>
      <vt:lpstr>Ergänzender Inhalt (RDA 7.16)</vt:lpstr>
      <vt:lpstr>Farbinhalt (RDA 7.17)</vt:lpstr>
      <vt:lpstr>Farbinhalt (RDA 7.17)</vt:lpstr>
      <vt:lpstr>Illustrierender Inhalt (RDA 7.15)</vt:lpstr>
      <vt:lpstr>Bildformat (RDA 7.19)</vt:lpstr>
      <vt:lpstr>Dauer (RDA 7.22)</vt:lpstr>
      <vt:lpstr>Dauer (RDA 7.22)</vt:lpstr>
      <vt:lpstr>Dauer (RDA 7.22)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202</cp:revision>
  <cp:lastPrinted>2015-04-22T13:07:36Z</cp:lastPrinted>
  <dcterms:created xsi:type="dcterms:W3CDTF">2014-02-18T07:01:40Z</dcterms:created>
  <dcterms:modified xsi:type="dcterms:W3CDTF">2016-12-06T12:34:04Z</dcterms:modified>
</cp:coreProperties>
</file>