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285" r:id="rId2"/>
    <p:sldId id="259" r:id="rId3"/>
    <p:sldId id="287" r:id="rId4"/>
    <p:sldId id="302" r:id="rId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781" autoAdjust="0"/>
  </p:normalViewPr>
  <p:slideViewPr>
    <p:cSldViewPr>
      <p:cViewPr>
        <p:scale>
          <a:sx n="100" d="100"/>
          <a:sy n="100" d="100"/>
        </p:scale>
        <p:origin x="-1398" y="-19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8" d="100"/>
          <a:sy n="68" d="100"/>
        </p:scale>
        <p:origin x="3101" y="53"/>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17.03.2016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17.03.2016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3088941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atin typeface="Verdana" pitchFamily="34" charset="0"/>
                <a:ea typeface="Verdana" pitchFamily="34" charset="0"/>
                <a:cs typeface="Verdana" pitchFamily="34" charset="0"/>
              </a:rPr>
              <a:t>RDA 4.6.1.3 D-A-CH regelt, was bei mehreren vorliegenden URLs zu tun ist: </a:t>
            </a:r>
          </a:p>
          <a:p>
            <a:endParaRPr lang="de-DE">
              <a:latin typeface="Verdana" pitchFamily="34" charset="0"/>
              <a:ea typeface="Verdana" pitchFamily="34" charset="0"/>
              <a:cs typeface="Verdana" pitchFamily="34" charset="0"/>
            </a:endParaRPr>
          </a:p>
          <a:p>
            <a:r>
              <a:rPr lang="de-DE">
                <a:latin typeface="Verdana" pitchFamily="34" charset="0"/>
                <a:ea typeface="Verdana" pitchFamily="34" charset="0"/>
                <a:cs typeface="Verdana" pitchFamily="34" charset="0"/>
              </a:rPr>
              <a:t>Liegen mehrere URLs für eine elektronische Ressource vor, wird zwischen URLs, die der Manifestation zuzuordnen sind, und solchen, die dem Exemplar zuzuordnen sind, unterschieden:</a:t>
            </a:r>
          </a:p>
          <a:p>
            <a:endParaRPr lang="de-DE">
              <a:latin typeface="Verdana" pitchFamily="34" charset="0"/>
              <a:ea typeface="Verdana" pitchFamily="34" charset="0"/>
              <a:cs typeface="Verdana" pitchFamily="34" charset="0"/>
            </a:endParaRPr>
          </a:p>
          <a:p>
            <a:pPr marL="176213" lvl="0" indent="-176213">
              <a:buFont typeface="Arial" pitchFamily="34" charset="0"/>
              <a:buChar char="•"/>
            </a:pPr>
            <a:r>
              <a:rPr lang="de-DE">
                <a:latin typeface="Verdana" pitchFamily="34" charset="0"/>
                <a:ea typeface="Verdana" pitchFamily="34" charset="0"/>
                <a:cs typeface="Verdana" pitchFamily="34" charset="0"/>
              </a:rPr>
              <a:t>Eine URL, die den Zugang zu einer elektronischen Ressource für alle Anwender einheitlich gewährt (ggf. nach Lizenzierung), ist ein Merkmal der Manifestation und wird in der Beschreibung der Manifestation erfasst.</a:t>
            </a:r>
          </a:p>
          <a:p>
            <a:pPr marL="176213" lvl="0" indent="-176213">
              <a:buFont typeface="Arial" pitchFamily="34" charset="0"/>
              <a:buChar char="•"/>
            </a:pPr>
            <a:endParaRPr lang="de-DE">
              <a:latin typeface="Verdana" pitchFamily="34" charset="0"/>
              <a:ea typeface="Verdana" pitchFamily="34" charset="0"/>
              <a:cs typeface="Verdana" pitchFamily="34" charset="0"/>
            </a:endParaRPr>
          </a:p>
          <a:p>
            <a:pPr marL="176213" lvl="0" indent="-176213">
              <a:buFont typeface="Arial" pitchFamily="34" charset="0"/>
              <a:buChar char="•"/>
            </a:pPr>
            <a:r>
              <a:rPr lang="de-DE">
                <a:latin typeface="Verdana" pitchFamily="34" charset="0"/>
                <a:ea typeface="Verdana" pitchFamily="34" charset="0"/>
                <a:cs typeface="Verdana" pitchFamily="34" charset="0"/>
              </a:rPr>
              <a:t>Eine URL, die für einen bestimmten Anwender einen individuell definierten Zugang zu einer Ressource ermöglicht (i. d. R. nach Lizenzierung oder durch eine kontrollierte Zugangsbeschränkung), ist ein Merkmal des Exemplars und wird in der Beschreibung des Exemplars erfasst. Ausnahmen von diesem Prinzip können über Verbundfestlegungen geregelt werden (z. B. zur Bereitstellung bestimmter maschineller Serviceleistungen).</a:t>
            </a:r>
          </a:p>
          <a:p>
            <a:pPr>
              <a:defRPr/>
            </a:pPr>
            <a:endParaRPr lang="de-DE"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latin typeface="Verdana" pitchFamily="34" charset="0"/>
                <a:ea typeface="Verdana" pitchFamily="34" charset="0"/>
                <a:cs typeface="Verdana" pitchFamily="34" charset="0"/>
              </a:rPr>
              <a:t>Für URLs, die der Manifestation zuzuordnen sind, wird empfohlen:</a:t>
            </a:r>
          </a:p>
          <a:p>
            <a:endParaRPr lang="de-DE" dirty="0">
              <a:latin typeface="Verdana" pitchFamily="34" charset="0"/>
              <a:ea typeface="Verdana" pitchFamily="34" charset="0"/>
              <a:cs typeface="Verdana" pitchFamily="34" charset="0"/>
            </a:endParaRPr>
          </a:p>
          <a:p>
            <a:pPr marL="265113" lvl="0" indent="-265113">
              <a:buFont typeface="Arial" pitchFamily="34" charset="0"/>
              <a:buChar char="•"/>
            </a:pPr>
            <a:r>
              <a:rPr lang="de-DE" dirty="0">
                <a:latin typeface="Verdana" pitchFamily="34" charset="0"/>
                <a:ea typeface="Verdana" pitchFamily="34" charset="0"/>
                <a:cs typeface="Verdana" pitchFamily="34" charset="0"/>
              </a:rPr>
              <a:t>Wenn für eine elektronische Ressource neben der eigentlichen Zugangs-URL eine Adresse zu einer </a:t>
            </a:r>
            <a:r>
              <a:rPr lang="de-DE" dirty="0" err="1">
                <a:latin typeface="Verdana" pitchFamily="34" charset="0"/>
                <a:ea typeface="Verdana" pitchFamily="34" charset="0"/>
                <a:cs typeface="Verdana" pitchFamily="34" charset="0"/>
              </a:rPr>
              <a:t>Frontdoor</a:t>
            </a:r>
            <a:r>
              <a:rPr lang="de-DE" dirty="0">
                <a:latin typeface="Verdana" pitchFamily="34" charset="0"/>
                <a:ea typeface="Verdana" pitchFamily="34" charset="0"/>
                <a:cs typeface="Verdana" pitchFamily="34" charset="0"/>
              </a:rPr>
              <a:t> zur Ressource existiert, werden beide URLs als Merkmale der Manifestation erfasst.</a:t>
            </a:r>
          </a:p>
          <a:p>
            <a:pPr marL="265113" marR="0" lvl="0" indent="-265113" algn="l" defTabSz="914400" rtl="0" eaLnBrk="1" fontAlgn="auto" latinLnBrk="0" hangingPunct="1">
              <a:lnSpc>
                <a:spcPct val="100000"/>
              </a:lnSpc>
              <a:spcBef>
                <a:spcPts val="0"/>
              </a:spcBef>
              <a:spcAft>
                <a:spcPts val="0"/>
              </a:spcAft>
              <a:buClrTx/>
              <a:buSzTx/>
              <a:buFont typeface="Arial" pitchFamily="34" charset="0"/>
              <a:buChar char="•"/>
              <a:tabLst/>
              <a:defRPr/>
            </a:pPr>
            <a:r>
              <a:rPr lang="de-DE" sz="1200" kern="1200" dirty="0" smtClean="0">
                <a:solidFill>
                  <a:schemeClr val="tx1"/>
                </a:solidFill>
                <a:effectLst/>
                <a:latin typeface="+mn-lt"/>
                <a:ea typeface="+mn-ea"/>
                <a:cs typeface="+mn-cs"/>
              </a:rPr>
              <a:t>Werden vom gleichen Anbieter mehrere Verlinkungsoptionen angeboten, wird die URL primär in der Variante erfasst, die eine persistentere Verlinkung ermöglicht (z. B. </a:t>
            </a:r>
            <a:r>
              <a:rPr lang="de-DE" sz="1200" kern="1200" smtClean="0">
                <a:solidFill>
                  <a:schemeClr val="tx1"/>
                </a:solidFill>
                <a:effectLst/>
                <a:latin typeface="+mn-lt"/>
                <a:ea typeface="+mn-ea"/>
                <a:cs typeface="+mn-cs"/>
              </a:rPr>
              <a:t>URL mit Persistent Identifier wie DOI).</a:t>
            </a:r>
            <a:endParaRPr lang="de-DE" smtClean="0">
              <a:latin typeface="Verdana" pitchFamily="34" charset="0"/>
              <a:ea typeface="Verdana" pitchFamily="34" charset="0"/>
              <a:cs typeface="Verdana" pitchFamily="34" charset="0"/>
            </a:endParaRPr>
          </a:p>
          <a:p>
            <a:pPr marL="265113" lvl="0" indent="-265113">
              <a:buFont typeface="Arial" pitchFamily="34" charset="0"/>
              <a:buChar char="•"/>
            </a:pPr>
            <a:r>
              <a:rPr lang="de-DE" dirty="0" smtClean="0">
                <a:latin typeface="Verdana" pitchFamily="34" charset="0"/>
                <a:ea typeface="Verdana" pitchFamily="34" charset="0"/>
                <a:cs typeface="Verdana" pitchFamily="34" charset="0"/>
              </a:rPr>
              <a:t>Wenn </a:t>
            </a:r>
            <a:r>
              <a:rPr lang="de-DE" dirty="0">
                <a:latin typeface="Verdana" pitchFamily="34" charset="0"/>
                <a:ea typeface="Verdana" pitchFamily="34" charset="0"/>
                <a:cs typeface="Verdana" pitchFamily="34" charset="0"/>
              </a:rPr>
              <a:t>eine elektronische Ressource auf mehrere Server verteilt ist und für jeden Server eine eigene Zugangs-URL gilt, werden alle URLs als Merkmale der Manifestation erfasst.</a:t>
            </a:r>
          </a:p>
          <a:p>
            <a:pPr marL="265113" lvl="0" indent="-265113">
              <a:buFont typeface="Arial" pitchFamily="34" charset="0"/>
              <a:buChar char="•"/>
            </a:pPr>
            <a:r>
              <a:rPr lang="de-DE" dirty="0">
                <a:latin typeface="Verdana" pitchFamily="34" charset="0"/>
                <a:ea typeface="Verdana" pitchFamily="34" charset="0"/>
                <a:cs typeface="Verdana" pitchFamily="34" charset="0"/>
              </a:rPr>
              <a:t>Wenn für eine elektronische Ressource verschiedene URLs zur Unterscheidung verschiedener </a:t>
            </a:r>
            <a:r>
              <a:rPr lang="de-DE" dirty="0" err="1">
                <a:latin typeface="Verdana" pitchFamily="34" charset="0"/>
                <a:ea typeface="Verdana" pitchFamily="34" charset="0"/>
                <a:cs typeface="Verdana" pitchFamily="34" charset="0"/>
              </a:rPr>
              <a:t>Lizenzzierungszeiträume</a:t>
            </a:r>
            <a:r>
              <a:rPr lang="de-DE" dirty="0">
                <a:latin typeface="Verdana" pitchFamily="34" charset="0"/>
                <a:ea typeface="Verdana" pitchFamily="34" charset="0"/>
                <a:cs typeface="Verdana" pitchFamily="34" charset="0"/>
              </a:rPr>
              <a:t> oder von </a:t>
            </a:r>
            <a:r>
              <a:rPr lang="de-DE" dirty="0" err="1">
                <a:latin typeface="Verdana" pitchFamily="34" charset="0"/>
                <a:ea typeface="Verdana" pitchFamily="34" charset="0"/>
                <a:cs typeface="Verdana" pitchFamily="34" charset="0"/>
              </a:rPr>
              <a:t>Moving</a:t>
            </a:r>
            <a:r>
              <a:rPr lang="de-DE" dirty="0">
                <a:latin typeface="Verdana" pitchFamily="34" charset="0"/>
                <a:ea typeface="Verdana" pitchFamily="34" charset="0"/>
                <a:cs typeface="Verdana" pitchFamily="34" charset="0"/>
              </a:rPr>
              <a:t> Walls gelten, werden  alle URLs als Merkmale der Manifestation erfasst.</a:t>
            </a:r>
          </a:p>
          <a:p>
            <a:pPr marL="265113" lvl="0" indent="-265113">
              <a:buFont typeface="Arial" pitchFamily="34" charset="0"/>
              <a:buChar char="•"/>
            </a:pPr>
            <a:r>
              <a:rPr lang="de-DE" dirty="0">
                <a:latin typeface="Verdana" pitchFamily="34" charset="0"/>
                <a:ea typeface="Verdana" pitchFamily="34" charset="0"/>
                <a:cs typeface="Verdana" pitchFamily="34" charset="0"/>
              </a:rPr>
              <a:t>Wenn eine elektronische Ressource auf einem Spiegelserver vollständig reproduziert wurde, wird  neben der Zugangs-URL zum Original der Ressource auch die URL des Spiegelservers als Merkmal der Manifestation angegeben, sofern es sich dabei um einen allgemeingültigen Zugang handelt. Steht die Reproduktion des Spiegelservers ausschließlich der lokalen Nutzung für einen bestimmten Anwenderkreis zur Verfügung, wird die Zugangs-URL zur Reproduktion auf dem Spiegelserver als Merkmal des Exemplars erfasst.</a:t>
            </a:r>
          </a:p>
          <a:p>
            <a:pPr marL="265113" lvl="0" indent="-265113">
              <a:buFont typeface="Arial" pitchFamily="34" charset="0"/>
              <a:buChar char="•"/>
            </a:pPr>
            <a:r>
              <a:rPr lang="de-DE" dirty="0">
                <a:latin typeface="Verdana" pitchFamily="34" charset="0"/>
                <a:ea typeface="Verdana" pitchFamily="34" charset="0"/>
                <a:cs typeface="Verdana" pitchFamily="34" charset="0"/>
              </a:rPr>
              <a:t>Wenn inhaltlich identische elektronische Ressourcen auf Plattformen unterschiedlicher Betreiber mit unterschiedlichen Lizenzmodellen und unterschiedlicher Rechteverwaltung vorliegen, wird die Manifestationen einzeln oder in Anbieter-neutralen Beschreibungen je nach den Vorgaben des Verbundes oder der Bibliothek erfasst und je nach Vorgehensweise die jeweils zutreffende(n) URL(s) zugeordnet.</a:t>
            </a:r>
          </a:p>
          <a:p>
            <a:pPr marL="265113" lvl="0" indent="-265113">
              <a:buFont typeface="Arial" pitchFamily="34" charset="0"/>
              <a:buChar char="•"/>
            </a:pPr>
            <a:endParaRPr lang="de-DE" dirty="0">
              <a:latin typeface="Verdana" pitchFamily="34" charset="0"/>
              <a:ea typeface="Verdana" pitchFamily="34" charset="0"/>
              <a:cs typeface="Verdana" pitchFamily="34" charset="0"/>
            </a:endParaRPr>
          </a:p>
          <a:p>
            <a:r>
              <a:rPr lang="de-DE" dirty="0">
                <a:latin typeface="Verdana" pitchFamily="34" charset="0"/>
                <a:ea typeface="Verdana" pitchFamily="34" charset="0"/>
                <a:cs typeface="Verdana" pitchFamily="34" charset="0"/>
              </a:rPr>
              <a:t>Qualifizierende Angaben zu allen URLs wie Lizenzangaben, Gültigkeitszeiträume, Herkunftskodierungen, Bemerkungen u. ä. werden bei Bedarf ebenfalls nach den Vorgaben des Verbundes oder der Bibliothek erfasst.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30438785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27519342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3.02.10 : Zugangsinformation URL | Aleph | Stand: 22.02.2016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3.02.10 : Zugangsinformation URL | Aleph | Stand: 22.02.2016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Zugangsinformation URL</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560840" cy="365125"/>
          </a:xfrm>
        </p:spPr>
        <p:txBody>
          <a:bodyPr/>
          <a:lstStyle/>
          <a:p>
            <a:r>
              <a:rPr lang="de-DE" sz="800" dirty="0" smtClean="0"/>
              <a:t>AG RDA Schulungsunterlagen – Modul 3.02.10 : Zugangsinformation URL | </a:t>
            </a:r>
            <a:r>
              <a:rPr lang="de-DE" sz="800" dirty="0" err="1" smtClean="0"/>
              <a:t>Aleph</a:t>
            </a:r>
            <a:r>
              <a:rPr lang="de-DE" sz="800" dirty="0" smtClean="0"/>
              <a:t> | Stand: 22.02.2016 | CC BY-NC-SA</a:t>
            </a:r>
            <a:endParaRPr lang="de-DE" sz="800"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URL</a:t>
            </a:r>
            <a:endParaRPr lang="de-DE" dirty="0"/>
          </a:p>
        </p:txBody>
      </p:sp>
      <p:sp>
        <p:nvSpPr>
          <p:cNvPr id="3" name="Textplatzhalter 2"/>
          <p:cNvSpPr>
            <a:spLocks noGrp="1"/>
          </p:cNvSpPr>
          <p:nvPr>
            <p:ph type="body" sz="quarter" idx="13"/>
          </p:nvPr>
        </p:nvSpPr>
        <p:spPr/>
        <p:txBody>
          <a:bodyPr wrap="square"/>
          <a:lstStyle/>
          <a:p>
            <a:r>
              <a:rPr lang="de-DE" dirty="0" smtClean="0"/>
              <a:t>Informationsquellen: beliebig</a:t>
            </a:r>
          </a:p>
          <a:p>
            <a:endParaRPr lang="de-DE" dirty="0" smtClean="0"/>
          </a:p>
          <a:p>
            <a:r>
              <a:rPr lang="de-DE" dirty="0" smtClean="0"/>
              <a:t>Bei mehreren URLs möglichst alle allgemeingültigen erfassen (RDA 4.6.1.3 D-A-CH)</a:t>
            </a:r>
          </a:p>
          <a:p>
            <a:endParaRPr lang="de-DE" dirty="0" smtClean="0"/>
          </a:p>
          <a:p>
            <a:r>
              <a:rPr lang="de-DE" dirty="0" smtClean="0"/>
              <a:t>Falls die Ressource kostenfrei verfügbar ist, kann dies durch ein Attribut zur URL kenntlich gemacht werden. Beispiel:</a:t>
            </a:r>
          </a:p>
          <a:p>
            <a:endParaRPr lang="de-DE" dirty="0" smtClean="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3.02.10 : Zugangsinformation URL | Aleph | Stand: 22.02.2016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3257593669"/>
              </p:ext>
            </p:extLst>
          </p:nvPr>
        </p:nvGraphicFramePr>
        <p:xfrm>
          <a:off x="443707" y="4293735"/>
          <a:ext cx="8424936" cy="2015585"/>
        </p:xfrm>
        <a:graphic>
          <a:graphicData uri="http://schemas.openxmlformats.org/drawingml/2006/table">
            <a:tbl>
              <a:tblPr firstRow="1" bandRow="1">
                <a:tableStyleId>{5C22544A-7EE6-4342-B048-85BDC9FD1C3A}</a:tableStyleId>
              </a:tblPr>
              <a:tblGrid>
                <a:gridCol w="936104"/>
                <a:gridCol w="864096"/>
                <a:gridCol w="2801112"/>
                <a:gridCol w="38236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655e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Zugangsbeschränkung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$z</a:t>
                      </a:r>
                      <a:r>
                        <a:rPr lang="de-DE" dirty="0" smtClean="0">
                          <a:latin typeface="Verdana" panose="020B0604030504040204" pitchFamily="34" charset="0"/>
                          <a:ea typeface="Verdana" panose="020B0604030504040204" pitchFamily="34" charset="0"/>
                          <a:cs typeface="Verdana" panose="020B0604030504040204" pitchFamily="34" charset="0"/>
                        </a:rPr>
                        <a:t> kostenfrei</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655e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Uniform </a:t>
                      </a:r>
                      <a:r>
                        <a:rPr lang="de-DE" b="1" dirty="0" err="1" smtClean="0">
                          <a:latin typeface="Verdana" panose="020B0604030504040204" pitchFamily="34" charset="0"/>
                          <a:ea typeface="Verdana" panose="020B0604030504040204" pitchFamily="34" charset="0"/>
                          <a:cs typeface="Verdana" panose="020B0604030504040204" pitchFamily="34" charset="0"/>
                        </a:rPr>
                        <a:t>Resource</a:t>
                      </a:r>
                      <a:r>
                        <a:rPr lang="de-DE" b="1" baseline="0" dirty="0" smtClean="0">
                          <a:latin typeface="Verdana" panose="020B0604030504040204" pitchFamily="34" charset="0"/>
                          <a:ea typeface="Verdana" panose="020B0604030504040204" pitchFamily="34" charset="0"/>
                          <a:cs typeface="Verdana" panose="020B0604030504040204" pitchFamily="34" charset="0"/>
                        </a:rPr>
                        <a:t> Locator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$u</a:t>
                      </a:r>
                      <a:r>
                        <a:rPr lang="de-DE" dirty="0" smtClean="0">
                          <a:latin typeface="Verdana" panose="020B0604030504040204" pitchFamily="34" charset="0"/>
                          <a:ea typeface="Verdana" panose="020B0604030504040204" pitchFamily="34" charset="0"/>
                          <a:cs typeface="Verdana" panose="020B0604030504040204" pitchFamily="34" charset="0"/>
                        </a:rPr>
                        <a:t> http://publikationen.ub.uni-frankfurt.de/volltexte/2011/8927/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Änderung URL / ungültige URL</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Wenn URL sich ändert</a:t>
            </a:r>
          </a:p>
          <a:p>
            <a:pPr lvl="1"/>
            <a:r>
              <a:rPr lang="de-DE" dirty="0" smtClean="0"/>
              <a:t>Aktualisierung des Datensatzes</a:t>
            </a:r>
          </a:p>
          <a:p>
            <a:pPr lvl="1"/>
            <a:r>
              <a:rPr lang="de-DE" dirty="0" smtClean="0"/>
              <a:t>Nicht mehr aktuelle URL muss nicht archiviert werden</a:t>
            </a:r>
          </a:p>
          <a:p>
            <a:endParaRPr lang="de-DE" dirty="0" smtClean="0"/>
          </a:p>
          <a:p>
            <a:r>
              <a:rPr lang="de-DE" dirty="0" smtClean="0"/>
              <a:t>Wenn keine aktuelle URL mehr ermittelbar</a:t>
            </a:r>
          </a:p>
          <a:p>
            <a:pPr lvl="1"/>
            <a:r>
              <a:rPr lang="de-DE" smtClean="0"/>
              <a:t>Anmerkung </a:t>
            </a:r>
            <a:r>
              <a:rPr lang="de-DE" dirty="0" smtClean="0"/>
              <a:t>erfassen wie: </a:t>
            </a:r>
          </a:p>
          <a:p>
            <a:pPr lvl="1">
              <a:buNone/>
            </a:pPr>
            <a:r>
              <a:rPr lang="de-DE" dirty="0" smtClean="0"/>
              <a:t>	„Nicht mehr im Internet verfügbar“</a:t>
            </a:r>
          </a:p>
          <a:p>
            <a:pPr lvl="1">
              <a:buNone/>
            </a:pPr>
            <a:r>
              <a:rPr lang="de-DE" dirty="0" smtClean="0"/>
              <a:t>	oder</a:t>
            </a:r>
          </a:p>
          <a:p>
            <a:pPr lvl="1">
              <a:buNone/>
            </a:pPr>
            <a:r>
              <a:rPr lang="de-DE" dirty="0" smtClean="0"/>
              <a:t>	„Gültige URL nicht zu ermitteln“ (RDA 4.6.1.4 D-A-CH)</a:t>
            </a:r>
          </a:p>
          <a:p>
            <a:pPr lvl="1">
              <a:buNone/>
            </a:pPr>
            <a:r>
              <a:rPr lang="de-DE" dirty="0" smtClean="0"/>
              <a:t>- Alternativ: gesamte Beschreibung löschen</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3.02.10 : Zugangsinformation URL | Aleph | Stand: 22.02.2016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576</Words>
  <Application>Microsoft Office PowerPoint</Application>
  <PresentationFormat>Bildschirmpräsentation (4:3)</PresentationFormat>
  <Paragraphs>61</Paragraphs>
  <Slides>4</Slides>
  <Notes>4</Notes>
  <HiddenSlides>0</HiddenSlides>
  <MMClips>0</MMClips>
  <ScaleCrop>false</ScaleCrop>
  <HeadingPairs>
    <vt:vector size="4" baseType="variant">
      <vt:variant>
        <vt:lpstr>Design</vt:lpstr>
      </vt:variant>
      <vt:variant>
        <vt:i4>1</vt:i4>
      </vt:variant>
      <vt:variant>
        <vt:lpstr>Folientitel</vt:lpstr>
      </vt:variant>
      <vt:variant>
        <vt:i4>4</vt:i4>
      </vt:variant>
    </vt:vector>
  </HeadingPairs>
  <TitlesOfParts>
    <vt:vector size="5" baseType="lpstr">
      <vt:lpstr>Larissa</vt:lpstr>
      <vt:lpstr>Schulungsunterlagen der AG RDA</vt:lpstr>
      <vt:lpstr>Zugangsinformation URL </vt:lpstr>
      <vt:lpstr>URL</vt:lpstr>
      <vt:lpstr>Änderung URL / ungültige URL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25</cp:revision>
  <dcterms:created xsi:type="dcterms:W3CDTF">2014-02-18T07:01:40Z</dcterms:created>
  <dcterms:modified xsi:type="dcterms:W3CDTF">2016-03-17T07:42:09Z</dcterms:modified>
</cp:coreProperties>
</file>