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54" r:id="rId2"/>
  </p:sldMasterIdLst>
  <p:notesMasterIdLst>
    <p:notesMasterId r:id="rId30"/>
  </p:notesMasterIdLst>
  <p:handoutMasterIdLst>
    <p:handoutMasterId r:id="rId31"/>
  </p:handoutMasterIdLst>
  <p:sldIdLst>
    <p:sldId id="256" r:id="rId3"/>
    <p:sldId id="257" r:id="rId4"/>
    <p:sldId id="258" r:id="rId5"/>
    <p:sldId id="259" r:id="rId6"/>
    <p:sldId id="280" r:id="rId7"/>
    <p:sldId id="261" r:id="rId8"/>
    <p:sldId id="275" r:id="rId9"/>
    <p:sldId id="276" r:id="rId10"/>
    <p:sldId id="262" r:id="rId11"/>
    <p:sldId id="265" r:id="rId12"/>
    <p:sldId id="263" r:id="rId13"/>
    <p:sldId id="264" r:id="rId14"/>
    <p:sldId id="277" r:id="rId15"/>
    <p:sldId id="266" r:id="rId16"/>
    <p:sldId id="267" r:id="rId17"/>
    <p:sldId id="278" r:id="rId18"/>
    <p:sldId id="268" r:id="rId19"/>
    <p:sldId id="281" r:id="rId20"/>
    <p:sldId id="279" r:id="rId21"/>
    <p:sldId id="269" r:id="rId22"/>
    <p:sldId id="271" r:id="rId23"/>
    <p:sldId id="270" r:id="rId24"/>
    <p:sldId id="272" r:id="rId25"/>
    <p:sldId id="273" r:id="rId26"/>
    <p:sldId id="274" r:id="rId27"/>
    <p:sldId id="284" r:id="rId28"/>
    <p:sldId id="283" r:id="rId29"/>
  </p:sldIdLst>
  <p:sldSz cx="9144000" cy="6858000" type="screen4x3"/>
  <p:notesSz cx="6669088" cy="992822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5D8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2" d="100"/>
          <a:sy n="62" d="100"/>
        </p:scale>
        <p:origin x="3264" y="77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E7FEC83-06E7-4F4B-9CC8-C5270E64761D}" type="datetimeFigureOut">
              <a:rPr lang="de-DE" smtClean="0"/>
              <a:pPr/>
              <a:t>25.09.2015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3A9A958-E540-46B4-B39D-91DC6609BDC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6771105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C3D4D7-60DB-4B1A-9449-2999813D6183}" type="datetimeFigureOut">
              <a:rPr lang="de-DE" smtClean="0"/>
              <a:pPr/>
              <a:t>25.09.2015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854075" y="744538"/>
            <a:ext cx="4960938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66909" y="4715907"/>
            <a:ext cx="5335270" cy="4467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777607" y="9430091"/>
            <a:ext cx="2889938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909FD0A-FF4F-4843-BF81-F9D1D807F67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816936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86576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193994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9520950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>
                <a:solidFill>
                  <a:prstClr val="black"/>
                </a:solidFill>
                <a:latin typeface="Verdana"/>
              </a:rPr>
              <a:pPr/>
              <a:t>26</a:t>
            </a:fld>
            <a:endParaRPr lang="de-DE">
              <a:solidFill>
                <a:prstClr val="black"/>
              </a:solidFill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42289415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/>
              <a:t>Hinweis: </a:t>
            </a:r>
          </a:p>
          <a:p>
            <a:r>
              <a:rPr lang="de-DE" dirty="0"/>
              <a:t>RDA kennt nur sehr wenige Abkürzungen. Die metrischen Einheiten werden aber meist abgekürzt. Dazu gehören mm, cm, m für die Längeneinheiten, und h, min, s für die Zeiteinheiten. 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909FD0A-FF4F-4843-BF81-F9D1D807F67E}" type="slidenum">
              <a:rPr lang="de-DE" smtClean="0"/>
              <a:pPr/>
              <a:t>27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352608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13" Type="http://schemas.openxmlformats.org/officeDocument/2006/relationships/image" Target="../media/image12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17" Type="http://schemas.openxmlformats.org/officeDocument/2006/relationships/image" Target="../media/image16.jpeg"/><Relationship Id="rId2" Type="http://schemas.openxmlformats.org/officeDocument/2006/relationships/image" Target="../media/image1.jpeg"/><Relationship Id="rId16" Type="http://schemas.openxmlformats.org/officeDocument/2006/relationships/image" Target="../media/image15.jpe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10" Type="http://schemas.openxmlformats.org/officeDocument/2006/relationships/image" Target="../media/image9.png"/><Relationship Id="rId4" Type="http://schemas.openxmlformats.org/officeDocument/2006/relationships/image" Target="../media/image3.jpeg"/><Relationship Id="rId9" Type="http://schemas.openxmlformats.org/officeDocument/2006/relationships/image" Target="../media/image8.jpeg"/><Relationship Id="rId14" Type="http://schemas.openxmlformats.org/officeDocument/2006/relationships/image" Target="../media/image1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395536" y="25649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de-DE" sz="2800" kern="1200" baseline="0" noProof="0" dirty="0">
              <a:solidFill>
                <a:schemeClr val="accent1">
                  <a:lumMod val="75000"/>
                </a:schemeClr>
              </a:solidFill>
              <a:latin typeface="Verdana" panose="020B0604030504040204" pitchFamily="34" charset="0"/>
              <a:ea typeface="+mj-ea"/>
              <a:cs typeface="+mj-cs"/>
            </a:endParaRPr>
          </a:p>
        </p:txBody>
      </p:sp>
      <p:sp>
        <p:nvSpPr>
          <p:cNvPr id="10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10400" y="547200"/>
            <a:ext cx="2361600" cy="432000"/>
          </a:xfrm>
          <a:solidFill>
            <a:schemeClr val="tx2">
              <a:lumMod val="20000"/>
              <a:lumOff val="80000"/>
            </a:schemeClr>
          </a:solidFill>
          <a:ln w="25400">
            <a:solidFill>
              <a:srgbClr val="385D8A"/>
            </a:solidFill>
          </a:ln>
        </p:spPr>
        <p:txBody>
          <a:bodyPr anchor="ctr" anchorCtr="0">
            <a:normAutofit/>
          </a:bodyPr>
          <a:lstStyle>
            <a:lvl1pPr algn="ctr">
              <a:buFont typeface="Arial" pitchFamily="34" charset="0"/>
              <a:buNone/>
              <a:defRPr sz="1800" b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396000" y="2566800"/>
            <a:ext cx="8229600" cy="11430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des Datenträgers | Aleph | Stand: 26.08.2015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252000" y="183600"/>
            <a:ext cx="8640000" cy="507600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838800"/>
            <a:ext cx="8640000" cy="5472000"/>
          </a:xfrm>
        </p:spPr>
        <p:txBody>
          <a:bodyPr/>
          <a:lstStyle>
            <a:lvl1pPr>
              <a:spcBef>
                <a:spcPts val="2400"/>
              </a:spcBef>
              <a:defRPr sz="24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spcBef>
                <a:spcPts val="480"/>
              </a:spcBef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de-DE" dirty="0" err="1" smtClean="0"/>
              <a:t>Verdana</a:t>
            </a:r>
            <a:r>
              <a:rPr lang="de-DE" dirty="0" smtClean="0"/>
              <a:t>, Schriftgröße 24</a:t>
            </a:r>
          </a:p>
          <a:p>
            <a:pPr lvl="1"/>
            <a:r>
              <a:rPr lang="de-DE" dirty="0" err="1" smtClean="0"/>
              <a:t>Verdana</a:t>
            </a:r>
            <a:r>
              <a:rPr lang="de-DE" dirty="0" smtClean="0"/>
              <a:t>, Schriftgröße 20</a:t>
            </a:r>
          </a:p>
          <a:p>
            <a:pPr lvl="2"/>
            <a:r>
              <a:rPr lang="de-DE" dirty="0" err="1" smtClean="0"/>
              <a:t>Verdana</a:t>
            </a:r>
            <a:r>
              <a:rPr lang="de-DE" dirty="0" smtClean="0"/>
              <a:t>, Schriftgröße 18</a:t>
            </a:r>
          </a:p>
        </p:txBody>
      </p:sp>
      <p:sp>
        <p:nvSpPr>
          <p:cNvPr id="6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des Datenträgers | Aleph | Stand: 26.08.2015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541952349"/>
              </p:ext>
            </p:extLst>
          </p:nvPr>
        </p:nvGraphicFramePr>
        <p:xfrm>
          <a:off x="2915816" y="1400597"/>
          <a:ext cx="5904656" cy="413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9"/>
                <a:gridCol w="2530567"/>
                <a:gridCol w="2377200"/>
              </a:tblGrid>
              <a:tr h="38631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Standardelement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Weiteres spezifisches Element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feld 6"/>
          <p:cNvSpPr txBox="1"/>
          <p:nvPr userDrawn="1"/>
        </p:nvSpPr>
        <p:spPr>
          <a:xfrm>
            <a:off x="343693" y="1124744"/>
            <a:ext cx="2478320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555153" y="4581128"/>
            <a:ext cx="214695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</p:txBody>
      </p:sp>
      <p:sp>
        <p:nvSpPr>
          <p:cNvPr id="9" name="Titel 1"/>
          <p:cNvSpPr>
            <a:spLocks noGrp="1"/>
          </p:cNvSpPr>
          <p:nvPr userDrawn="1"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baseline="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Verdana</a:t>
            </a:r>
            <a:r>
              <a:rPr lang="de-DE" dirty="0" smtClean="0"/>
              <a:t>, Schriftgröße 28</a:t>
            </a:r>
            <a:endParaRPr lang="de-DE" dirty="0"/>
          </a:p>
        </p:txBody>
      </p:sp>
      <p:sp>
        <p:nvSpPr>
          <p:cNvPr id="11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/>
              <a:pPr/>
              <a:t>‹Nr.›</a:t>
            </a:fld>
            <a:endParaRPr lang="de-DE" dirty="0"/>
          </a:p>
        </p:txBody>
      </p:sp>
      <p:sp>
        <p:nvSpPr>
          <p:cNvPr id="12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/>
              <a:t>AG RDA Schulungsunterlagen – Modul 3.02.09: Beschreibung des Datenträgers | Aleph | Stand: 26.08.2015 | CC BY-NC-SA</a:t>
            </a:r>
            <a:endParaRPr lang="de-DE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1692275" y="2781300"/>
            <a:ext cx="6057900" cy="1652588"/>
          </a:xfrm>
        </p:spPr>
        <p:txBody>
          <a:bodyPr>
            <a:normAutofit/>
          </a:bodyPr>
          <a:lstStyle>
            <a:lvl1pPr algn="ctr">
              <a:defRPr lang="de-DE" altLang="de-DE" sz="3200" b="1" kern="1200" baseline="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2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2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2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2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2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2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uppieren 8"/>
          <p:cNvGrpSpPr>
            <a:grpSpLocks/>
          </p:cNvGrpSpPr>
          <p:nvPr userDrawn="1"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18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19" name="Grafik 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Grafik 19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1"/>
          <p:cNvSpPr txBox="1">
            <a:spLocks/>
          </p:cNvSpPr>
          <p:nvPr userDrawn="1"/>
        </p:nvSpPr>
        <p:spPr>
          <a:xfrm>
            <a:off x="395536" y="2564904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spcBef>
                <a:spcPct val="0"/>
              </a:spcBef>
              <a:defRPr/>
            </a:pPr>
            <a:endParaRPr lang="de-DE" sz="2800" dirty="0">
              <a:solidFill>
                <a:srgbClr val="4F81BD">
                  <a:lumMod val="75000"/>
                </a:srgbClr>
              </a:solidFill>
              <a:latin typeface="Verdana" panose="020B0604030504040204" pitchFamily="34" charset="0"/>
            </a:endParaRPr>
          </a:p>
        </p:txBody>
      </p:sp>
      <p:sp>
        <p:nvSpPr>
          <p:cNvPr id="10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Textplatzhalter 11"/>
          <p:cNvSpPr>
            <a:spLocks noGrp="1"/>
          </p:cNvSpPr>
          <p:nvPr>
            <p:ph type="body" sz="quarter" idx="15"/>
          </p:nvPr>
        </p:nvSpPr>
        <p:spPr>
          <a:xfrm>
            <a:off x="410400" y="547200"/>
            <a:ext cx="2361600" cy="432000"/>
          </a:xfrm>
          <a:solidFill>
            <a:schemeClr val="tx2">
              <a:lumMod val="20000"/>
              <a:lumOff val="80000"/>
            </a:schemeClr>
          </a:solidFill>
          <a:ln w="25400">
            <a:solidFill>
              <a:srgbClr val="385D8A"/>
            </a:solidFill>
          </a:ln>
        </p:spPr>
        <p:txBody>
          <a:bodyPr anchor="ctr" anchorCtr="0">
            <a:normAutofit/>
          </a:bodyPr>
          <a:lstStyle>
            <a:lvl1pPr algn="ctr">
              <a:buFont typeface="Arial" pitchFamily="34" charset="0"/>
              <a:buNone/>
              <a:defRPr sz="1800" b="1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lvl="0"/>
            <a:endParaRPr lang="de-DE" dirty="0"/>
          </a:p>
        </p:txBody>
      </p:sp>
      <p:sp>
        <p:nvSpPr>
          <p:cNvPr id="13" name="Titel 12"/>
          <p:cNvSpPr>
            <a:spLocks noGrp="1"/>
          </p:cNvSpPr>
          <p:nvPr>
            <p:ph type="title"/>
          </p:nvPr>
        </p:nvSpPr>
        <p:spPr>
          <a:xfrm>
            <a:off x="396000" y="2566800"/>
            <a:ext cx="8229600" cy="114300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8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3.02.09: Beschreibung des Datenträgers | Aleph | Stand: 26.08.2015 | CC BY-NC-SA</a:t>
            </a:r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1300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4" name="Titel 13"/>
          <p:cNvSpPr>
            <a:spLocks noGrp="1"/>
          </p:cNvSpPr>
          <p:nvPr>
            <p:ph type="title"/>
          </p:nvPr>
        </p:nvSpPr>
        <p:spPr>
          <a:xfrm>
            <a:off x="252000" y="183600"/>
            <a:ext cx="8640000" cy="507600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16" name="Textplatzhalter 15"/>
          <p:cNvSpPr>
            <a:spLocks noGrp="1"/>
          </p:cNvSpPr>
          <p:nvPr>
            <p:ph type="body" sz="quarter" idx="15" hasCustomPrompt="1"/>
          </p:nvPr>
        </p:nvSpPr>
        <p:spPr>
          <a:xfrm>
            <a:off x="250825" y="838800"/>
            <a:ext cx="8640000" cy="5472000"/>
          </a:xfrm>
        </p:spPr>
        <p:txBody>
          <a:bodyPr/>
          <a:lstStyle>
            <a:lvl1pPr>
              <a:spcBef>
                <a:spcPts val="2400"/>
              </a:spcBef>
              <a:defRPr sz="24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  <a:lvl2pPr>
              <a:spcBef>
                <a:spcPts val="480"/>
              </a:spcBef>
              <a:defRPr sz="2000">
                <a:latin typeface="Verdana" pitchFamily="34" charset="0"/>
                <a:ea typeface="Verdana" pitchFamily="34" charset="0"/>
                <a:cs typeface="Verdana" pitchFamily="34" charset="0"/>
              </a:defRPr>
            </a:lvl2pPr>
            <a:lvl3pPr>
              <a:defRPr sz="1800" baseline="0">
                <a:latin typeface="Verdana" pitchFamily="34" charset="0"/>
                <a:ea typeface="Verdana" pitchFamily="34" charset="0"/>
                <a:cs typeface="Verdana" pitchFamily="34" charset="0"/>
              </a:defRPr>
            </a:lvl3pPr>
            <a:lvl4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4pPr>
            <a:lvl5pPr>
              <a:defRPr>
                <a:latin typeface="Verdana" pitchFamily="34" charset="0"/>
                <a:ea typeface="Verdana" pitchFamily="34" charset="0"/>
                <a:cs typeface="Verdana" pitchFamily="34" charset="0"/>
              </a:defRPr>
            </a:lvl5pPr>
          </a:lstStyle>
          <a:p>
            <a:pPr lvl="0"/>
            <a:r>
              <a:rPr lang="de-DE" dirty="0" err="1" smtClean="0"/>
              <a:t>Verdana</a:t>
            </a:r>
            <a:r>
              <a:rPr lang="de-DE" dirty="0" smtClean="0"/>
              <a:t>, Schriftgröße 24</a:t>
            </a:r>
          </a:p>
          <a:p>
            <a:pPr lvl="1"/>
            <a:r>
              <a:rPr lang="de-DE" dirty="0" err="1" smtClean="0"/>
              <a:t>Verdana</a:t>
            </a:r>
            <a:r>
              <a:rPr lang="de-DE" dirty="0" smtClean="0"/>
              <a:t>, Schriftgröße 20</a:t>
            </a:r>
          </a:p>
          <a:p>
            <a:pPr lvl="2"/>
            <a:r>
              <a:rPr lang="de-DE" dirty="0" err="1" smtClean="0"/>
              <a:t>Verdana</a:t>
            </a:r>
            <a:r>
              <a:rPr lang="de-DE" dirty="0" smtClean="0"/>
              <a:t>, Schriftgröße 18</a:t>
            </a:r>
          </a:p>
        </p:txBody>
      </p:sp>
      <p:sp>
        <p:nvSpPr>
          <p:cNvPr id="6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3.02.09: Beschreibung des Datenträgers | Aleph | Stand: 26.08.2015 | CC BY-NC-SA</a:t>
            </a:r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6257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elle 5"/>
          <p:cNvGraphicFramePr>
            <a:graphicFrameLocks noGrp="1"/>
          </p:cNvGraphicFramePr>
          <p:nvPr userDrawn="1">
            <p:extLst/>
          </p:nvPr>
        </p:nvGraphicFramePr>
        <p:xfrm>
          <a:off x="2915816" y="1400597"/>
          <a:ext cx="5904656" cy="41300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96889"/>
                <a:gridCol w="2530567"/>
                <a:gridCol w="2377200"/>
              </a:tblGrid>
              <a:tr h="386319"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1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Standardelement</a:t>
                      </a: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b="0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Weiteres spezifisches Element</a:t>
                      </a:r>
                      <a:endParaRPr lang="de-DE" b="0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...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627901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de-DE" b="1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342900" indent="-342900"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  <a:buAutoNum type="arabicPeriod"/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  <a:tr h="386319"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b="1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6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de-DE" dirty="0" smtClean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7" name="Textfeld 6"/>
          <p:cNvSpPr txBox="1"/>
          <p:nvPr userDrawn="1"/>
        </p:nvSpPr>
        <p:spPr>
          <a:xfrm>
            <a:off x="343693" y="1124744"/>
            <a:ext cx="2478320" cy="36933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Titelblatt(</a:t>
            </a:r>
            <a:r>
              <a:rPr lang="de-DE" dirty="0" err="1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scan</a:t>
            </a:r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)</a:t>
            </a: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 smtClean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de-DE" dirty="0">
              <a:solidFill>
                <a:prstClr val="black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8" name="Textfeld 7"/>
          <p:cNvSpPr txBox="1"/>
          <p:nvPr userDrawn="1"/>
        </p:nvSpPr>
        <p:spPr>
          <a:xfrm>
            <a:off x="555153" y="4581128"/>
            <a:ext cx="214695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prstClr val="black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Weitere bibliografische Informationen</a:t>
            </a:r>
          </a:p>
        </p:txBody>
      </p:sp>
      <p:sp>
        <p:nvSpPr>
          <p:cNvPr id="9" name="Titel 1"/>
          <p:cNvSpPr>
            <a:spLocks noGrp="1"/>
          </p:cNvSpPr>
          <p:nvPr userDrawn="1">
            <p:ph type="title"/>
          </p:nvPr>
        </p:nvSpPr>
        <p:spPr>
          <a:xfrm>
            <a:off x="251520" y="183778"/>
            <a:ext cx="8640960" cy="508918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de-DE" sz="2800" kern="1200" baseline="0" dirty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j-ea"/>
                <a:cs typeface="+mj-cs"/>
              </a:defRPr>
            </a:lvl1pPr>
          </a:lstStyle>
          <a:p>
            <a:r>
              <a:rPr lang="de-DE" dirty="0" err="1" smtClean="0"/>
              <a:t>Verdana</a:t>
            </a:r>
            <a:r>
              <a:rPr lang="de-DE" dirty="0" smtClean="0"/>
              <a:t>, Schriftgröße 28</a:t>
            </a:r>
            <a:endParaRPr lang="de-DE" dirty="0"/>
          </a:p>
        </p:txBody>
      </p:sp>
      <p:sp>
        <p:nvSpPr>
          <p:cNvPr id="11" name="Foliennummernplatzhalter 4"/>
          <p:cNvSpPr>
            <a:spLocks noGrp="1"/>
          </p:cNvSpPr>
          <p:nvPr userDrawn="1">
            <p:ph type="sldNum" sz="quarter" idx="4"/>
          </p:nvPr>
        </p:nvSpPr>
        <p:spPr>
          <a:xfrm>
            <a:off x="7236296" y="6376243"/>
            <a:ext cx="1450504" cy="365125"/>
          </a:xfrm>
        </p:spPr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2" name="Fußzeilenplatzhalter 3"/>
          <p:cNvSpPr>
            <a:spLocks noGrp="1"/>
          </p:cNvSpPr>
          <p:nvPr userDrawn="1">
            <p:ph type="ftr" sz="quarter" idx="14"/>
          </p:nvPr>
        </p:nvSpPr>
        <p:spPr>
          <a:xfrm>
            <a:off x="467544" y="6376243"/>
            <a:ext cx="7920880" cy="365125"/>
          </a:xfrm>
        </p:spPr>
        <p:txBody>
          <a:bodyPr/>
          <a:lstStyle>
            <a:lvl1pPr marL="0" algn="l" defTabSz="914400" rtl="0" eaLnBrk="1" latinLnBrk="0" hangingPunct="1">
              <a:defRPr lang="de-DE" sz="1000" kern="1200" baseline="0" smtClean="0">
                <a:solidFill>
                  <a:schemeClr val="accent1">
                    <a:lumMod val="75000"/>
                  </a:schemeClr>
                </a:solidFill>
                <a:latin typeface="Verdana" panose="020B0604030504040204" pitchFamily="34" charset="0"/>
                <a:ea typeface="+mn-ea"/>
                <a:cs typeface="+mn-cs"/>
              </a:defRPr>
            </a:lvl1pPr>
          </a:lstStyle>
          <a:p>
            <a:r>
              <a:rPr lang="de-DE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3.02.09: Beschreibung des Datenträgers | Aleph | Stand: 26.08.2015 | CC BY-NC-SA</a:t>
            </a:r>
            <a:endParaRPr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39629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 userDrawn="1">
            <p:ph type="title" hasCustomPrompt="1"/>
          </p:nvPr>
        </p:nvSpPr>
        <p:spPr>
          <a:xfrm>
            <a:off x="1692275" y="2781300"/>
            <a:ext cx="6057900" cy="1652588"/>
          </a:xfrm>
        </p:spPr>
        <p:txBody>
          <a:bodyPr>
            <a:normAutofit/>
          </a:bodyPr>
          <a:lstStyle>
            <a:lvl1pPr algn="ctr">
              <a:defRPr lang="de-DE" altLang="de-DE" sz="3200" b="1" kern="1200" baseline="0" dirty="0" smtClean="0">
                <a:solidFill>
                  <a:schemeClr val="accent1">
                    <a:lumMod val="75000"/>
                  </a:schemeClr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pPr algn="ctr"/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Schulungsunterlagen der</a:t>
            </a:r>
            <a:b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de-DE" altLang="de-DE" sz="3200" b="1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AG RDA</a:t>
            </a:r>
          </a:p>
        </p:txBody>
      </p:sp>
      <p:pic>
        <p:nvPicPr>
          <p:cNvPr id="3" name="Grafik 2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68738" y="1171575"/>
            <a:ext cx="985837" cy="48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Grafik 15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3188" y="1412875"/>
            <a:ext cx="1522412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Grafik 1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2275" y="1771650"/>
            <a:ext cx="164782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Grafik 25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0" y="2420938"/>
            <a:ext cx="1587500" cy="360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Grafik 17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057525"/>
            <a:ext cx="1028700" cy="649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Grafik 26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775" y="3860800"/>
            <a:ext cx="585788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Grafik 2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59600" y="4433888"/>
            <a:ext cx="781050" cy="44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Grafik 22"/>
          <p:cNvPicPr>
            <a:picLocks noChangeAspect="1"/>
          </p:cNvPicPr>
          <p:nvPr userDrawn="1"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5613" y="4814888"/>
            <a:ext cx="1060450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Grafik 21"/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16844"/>
          <a:stretch>
            <a:fillRect/>
          </a:stretch>
        </p:blipFill>
        <p:spPr bwMode="auto">
          <a:xfrm>
            <a:off x="4138613" y="5045075"/>
            <a:ext cx="1358900" cy="544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Grafik 23"/>
          <p:cNvPicPr>
            <a:picLocks noChangeAspect="1"/>
          </p:cNvPicPr>
          <p:nvPr userDrawn="1"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4829175"/>
            <a:ext cx="2165350" cy="35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Grafik 24"/>
          <p:cNvPicPr>
            <a:picLocks noChangeAspect="1"/>
          </p:cNvPicPr>
          <p:nvPr userDrawn="1"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8888" y="4254500"/>
            <a:ext cx="1362075" cy="360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Grafik 27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13" y="3784600"/>
            <a:ext cx="1403350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Grafik 6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75" y="3108325"/>
            <a:ext cx="1346200" cy="498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Grafik 29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94025" y="1177925"/>
            <a:ext cx="666750" cy="647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7" name="Gruppieren 8"/>
          <p:cNvGrpSpPr>
            <a:grpSpLocks/>
          </p:cNvGrpSpPr>
          <p:nvPr userDrawn="1"/>
        </p:nvGrpSpPr>
        <p:grpSpPr bwMode="auto">
          <a:xfrm>
            <a:off x="949325" y="1700213"/>
            <a:ext cx="2378075" cy="400050"/>
            <a:chOff x="948867" y="1700808"/>
            <a:chExt cx="2378195" cy="400110"/>
          </a:xfrm>
        </p:grpSpPr>
        <p:sp>
          <p:nvSpPr>
            <p:cNvPr id="18" name="Textfeld 3"/>
            <p:cNvSpPr txBox="1">
              <a:spLocks noChangeArrowheads="1"/>
            </p:cNvSpPr>
            <p:nvPr/>
          </p:nvSpPr>
          <p:spPr bwMode="auto">
            <a:xfrm>
              <a:off x="1259632" y="1700808"/>
              <a:ext cx="2067430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Font typeface="Arial" pitchFamily="34" charset="0"/>
                <a:buChar char="•"/>
                <a:defRPr sz="3200"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 eaLnBrk="0" hangingPunct="0">
                <a:spcBef>
                  <a:spcPct val="20000"/>
                </a:spcBef>
                <a:buFont typeface="Arial" pitchFamily="34" charset="0"/>
                <a:buChar char="–"/>
                <a:defRPr sz="2800"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 eaLnBrk="0" hangingPunct="0">
                <a:spcBef>
                  <a:spcPct val="20000"/>
                </a:spcBef>
                <a:buFont typeface="Arial" pitchFamily="34" charset="0"/>
                <a:buChar char="•"/>
                <a:defRPr sz="2400"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 eaLnBrk="0" hangingPunct="0">
                <a:spcBef>
                  <a:spcPct val="20000"/>
                </a:spcBef>
                <a:buFont typeface="Arial" pitchFamily="34" charset="0"/>
                <a:buChar char="–"/>
                <a:defRPr sz="2000"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 eaLnBrk="0" hangingPunct="0">
                <a:spcBef>
                  <a:spcPct val="20000"/>
                </a:spcBef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Font typeface="Arial" pitchFamily="34" charset="0"/>
                <a:buChar char="»"/>
                <a:defRPr sz="2000"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pPr eaLnBrk="1" fontAlgn="base" hangingPunct="1">
                <a:spcBef>
                  <a:spcPct val="0"/>
                </a:spcBef>
                <a:spcAft>
                  <a:spcPct val="0"/>
                </a:spcAft>
                <a:buFontTx/>
                <a:buNone/>
              </a:pPr>
              <a:r>
                <a:rPr lang="de-DE" altLang="de-DE" sz="1000" b="1" dirty="0" smtClean="0">
                  <a:solidFill>
                    <a:prstClr val="black"/>
                  </a:solidFill>
                  <a:latin typeface="Verdana" pitchFamily="34" charset="0"/>
                  <a:cs typeface="Arial" pitchFamily="34" charset="0"/>
                </a:rPr>
                <a:t>Vertretungen der Öffentlichen Bibliotheken</a:t>
              </a:r>
            </a:p>
          </p:txBody>
        </p:sp>
        <p:pic>
          <p:nvPicPr>
            <p:cNvPr id="19" name="Grafik 5"/>
            <p:cNvPicPr>
              <a:picLocks noChangeAspect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48867" y="1709892"/>
              <a:ext cx="310765" cy="360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20" name="Grafik 19"/>
          <p:cNvPicPr>
            <a:picLocks noChangeAspect="1"/>
          </p:cNvPicPr>
          <p:nvPr userDrawn="1"/>
        </p:nvPicPr>
        <p:blipFill rotWithShape="1"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23" t="17175" b="17717"/>
          <a:stretch/>
        </p:blipFill>
        <p:spPr>
          <a:xfrm>
            <a:off x="677899" y="2348880"/>
            <a:ext cx="1650927" cy="358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61610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5" Type="http://schemas.openxmlformats.org/officeDocument/2006/relationships/theme" Target="../theme/theme2.xml"/><Relationship Id="rId4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/>
              <a:t>AG RDA Schulungsunterlagen – Modul 3.02.09: Beschreibung des Datenträgers | Aleph | Stand: 26.08.2015 | CC BY-NC-SA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81C2F-16D5-4981-9E09-CCC623DEA14C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de-DE" smtClean="0">
                <a:solidFill>
                  <a:prstClr val="black">
                    <a:tint val="75000"/>
                  </a:prstClr>
                </a:solidFill>
              </a:rPr>
              <a:t>AG RDA Schulungsunterlagen – Modul 3.02.09: Beschreibung des Datenträgers | Aleph | Stand: 26.08.2015 | CC BY-NC-SA</a:t>
            </a:r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A81C2F-16D5-4981-9E09-CCC623DEA14C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‹Nr.›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40611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</p:sldLayoutIdLst>
  <p:hf hd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altLang="de-DE" smtClean="0"/>
              <a:t>Schulungsunterlagen der</a:t>
            </a:r>
            <a:br>
              <a:rPr lang="de-DE" altLang="de-DE" smtClean="0"/>
            </a:br>
            <a:r>
              <a:rPr lang="de-DE" altLang="de-DE" smtClean="0"/>
              <a:t>AG RDA</a:t>
            </a:r>
            <a:endParaRPr lang="de-DE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Audiodisk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 Audio</a:t>
            </a:r>
          </a:p>
          <a:p>
            <a:pPr lvl="1"/>
            <a:r>
              <a:rPr lang="de-DE" dirty="0" smtClean="0"/>
              <a:t>CD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DVD-Audio</a:t>
            </a:r>
          </a:p>
          <a:p>
            <a:pPr lvl="1"/>
            <a:r>
              <a:rPr lang="de-DE" dirty="0" smtClean="0"/>
              <a:t>Schallplatte </a:t>
            </a:r>
          </a:p>
          <a:p>
            <a:pPr lvl="1"/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Hörbuch auf vier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3695216"/>
              </p:ext>
            </p:extLst>
          </p:nvPr>
        </p:nvGraphicFramePr>
        <p:xfrm>
          <a:off x="755576" y="2420888"/>
          <a:ext cx="7416822" cy="31800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339097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(Audiodisk)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 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CD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</a:p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i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4 CDs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spw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(gesprochenes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Platte von den Beatles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59183581"/>
              </p:ext>
            </p:extLst>
          </p:nvPr>
        </p:nvGraphicFramePr>
        <p:xfrm>
          <a:off x="755576" y="2708920"/>
          <a:ext cx="7416822" cy="31880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936104"/>
                <a:gridCol w="2123073"/>
                <a:gridCol w="3349533"/>
              </a:tblGrid>
              <a:tr h="0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(Audiodisk)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76667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Schallplatte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Schallplatte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prm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(aufgeführte Musik)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Hörbücher auf CDs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16925242"/>
              </p:ext>
            </p:extLst>
          </p:nvPr>
        </p:nvGraphicFramePr>
        <p:xfrm>
          <a:off x="755576" y="2636912"/>
          <a:ext cx="7416822" cy="30963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267089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s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audio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(Audiodisk)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4662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r>
                        <a:rPr lang="de-DE" sz="1800" b="1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CD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CDs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494207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spw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(gesprochenes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Wort)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935745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Erfasster Datenträgertyp = Videodisk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mögliche Bezeichnungen für die Art der Einheit beim Erfassen des Umfangs:</a:t>
            </a:r>
          </a:p>
          <a:p>
            <a:pPr lvl="1"/>
            <a:r>
              <a:rPr lang="de-DE" dirty="0" err="1" smtClean="0"/>
              <a:t>Blu</a:t>
            </a:r>
            <a:r>
              <a:rPr lang="de-DE" dirty="0" smtClean="0"/>
              <a:t>-Ray-Disc</a:t>
            </a:r>
          </a:p>
          <a:p>
            <a:pPr lvl="1"/>
            <a:r>
              <a:rPr lang="de-DE" dirty="0" err="1" smtClean="0"/>
              <a:t>DualDisc</a:t>
            </a:r>
            <a:endParaRPr lang="de-DE" dirty="0" smtClean="0"/>
          </a:p>
          <a:p>
            <a:pPr lvl="1"/>
            <a:r>
              <a:rPr lang="de-DE" dirty="0" smtClean="0"/>
              <a:t>DVD-Video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 Film auf einer DVD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6557103"/>
              </p:ext>
            </p:extLst>
          </p:nvPr>
        </p:nvGraphicFramePr>
        <p:xfrm>
          <a:off x="755576" y="2492896"/>
          <a:ext cx="7416822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864096"/>
                <a:gridCol w="2195081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(Videodisk)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96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r>
                        <a:rPr lang="de-DE" sz="1800" b="1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DVD-Video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DVD-Video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38223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tdi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(zweidimensionales bewegtes Bild)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Filme auf DVDs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57588539"/>
              </p:ext>
            </p:extLst>
          </p:nvPr>
        </p:nvGraphicFramePr>
        <p:xfrm>
          <a:off x="755576" y="2708920"/>
          <a:ext cx="7416822" cy="3240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864096"/>
                <a:gridCol w="2267089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v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</a:t>
                      </a:r>
                      <a:r>
                        <a:rPr lang="de-DE" sz="1800" i="1" kern="1200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video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vd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(Videodisk)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94662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DVD-Video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baseline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DVD-Videos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38223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tdi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(zweidimensionales bewegtes Bild)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10578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Erfasster Datenträgertyp = Computerdisk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 mögliche Bezeichnungen für die Art der Einheit beim Erfassen des Umfangs:</a:t>
            </a:r>
          </a:p>
          <a:p>
            <a:pPr lvl="1"/>
            <a:r>
              <a:rPr lang="de-DE" dirty="0" smtClean="0"/>
              <a:t>CD-ROM</a:t>
            </a:r>
          </a:p>
          <a:p>
            <a:pPr lvl="1"/>
            <a:r>
              <a:rPr lang="de-DE" dirty="0" smtClean="0"/>
              <a:t>DVD-ROM</a:t>
            </a:r>
          </a:p>
          <a:p>
            <a:r>
              <a:rPr lang="de-DE" dirty="0"/>
              <a:t>USB-Sticks:</a:t>
            </a:r>
            <a:br>
              <a:rPr lang="de-DE" dirty="0"/>
            </a:br>
            <a:r>
              <a:rPr lang="de-DE" dirty="0"/>
              <a:t>Erfasster Datenträgertyp = Computer</a:t>
            </a:r>
            <a:r>
              <a:rPr lang="de-DE" i="1" dirty="0"/>
              <a:t>chip</a:t>
            </a:r>
            <a:r>
              <a:rPr lang="de-DE" dirty="0"/>
              <a:t>-</a:t>
            </a:r>
            <a:r>
              <a:rPr lang="de-DE" dirty="0" err="1"/>
              <a:t>Cartridge</a:t>
            </a:r>
            <a:r>
              <a:rPr lang="de-DE" dirty="0"/>
              <a:t/>
            </a:r>
            <a:br>
              <a:rPr lang="de-DE" dirty="0"/>
            </a:br>
            <a:r>
              <a:rPr lang="de-DE" dirty="0">
                <a:sym typeface="Wingdings" pitchFamily="2" charset="2"/>
              </a:rPr>
              <a:t> Bezeichnung beim Umfang: USB-Stick</a:t>
            </a:r>
          </a:p>
          <a:p>
            <a:r>
              <a:rPr lang="de-DE" dirty="0"/>
              <a:t>Diskette:</a:t>
            </a:r>
            <a:br>
              <a:rPr lang="de-DE" dirty="0"/>
            </a:br>
            <a:r>
              <a:rPr lang="de-DE" dirty="0"/>
              <a:t>Erfasster Datenträgertyp = Computer</a:t>
            </a:r>
            <a:r>
              <a:rPr lang="de-DE" i="1" dirty="0"/>
              <a:t>disk</a:t>
            </a:r>
            <a:r>
              <a:rPr lang="de-DE" dirty="0"/>
              <a:t>-</a:t>
            </a:r>
            <a:r>
              <a:rPr lang="de-DE" dirty="0" err="1"/>
              <a:t>Cartridge</a:t>
            </a:r>
            <a:r>
              <a:rPr lang="de-DE" dirty="0"/>
              <a:t/>
            </a:r>
            <a:br>
              <a:rPr lang="de-DE" dirty="0"/>
            </a:br>
            <a:r>
              <a:rPr lang="de-DE" dirty="0">
                <a:sym typeface="Wingdings" pitchFamily="2" charset="2"/>
              </a:rPr>
              <a:t> Bezeichnung beim Umfang: Diskette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1 USB-Stick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79518418"/>
              </p:ext>
            </p:extLst>
          </p:nvPr>
        </p:nvGraphicFramePr>
        <p:xfrm>
          <a:off x="683569" y="2348880"/>
          <a:ext cx="7416822" cy="31160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864096"/>
                <a:gridCol w="2267090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(Computerchip-</a:t>
                      </a:r>
                      <a:r>
                        <a:rPr lang="de-DE" sz="1800" i="1" dirty="0" err="1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Cartridge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96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USB-Stick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USB-Stick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DVD-ROM-Ausgabe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2696678"/>
              </p:ext>
            </p:extLst>
          </p:nvPr>
        </p:nvGraphicFramePr>
        <p:xfrm>
          <a:off x="683568" y="2447780"/>
          <a:ext cx="7416822" cy="308915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92088"/>
                <a:gridCol w="2267089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cd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(Computerdisk)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67770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064b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1" i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 erweitert</a:t>
                      </a:r>
                      <a:endParaRPr lang="de-DE" sz="1800" b="1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$a</a:t>
                      </a:r>
                      <a:r>
                        <a:rPr lang="de-DE" sz="1800" i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DVD-ROM</a:t>
                      </a:r>
                    </a:p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$9</a:t>
                      </a:r>
                      <a:r>
                        <a:rPr lang="de-DE" sz="1800" i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GND-IDN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DVD-ROMs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19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43238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platzhalter 5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Modul 3</a:t>
            </a:r>
            <a:endParaRPr lang="de-DE" dirty="0"/>
          </a:p>
        </p:txBody>
      </p:sp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br>
              <a:rPr lang="de-DE" dirty="0" smtClean="0"/>
            </a:br>
            <a:r>
              <a:rPr lang="de-DE" dirty="0" smtClean="0"/>
              <a:t>(RDA Kapitel 3)</a:t>
            </a:r>
            <a:endParaRPr lang="de-DE" dirty="0"/>
          </a:p>
        </p:txBody>
      </p:sp>
      <p:sp>
        <p:nvSpPr>
          <p:cNvPr id="2" name="Fußzeilenplatzhalter 1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/>
              <a:t>AG RDA Schulungsunterlagen – Modul 3.02.09: Beschreibung des Datenträgers </a:t>
            </a:r>
            <a:r>
              <a:rPr lang="de-DE" sz="800" dirty="0" smtClean="0"/>
              <a:t>| </a:t>
            </a:r>
            <a:r>
              <a:rPr lang="de-DE" sz="800" dirty="0" err="1" smtClean="0"/>
              <a:t>Aleph</a:t>
            </a:r>
            <a:r>
              <a:rPr lang="de-DE" sz="800" dirty="0" smtClean="0"/>
              <a:t> | Stand: 26.08.2015 | CC BY-NC-SA</a:t>
            </a:r>
            <a:endParaRPr lang="de-DE" sz="800" dirty="0"/>
          </a:p>
        </p:txBody>
      </p:sp>
      <p:sp>
        <p:nvSpPr>
          <p:cNvPr id="3" name="Foliennummernplatzhalt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i="1" dirty="0" smtClean="0"/>
              <a:t>Hinweis: die weiteren Folien betreffen nur noch einzelne Einheiten</a:t>
            </a:r>
          </a:p>
          <a:p>
            <a:r>
              <a:rPr lang="de-DE" dirty="0" smtClean="0"/>
              <a:t>Ressource besteht aus Text:</a:t>
            </a:r>
            <a:br>
              <a:rPr lang="de-DE" dirty="0" smtClean="0"/>
            </a:br>
            <a:r>
              <a:rPr lang="de-DE" dirty="0" smtClean="0">
                <a:sym typeface="Wingdings" pitchFamily="2" charset="2"/>
              </a:rPr>
              <a:t> Abweichung von der Grundregel</a:t>
            </a:r>
            <a:br>
              <a:rPr lang="de-DE" dirty="0" smtClean="0">
                <a:sym typeface="Wingdings" pitchFamily="2" charset="2"/>
              </a:rPr>
            </a:br>
            <a:r>
              <a:rPr lang="de-DE" dirty="0" smtClean="0">
                <a:sym typeface="Wingdings" pitchFamily="2" charset="2"/>
              </a:rPr>
              <a:t>„Datenträgertyp = Art der Einheit“</a:t>
            </a:r>
          </a:p>
          <a:p>
            <a:r>
              <a:rPr lang="de-DE" dirty="0" smtClean="0">
                <a:sym typeface="Wingdings" pitchFamily="2" charset="2"/>
              </a:rPr>
              <a:t>Der Umfang wird entweder in Seiten, Blättern oder Spalten (oder einer Kombination dieser) angegeben (RDA 3.4.5.2)</a:t>
            </a:r>
            <a:r>
              <a:rPr lang="de-DE" dirty="0" smtClean="0"/>
              <a:t/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20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(Einzelband mit 586 gezählten Seiten):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8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2789558"/>
              </p:ext>
            </p:extLst>
          </p:nvPr>
        </p:nvGraphicFramePr>
        <p:xfrm>
          <a:off x="755576" y="2420888"/>
          <a:ext cx="7416822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112"/>
                <a:gridCol w="792088"/>
                <a:gridCol w="2267089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nc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(Band)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586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21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Text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>
                <a:sym typeface="Wingdings" pitchFamily="2" charset="2"/>
              </a:rPr>
              <a:t>Beispiel: Einzelband (z. B. Bachelorarbeit) mit Blatt-Zählung und anschließendem römisch paginierten Anhang</a:t>
            </a: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endParaRPr lang="de-DE" dirty="0" smtClean="0">
              <a:sym typeface="Wingdings" pitchFamily="2" charset="2"/>
            </a:endParaRPr>
          </a:p>
          <a:p>
            <a:r>
              <a:rPr lang="de-DE" dirty="0" smtClean="0">
                <a:sym typeface="Wingdings" pitchFamily="2" charset="2"/>
              </a:rPr>
              <a:t>Achtung: römische Ziffern werden entsprechend der Vorlage groß oder klein übernommen (RDA 3.4.5.2 D-A-CH)</a:t>
            </a:r>
          </a:p>
        </p:txBody>
      </p:sp>
      <p:graphicFrame>
        <p:nvGraphicFramePr>
          <p:cNvPr id="9" name="Tabelle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0008578"/>
              </p:ext>
            </p:extLst>
          </p:nvPr>
        </p:nvGraphicFramePr>
        <p:xfrm>
          <a:off x="755650" y="2132856"/>
          <a:ext cx="7416822" cy="25010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8038"/>
                <a:gridCol w="792088"/>
                <a:gridCol w="2267163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i="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 </a:t>
                      </a:r>
                      <a:r>
                        <a:rPr lang="de-DE" sz="1800" i="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n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 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nc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(Band)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96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Blätter, xxvii Seiten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22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i="1" dirty="0" smtClean="0"/>
          </a:p>
          <a:p>
            <a:r>
              <a:rPr lang="de-DE" i="1" dirty="0" smtClean="0"/>
              <a:t>Falls</a:t>
            </a:r>
            <a:r>
              <a:rPr lang="de-DE" dirty="0" smtClean="0"/>
              <a:t> eine Online-Ressource in ihrem Format einer gedruckten, handgeschriebenen bzw. einer grafischen Ressource entspricht:</a:t>
            </a:r>
          </a:p>
          <a:p>
            <a:pPr>
              <a:buNone/>
            </a:pPr>
            <a:r>
              <a:rPr lang="de-DE" dirty="0" smtClean="0"/>
              <a:t>	</a:t>
            </a:r>
            <a:r>
              <a:rPr lang="de-DE" b="1" dirty="0" smtClean="0">
                <a:sym typeface="Wingdings" pitchFamily="2" charset="2"/>
              </a:rPr>
              <a:t></a:t>
            </a:r>
            <a:r>
              <a:rPr lang="de-DE" dirty="0" smtClean="0"/>
              <a:t> es </a:t>
            </a:r>
            <a:r>
              <a:rPr lang="de-DE" i="1" dirty="0" smtClean="0"/>
              <a:t>kann</a:t>
            </a:r>
            <a:r>
              <a:rPr lang="de-DE" dirty="0" smtClean="0"/>
              <a:t> zusätzlich zur üblichen Angabe „1 Online-Ressource“ als Untereinheit auch der Umfang des entsprechenden gedruckten Pendants angegeben werden</a:t>
            </a:r>
          </a:p>
          <a:p>
            <a:r>
              <a:rPr lang="de-DE" dirty="0" smtClean="0"/>
              <a:t>Untereinheiten werden in Klammern angegeben</a:t>
            </a:r>
          </a:p>
          <a:p>
            <a:endParaRPr lang="de-DE" dirty="0" smtClean="0">
              <a:sym typeface="Wingdings" pitchFamily="2" charset="2"/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Beispiel:</a:t>
            </a:r>
            <a:br>
              <a:rPr lang="de-DE" dirty="0" smtClean="0"/>
            </a:br>
            <a:r>
              <a:rPr lang="de-DE" dirty="0" smtClean="0"/>
              <a:t>Im Fall von </a:t>
            </a:r>
            <a:r>
              <a:rPr lang="de-DE" i="1" dirty="0" smtClean="0"/>
              <a:t>Text </a:t>
            </a:r>
            <a:r>
              <a:rPr lang="de-DE" dirty="0" smtClean="0"/>
              <a:t>als</a:t>
            </a:r>
            <a:r>
              <a:rPr lang="de-DE" i="1" dirty="0" smtClean="0"/>
              <a:t> Parallelem Pendant </a:t>
            </a:r>
            <a:r>
              <a:rPr lang="de-DE" dirty="0" smtClean="0"/>
              <a:t>ergibt sich somit für ein E-Book (</a:t>
            </a:r>
            <a:r>
              <a:rPr lang="de-DE" dirty="0" err="1" smtClean="0"/>
              <a:t>pdf</a:t>
            </a:r>
            <a:r>
              <a:rPr lang="de-DE" dirty="0" smtClean="0"/>
              <a:t>-Datei):</a:t>
            </a:r>
            <a:br>
              <a:rPr lang="de-DE" dirty="0" smtClean="0"/>
            </a:br>
            <a:endParaRPr lang="de-DE" dirty="0" smtClean="0"/>
          </a:p>
          <a:p>
            <a:endParaRPr lang="de-DE" dirty="0" smtClean="0">
              <a:sym typeface="Wingdings" pitchFamily="2" charset="2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5545610"/>
              </p:ext>
            </p:extLst>
          </p:nvPr>
        </p:nvGraphicFramePr>
        <p:xfrm>
          <a:off x="755576" y="2420888"/>
          <a:ext cx="7416822" cy="260213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339097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Verdana" pitchFamily="34" charset="0"/>
                          <a:cs typeface="Verdana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(Online-Ressource)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96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b="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 Online-Ressource</a:t>
                      </a:r>
                      <a:r>
                        <a:rPr lang="de-DE" sz="1800" b="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(300 Seiten)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Online-Ressourcen (RDA 3.4.5)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de-DE" dirty="0" smtClean="0"/>
              <a:t>Für sonstige Dateitypen (z. B. Audiodateien, Videodateien, Datendateien) kann die Anzahl der Dateien als Untereinheit(en) angegeben werden</a:t>
            </a:r>
          </a:p>
          <a:p>
            <a:r>
              <a:rPr lang="de-DE" dirty="0" smtClean="0"/>
              <a:t>Beispiel:</a:t>
            </a: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584345"/>
              </p:ext>
            </p:extLst>
          </p:nvPr>
        </p:nvGraphicFramePr>
        <p:xfrm>
          <a:off x="755650" y="2852936"/>
          <a:ext cx="7416822" cy="26642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030"/>
                <a:gridCol w="792088"/>
                <a:gridCol w="2339171"/>
                <a:gridCol w="3349533"/>
              </a:tblGrid>
              <a:tr h="410724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dk1"/>
                          </a:solidFill>
                          <a:latin typeface="Verdana" pitchFamily="34" charset="0"/>
                          <a:ea typeface="Verdana" pitchFamily="34" charset="0"/>
                          <a:cs typeface="Verdana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dk1"/>
                          </a:solidFill>
                          <a:latin typeface="Cambria" panose="02040503050406030204" pitchFamily="18" charset="0"/>
                          <a:ea typeface="Verdana" pitchFamily="34" charset="0"/>
                          <a:cs typeface="Verdana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Verdana" pitchFamily="34" charset="0"/>
                        <a:cs typeface="Verdana" pitchFamily="34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(Online-Ressource)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649698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Online-Ressource</a:t>
                      </a:r>
                      <a:b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</a:b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(2 Videodateien)</a:t>
                      </a:r>
                      <a:endParaRPr lang="de-DE" sz="1800" kern="12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76064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tdi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(zweidimensionales bewegtes Bild)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mtClean="0">
                <a:solidFill>
                  <a:prstClr val="black">
                    <a:tint val="75000"/>
                  </a:prstClr>
                </a:solidFill>
              </a:rPr>
              <a:pPr/>
              <a:t>26</a:t>
            </a:fld>
            <a:endParaRPr lang="de-DE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von besonderen Materialien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u="sng" dirty="0" smtClean="0"/>
              <a:t>Hinweis:</a:t>
            </a:r>
            <a:r>
              <a:rPr lang="de-DE" dirty="0" smtClean="0"/>
              <a:t> </a:t>
            </a:r>
          </a:p>
          <a:p>
            <a:pPr>
              <a:buNone/>
            </a:pPr>
            <a:r>
              <a:rPr lang="de-DE" dirty="0" smtClean="0"/>
              <a:t>Für </a:t>
            </a:r>
          </a:p>
          <a:p>
            <a:pPr lvl="1"/>
            <a:r>
              <a:rPr lang="de-DE" dirty="0" smtClean="0"/>
              <a:t>kartografische Ressourcen (RDA 3.4.2)</a:t>
            </a:r>
          </a:p>
          <a:p>
            <a:pPr lvl="1"/>
            <a:r>
              <a:rPr lang="de-DE" dirty="0" smtClean="0"/>
              <a:t>Noten (RDA 3.4.3)</a:t>
            </a:r>
          </a:p>
          <a:p>
            <a:pPr lvl="1"/>
            <a:r>
              <a:rPr lang="de-DE" dirty="0" smtClean="0"/>
              <a:t>Ressourcen, die nur aus unbewegten Bildern bestehen (RDA 3.4.4)</a:t>
            </a:r>
          </a:p>
          <a:p>
            <a:pPr lvl="1"/>
            <a:r>
              <a:rPr lang="de-DE" dirty="0" smtClean="0"/>
              <a:t>Gegenstände (RDA 3.4.6) </a:t>
            </a:r>
          </a:p>
          <a:p>
            <a:pPr lvl="1"/>
            <a:r>
              <a:rPr lang="de-DE" dirty="0" smtClean="0"/>
              <a:t>alte Drucke (RDA 3.4.5)</a:t>
            </a:r>
          </a:p>
          <a:p>
            <a:pPr marL="0" indent="0">
              <a:buNone/>
            </a:pPr>
            <a:r>
              <a:rPr lang="de-DE" dirty="0" smtClean="0"/>
              <a:t>gelten gesonderte Regeln für das Erfassen des Umfangs.</a:t>
            </a:r>
          </a:p>
          <a:p>
            <a:pPr marL="0" indent="0">
              <a:buNone/>
            </a:pPr>
            <a:r>
              <a:rPr lang="de-DE" dirty="0" smtClean="0">
                <a:sym typeface="Wingdings" pitchFamily="2" charset="2"/>
              </a:rPr>
              <a:t> S</a:t>
            </a:r>
            <a:r>
              <a:rPr lang="de-DE" dirty="0" smtClean="0"/>
              <a:t>pezialschulungen in Modul 6</a:t>
            </a:r>
          </a:p>
          <a:p>
            <a:pPr>
              <a:buNone/>
            </a:pP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AG RDA Schulungsunterlagen – Modul 3.02.09: Beschreibung des Datenträgers | </a:t>
            </a:r>
            <a:r>
              <a:rPr lang="de-DE" sz="800" dirty="0" err="1" smtClean="0">
                <a:solidFill>
                  <a:srgbClr val="4F81BD">
                    <a:lumMod val="75000"/>
                  </a:srgbClr>
                </a:solidFill>
              </a:rPr>
              <a:t>Aleph</a:t>
            </a:r>
            <a:r>
              <a:rPr lang="de-DE" sz="800" dirty="0" smtClean="0">
                <a:solidFill>
                  <a:srgbClr val="4F81BD">
                    <a:lumMod val="75000"/>
                  </a:srgbClr>
                </a:solidFill>
              </a:rPr>
              <a:t> | Stand: 26.08.2015 | CC BY-NC-SA</a:t>
            </a:r>
            <a:endParaRPr sz="800" dirty="0">
              <a:solidFill>
                <a:srgbClr val="4F81BD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785690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nummernplatzhalt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27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des Datenträgers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 marL="0" indent="0">
              <a:buNone/>
            </a:pPr>
            <a:r>
              <a:rPr lang="de-DE" dirty="0" smtClean="0"/>
              <a:t>Elemente aus RDA 3, die zwar keine Pflicht sind, aber gegebenenfalls sinnvoll für die Beschreibung sind u. a. (Auswahl):</a:t>
            </a:r>
          </a:p>
          <a:p>
            <a:r>
              <a:rPr lang="de-DE" dirty="0" smtClean="0"/>
              <a:t>Maße (RDA 3.5)</a:t>
            </a:r>
          </a:p>
          <a:p>
            <a:pPr lvl="1"/>
            <a:r>
              <a:rPr lang="de-DE" dirty="0" smtClean="0"/>
              <a:t>Werden i. A. in cm erfasst und auf volle Zahlen gerundet</a:t>
            </a:r>
          </a:p>
          <a:p>
            <a:pPr lvl="1"/>
            <a:r>
              <a:rPr lang="de-DE" dirty="0" smtClean="0"/>
              <a:t>Z. B. „18 cm“ (das Buch misst in Wirklichkeit 17,2 cm)</a:t>
            </a:r>
          </a:p>
          <a:p>
            <a:r>
              <a:rPr lang="de-DE" dirty="0" smtClean="0"/>
              <a:t>Geräte- oder Systemanforderungen (RDA 3.20)</a:t>
            </a:r>
          </a:p>
          <a:p>
            <a:pPr lvl="1"/>
            <a:r>
              <a:rPr lang="de-DE" dirty="0" smtClean="0"/>
              <a:t>Diese werden gemäß RDA 3.20.1.3 D-A-CH direkt von der Informationsquelle übernommen</a:t>
            </a:r>
          </a:p>
          <a:p>
            <a:r>
              <a:rPr lang="de-DE" dirty="0" smtClean="0"/>
              <a:t>Eigenschaft einer digitalen Datei (RDA 3.19)</a:t>
            </a:r>
          </a:p>
          <a:p>
            <a:pPr lvl="1"/>
            <a:r>
              <a:rPr lang="de-DE" dirty="0" smtClean="0"/>
              <a:t>Darunter fällt u. a. der Dateityp, Regionalcode eines Films…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Beschreibung der Datenträger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RDA 3 enthält:</a:t>
            </a:r>
          </a:p>
          <a:p>
            <a:r>
              <a:rPr lang="de-DE" dirty="0" smtClean="0"/>
              <a:t>Physische Eigenschaften des Datenträgers</a:t>
            </a:r>
          </a:p>
          <a:p>
            <a:r>
              <a:rPr lang="de-DE" dirty="0" smtClean="0"/>
              <a:t>Formatierung und Kodierung der Informationen, die auf dem Datenträger gespeichert sind</a:t>
            </a:r>
          </a:p>
          <a:p>
            <a:pPr>
              <a:buNone/>
            </a:pPr>
            <a:r>
              <a:rPr lang="de-DE" dirty="0" smtClean="0"/>
              <a:t>Standardelemente in RDA Kapitel 3:</a:t>
            </a:r>
          </a:p>
          <a:p>
            <a:pPr lvl="1"/>
            <a:r>
              <a:rPr lang="de-DE" dirty="0" smtClean="0"/>
              <a:t>Medientyp (RDA 3.2)</a:t>
            </a:r>
          </a:p>
          <a:p>
            <a:pPr lvl="1"/>
            <a:r>
              <a:rPr lang="de-DE" dirty="0" smtClean="0"/>
              <a:t>Datenträgertyp (RDA 3.3)</a:t>
            </a:r>
          </a:p>
          <a:p>
            <a:pPr lvl="1"/>
            <a:r>
              <a:rPr lang="de-DE" dirty="0" smtClean="0"/>
              <a:t>Umfang (RDA 3.4) (</a:t>
            </a:r>
            <a:r>
              <a:rPr lang="de-DE" i="1" dirty="0" smtClean="0"/>
              <a:t>unter bestimmten Bedingungen)</a:t>
            </a:r>
            <a:endParaRPr lang="en-US" dirty="0" smtClean="0"/>
          </a:p>
          <a:p>
            <a:pPr lvl="1">
              <a:buNone/>
            </a:pPr>
            <a:endParaRPr lang="de-DE" dirty="0" smtClean="0">
              <a:sym typeface="Wingdings" pitchFamily="2" charset="2"/>
            </a:endParaRPr>
          </a:p>
          <a:p>
            <a:pPr lvl="1">
              <a:buNone/>
            </a:pPr>
            <a:r>
              <a:rPr lang="de-DE" dirty="0" smtClean="0">
                <a:sym typeface="Wingdings" pitchFamily="2" charset="2"/>
              </a:rPr>
              <a:t> </a:t>
            </a:r>
            <a:r>
              <a:rPr lang="de-DE" sz="2400" dirty="0" smtClean="0">
                <a:sym typeface="Wingdings" pitchFamily="2" charset="2"/>
              </a:rPr>
              <a:t>Medientyp und Datenträgertyp wurden in </a:t>
            </a:r>
            <a:r>
              <a:rPr lang="de-DE" sz="2400" dirty="0" smtClean="0">
                <a:solidFill>
                  <a:srgbClr val="FF0000"/>
                </a:solidFill>
                <a:sym typeface="Wingdings" pitchFamily="2" charset="2"/>
              </a:rPr>
              <a:t>Modul 2, IMD-Elemente </a:t>
            </a:r>
            <a:r>
              <a:rPr lang="de-DE" sz="2400" dirty="0" smtClean="0">
                <a:sym typeface="Wingdings" pitchFamily="2" charset="2"/>
              </a:rPr>
              <a:t>behandelt</a:t>
            </a:r>
            <a:endParaRPr lang="de-DE" sz="2400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3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pPr>
              <a:buNone/>
            </a:pPr>
            <a:r>
              <a:rPr lang="de-DE" dirty="0" smtClean="0"/>
              <a:t>Erfassung des Umfangs (RDA 3.4.1.3):</a:t>
            </a:r>
          </a:p>
          <a:p>
            <a:r>
              <a:rPr lang="de-DE" dirty="0" smtClean="0"/>
              <a:t>Angabe der </a:t>
            </a:r>
            <a:r>
              <a:rPr lang="de-DE" i="1" dirty="0" smtClean="0"/>
              <a:t>Anzahl</a:t>
            </a:r>
            <a:r>
              <a:rPr lang="de-DE" dirty="0" smtClean="0"/>
              <a:t> und der </a:t>
            </a:r>
            <a:r>
              <a:rPr lang="de-DE" i="1" dirty="0" smtClean="0"/>
              <a:t>Art</a:t>
            </a:r>
            <a:r>
              <a:rPr lang="de-DE" dirty="0" smtClean="0"/>
              <a:t> der Einheiten</a:t>
            </a:r>
          </a:p>
          <a:p>
            <a:r>
              <a:rPr lang="de-DE" dirty="0" smtClean="0"/>
              <a:t>Art der Einheit = zutreffender Begriff aus der Liste der Datenträgertypen (RDA 3.3.1.3)</a:t>
            </a:r>
          </a:p>
          <a:p>
            <a:r>
              <a:rPr lang="de-DE" dirty="0" smtClean="0"/>
              <a:t>Fortlaufende Ressourcen: </a:t>
            </a:r>
          </a:p>
          <a:p>
            <a:pPr lvl="1"/>
            <a:r>
              <a:rPr lang="de-DE" sz="2400" dirty="0" smtClean="0"/>
              <a:t>Die Erfassung der Art der Einheiten und die Anzahl der Einheiten ist </a:t>
            </a:r>
            <a:r>
              <a:rPr lang="de-DE" sz="2400" dirty="0" smtClean="0">
                <a:solidFill>
                  <a:srgbClr val="FF0000"/>
                </a:solidFill>
              </a:rPr>
              <a:t>fakultativ.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4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mehrere Bögen/Blätter mit Text</a:t>
            </a:r>
          </a:p>
          <a:p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01229837"/>
              </p:ext>
            </p:extLst>
          </p:nvPr>
        </p:nvGraphicFramePr>
        <p:xfrm>
          <a:off x="684327" y="2636912"/>
          <a:ext cx="7416822" cy="2456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07353"/>
                <a:gridCol w="792088"/>
                <a:gridCol w="2267848"/>
                <a:gridCol w="3349533"/>
              </a:tblGrid>
              <a:tr h="14973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(Blatt)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15 Blätter</a:t>
                      </a:r>
                      <a:endParaRPr lang="de-DE" sz="1800" dirty="0">
                        <a:solidFill>
                          <a:srgbClr val="FF0000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5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einzelne Einheit: eine Datei, die online verfügbar ist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83184633"/>
              </p:ext>
            </p:extLst>
          </p:nvPr>
        </p:nvGraphicFramePr>
        <p:xfrm>
          <a:off x="683568" y="2636912"/>
          <a:ext cx="7416822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339097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baseline="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1 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cod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(Computerdaten)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6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Druck-Ausgabe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86489"/>
              </p:ext>
            </p:extLst>
          </p:nvPr>
        </p:nvGraphicFramePr>
        <p:xfrm>
          <a:off x="683568" y="2492896"/>
          <a:ext cx="7416822" cy="245611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4"/>
                <a:gridCol w="792088"/>
                <a:gridCol w="2339097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n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(ohne Hilfsmittel zu benutzen)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nc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(Band)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Bände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7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229535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Beispiel fortlaufende Ressource: eine Online-Ausgabe</a:t>
            </a:r>
            <a:endParaRPr lang="de-DE" dirty="0"/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86007420"/>
              </p:ext>
            </p:extLst>
          </p:nvPr>
        </p:nvGraphicFramePr>
        <p:xfrm>
          <a:off x="683569" y="2636912"/>
          <a:ext cx="7416822" cy="24213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36103"/>
                <a:gridCol w="792088"/>
                <a:gridCol w="2339098"/>
                <a:gridCol w="3349533"/>
              </a:tblGrid>
              <a:tr h="137516"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Aleph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RDA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Element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Erfassung</a:t>
                      </a:r>
                      <a:endParaRPr lang="de-DE" dirty="0">
                        <a:latin typeface="Verdana" panose="020B0604030504040204" pitchFamily="34" charset="0"/>
                        <a:ea typeface="Verdana" panose="020B0604030504040204" pitchFamily="34" charset="0"/>
                        <a:cs typeface="Verdana" panose="020B0604030504040204" pitchFamily="34" charset="0"/>
                      </a:endParaRPr>
                    </a:p>
                  </a:txBody>
                  <a:tcPr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061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Times New Roman" panose="02020603050405020304" pitchFamily="18" charset="0"/>
                          <a:cs typeface="Arial" panose="020B0604020202020204" pitchFamily="34" charset="0"/>
                        </a:rPr>
                        <a:t>3.2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Medientyp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kern="12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$b</a:t>
                      </a:r>
                      <a:r>
                        <a:rPr lang="de-DE" sz="1800" kern="12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 c </a:t>
                      </a:r>
                      <a:r>
                        <a:rPr lang="de-DE" sz="1800" i="1" kern="120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Verdana" panose="020B0604030504040204" pitchFamily="34" charset="0"/>
                          <a:cs typeface="Verdana" panose="020B0604030504040204" pitchFamily="34" charset="0"/>
                        </a:rPr>
                        <a:t>(Computermedien)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062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3.3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Datenträgertyp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cr</a:t>
                      </a:r>
                      <a:r>
                        <a:rPr lang="de-DE" sz="1800" baseline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baseline="0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Online-Ressource)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433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3.4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Umfang</a:t>
                      </a:r>
                      <a:endParaRPr lang="de-DE" sz="1800" b="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$a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Online-Ressource</a:t>
                      </a:r>
                      <a:endParaRPr lang="de-DE" sz="1800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  <a:tr h="51390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060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6.9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b="1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Inhaltstyp</a:t>
                      </a:r>
                      <a:endParaRPr lang="de-DE" sz="1800" b="1" dirty="0">
                        <a:solidFill>
                          <a:schemeClr val="tx1"/>
                        </a:solidFill>
                        <a:effectLst/>
                        <a:latin typeface="Verdana" panose="020B060403050404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  <a:spcAft>
                          <a:spcPts val="600"/>
                        </a:spcAft>
                      </a:pPr>
                      <a:r>
                        <a:rPr lang="de-DE" sz="1800" dirty="0" smtClean="0">
                          <a:solidFill>
                            <a:srgbClr val="FF0000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$b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dirty="0" err="1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txt</a:t>
                      </a:r>
                      <a:r>
                        <a:rPr lang="de-DE" sz="1800" dirty="0" smtClean="0">
                          <a:solidFill>
                            <a:schemeClr val="tx1"/>
                          </a:solidFill>
                          <a:effectLst/>
                          <a:latin typeface="Verdana" panose="020B060403050404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de-DE" sz="1800" i="1" dirty="0" smtClean="0">
                          <a:solidFill>
                            <a:schemeClr val="tx1"/>
                          </a:solidFill>
                          <a:effectLst/>
                          <a:latin typeface="Cambria" panose="02040503050406030204" pitchFamily="18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(Text)</a:t>
                      </a:r>
                      <a:endParaRPr lang="de-DE" sz="1800" i="1" dirty="0">
                        <a:solidFill>
                          <a:schemeClr val="tx1"/>
                        </a:solidFill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</a:tr>
            </a:tbl>
          </a:graphicData>
        </a:graphic>
      </p:graphicFrame>
      <p:sp>
        <p:nvSpPr>
          <p:cNvPr id="7" name="Fußzeilenplatzhalter 6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8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22547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Umfang (RDA 3.4)</a:t>
            </a:r>
            <a:endParaRPr lang="de-DE" dirty="0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endParaRPr lang="de-DE" dirty="0" smtClean="0"/>
          </a:p>
          <a:p>
            <a:r>
              <a:rPr lang="de-DE" dirty="0" smtClean="0"/>
              <a:t>Manche Datenträgertypen werden </a:t>
            </a:r>
            <a:r>
              <a:rPr lang="de-DE" b="1" dirty="0" smtClean="0"/>
              <a:t>nicht</a:t>
            </a:r>
            <a:r>
              <a:rPr lang="de-DE" dirty="0" smtClean="0"/>
              <a:t> als Art der Einheit für die Erfassung des Umfangs genutzt</a:t>
            </a:r>
          </a:p>
          <a:p>
            <a:pPr>
              <a:buNone/>
            </a:pPr>
            <a:r>
              <a:rPr lang="de-DE" dirty="0" smtClean="0">
                <a:sym typeface="Wingdings" pitchFamily="2" charset="2"/>
              </a:rPr>
              <a:t>	 </a:t>
            </a:r>
            <a:r>
              <a:rPr lang="de-DE" dirty="0" smtClean="0"/>
              <a:t>anstatt des erfassten Datenträgertyps wird eine spezifischere Bezeichnung verwendet, diese wird aus der Liste in RDA 3.4.1.3 D-A-CH ausgewählt .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4"/>
          </p:nvPr>
        </p:nvSpPr>
        <p:spPr/>
        <p:txBody>
          <a:bodyPr/>
          <a:lstStyle/>
          <a:p>
            <a:r>
              <a:rPr lang="de-DE" sz="800" smtClean="0"/>
              <a:t>AG RDA Schulungsunterlagen – Modul 3.02.09: Beschreibung des Datenträgers | Aleph | Stand: 26.08.2015 | CC BY-NC-SA</a:t>
            </a:r>
            <a:endParaRPr lang="de-DE" sz="800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8A6690F1-7CA1-4166-A522-500460961984}" type="slidenum">
              <a:rPr lang="de-DE" sz="800" smtClean="0"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pPr/>
              <a:t>9</a:t>
            </a:fld>
            <a:endParaRPr lang="de-DE" sz="800" dirty="0"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1841</Words>
  <Application>Microsoft Office PowerPoint</Application>
  <PresentationFormat>Bildschirmpräsentation (4:3)</PresentationFormat>
  <Paragraphs>509</Paragraphs>
  <Slides>27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2</vt:i4>
      </vt:variant>
      <vt:variant>
        <vt:lpstr>Folientitel</vt:lpstr>
      </vt:variant>
      <vt:variant>
        <vt:i4>27</vt:i4>
      </vt:variant>
    </vt:vector>
  </HeadingPairs>
  <TitlesOfParts>
    <vt:vector size="29" baseType="lpstr">
      <vt:lpstr>Larissa-Design</vt:lpstr>
      <vt:lpstr>1_Larissa-Design</vt:lpstr>
      <vt:lpstr>Schulungsunterlagen der AG RDA</vt:lpstr>
      <vt:lpstr>Beschreibung der Datenträger (RDA Kapitel 3)</vt:lpstr>
      <vt:lpstr>Beschreibung der Datenträger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(RDA 3.4)</vt:lpstr>
      <vt:lpstr>Umfang von Text (RDA 3.4.5)</vt:lpstr>
      <vt:lpstr>Umfang von Text (RDA 3.4.5)</vt:lpstr>
      <vt:lpstr>Umfang von Text (RDA 3.4.5)</vt:lpstr>
      <vt:lpstr>Umfang von Online-Ressourcen (RDA 3.4.5)</vt:lpstr>
      <vt:lpstr>Umfang von Online-Ressourcen (RDA 3.4.5)</vt:lpstr>
      <vt:lpstr>Umfang von Online-Ressourcen (RDA 3.4.5)</vt:lpstr>
      <vt:lpstr>Umfang von besonderen Materialien</vt:lpstr>
      <vt:lpstr>Beschreibung des Datenträgers</vt:lpstr>
    </vt:vector>
  </TitlesOfParts>
  <Company>Bibliotheksservice-Zentrum BW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granser</dc:creator>
  <cp:lastModifiedBy>Goerlich</cp:lastModifiedBy>
  <cp:revision>108</cp:revision>
  <cp:lastPrinted>2015-02-27T08:02:40Z</cp:lastPrinted>
  <dcterms:created xsi:type="dcterms:W3CDTF">2015-02-22T11:51:37Z</dcterms:created>
  <dcterms:modified xsi:type="dcterms:W3CDTF">2015-09-25T08:47:45Z</dcterms:modified>
</cp:coreProperties>
</file>