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31"/>
  </p:notesMasterIdLst>
  <p:handoutMasterIdLst>
    <p:handoutMasterId r:id="rId32"/>
  </p:handoutMasterIdLst>
  <p:sldIdLst>
    <p:sldId id="256" r:id="rId3"/>
    <p:sldId id="257" r:id="rId4"/>
    <p:sldId id="258" r:id="rId5"/>
    <p:sldId id="259" r:id="rId6"/>
    <p:sldId id="280" r:id="rId7"/>
    <p:sldId id="261" r:id="rId8"/>
    <p:sldId id="275" r:id="rId9"/>
    <p:sldId id="276" r:id="rId10"/>
    <p:sldId id="262" r:id="rId11"/>
    <p:sldId id="265" r:id="rId12"/>
    <p:sldId id="263" r:id="rId13"/>
    <p:sldId id="264" r:id="rId14"/>
    <p:sldId id="277" r:id="rId15"/>
    <p:sldId id="266" r:id="rId16"/>
    <p:sldId id="267" r:id="rId17"/>
    <p:sldId id="278" r:id="rId18"/>
    <p:sldId id="268" r:id="rId19"/>
    <p:sldId id="285" r:id="rId20"/>
    <p:sldId id="281" r:id="rId21"/>
    <p:sldId id="279" r:id="rId22"/>
    <p:sldId id="269" r:id="rId23"/>
    <p:sldId id="271" r:id="rId24"/>
    <p:sldId id="270" r:id="rId25"/>
    <p:sldId id="272" r:id="rId26"/>
    <p:sldId id="273" r:id="rId27"/>
    <p:sldId id="274" r:id="rId28"/>
    <p:sldId id="284" r:id="rId29"/>
    <p:sldId id="283" r:id="rId30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98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3264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FEC83-06E7-4F4B-9CC8-C5270E64761D}" type="datetimeFigureOut">
              <a:rPr lang="de-DE" smtClean="0"/>
              <a:pPr/>
              <a:t>07.12.2016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9A958-E540-46B4-B39D-91DC6609BD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711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3D4D7-60DB-4B1A-9449-2999813D6183}" type="datetimeFigureOut">
              <a:rPr lang="de-DE" smtClean="0"/>
              <a:pPr/>
              <a:t>07.12.2016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9FD0A-FF4F-4843-BF81-F9D1D807F6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693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8657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9399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4581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5209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>
                <a:solidFill>
                  <a:prstClr val="black"/>
                </a:solidFill>
                <a:latin typeface="Verdana"/>
              </a:rPr>
              <a:pPr/>
              <a:t>27</a:t>
            </a:fld>
            <a:endParaRPr lang="de-DE">
              <a:solidFill>
                <a:prstClr val="black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422894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Hinweis: </a:t>
            </a:r>
          </a:p>
          <a:p>
            <a:r>
              <a:rPr lang="de-DE" dirty="0"/>
              <a:t>RDA kennt nur sehr wenige Abkürzungen. Die metrischen Einheiten werden aber meist abgekürzt. Dazu gehören mm, cm, m für die Längeneinheiten, und h, min, s für die Zeiteinheiten.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5260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395536" y="25649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800" kern="1200" baseline="0" noProof="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+mj-ea"/>
              <a:cs typeface="+mj-cs"/>
            </a:endParaRPr>
          </a:p>
        </p:txBody>
      </p:sp>
      <p:sp>
        <p:nvSpPr>
          <p:cNvPr id="10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10400" y="547200"/>
            <a:ext cx="2361600" cy="432000"/>
          </a:xfrm>
          <a:solidFill>
            <a:schemeClr val="tx2">
              <a:lumMod val="20000"/>
              <a:lumOff val="80000"/>
            </a:schemeClr>
          </a:solidFill>
          <a:ln w="25400">
            <a:solidFill>
              <a:srgbClr val="385D8A"/>
            </a:solidFill>
          </a:ln>
        </p:spPr>
        <p:txBody>
          <a:bodyPr anchor="ctr" anchorCtr="0">
            <a:normAutofit/>
          </a:bodyPr>
          <a:lstStyle>
            <a:lvl1pPr algn="ctr">
              <a:buFont typeface="Arial" pitchFamily="34" charset="0"/>
              <a:buNone/>
              <a:defRPr sz="1800" b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396000" y="2566800"/>
            <a:ext cx="8229600" cy="11430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des Datenträgers | Aleph | Stand: 30.11.2016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252000" y="183600"/>
            <a:ext cx="8640000" cy="507600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838800"/>
            <a:ext cx="8640000" cy="5472000"/>
          </a:xfrm>
        </p:spPr>
        <p:txBody>
          <a:bodyPr/>
          <a:lstStyle>
            <a:lvl1pPr>
              <a:spcBef>
                <a:spcPts val="2400"/>
              </a:spcBef>
              <a:defRPr sz="24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spcBef>
                <a:spcPts val="480"/>
              </a:spcBef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de-DE" dirty="0" err="1" smtClean="0"/>
              <a:t>Verdana</a:t>
            </a:r>
            <a:r>
              <a:rPr lang="de-DE" dirty="0" smtClean="0"/>
              <a:t>, Schriftgröße 24</a:t>
            </a:r>
          </a:p>
          <a:p>
            <a:pPr lvl="1"/>
            <a:r>
              <a:rPr lang="de-DE" dirty="0" err="1" smtClean="0"/>
              <a:t>Verdana</a:t>
            </a:r>
            <a:r>
              <a:rPr lang="de-DE" dirty="0" smtClean="0"/>
              <a:t>, Schriftgröße 20</a:t>
            </a:r>
          </a:p>
          <a:p>
            <a:pPr lvl="2"/>
            <a:r>
              <a:rPr lang="de-DE" dirty="0" err="1" smtClean="0"/>
              <a:t>Verdana</a:t>
            </a:r>
            <a:r>
              <a:rPr lang="de-DE" dirty="0" smtClean="0"/>
              <a:t>, Schriftgröße 18</a:t>
            </a:r>
          </a:p>
        </p:txBody>
      </p:sp>
      <p:sp>
        <p:nvSpPr>
          <p:cNvPr id="6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des Datenträgers | Aleph | Stand: 30.11.2016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41952349"/>
              </p:ext>
            </p:extLst>
          </p:nvPr>
        </p:nvGraphicFramePr>
        <p:xfrm>
          <a:off x="2915816" y="1400597"/>
          <a:ext cx="5904656" cy="413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9"/>
                <a:gridCol w="2530567"/>
                <a:gridCol w="2377200"/>
              </a:tblGrid>
              <a:tr h="38631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Standardelement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Weiteres spezifisches Element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feld 6"/>
          <p:cNvSpPr txBox="1"/>
          <p:nvPr userDrawn="1"/>
        </p:nvSpPr>
        <p:spPr>
          <a:xfrm>
            <a:off x="343693" y="1124744"/>
            <a:ext cx="2478320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555153" y="4581128"/>
            <a:ext cx="214695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</p:txBody>
      </p:sp>
      <p:sp>
        <p:nvSpPr>
          <p:cNvPr id="9" name="Titel 1"/>
          <p:cNvSpPr>
            <a:spLocks noGrp="1"/>
          </p:cNvSpPr>
          <p:nvPr userDrawn="1"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baseline="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Verdana</a:t>
            </a:r>
            <a:r>
              <a:rPr lang="de-DE" dirty="0" smtClean="0"/>
              <a:t>, Schriftgröße 28</a:t>
            </a:r>
            <a:endParaRPr lang="de-DE" dirty="0"/>
          </a:p>
        </p:txBody>
      </p:sp>
      <p:sp>
        <p:nvSpPr>
          <p:cNvPr id="11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des Datenträgers | Aleph | Stand: 30.11.2016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1692275" y="2781300"/>
            <a:ext cx="6057900" cy="1652588"/>
          </a:xfrm>
        </p:spPr>
        <p:txBody>
          <a:bodyPr>
            <a:normAutofit/>
          </a:bodyPr>
          <a:lstStyle>
            <a:lvl1pPr algn="ctr">
              <a:defRPr lang="de-DE" altLang="de-DE" sz="3200" b="1" kern="1200" baseline="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2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2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2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2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2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2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uppieren 8"/>
          <p:cNvGrpSpPr>
            <a:grpSpLocks/>
          </p:cNvGrpSpPr>
          <p:nvPr userDrawn="1"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18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19" name="Grafik 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Grafik 19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395536" y="25649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endParaRPr lang="de-DE" sz="2800" dirty="0">
              <a:solidFill>
                <a:srgbClr val="4F81BD">
                  <a:lumMod val="75000"/>
                </a:srgbClr>
              </a:solidFill>
              <a:latin typeface="Verdana" panose="020B0604030504040204" pitchFamily="34" charset="0"/>
            </a:endParaRPr>
          </a:p>
        </p:txBody>
      </p:sp>
      <p:sp>
        <p:nvSpPr>
          <p:cNvPr id="10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10400" y="547200"/>
            <a:ext cx="2361600" cy="432000"/>
          </a:xfrm>
          <a:solidFill>
            <a:schemeClr val="tx2">
              <a:lumMod val="20000"/>
              <a:lumOff val="80000"/>
            </a:schemeClr>
          </a:solidFill>
          <a:ln w="25400">
            <a:solidFill>
              <a:srgbClr val="385D8A"/>
            </a:solidFill>
          </a:ln>
        </p:spPr>
        <p:txBody>
          <a:bodyPr anchor="ctr" anchorCtr="0">
            <a:normAutofit/>
          </a:bodyPr>
          <a:lstStyle>
            <a:lvl1pPr algn="ctr">
              <a:buFont typeface="Arial" pitchFamily="34" charset="0"/>
              <a:buNone/>
              <a:defRPr sz="1800" b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396000" y="2566800"/>
            <a:ext cx="8229600" cy="11430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3.02.09: Beschreibung des Datenträgers | Aleph | Stand: 30.11.2016 | CC BY-NC-SA</a:t>
            </a:r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130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252000" y="183600"/>
            <a:ext cx="8640000" cy="507600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838800"/>
            <a:ext cx="8640000" cy="5472000"/>
          </a:xfrm>
        </p:spPr>
        <p:txBody>
          <a:bodyPr/>
          <a:lstStyle>
            <a:lvl1pPr>
              <a:spcBef>
                <a:spcPts val="2400"/>
              </a:spcBef>
              <a:defRPr sz="24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spcBef>
                <a:spcPts val="480"/>
              </a:spcBef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de-DE" dirty="0" err="1" smtClean="0"/>
              <a:t>Verdana</a:t>
            </a:r>
            <a:r>
              <a:rPr lang="de-DE" dirty="0" smtClean="0"/>
              <a:t>, Schriftgröße 24</a:t>
            </a:r>
          </a:p>
          <a:p>
            <a:pPr lvl="1"/>
            <a:r>
              <a:rPr lang="de-DE" dirty="0" err="1" smtClean="0"/>
              <a:t>Verdana</a:t>
            </a:r>
            <a:r>
              <a:rPr lang="de-DE" dirty="0" smtClean="0"/>
              <a:t>, Schriftgröße 20</a:t>
            </a:r>
          </a:p>
          <a:p>
            <a:pPr lvl="2"/>
            <a:r>
              <a:rPr lang="de-DE" dirty="0" err="1" smtClean="0"/>
              <a:t>Verdana</a:t>
            </a:r>
            <a:r>
              <a:rPr lang="de-DE" dirty="0" smtClean="0"/>
              <a:t>, Schriftgröße 18</a:t>
            </a:r>
          </a:p>
        </p:txBody>
      </p:sp>
      <p:sp>
        <p:nvSpPr>
          <p:cNvPr id="6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3.02.09: Beschreibung des Datenträgers | Aleph | Stand: 30.11.2016 | CC BY-NC-SA</a:t>
            </a:r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257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 userDrawn="1">
            <p:extLst/>
          </p:nvPr>
        </p:nvGraphicFramePr>
        <p:xfrm>
          <a:off x="2915816" y="1400597"/>
          <a:ext cx="5904656" cy="413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9"/>
                <a:gridCol w="2530567"/>
                <a:gridCol w="2377200"/>
              </a:tblGrid>
              <a:tr h="38631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Standardelement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Weiteres spezifisches Element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feld 6"/>
          <p:cNvSpPr txBox="1"/>
          <p:nvPr userDrawn="1"/>
        </p:nvSpPr>
        <p:spPr>
          <a:xfrm>
            <a:off x="343693" y="1124744"/>
            <a:ext cx="2478320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555153" y="4581128"/>
            <a:ext cx="214695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</p:txBody>
      </p:sp>
      <p:sp>
        <p:nvSpPr>
          <p:cNvPr id="9" name="Titel 1"/>
          <p:cNvSpPr>
            <a:spLocks noGrp="1"/>
          </p:cNvSpPr>
          <p:nvPr userDrawn="1"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baseline="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Verdana</a:t>
            </a:r>
            <a:r>
              <a:rPr lang="de-DE" dirty="0" smtClean="0"/>
              <a:t>, Schriftgröße 28</a:t>
            </a:r>
            <a:endParaRPr lang="de-DE" dirty="0"/>
          </a:p>
        </p:txBody>
      </p:sp>
      <p:sp>
        <p:nvSpPr>
          <p:cNvPr id="11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3.02.09: Beschreibung des Datenträgers | Aleph | Stand: 30.11.2016 | CC BY-NC-SA</a:t>
            </a:r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962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1692275" y="2781300"/>
            <a:ext cx="6057900" cy="1652588"/>
          </a:xfrm>
        </p:spPr>
        <p:txBody>
          <a:bodyPr>
            <a:normAutofit/>
          </a:bodyPr>
          <a:lstStyle>
            <a:lvl1pPr algn="ctr">
              <a:defRPr lang="de-DE" altLang="de-DE" sz="3200" b="1" kern="1200" baseline="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2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2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2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2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2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2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uppieren 8"/>
          <p:cNvGrpSpPr>
            <a:grpSpLocks/>
          </p:cNvGrpSpPr>
          <p:nvPr userDrawn="1"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18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19" name="Grafik 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Grafik 19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161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3.02.09: Beschreibung des Datenträgers | Aleph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81C2F-16D5-4981-9E09-CCC623DEA14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– Modul 3.02.09: Beschreibung des Datenträgers | Aleph | Stand: 30.11.2016 | CC BY-NC-SA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81C2F-16D5-4981-9E09-CCC623DEA14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06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Schulungsunterlagen der</a:t>
            </a:r>
            <a:br>
              <a:rPr lang="de-DE" altLang="de-DE" smtClean="0"/>
            </a:br>
            <a:r>
              <a:rPr lang="de-DE" altLang="de-DE" smtClean="0"/>
              <a:t>AG RDA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Audiodisk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 Audio</a:t>
            </a:r>
          </a:p>
          <a:p>
            <a:pPr lvl="1"/>
            <a:r>
              <a:rPr lang="de-DE" dirty="0" smtClean="0"/>
              <a:t>CD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DVD-Audio</a:t>
            </a:r>
          </a:p>
          <a:p>
            <a:pPr lvl="1"/>
            <a:r>
              <a:rPr lang="de-DE" dirty="0" smtClean="0"/>
              <a:t>Schallplatte </a:t>
            </a:r>
          </a:p>
          <a:p>
            <a:pPr lvl="1"/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Hörbuch auf vier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695216"/>
              </p:ext>
            </p:extLst>
          </p:nvPr>
        </p:nvGraphicFramePr>
        <p:xfrm>
          <a:off x="755576" y="2420888"/>
          <a:ext cx="7416822" cy="3180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339097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(Audiodisk)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</a:p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4 CDs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spw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(gesprochenes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Platte von den Beatles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183581"/>
              </p:ext>
            </p:extLst>
          </p:nvPr>
        </p:nvGraphicFramePr>
        <p:xfrm>
          <a:off x="755576" y="2708920"/>
          <a:ext cx="7416822" cy="3188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936104"/>
                <a:gridCol w="2123073"/>
                <a:gridCol w="3349533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(Audiodisk)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667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Schallplatte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Schallplatte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prm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(aufgeführte Musik)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Hörbücher auf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925242"/>
              </p:ext>
            </p:extLst>
          </p:nvPr>
        </p:nvGraphicFramePr>
        <p:xfrm>
          <a:off x="755576" y="2636912"/>
          <a:ext cx="7416822" cy="309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267089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(Audiodisk)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4662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r>
                        <a:rPr lang="de-DE" sz="1800" b="1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CD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CDs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4207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spw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(gesprochenes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574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Videodisk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-Ray-Disc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DVD-Video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Film auf einer DVD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557103"/>
              </p:ext>
            </p:extLst>
          </p:nvPr>
        </p:nvGraphicFramePr>
        <p:xfrm>
          <a:off x="755576" y="2492896"/>
          <a:ext cx="7416822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864096"/>
                <a:gridCol w="2195081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(Videodisk)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96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r>
                        <a:rPr lang="de-DE" sz="1800" b="1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DVD-Video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DVD-Video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38223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tdi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(zweidimensionales bewegtes Bild)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Filme auf DVDs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588539"/>
              </p:ext>
            </p:extLst>
          </p:nvPr>
        </p:nvGraphicFramePr>
        <p:xfrm>
          <a:off x="755576" y="2708920"/>
          <a:ext cx="7416822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267089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(Videodisk)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4662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DVD-Video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DVD-Videos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38223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tdi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(zweidimensionales bewegtes Bild)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578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Erfasster Datenträgertyp = Computerdisk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smtClean="0"/>
              <a:t>CD-ROM</a:t>
            </a:r>
          </a:p>
          <a:p>
            <a:pPr lvl="1"/>
            <a:r>
              <a:rPr lang="de-DE" dirty="0" smtClean="0"/>
              <a:t>DVD-ROM</a:t>
            </a:r>
          </a:p>
          <a:p>
            <a:r>
              <a:rPr lang="de-DE" dirty="0"/>
              <a:t>Erfasster Datenträgertyp = Speicherkarte</a:t>
            </a:r>
          </a:p>
          <a:p>
            <a:pPr>
              <a:buNone/>
            </a:pPr>
            <a:r>
              <a:rPr lang="de-DE" dirty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/>
              <a:t>microSD</a:t>
            </a:r>
            <a:r>
              <a:rPr lang="de-DE" dirty="0"/>
              <a:t>-Karte</a:t>
            </a:r>
          </a:p>
          <a:p>
            <a:pPr lvl="1"/>
            <a:r>
              <a:rPr lang="de-DE" dirty="0"/>
              <a:t>SD-Karte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USB-</a:t>
            </a:r>
            <a:r>
              <a:rPr lang="de-DE" dirty="0" err="1" smtClean="0"/>
              <a:t>Sticks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Erfasster Datenträgertyp = Computer</a:t>
            </a:r>
            <a:r>
              <a:rPr lang="de-DE" i="1" dirty="0" smtClean="0"/>
              <a:t>chip</a:t>
            </a:r>
            <a:r>
              <a:rPr lang="de-DE" dirty="0" smtClean="0"/>
              <a:t>-</a:t>
            </a:r>
            <a:r>
              <a:rPr lang="de-DE" dirty="0" err="1" smtClean="0"/>
              <a:t>Cartridge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Bezeichnung beim Umfang: USB-Stick</a:t>
            </a:r>
          </a:p>
          <a:p>
            <a:endParaRPr lang="de-DE" dirty="0" smtClean="0"/>
          </a:p>
          <a:p>
            <a:r>
              <a:rPr lang="de-DE" dirty="0" smtClean="0"/>
              <a:t>Diskette:</a:t>
            </a:r>
            <a:br>
              <a:rPr lang="de-DE" dirty="0" smtClean="0"/>
            </a:br>
            <a:r>
              <a:rPr lang="de-DE" dirty="0" smtClean="0"/>
              <a:t>Erfasster Datenträgertyp = Computer</a:t>
            </a:r>
            <a:r>
              <a:rPr lang="de-DE" i="1" dirty="0" smtClean="0"/>
              <a:t>disk</a:t>
            </a:r>
            <a:r>
              <a:rPr lang="de-DE" dirty="0" smtClean="0"/>
              <a:t>-</a:t>
            </a:r>
            <a:r>
              <a:rPr lang="de-DE" dirty="0" err="1" smtClean="0"/>
              <a:t>Cartridge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Bezeichnung beim Umfang: Diskette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641345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1 USB-Stick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518418"/>
              </p:ext>
            </p:extLst>
          </p:nvPr>
        </p:nvGraphicFramePr>
        <p:xfrm>
          <a:off x="683569" y="2348880"/>
          <a:ext cx="7416822" cy="3116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864096"/>
                <a:gridCol w="2267090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(Computerchip-</a:t>
                      </a: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Cartridge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96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USB-Stick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USB-Stick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Modul 3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br>
              <a:rPr lang="de-DE" dirty="0" smtClean="0"/>
            </a:br>
            <a:r>
              <a:rPr lang="de-DE" dirty="0" smtClean="0"/>
              <a:t>(RDA Kapitel 3)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DVD-ROM-Ausgabe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696678"/>
              </p:ext>
            </p:extLst>
          </p:nvPr>
        </p:nvGraphicFramePr>
        <p:xfrm>
          <a:off x="683568" y="2447780"/>
          <a:ext cx="7416822" cy="3089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92088"/>
                <a:gridCol w="2267089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cd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(Computerdisk)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6777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DVD-ROM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DVD-ROMs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238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i="1" dirty="0" smtClean="0"/>
              <a:t>Hinweis: die weiteren Folien betreffen nur noch einzelne Einheiten</a:t>
            </a:r>
          </a:p>
          <a:p>
            <a:r>
              <a:rPr lang="de-DE" dirty="0" smtClean="0"/>
              <a:t>Ressource besteht aus Text:</a:t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Abweichung von der Grundregel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„Datenträgertyp = Art der Einheit“</a:t>
            </a:r>
          </a:p>
          <a:p>
            <a:r>
              <a:rPr lang="de-DE" dirty="0" smtClean="0">
                <a:sym typeface="Wingdings" pitchFamily="2" charset="2"/>
              </a:rPr>
              <a:t>Der Umfang wird entweder in Seiten, Blättern oder Spalten (oder einer Kombination dieser) angegeben (RDA 3.4.5.2)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(Einzelband mit 586 gezählten Seiten):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789558"/>
              </p:ext>
            </p:extLst>
          </p:nvPr>
        </p:nvGraphicFramePr>
        <p:xfrm>
          <a:off x="755576" y="2420888"/>
          <a:ext cx="7416822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92088"/>
                <a:gridCol w="2267089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nc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(Band)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586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>
                <a:sym typeface="Wingdings" pitchFamily="2" charset="2"/>
              </a:rPr>
              <a:t>Beispiel: Einzelband (z. B. Bachelorarbeit) mit Blatt-Zählung und anschließendem römisch paginierten Anhang</a:t>
            </a: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Achtung: römische Ziffern werden entsprechend der Vorlage groß oder klein übernommen (RDA 3.4.5.2 D-A-CH)</a:t>
            </a: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008578"/>
              </p:ext>
            </p:extLst>
          </p:nvPr>
        </p:nvGraphicFramePr>
        <p:xfrm>
          <a:off x="755650" y="2132856"/>
          <a:ext cx="7416822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038"/>
                <a:gridCol w="792088"/>
                <a:gridCol w="2267163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sz="1800" i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nc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(Band)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96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Blätter, xxvii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2000" y="401120"/>
            <a:ext cx="8640000" cy="507600"/>
          </a:xfrm>
        </p:spPr>
        <p:txBody>
          <a:bodyPr/>
          <a:lstStyle/>
          <a:p>
            <a:r>
              <a:rPr lang="de-DE" dirty="0" smtClean="0"/>
              <a:t>Umfang von Online-Ressourcen </a:t>
            </a:r>
            <a:br>
              <a:rPr lang="de-DE" dirty="0" smtClean="0"/>
            </a:br>
            <a:r>
              <a:rPr lang="de-DE" dirty="0" smtClean="0"/>
              <a:t>(RDA 3.4.1.7.5)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i="1" dirty="0" smtClean="0"/>
          </a:p>
          <a:p>
            <a:r>
              <a:rPr lang="de-DE" i="1" dirty="0" smtClean="0"/>
              <a:t>Falls</a:t>
            </a:r>
            <a:r>
              <a:rPr lang="de-DE" dirty="0" smtClean="0"/>
              <a:t> eine Online-Ressource in ihrem Format einer gedruckten, handgeschriebenen bzw. einer grafischen Ressource entspricht: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b="1" dirty="0" smtClean="0">
                <a:sym typeface="Wingdings" pitchFamily="2" charset="2"/>
              </a:rPr>
              <a:t></a:t>
            </a:r>
            <a:r>
              <a:rPr lang="de-DE" dirty="0" smtClean="0"/>
              <a:t> es </a:t>
            </a:r>
            <a:r>
              <a:rPr lang="de-DE" i="1" dirty="0" smtClean="0"/>
              <a:t>kann</a:t>
            </a:r>
            <a:r>
              <a:rPr lang="de-DE" dirty="0" smtClean="0"/>
              <a:t> zusätzlich zur üblichen Angabe „1 Online-Ressource“ als Untereinheit auch der Umfang des entsprechenden gedruckten Pendants angegeben werden</a:t>
            </a:r>
          </a:p>
          <a:p>
            <a:r>
              <a:rPr lang="de-DE" dirty="0" smtClean="0"/>
              <a:t>Untereinheiten werden in Klammern angegeben</a:t>
            </a:r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2000" y="401120"/>
            <a:ext cx="8640000" cy="507600"/>
          </a:xfrm>
        </p:spPr>
        <p:txBody>
          <a:bodyPr/>
          <a:lstStyle/>
          <a:p>
            <a:r>
              <a:rPr lang="de-DE" dirty="0"/>
              <a:t>Umfang von Online-Ressourcen </a:t>
            </a:r>
            <a:br>
              <a:rPr lang="de-DE" dirty="0"/>
            </a:br>
            <a:r>
              <a:rPr lang="de-DE" dirty="0"/>
              <a:t>(RDA 3.4.1.7.5)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250825" y="1197360"/>
            <a:ext cx="8640000" cy="4751920"/>
          </a:xfrm>
        </p:spPr>
        <p:txBody>
          <a:bodyPr/>
          <a:lstStyle/>
          <a:p>
            <a:r>
              <a:rPr lang="de-DE" dirty="0" smtClean="0"/>
              <a:t>Beispiel:</a:t>
            </a:r>
            <a:br>
              <a:rPr lang="de-DE" dirty="0" smtClean="0"/>
            </a:br>
            <a:r>
              <a:rPr lang="de-DE" dirty="0" smtClean="0"/>
              <a:t>Im Fall von </a:t>
            </a:r>
            <a:r>
              <a:rPr lang="de-DE" i="1" dirty="0" smtClean="0"/>
              <a:t>Text </a:t>
            </a:r>
            <a:r>
              <a:rPr lang="de-DE" dirty="0" smtClean="0"/>
              <a:t>als</a:t>
            </a:r>
            <a:r>
              <a:rPr lang="de-DE" i="1" dirty="0" smtClean="0"/>
              <a:t> Parallelem Pendant </a:t>
            </a:r>
            <a:r>
              <a:rPr lang="de-DE" dirty="0" smtClean="0"/>
              <a:t>ergibt sich somit für ein E-Book (</a:t>
            </a:r>
            <a:r>
              <a:rPr lang="de-DE" dirty="0" err="1" smtClean="0"/>
              <a:t>pdf</a:t>
            </a:r>
            <a:r>
              <a:rPr lang="de-DE" dirty="0" smtClean="0"/>
              <a:t>-Datei):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464657"/>
              </p:ext>
            </p:extLst>
          </p:nvPr>
        </p:nvGraphicFramePr>
        <p:xfrm>
          <a:off x="755576" y="2779448"/>
          <a:ext cx="7416822" cy="2602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339097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Verdana" pitchFamily="34" charset="0"/>
                          <a:cs typeface="Verdana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(Online-Ressource)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96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(300 Seiten)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des Datenträgers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30.11.2016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250825" y="1125352"/>
            <a:ext cx="8640000" cy="5472000"/>
          </a:xfrm>
        </p:spPr>
        <p:txBody>
          <a:bodyPr/>
          <a:lstStyle/>
          <a:p>
            <a:r>
              <a:rPr lang="de-DE" dirty="0" smtClean="0"/>
              <a:t>Für sonstige Dateitypen (z. B. Audiodateien, Videodateien, Datendateien) kann die Anzahl der Dateien als Untereinheit(en) angegeben werden</a:t>
            </a:r>
          </a:p>
          <a:p>
            <a:r>
              <a:rPr lang="de-DE" dirty="0" smtClean="0"/>
              <a:t>Beispiel: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693052"/>
              </p:ext>
            </p:extLst>
          </p:nvPr>
        </p:nvGraphicFramePr>
        <p:xfrm>
          <a:off x="755650" y="3139488"/>
          <a:ext cx="7416822" cy="2664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30"/>
                <a:gridCol w="792088"/>
                <a:gridCol w="2339171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Verdana" pitchFamily="34" charset="0"/>
                          <a:cs typeface="Verdana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(Online-Ressource)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96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Online-Ressource</a:t>
                      </a:r>
                      <a:b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 Videodateien)</a:t>
                      </a:r>
                      <a:endParaRPr lang="de-DE" sz="18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tdi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(zweidimensionales bewegtes Bild)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el 3"/>
          <p:cNvSpPr>
            <a:spLocks noGrp="1"/>
          </p:cNvSpPr>
          <p:nvPr>
            <p:ph type="title"/>
          </p:nvPr>
        </p:nvSpPr>
        <p:spPr>
          <a:xfrm>
            <a:off x="252000" y="401120"/>
            <a:ext cx="8640000" cy="507600"/>
          </a:xfrm>
        </p:spPr>
        <p:txBody>
          <a:bodyPr/>
          <a:lstStyle/>
          <a:p>
            <a:r>
              <a:rPr lang="de-DE" dirty="0" smtClean="0"/>
              <a:t>Umfang von Online-Ressourcen </a:t>
            </a:r>
            <a:br>
              <a:rPr lang="de-DE" dirty="0" smtClean="0"/>
            </a:br>
            <a:r>
              <a:rPr lang="de-DE" dirty="0" smtClean="0"/>
              <a:t>(RDA 3.4.1.7.5)</a:t>
            </a:r>
            <a:endParaRPr lang="de-DE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besonderen Materialien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u="sng" dirty="0" smtClean="0"/>
              <a:t>Hinweis: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/>
              <a:t>Für </a:t>
            </a:r>
          </a:p>
          <a:p>
            <a:pPr lvl="1"/>
            <a:r>
              <a:rPr lang="de-DE" dirty="0" smtClean="0"/>
              <a:t>kartografische Ressourcen (RDA 3.4.2)</a:t>
            </a:r>
          </a:p>
          <a:p>
            <a:pPr lvl="1"/>
            <a:r>
              <a:rPr lang="de-DE" dirty="0" smtClean="0"/>
              <a:t>Noten (RDA 3.4.3)</a:t>
            </a:r>
          </a:p>
          <a:p>
            <a:pPr lvl="1"/>
            <a:r>
              <a:rPr lang="de-DE" dirty="0" smtClean="0"/>
              <a:t>Ressourcen, die nur aus unbewegten Bildern bestehen (RDA 3.4.4)</a:t>
            </a:r>
          </a:p>
          <a:p>
            <a:pPr lvl="1"/>
            <a:r>
              <a:rPr lang="de-DE" dirty="0" smtClean="0"/>
              <a:t>Gegenstände (RDA 3.4.6) </a:t>
            </a:r>
          </a:p>
          <a:p>
            <a:pPr lvl="1"/>
            <a:r>
              <a:rPr lang="de-DE" dirty="0" smtClean="0"/>
              <a:t>alte Drucke (RDA 3.4.5)</a:t>
            </a:r>
          </a:p>
          <a:p>
            <a:pPr marL="0" indent="0">
              <a:buNone/>
            </a:pPr>
            <a:r>
              <a:rPr lang="de-DE" dirty="0" smtClean="0"/>
              <a:t>gelten gesonderte Regeln für das Erfassen des Umfangs.</a:t>
            </a:r>
          </a:p>
          <a:p>
            <a:pPr marL="0" indent="0">
              <a:buNone/>
            </a:pPr>
            <a:r>
              <a:rPr lang="de-DE" dirty="0" smtClean="0">
                <a:sym typeface="Wingdings" pitchFamily="2" charset="2"/>
              </a:rPr>
              <a:t> S</a:t>
            </a:r>
            <a:r>
              <a:rPr lang="de-DE" dirty="0" smtClean="0"/>
              <a:t>pezialschulungen in Modul 6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878569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des Datenträgers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Elemente aus RDA 3, die zwar keine Pflicht sind, aber gegebenenfalls sinnvoll für die Beschreibung sind u. a. (Auswahl):</a:t>
            </a:r>
          </a:p>
          <a:p>
            <a:r>
              <a:rPr lang="de-DE" dirty="0" smtClean="0"/>
              <a:t>Maße (RDA 3.5)</a:t>
            </a:r>
          </a:p>
          <a:p>
            <a:pPr lvl="1"/>
            <a:r>
              <a:rPr lang="de-DE" dirty="0" smtClean="0"/>
              <a:t>Werden i. A. in cm erfasst und auf volle Zahlen gerundet</a:t>
            </a:r>
          </a:p>
          <a:p>
            <a:pPr lvl="1"/>
            <a:r>
              <a:rPr lang="de-DE" dirty="0" smtClean="0"/>
              <a:t>Z. B. „18 cm“ (das Buch misst in Wirklichkeit 17,2 cm)</a:t>
            </a:r>
          </a:p>
          <a:p>
            <a:r>
              <a:rPr lang="de-DE" dirty="0" smtClean="0"/>
              <a:t>Geräte- oder Systemanforderungen (RDA 3.20)</a:t>
            </a:r>
          </a:p>
          <a:p>
            <a:pPr lvl="1"/>
            <a:r>
              <a:rPr lang="de-DE" dirty="0" smtClean="0"/>
              <a:t>Diese werden gemäß RDA 3.20.1.3 D-A-CH direkt von der Informationsquelle übernommen</a:t>
            </a:r>
          </a:p>
          <a:p>
            <a:r>
              <a:rPr lang="de-DE" dirty="0" smtClean="0"/>
              <a:t>Eigenschaft einer digitalen Datei (RDA 3.19)</a:t>
            </a:r>
          </a:p>
          <a:p>
            <a:pPr lvl="1"/>
            <a:r>
              <a:rPr lang="de-DE" dirty="0" smtClean="0"/>
              <a:t>Darunter fällt u. a. der Dateityp, Regionalcode eines Films…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RDA 3 enthält:</a:t>
            </a:r>
          </a:p>
          <a:p>
            <a:r>
              <a:rPr lang="de-DE" dirty="0" smtClean="0"/>
              <a:t>Physische Eigenschaften des Datenträgers</a:t>
            </a:r>
          </a:p>
          <a:p>
            <a:r>
              <a:rPr lang="de-DE" dirty="0" smtClean="0"/>
              <a:t>Formatierung und Kodierung der Informationen, die auf dem Datenträger gespeichert sind</a:t>
            </a:r>
          </a:p>
          <a:p>
            <a:pPr>
              <a:buNone/>
            </a:pPr>
            <a:r>
              <a:rPr lang="de-DE" dirty="0" smtClean="0"/>
              <a:t>Standardelemente in RDA Kapitel 3:</a:t>
            </a:r>
          </a:p>
          <a:p>
            <a:pPr lvl="1"/>
            <a:r>
              <a:rPr lang="de-DE" dirty="0" smtClean="0"/>
              <a:t>Medientyp (RDA 3.2)</a:t>
            </a:r>
          </a:p>
          <a:p>
            <a:pPr lvl="1"/>
            <a:r>
              <a:rPr lang="de-DE" dirty="0" smtClean="0"/>
              <a:t>Datenträgertyp (RDA 3.3)</a:t>
            </a:r>
          </a:p>
          <a:p>
            <a:pPr lvl="1"/>
            <a:r>
              <a:rPr lang="de-DE" dirty="0" smtClean="0"/>
              <a:t>Umfang (RDA 3.4) (</a:t>
            </a:r>
            <a:r>
              <a:rPr lang="de-DE" i="1" dirty="0" smtClean="0"/>
              <a:t>unter bestimmten Bedingungen)</a:t>
            </a:r>
            <a:endParaRPr lang="en-US" dirty="0" smtClean="0"/>
          </a:p>
          <a:p>
            <a:pPr lvl="1">
              <a:buNone/>
            </a:pPr>
            <a:endParaRPr lang="de-DE" dirty="0" smtClean="0">
              <a:sym typeface="Wingdings" pitchFamily="2" charset="2"/>
            </a:endParaRPr>
          </a:p>
          <a:p>
            <a:pPr lvl="1">
              <a:buNone/>
            </a:pPr>
            <a:r>
              <a:rPr lang="de-DE" dirty="0" smtClean="0">
                <a:sym typeface="Wingdings" pitchFamily="2" charset="2"/>
              </a:rPr>
              <a:t> </a:t>
            </a:r>
            <a:r>
              <a:rPr lang="de-DE" sz="2400" dirty="0" smtClean="0">
                <a:sym typeface="Wingdings" pitchFamily="2" charset="2"/>
              </a:rPr>
              <a:t>Medientyp und Datenträgertyp wurden in </a:t>
            </a:r>
            <a:r>
              <a:rPr lang="de-DE" sz="2400" dirty="0" smtClean="0">
                <a:solidFill>
                  <a:srgbClr val="FF0000"/>
                </a:solidFill>
                <a:sym typeface="Wingdings" pitchFamily="2" charset="2"/>
              </a:rPr>
              <a:t>Modul 2, IMD-Elemente </a:t>
            </a:r>
            <a:r>
              <a:rPr lang="de-DE" sz="2400" dirty="0" smtClean="0">
                <a:sym typeface="Wingdings" pitchFamily="2" charset="2"/>
              </a:rPr>
              <a:t>behandelt</a:t>
            </a:r>
            <a:endParaRPr lang="de-DE" sz="24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Erfassung des Umfangs (RDA 3.4.1.3):</a:t>
            </a:r>
          </a:p>
          <a:p>
            <a:r>
              <a:rPr lang="de-DE" dirty="0" smtClean="0"/>
              <a:t>Angabe der </a:t>
            </a:r>
            <a:r>
              <a:rPr lang="de-DE" i="1" dirty="0" smtClean="0"/>
              <a:t>Anzahl</a:t>
            </a:r>
            <a:r>
              <a:rPr lang="de-DE" dirty="0" smtClean="0"/>
              <a:t> und der </a:t>
            </a:r>
            <a:r>
              <a:rPr lang="de-DE" i="1" dirty="0" smtClean="0"/>
              <a:t>Art</a:t>
            </a:r>
            <a:r>
              <a:rPr lang="de-DE" dirty="0" smtClean="0"/>
              <a:t> der Einheiten</a:t>
            </a:r>
          </a:p>
          <a:p>
            <a:r>
              <a:rPr lang="de-DE" dirty="0" smtClean="0"/>
              <a:t>Art der Einheit = zutreffender Begriff aus der Liste der Datenträgertypen (RDA 3.3.1.3)</a:t>
            </a:r>
          </a:p>
          <a:p>
            <a:r>
              <a:rPr lang="de-DE" dirty="0" smtClean="0"/>
              <a:t>Fortlaufende Ressourcen: </a:t>
            </a:r>
          </a:p>
          <a:p>
            <a:pPr lvl="1"/>
            <a:r>
              <a:rPr lang="de-DE" sz="2400" dirty="0" smtClean="0"/>
              <a:t>Die Erfassung der Art der Einheiten und die Anzahl der Einheiten ist </a:t>
            </a:r>
            <a:r>
              <a:rPr lang="de-DE" sz="2400" dirty="0" smtClean="0">
                <a:solidFill>
                  <a:srgbClr val="FF0000"/>
                </a:solidFill>
              </a:rPr>
              <a:t>fakultativ.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</a:t>
            </a:r>
            <a:br>
              <a:rPr lang="de-DE" dirty="0" smtClean="0"/>
            </a:br>
            <a:r>
              <a:rPr lang="de-DE" dirty="0" smtClean="0"/>
              <a:t>eine Box mit Kassetten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105654"/>
              </p:ext>
            </p:extLst>
          </p:nvPr>
        </p:nvGraphicFramePr>
        <p:xfrm>
          <a:off x="684327" y="2636912"/>
          <a:ext cx="7416822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353"/>
                <a:gridCol w="792088"/>
                <a:gridCol w="2267848"/>
                <a:gridCol w="3349533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ss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(Audiokassette)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 Audiokassetten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spw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(gesprochenes Wort)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Datei, die online verfügbar ist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184633"/>
              </p:ext>
            </p:extLst>
          </p:nvPr>
        </p:nvGraphicFramePr>
        <p:xfrm>
          <a:off x="683568" y="2636912"/>
          <a:ext cx="7416822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339097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(Computerdaten)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Druck-Ausgabe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86489"/>
              </p:ext>
            </p:extLst>
          </p:nvPr>
        </p:nvGraphicFramePr>
        <p:xfrm>
          <a:off x="683568" y="2492896"/>
          <a:ext cx="7416822" cy="2456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339097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nc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(Band)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Bände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953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Online-Ausgabe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007420"/>
              </p:ext>
            </p:extLst>
          </p:nvPr>
        </p:nvGraphicFramePr>
        <p:xfrm>
          <a:off x="683569" y="2636912"/>
          <a:ext cx="7416822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792088"/>
                <a:gridCol w="2339098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254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Manche Datenträgertypen werden </a:t>
            </a:r>
            <a:r>
              <a:rPr lang="de-DE" b="1" dirty="0" smtClean="0"/>
              <a:t>nicht</a:t>
            </a:r>
            <a:r>
              <a:rPr lang="de-DE" dirty="0" smtClean="0"/>
              <a:t> als Art der Einheit für die Erfassung des Umfangs genutzt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</a:t>
            </a:r>
            <a:r>
              <a:rPr lang="de-DE" dirty="0" smtClean="0"/>
              <a:t>anstatt des erfassten Datenträgertyps wird eine spezifischere Bezeichnung verwendet, diese wird aus der Liste in RDA 3.4.1.3 D-A-CH ausgewählt 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30.11.2016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1868</Words>
  <Application>Microsoft Office PowerPoint</Application>
  <PresentationFormat>Bildschirmpräsentation (4:3)</PresentationFormat>
  <Paragraphs>519</Paragraphs>
  <Slides>28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28</vt:i4>
      </vt:variant>
    </vt:vector>
  </HeadingPairs>
  <TitlesOfParts>
    <vt:vector size="30" baseType="lpstr">
      <vt:lpstr>Larissa-Design</vt:lpstr>
      <vt:lpstr>1_Larissa-Design</vt:lpstr>
      <vt:lpstr>Schulungsunterlagen der AG RDA</vt:lpstr>
      <vt:lpstr>Beschreibung der Datenträger (RDA Kapitel 3)</vt:lpstr>
      <vt:lpstr>Beschreibung der Datenträger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von Text (RDA 3.4.5)</vt:lpstr>
      <vt:lpstr>Umfang von Text (RDA 3.4.5)</vt:lpstr>
      <vt:lpstr>Umfang von Text (RDA 3.4.5)</vt:lpstr>
      <vt:lpstr>Umfang von Online-Ressourcen  (RDA 3.4.1.7.5)</vt:lpstr>
      <vt:lpstr>Umfang von Online-Ressourcen  (RDA 3.4.1.7.5)</vt:lpstr>
      <vt:lpstr>Umfang von Online-Ressourcen  (RDA 3.4.1.7.5)</vt:lpstr>
      <vt:lpstr>Umfang von besonderen Materialien</vt:lpstr>
      <vt:lpstr>Beschreibung des Datenträgers</vt:lpstr>
    </vt:vector>
  </TitlesOfParts>
  <Company>Bibliotheksservice-Zentrum BW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granser</dc:creator>
  <cp:lastModifiedBy>Bufalino, Cinzia</cp:lastModifiedBy>
  <cp:revision>110</cp:revision>
  <cp:lastPrinted>2015-02-27T08:02:40Z</cp:lastPrinted>
  <dcterms:created xsi:type="dcterms:W3CDTF">2015-02-22T11:51:37Z</dcterms:created>
  <dcterms:modified xsi:type="dcterms:W3CDTF">2016-12-07T14:08:51Z</dcterms:modified>
</cp:coreProperties>
</file>