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85" r:id="rId2"/>
    <p:sldId id="259" r:id="rId3"/>
    <p:sldId id="303" r:id="rId4"/>
    <p:sldId id="305" r:id="rId5"/>
    <p:sldId id="304" r:id="rId6"/>
    <p:sldId id="307" r:id="rId7"/>
    <p:sldId id="306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278" y="-84"/>
      </p:cViewPr>
      <p:guideLst>
        <p:guide orient="horz" pos="2160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04.09.2015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04.09.2015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3.02.08: Anmerkung zur Manifestation | PICA DNB/ZDB | Stand: 25.06.2015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8280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3.02.08: Anmerkung zur Manifestation | PICA DNB/ZDB | Stand: 25.06.2015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mtClean="0"/>
              <a:t/>
            </a:r>
            <a:br>
              <a:rPr lang="de-DE" smtClean="0"/>
            </a:br>
            <a:r>
              <a:rPr lang="de-DE" smtClean="0"/>
              <a:t>Anmerkung zur Manifestation</a:t>
            </a:r>
            <a:br>
              <a:rPr lang="de-DE" smtClean="0"/>
            </a:br>
            <a:r>
              <a:rPr lang="de-DE" smtClean="0"/>
              <a:t>(RDA 2.17)</a:t>
            </a:r>
            <a:br>
              <a:rPr lang="de-DE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3.02.08: Anmerkung zur </a:t>
            </a:r>
            <a:r>
              <a:rPr lang="de-DE" sz="800" dirty="0"/>
              <a:t>Manifestation </a:t>
            </a:r>
            <a:r>
              <a:rPr lang="de-DE" sz="800" dirty="0" smtClean="0"/>
              <a:t>| PICA DNB/ZDB | </a:t>
            </a:r>
            <a:r>
              <a:rPr lang="de-DE" sz="800" dirty="0" smtClean="0"/>
              <a:t>Stand: 25.06.2015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Definition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mtClean="0"/>
          </a:p>
          <a:p>
            <a:r>
              <a:rPr lang="de-DE" smtClean="0"/>
              <a:t>eine Anmerkung zur Manifestation ist ein Kommentar, der (zusätzliche) Informationen über Merkmale der Manifestation liefert </a:t>
            </a:r>
          </a:p>
          <a:p>
            <a:r>
              <a:rPr lang="de-DE" smtClean="0"/>
              <a:t>zu fast allen Merkmalen der Manifestation gibt es eine „eigene“ Anmerkung</a:t>
            </a:r>
          </a:p>
          <a:p>
            <a:endParaRPr lang="de-DE" smtClean="0"/>
          </a:p>
          <a:p>
            <a:r>
              <a:rPr lang="de-DE" smtClean="0"/>
              <a:t>Beispiele:</a:t>
            </a:r>
          </a:p>
          <a:p>
            <a:pPr lvl="1"/>
            <a:r>
              <a:rPr lang="de-DE" smtClean="0"/>
              <a:t>Anmerkung zum Titel</a:t>
            </a:r>
          </a:p>
          <a:p>
            <a:pPr lvl="1"/>
            <a:r>
              <a:rPr lang="de-DE" smtClean="0"/>
              <a:t>Anmerkung zur Verantwortlichkeitsangabe</a:t>
            </a:r>
          </a:p>
          <a:p>
            <a:pPr lvl="1"/>
            <a:r>
              <a:rPr lang="de-DE" smtClean="0"/>
              <a:t>Anmerkung zum Ausgabevermerk</a:t>
            </a:r>
          </a:p>
          <a:p>
            <a:pPr lvl="1"/>
            <a:r>
              <a:rPr lang="de-DE" smtClean="0"/>
              <a:t>etc.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3.02.08: Anmerkung zur Manifestation | PICA DNB/ZDB | Stand: 25.06.2015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211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Formale Bestimmungen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mtClean="0"/>
          </a:p>
          <a:p>
            <a:r>
              <a:rPr lang="de-DE" smtClean="0"/>
              <a:t>Allgemeine Bestimmungen zum Erfassen einer Anmerkung (geregelt durch RDA 1.10 und RDA 1.10 D-A-CH): </a:t>
            </a:r>
          </a:p>
          <a:p>
            <a:pPr lvl="1"/>
            <a:endParaRPr lang="de-DE" smtClean="0"/>
          </a:p>
          <a:p>
            <a:pPr lvl="1"/>
            <a:r>
              <a:rPr lang="de-DE" smtClean="0"/>
              <a:t>Groß- und Kleinschreibung</a:t>
            </a:r>
          </a:p>
          <a:p>
            <a:pPr lvl="1"/>
            <a:r>
              <a:rPr lang="de-DE" smtClean="0"/>
              <a:t>Rechtschreibung nach dem „Duden“  </a:t>
            </a:r>
          </a:p>
          <a:p>
            <a:pPr lvl="1"/>
            <a:r>
              <a:rPr lang="de-DE" smtClean="0"/>
              <a:t>Bestimmungen zur Verwendung von Zitaten und Verweisungen</a:t>
            </a:r>
          </a:p>
          <a:p>
            <a:pPr lvl="2"/>
            <a:endParaRPr lang="de-DE" smtClean="0"/>
          </a:p>
          <a:p>
            <a:pPr lvl="1"/>
            <a:endParaRPr lang="de-DE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3.02.08: Anmerkung zur Manifestation | PICA DNB/ZDB | Stand: 25.06.2015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758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Informationsquellen und Erfassung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mtClean="0"/>
          </a:p>
          <a:p>
            <a:r>
              <a:rPr lang="de-DE" smtClean="0"/>
              <a:t>Informationsquellen</a:t>
            </a:r>
          </a:p>
          <a:p>
            <a:pPr lvl="1"/>
            <a:r>
              <a:rPr lang="de-DE" smtClean="0"/>
              <a:t>Informationen zur Anmerkung können beliebigen Quelle entnommen werden</a:t>
            </a:r>
          </a:p>
          <a:p>
            <a:pPr lvl="1"/>
            <a:endParaRPr lang="de-DE" smtClean="0"/>
          </a:p>
          <a:p>
            <a:r>
              <a:rPr lang="de-DE" smtClean="0"/>
              <a:t>Anmerkungs-“Text“</a:t>
            </a:r>
          </a:p>
          <a:p>
            <a:pPr lvl="1"/>
            <a:r>
              <a:rPr lang="de-DE" smtClean="0"/>
              <a:t>Keine strukturierte, festgelegte Form für den Text der Anmerkung</a:t>
            </a:r>
            <a:br>
              <a:rPr lang="de-DE" smtClean="0"/>
            </a:br>
            <a:r>
              <a:rPr lang="de-DE" smtClean="0">
                <a:sym typeface="Wingdings" pitchFamily="2" charset="2"/>
              </a:rPr>
              <a:t> freie Formulierung!</a:t>
            </a:r>
          </a:p>
          <a:p>
            <a:pPr lvl="1"/>
            <a:endParaRPr lang="de-DE" smtClean="0">
              <a:sym typeface="Wingdings" pitchFamily="2" charset="2"/>
            </a:endParaRPr>
          </a:p>
          <a:p>
            <a:r>
              <a:rPr lang="de-DE" smtClean="0"/>
              <a:t>Grundsätzlich: Erfassung in der Sprache, die die Agentur bevorzugt </a:t>
            </a:r>
            <a:r>
              <a:rPr lang="de-DE" smtClean="0">
                <a:sym typeface="Wingdings" pitchFamily="2" charset="2"/>
              </a:rPr>
              <a:t> Deutsch</a:t>
            </a:r>
          </a:p>
          <a:p>
            <a:endParaRPr lang="de-DE" smtClean="0"/>
          </a:p>
          <a:p>
            <a:endParaRPr lang="de-DE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3.02.08: Anmerkung zur Manifestation | PICA DNB/ZDB | Stand: 25.06.2015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94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Zitate in Anmerkungen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>
                <a:sym typeface="Wingdings" pitchFamily="2" charset="2"/>
              </a:rPr>
              <a:t>Ausnahme: Zitate in Anmerkung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Zitat = Angabe, die im Wortlaut von der Vorlage übernommen wird (und nicht von den Katalogisierenden ermittelt oder frei hinzugefügt wird)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Bsp. (Anmerkung zur Verantwortlichkeitsangabe):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“</a:t>
            </a:r>
            <a:r>
              <a:rPr lang="de-DE" dirty="0" err="1" smtClean="0">
                <a:sym typeface="Wingdings" pitchFamily="2" charset="2"/>
              </a:rPr>
              <a:t>Produced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by</a:t>
            </a:r>
            <a:r>
              <a:rPr lang="de-DE" dirty="0" smtClean="0">
                <a:sym typeface="Wingdings" pitchFamily="2" charset="2"/>
              </a:rPr>
              <a:t> George </a:t>
            </a:r>
            <a:r>
              <a:rPr lang="de-DE" dirty="0" err="1" smtClean="0">
                <a:sym typeface="Wingdings" pitchFamily="2" charset="2"/>
              </a:rPr>
              <a:t>Clooney</a:t>
            </a:r>
            <a:r>
              <a:rPr lang="de-DE" dirty="0" smtClean="0">
                <a:sym typeface="Wingdings" pitchFamily="2" charset="2"/>
              </a:rPr>
              <a:t>“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Zitate werden in der Sprache übernommen, in der sie in der Ressource erscheinen (nicht-lateinische Schriften werden transliteriert) (RDA 1.4 und RDA 1.4 D-A-CH)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Zitate müssen in Anführungszeichen erfasst werden und es ist eine Quelle anzugeben, falls die Anmerkung nicht der bevorzugten Informationsquelle für die Identifizierung der Ressource entnommen wurde (RDA 1.10.3) 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3.02.08: Anmerkung zur Manifestation | PICA DNB/ZDB | Stand: 25.06.2015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94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Anmerkung zur Gesamttitelangabe (RDA 2.17.11)</a:t>
            </a:r>
          </a:p>
          <a:p>
            <a:pPr lvl="1"/>
            <a:r>
              <a:rPr lang="de-DE" dirty="0" smtClean="0"/>
              <a:t>drei mögliche Inhalte:</a:t>
            </a:r>
          </a:p>
          <a:p>
            <a:pPr lvl="2"/>
            <a:r>
              <a:rPr lang="de-DE" dirty="0" smtClean="0"/>
              <a:t>Informationen zu komplexen Gesamttitelangaben</a:t>
            </a:r>
          </a:p>
          <a:p>
            <a:pPr lvl="2"/>
            <a:r>
              <a:rPr lang="de-DE" dirty="0" smtClean="0"/>
              <a:t>Informationen zu einer fehlerhaften Zählung innerhalb der Reihe</a:t>
            </a:r>
          </a:p>
          <a:p>
            <a:pPr lvl="2">
              <a:buNone/>
            </a:pPr>
            <a:r>
              <a:rPr lang="de-DE" dirty="0" smtClean="0"/>
              <a:t>	und</a:t>
            </a:r>
          </a:p>
          <a:p>
            <a:pPr lvl="2"/>
            <a:r>
              <a:rPr lang="de-DE" dirty="0" smtClean="0"/>
              <a:t>Informationen zu Änderungen der Gesamttitelangabe</a:t>
            </a:r>
          </a:p>
          <a:p>
            <a:r>
              <a:rPr lang="de-DE" dirty="0" smtClean="0"/>
              <a:t>Beispiel: fehlerhafte Zählung</a:t>
            </a:r>
          </a:p>
          <a:p>
            <a:pPr lvl="2"/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3.02.08: Anmerkung zur Manifestation | PICA DNB/ZDB | Stand: 25.06.2015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598581"/>
              </p:ext>
            </p:extLst>
          </p:nvPr>
        </p:nvGraphicFramePr>
        <p:xfrm>
          <a:off x="395536" y="3789040"/>
          <a:ext cx="8424934" cy="2411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597733"/>
                <a:gridCol w="233092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4180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2.12.9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innerhalb der Reihe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2.17.11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Gesamttitelangabe</a:t>
                      </a:r>
                      <a:endParaRPr lang="de-DE" sz="16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innerhalb der Reihe nicht korrekt, die Zählung müsste lauten: Band 16</a:t>
                      </a:r>
                      <a:endParaRPr lang="de-DE" sz="16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94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335</Words>
  <Application>Microsoft Office PowerPoint</Application>
  <PresentationFormat>Bildschirmpräsentation (4:3)</PresentationFormat>
  <Paragraphs>74</Paragraphs>
  <Slides>7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Larissa</vt:lpstr>
      <vt:lpstr>Schulungsunterlagen der AG RDA</vt:lpstr>
      <vt:lpstr> Anmerkung zur Manifestation (RDA 2.17) </vt:lpstr>
      <vt:lpstr>Definition</vt:lpstr>
      <vt:lpstr>Formale Bestimmungen</vt:lpstr>
      <vt:lpstr>Informationsquellen und Erfassung</vt:lpstr>
      <vt:lpstr>Zitate in Anmerkungen</vt:lpstr>
      <vt:lpstr>Beispiel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110</cp:revision>
  <dcterms:created xsi:type="dcterms:W3CDTF">2014-02-18T07:01:40Z</dcterms:created>
  <dcterms:modified xsi:type="dcterms:W3CDTF">2015-09-04T08:51:30Z</dcterms:modified>
</cp:coreProperties>
</file>