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85" r:id="rId2"/>
    <p:sldId id="259" r:id="rId3"/>
    <p:sldId id="303" r:id="rId4"/>
    <p:sldId id="304" r:id="rId5"/>
    <p:sldId id="305" r:id="rId6"/>
    <p:sldId id="306" r:id="rId7"/>
    <p:sldId id="313" r:id="rId8"/>
    <p:sldId id="307" r:id="rId9"/>
    <p:sldId id="309" r:id="rId10"/>
    <p:sldId id="310" r:id="rId11"/>
    <p:sldId id="311" r:id="rId12"/>
    <p:sldId id="312" r:id="rId1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476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9" autoAdjust="0"/>
    <p:restoredTop sz="77143" autoAdjust="0"/>
  </p:normalViewPr>
  <p:slideViewPr>
    <p:cSldViewPr>
      <p:cViewPr varScale="1">
        <p:scale>
          <a:sx n="86" d="100"/>
          <a:sy n="86" d="100"/>
        </p:scale>
        <p:origin x="-1788" y="-90"/>
      </p:cViewPr>
      <p:guideLst>
        <p:guide orient="horz" pos="2160"/>
        <p:guide pos="4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313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04.03.2016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04.03.2016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027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Erläuterung zu EAN und UPC:</a:t>
            </a:r>
          </a:p>
          <a:p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Bei EAN und UPC handelt es sich um international unverwechselbare Produktkennzeichnungen für Handelsartikel in Form eines Strichcodes. Die Codes unterscheiden sich in Länge und Struktur.</a:t>
            </a:r>
          </a:p>
          <a:p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Die EAN (= European </a:t>
            </a:r>
            <a:r>
              <a:rPr lang="de-DE" sz="1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Article</a:t>
            </a:r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Number</a:t>
            </a:r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 besteht aus insgesamt dreizehn Ziffern zu drei Teilen: einer einzelnen Ziffer vorn gefolgt von zwei sechsstelligen Ziffernblöcken (Beispiel: 9 790001 200882).</a:t>
            </a:r>
          </a:p>
          <a:p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Der UPC (= Universal </a:t>
            </a:r>
            <a:r>
              <a:rPr lang="de-DE" sz="1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Product</a:t>
            </a:r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Code) besteht aus insgesamt zwölf Ziffern zu vier Teilen: jeweils einer einzelnen Ziffer vorn und hinten, die zwei fünfstellige Ziffernblöcke einrahmen (Beispiel: 6 02547 26088 8).</a:t>
            </a:r>
            <a:endParaRPr lang="de-DE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* mit einem „vorgeschriebenen Anzeigeformat“ (Formulierung aus dem RDA-</a:t>
            </a:r>
            <a:r>
              <a:rPr lang="de-DE" sz="1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Toolkit</a:t>
            </a:r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 ist eine - oft internationale  - i.d.R. verbindlich vorgeschriebene Form gemeint, in der der betreffende </a:t>
            </a:r>
            <a:r>
              <a:rPr lang="de-DE" sz="1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Identifikator</a:t>
            </a:r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normalerweise dargestellt wird.</a:t>
            </a:r>
            <a:b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Eine ISBN beispielsweise wird mit Bindestrichen an bestimmten Position zwischen den Ziffern dargestellt. Bei einer ISSN werden die acht Ziffern durch einen Bindestrich in zwei „Vierer-Gruppen“ unterteilt. Analog haben auch einige weitere </a:t>
            </a:r>
            <a:r>
              <a:rPr lang="de-DE" sz="1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Identifikatoren</a:t>
            </a:r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eine vorgeschriebene Form.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sz="1000" kern="1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Hinweis: Das Anzeige-Präfix „</a:t>
            </a:r>
            <a:r>
              <a:rPr lang="de-DE" sz="1000" kern="1200" dirty="0" err="1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doi</a:t>
            </a:r>
            <a:r>
              <a:rPr lang="de-DE" sz="1000" kern="1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:“ wird nicht erfasst; es gehört nicht zum offiziellen, vorgeschriebenen Format für einen DOI. Es müsste nur dann angegeben werden, wenn aus dem Kontext nicht klar hervorgeht, dass es sich um einen DOI handelt.</a:t>
            </a:r>
            <a:endParaRPr lang="de-DE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* mit einem „vorgeschriebenen Anzeigeformat“ (Formulierung aus dem RDA-</a:t>
            </a:r>
            <a:r>
              <a:rPr lang="de-DE" sz="1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Toolkit</a:t>
            </a:r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 ist eine oft internationale (verbindlich) vorgeschriebene Form gemeint, in der der betreffende </a:t>
            </a:r>
            <a:r>
              <a:rPr lang="de-DE" sz="1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Identifikator</a:t>
            </a:r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normalerweise dargestellt wird.</a:t>
            </a:r>
            <a:b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Eine ISBN beispielsweise wird i.d.R. mit Bindestrichen an bestimmten Position zwischen den Ziffern dargestellt. Bei einer ISSN werden die acht Ziffern durch einen Bindestrich in zwei „Vierer-Gruppen“ unterteilt. Analog haben auch einige weitere </a:t>
            </a:r>
            <a:r>
              <a:rPr lang="de-DE" sz="1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Identifikatoren</a:t>
            </a:r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eine vorgeschriebene Form.</a:t>
            </a:r>
            <a:b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Hinweis zum Beispiel: ISO/FDIS gehört in diesem Fall zum </a:t>
            </a:r>
            <a:r>
              <a:rPr lang="de-DE" sz="1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Identifikator</a:t>
            </a:r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selbst, deshalb wird hinter ISO/FDIS kein Doppelpunkt erfasst. </a:t>
            </a:r>
          </a:p>
          <a:p>
            <a:pPr>
              <a:buFont typeface="Arial" charset="0"/>
              <a:buChar char="•"/>
            </a:pPr>
            <a:endParaRPr lang="de-DE" sz="1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9243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04856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3.02.07: Identifikator für die Manifestation | Stand: 29.02.2016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8280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lang="de-DE" sz="1000" kern="1200" baseline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</a:lstStyle>
          <a:p>
            <a:r>
              <a:rPr lang="de-DE" smtClean="0"/>
              <a:t>AG RDA Schulungsunterlagen – Modul 3.02.07: Identifikator für die Manifestation | Stand: 29.02.2016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Erläuterung (RDA 2.15.1.7)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wenn es mehrere </a:t>
            </a:r>
            <a:r>
              <a:rPr lang="de-DE" dirty="0" err="1" smtClean="0"/>
              <a:t>Identifikatoren</a:t>
            </a:r>
            <a:r>
              <a:rPr lang="de-DE" dirty="0" smtClean="0"/>
              <a:t> gibt, muss der erste oder ein internationaler als Standardelement erfasst werden; </a:t>
            </a:r>
            <a:br>
              <a:rPr lang="de-DE" dirty="0" smtClean="0"/>
            </a:br>
            <a:r>
              <a:rPr lang="de-DE" dirty="0" smtClean="0"/>
              <a:t>weitere können angegeben werden</a:t>
            </a:r>
          </a:p>
          <a:p>
            <a:r>
              <a:rPr lang="de-DE" dirty="0" smtClean="0"/>
              <a:t>bei </a:t>
            </a:r>
            <a:r>
              <a:rPr lang="de-DE" dirty="0" err="1" smtClean="0"/>
              <a:t>Identifikatoren</a:t>
            </a:r>
            <a:r>
              <a:rPr lang="de-DE" dirty="0" smtClean="0"/>
              <a:t> gleichen Typs kann eine Erläuterung ergänzt werden (z. B. </a:t>
            </a:r>
            <a:r>
              <a:rPr lang="de-DE" dirty="0" err="1" smtClean="0"/>
              <a:t>Bindeart</a:t>
            </a:r>
            <a:r>
              <a:rPr lang="de-DE" dirty="0" smtClean="0"/>
              <a:t>)</a:t>
            </a:r>
          </a:p>
          <a:p>
            <a:r>
              <a:rPr lang="de-DE" dirty="0" smtClean="0"/>
              <a:t>die </a:t>
            </a:r>
            <a:r>
              <a:rPr lang="de-DE" dirty="0" err="1" smtClean="0"/>
              <a:t>Bindeart</a:t>
            </a:r>
            <a:r>
              <a:rPr lang="de-DE" dirty="0" smtClean="0"/>
              <a:t> kann auch bei nur einem </a:t>
            </a:r>
            <a:r>
              <a:rPr lang="de-DE" dirty="0" err="1" smtClean="0"/>
              <a:t>Identifikator</a:t>
            </a:r>
            <a:r>
              <a:rPr lang="de-DE" dirty="0" smtClean="0"/>
              <a:t> erfasst werden</a:t>
            </a:r>
          </a:p>
          <a:p>
            <a:pPr lvl="1"/>
            <a:endParaRPr lang="de-DE" dirty="0" smtClean="0"/>
          </a:p>
          <a:p>
            <a:pPr lvl="1"/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7385905"/>
              </p:ext>
            </p:extLst>
          </p:nvPr>
        </p:nvGraphicFramePr>
        <p:xfrm>
          <a:off x="3347865" y="4651416"/>
          <a:ext cx="5544615" cy="16579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7"/>
                <a:gridCol w="2448272"/>
                <a:gridCol w="2304256"/>
              </a:tblGrid>
              <a:tr h="37774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5835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2.15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1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für 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Manifestation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mtClean="0"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ISBN </a:t>
                      </a:r>
                      <a:r>
                        <a:rPr lang="de-DE" smtClean="0"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978-1-783-26461-2 (pbk)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1396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b="0" dirty="0" smtClean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2.15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0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für </a:t>
                      </a:r>
                      <a:r>
                        <a:rPr lang="de-DE" sz="1800" b="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Manifestation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ISBN 978-1-783-26460-5 (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hbk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Rechteck 6"/>
          <p:cNvSpPr/>
          <p:nvPr/>
        </p:nvSpPr>
        <p:spPr>
          <a:xfrm>
            <a:off x="179512" y="5157192"/>
            <a:ext cx="2952328" cy="80021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 anchor="b" anchorCtr="0">
            <a:spAutoFit/>
          </a:bodyPr>
          <a:lstStyle/>
          <a:p>
            <a:r>
              <a:rPr lang="de-DE" i="1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der Ressource:</a:t>
            </a:r>
          </a:p>
          <a:p>
            <a:r>
              <a:rPr lang="de-DE" sz="1400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ISBN </a:t>
            </a:r>
            <a:r>
              <a:rPr lang="de-DE" sz="14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978-1-783-26461-2 </a:t>
            </a:r>
            <a:r>
              <a:rPr lang="de-DE" sz="1400" dirty="0" err="1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pbk</a:t>
            </a:r>
            <a:r>
              <a:rPr lang="de-DE" sz="14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de-DE" sz="14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ISBN </a:t>
            </a:r>
            <a:r>
              <a:rPr lang="de-DE" sz="14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978-1-783-26460-5 </a:t>
            </a:r>
            <a:r>
              <a:rPr lang="de-DE" sz="1400" dirty="0" err="1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hbk</a:t>
            </a:r>
            <a:r>
              <a:rPr lang="de-DE" sz="14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de-DE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de-DE" sz="14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dirty="0" smtClean="0"/>
              <a:t>AG RDA Schulungsunterlagen – Modul 3.02.07: </a:t>
            </a:r>
            <a:r>
              <a:rPr lang="de-DE" dirty="0" err="1" smtClean="0"/>
              <a:t>Identifikator</a:t>
            </a:r>
            <a:r>
              <a:rPr lang="de-DE" smtClean="0"/>
              <a:t> für die Manifestation | Stand: 29.02.2016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4407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Erläuterung (RDA 2.15.1.7)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 einer Loseblattausgabe wird als Erläuterung „Loseblattsammlung“ angefügt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6433356"/>
              </p:ext>
            </p:extLst>
          </p:nvPr>
        </p:nvGraphicFramePr>
        <p:xfrm>
          <a:off x="735107" y="3245595"/>
          <a:ext cx="7391090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5484"/>
                <a:gridCol w="2839181"/>
                <a:gridCol w="3816425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b="1" dirty="0" smtClean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2.15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b="1" kern="1200" dirty="0" smtClean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1" kern="12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für die </a:t>
                      </a:r>
                      <a:endParaRPr lang="de-DE" sz="1800" b="1" kern="1200" dirty="0" smtClean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Manifestation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kern="1200" dirty="0" smtClean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ISBN </a:t>
                      </a:r>
                      <a:r>
                        <a:rPr lang="de-DE" sz="1800" kern="12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978-3-8047-3173-8 </a:t>
                      </a:r>
                      <a:endParaRPr lang="de-DE" sz="1800" kern="1200" dirty="0" smtClean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sz="1800" kern="12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Loseblattsammlung)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2" name="Rechteck 11"/>
          <p:cNvSpPr/>
          <p:nvPr/>
        </p:nvSpPr>
        <p:spPr>
          <a:xfrm>
            <a:off x="735106" y="2420888"/>
            <a:ext cx="7437293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de-DE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Ressource ist eine Loseblattausgabe; in der Ressource: 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ISBN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978-3-8047-3173-8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3.02.07: Identifikator für die Manifestation | Stand: 29.02.2016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0065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Identifikatoren</a:t>
            </a:r>
            <a:r>
              <a:rPr lang="de-DE" dirty="0" smtClean="0"/>
              <a:t> bei Musik-Ressourcen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Der Umgang mit dem </a:t>
            </a:r>
            <a:r>
              <a:rPr lang="de-DE" dirty="0" err="1" smtClean="0"/>
              <a:t>Identifikator</a:t>
            </a:r>
            <a:r>
              <a:rPr lang="de-DE" dirty="0" smtClean="0"/>
              <a:t> bei Musik-Ressourcen (RDA 2.15.2 und RDA 2.15.3) wird in Modul 6.M Spezialschulungen Musik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smtClean="0"/>
              <a:t>behandelt.</a:t>
            </a:r>
          </a:p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mtClean="0"/>
              <a:t>AG RDA Schulungsunterlagen – Modul 3.02.07: Identifikator für die Manifestation | Stand: 29.02.2016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9870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Identifikator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(RDA 2.15)</a:t>
            </a:r>
            <a:br>
              <a:rPr lang="de-DE" dirty="0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3.02.07: Identifikator für die Manifestation | Stand: 29.02.2016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Definition (RDA 2.15.1.1)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Zeichenfolge, die eine Manifestation eindeutig von anderen unterscheidet </a:t>
            </a:r>
          </a:p>
          <a:p>
            <a:pPr lvl="1"/>
            <a:r>
              <a:rPr lang="de-DE" dirty="0" smtClean="0"/>
              <a:t>ISBN, ISMN, ISSN</a:t>
            </a:r>
          </a:p>
          <a:p>
            <a:pPr lvl="1"/>
            <a:r>
              <a:rPr lang="de-DE" smtClean="0"/>
              <a:t>URN, DOI und Handle</a:t>
            </a:r>
            <a:endParaRPr lang="de-DE" dirty="0" smtClean="0"/>
          </a:p>
          <a:p>
            <a:pPr lvl="1"/>
            <a:r>
              <a:rPr lang="de-DE" dirty="0" smtClean="0"/>
              <a:t>EAN und UPC</a:t>
            </a:r>
          </a:p>
          <a:p>
            <a:pPr lvl="1"/>
            <a:r>
              <a:rPr lang="de-DE" dirty="0" smtClean="0"/>
              <a:t>Nummern von  Verlagen, Vertrieben, Amtsdruckschriften-Agenturen, Dokumenten-Clearingstellen und Archiven usw. </a:t>
            </a:r>
          </a:p>
          <a:p>
            <a:pPr lvl="1"/>
            <a:r>
              <a:rPr lang="de-DE" dirty="0" smtClean="0"/>
              <a:t>Fingerprints, Musik-</a:t>
            </a:r>
            <a:r>
              <a:rPr lang="de-DE" dirty="0" err="1" smtClean="0"/>
              <a:t>Bestellnr</a:t>
            </a:r>
            <a:r>
              <a:rPr lang="de-DE" dirty="0" smtClean="0"/>
              <a:t>. und </a:t>
            </a:r>
            <a:r>
              <a:rPr lang="de-DE" dirty="0" err="1" smtClean="0"/>
              <a:t>Druckplattennr</a:t>
            </a:r>
            <a:r>
              <a:rPr lang="de-DE" dirty="0" smtClean="0"/>
              <a:t>.</a:t>
            </a:r>
          </a:p>
          <a:p>
            <a:r>
              <a:rPr lang="de-DE" dirty="0" smtClean="0"/>
              <a:t>Der </a:t>
            </a:r>
            <a:r>
              <a:rPr lang="de-DE" dirty="0" err="1" smtClean="0"/>
              <a:t>Identifikator</a:t>
            </a:r>
            <a:r>
              <a:rPr lang="de-DE" dirty="0" smtClean="0"/>
              <a:t> für die Manifestation ist ein Standardelement.</a:t>
            </a:r>
          </a:p>
          <a:p>
            <a:r>
              <a:rPr lang="de-DE" dirty="0" smtClean="0"/>
              <a:t>Im Gegensatz zu URNs wird die URL in RDA 4.6 als „Zugangsinformation“ behandelt.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3.02.07: Identifikator für die Manifestation | Stand: 29.02.2016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211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Informationsquellen (RDA 2.15.1.2)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pPr>
              <a:buNone/>
            </a:pPr>
            <a:endParaRPr lang="de-DE" dirty="0" smtClean="0"/>
          </a:p>
          <a:p>
            <a:r>
              <a:rPr lang="de-DE" dirty="0" smtClean="0"/>
              <a:t>Informationsquellen</a:t>
            </a:r>
          </a:p>
          <a:p>
            <a:pPr lvl="1"/>
            <a:r>
              <a:rPr lang="de-DE" dirty="0" err="1" smtClean="0"/>
              <a:t>Identifikatoren</a:t>
            </a:r>
            <a:r>
              <a:rPr lang="de-DE" dirty="0" smtClean="0"/>
              <a:t> werden einer beliebigen Quelle entnommen</a:t>
            </a:r>
          </a:p>
          <a:p>
            <a:pPr lvl="1"/>
            <a:r>
              <a:rPr lang="de-DE" dirty="0" smtClean="0"/>
              <a:t>Achtung: </a:t>
            </a:r>
            <a:r>
              <a:rPr lang="de-DE" dirty="0" err="1" smtClean="0"/>
              <a:t>Identifikatoren</a:t>
            </a:r>
            <a:r>
              <a:rPr lang="de-DE" dirty="0" smtClean="0"/>
              <a:t> aus einer Quelle außerhalb der Ressource werden nicht gekennzeichnet</a:t>
            </a:r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3.02.07: Identifikator für die Manifestation | Stand: 29.02.2016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5941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Faksimiles und Reproduktionen (RDA 2.15.1.3)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Faksimiles und Reproduktionen </a:t>
            </a:r>
          </a:p>
          <a:p>
            <a:pPr lvl="1"/>
            <a:r>
              <a:rPr lang="de-DE" dirty="0" smtClean="0"/>
              <a:t>der </a:t>
            </a:r>
            <a:r>
              <a:rPr lang="de-DE" dirty="0" err="1" smtClean="0"/>
              <a:t>Identifikator</a:t>
            </a:r>
            <a:r>
              <a:rPr lang="de-DE" dirty="0" smtClean="0"/>
              <a:t> des Faksimiles oder der Reproduktion wird erfasst</a:t>
            </a:r>
          </a:p>
          <a:p>
            <a:pPr lvl="1"/>
            <a:r>
              <a:rPr lang="de-DE" dirty="0" smtClean="0"/>
              <a:t>der Umgang mit dem </a:t>
            </a:r>
            <a:r>
              <a:rPr lang="de-DE" dirty="0" err="1" smtClean="0"/>
              <a:t>Identifikator</a:t>
            </a:r>
            <a:r>
              <a:rPr lang="de-DE" dirty="0" smtClean="0"/>
              <a:t> der Originalmanifestation wird in Modul 5A.05 Reproduktionen und auch in Modul 5B behandelt</a:t>
            </a:r>
          </a:p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3.02.07: Identifikator für die Manifestation | Stand: 29.02.2016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1758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ISBN, ISMN, ISSN, URN und DOI </a:t>
            </a:r>
            <a:br>
              <a:rPr lang="de-DE" dirty="0" smtClean="0"/>
            </a:br>
            <a:r>
              <a:rPr lang="de-DE" dirty="0" smtClean="0"/>
              <a:t>(RDA 2.15.1.4)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Erfassung der </a:t>
            </a:r>
            <a:r>
              <a:rPr lang="de-DE" dirty="0" err="1" smtClean="0"/>
              <a:t>Identifikatoren</a:t>
            </a:r>
            <a:endParaRPr lang="de-DE" dirty="0" smtClean="0"/>
          </a:p>
          <a:p>
            <a:pPr lvl="1"/>
            <a:r>
              <a:rPr lang="de-DE" dirty="0" smtClean="0"/>
              <a:t>ISBN, ISMN, ISSN, URN und DOI werden nach einem vorgeschriebenen Anzeigeformat erfasst*</a:t>
            </a:r>
          </a:p>
          <a:p>
            <a:pPr lvl="1"/>
            <a:r>
              <a:rPr lang="de-DE" dirty="0" smtClean="0"/>
              <a:t>bei ISBN, ISMN und ISSN wird die Art des </a:t>
            </a:r>
            <a:r>
              <a:rPr lang="de-DE" dirty="0" err="1" smtClean="0"/>
              <a:t>Identifikators</a:t>
            </a:r>
            <a:r>
              <a:rPr lang="de-DE" dirty="0" smtClean="0"/>
              <a:t>  vorangestellt</a:t>
            </a:r>
          </a:p>
          <a:p>
            <a:pPr lvl="1"/>
            <a:endParaRPr lang="de-DE" dirty="0" smtClean="0"/>
          </a:p>
          <a:p>
            <a:endParaRPr lang="de-DE" dirty="0"/>
          </a:p>
        </p:txBody>
      </p:sp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4999646"/>
              </p:ext>
            </p:extLst>
          </p:nvPr>
        </p:nvGraphicFramePr>
        <p:xfrm>
          <a:off x="755576" y="3091861"/>
          <a:ext cx="7416824" cy="10572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766"/>
                <a:gridCol w="2952994"/>
                <a:gridCol w="3571064"/>
              </a:tblGrid>
              <a:tr h="45825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964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2.15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1" kern="12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für </a:t>
                      </a: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Manifestation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kern="1200" dirty="0" smtClean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ISBN </a:t>
                      </a:r>
                      <a:r>
                        <a:rPr lang="de-DE" sz="1800" kern="12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978-3-462-04573-4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4999646"/>
              </p:ext>
            </p:extLst>
          </p:nvPr>
        </p:nvGraphicFramePr>
        <p:xfrm>
          <a:off x="755576" y="4959077"/>
          <a:ext cx="7416824" cy="10572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2766"/>
                <a:gridCol w="2952994"/>
                <a:gridCol w="3571064"/>
              </a:tblGrid>
              <a:tr h="45825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964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2.15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1" kern="12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für </a:t>
                      </a: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Manifestation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ISBN 0-123-04245-X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755576" y="2661128"/>
            <a:ext cx="5328592" cy="3693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der Ressource: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ISBN 978-3-462-04573-4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755576" y="4532021"/>
            <a:ext cx="475252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der Ressource: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ISBN 0 123 04245 X</a:t>
            </a:r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3.02.07: Identifikator für die Manifestation | Stand: 29.02.2016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7516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ISBN, ISMN, ISSN, URN und DOI</a:t>
            </a:r>
            <a:br>
              <a:rPr lang="de-DE" dirty="0" smtClean="0"/>
            </a:br>
            <a:r>
              <a:rPr lang="de-DE" dirty="0" smtClean="0"/>
              <a:t>(RDA 2.15.1.4)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Erfassung der </a:t>
            </a:r>
            <a:r>
              <a:rPr lang="de-DE" dirty="0" err="1" smtClean="0"/>
              <a:t>Identifikatoren</a:t>
            </a:r>
            <a:endParaRPr lang="de-DE" dirty="0" smtClean="0"/>
          </a:p>
          <a:p>
            <a:pPr lvl="1"/>
            <a:r>
              <a:rPr lang="de-DE" dirty="0" smtClean="0"/>
              <a:t>beim URN beginnt die Erfassung direkt mit dem </a:t>
            </a:r>
            <a:r>
              <a:rPr lang="de-DE" dirty="0" err="1" smtClean="0"/>
              <a:t>Identifikator</a:t>
            </a:r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r>
              <a:rPr lang="de-DE" dirty="0" smtClean="0"/>
              <a:t>beim DOI entfällt die Erfassung des Anzeige-Präfix „</a:t>
            </a:r>
            <a:r>
              <a:rPr lang="de-DE" dirty="0" err="1" smtClean="0"/>
              <a:t>doi</a:t>
            </a:r>
            <a:r>
              <a:rPr lang="de-DE" dirty="0" smtClean="0"/>
              <a:t>:“</a:t>
            </a:r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endParaRPr lang="de-DE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650" y="1928407"/>
            <a:ext cx="6297714" cy="823031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14" name="Tabel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761269"/>
              </p:ext>
            </p:extLst>
          </p:nvPr>
        </p:nvGraphicFramePr>
        <p:xfrm>
          <a:off x="755650" y="2795710"/>
          <a:ext cx="7416823" cy="9246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2.15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1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für 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Manifestation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urn:nbn:de:swb:90-455977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761269"/>
              </p:ext>
            </p:extLst>
          </p:nvPr>
        </p:nvGraphicFramePr>
        <p:xfrm>
          <a:off x="743202" y="4867419"/>
          <a:ext cx="7416823" cy="936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38942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46677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2.15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1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für 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Manifestation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10.5445/KSP/1000044645</a:t>
                      </a:r>
                      <a:endParaRPr lang="de-DE" sz="1800" kern="12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6" name="Textfeld 15"/>
          <p:cNvSpPr txBox="1"/>
          <p:nvPr/>
        </p:nvSpPr>
        <p:spPr>
          <a:xfrm>
            <a:off x="755576" y="4149080"/>
            <a:ext cx="4464496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Metadaten des Publikationsservers: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doi:10.5445/KSP/1000044645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064896" cy="365125"/>
          </a:xfrm>
        </p:spPr>
        <p:txBody>
          <a:bodyPr/>
          <a:lstStyle/>
          <a:p>
            <a:r>
              <a:rPr lang="de-DE" smtClean="0"/>
              <a:t>AG RDA Schulungsunterlagen – Modul 3.02.07: Identifikator für die Manifestation | Stand: 29.02.2016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7516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Sonstige </a:t>
            </a:r>
            <a:r>
              <a:rPr lang="de-DE" dirty="0" err="1" smtClean="0"/>
              <a:t>Identifikatoren</a:t>
            </a:r>
            <a:r>
              <a:rPr lang="de-DE" dirty="0" smtClean="0"/>
              <a:t> (RDA 2.15.1.4)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Erfassung der </a:t>
            </a:r>
            <a:r>
              <a:rPr lang="de-DE" dirty="0" err="1" smtClean="0"/>
              <a:t>Identifikatoren</a:t>
            </a:r>
            <a:endParaRPr lang="de-DE" dirty="0" smtClean="0"/>
          </a:p>
          <a:p>
            <a:pPr lvl="1"/>
            <a:r>
              <a:rPr lang="de-DE" dirty="0" smtClean="0"/>
              <a:t>es gibt für den </a:t>
            </a:r>
            <a:r>
              <a:rPr lang="de-DE" dirty="0" err="1" smtClean="0"/>
              <a:t>Identifikator</a:t>
            </a:r>
            <a:r>
              <a:rPr lang="de-DE" dirty="0" smtClean="0"/>
              <a:t> kein vorgeschriebenes Anzeigeformat*</a:t>
            </a:r>
          </a:p>
          <a:p>
            <a:pPr lvl="1"/>
            <a:r>
              <a:rPr lang="de-DE" dirty="0" smtClean="0"/>
              <a:t>die Art des </a:t>
            </a:r>
            <a:r>
              <a:rPr lang="de-DE" dirty="0" err="1" smtClean="0"/>
              <a:t>Identifikators</a:t>
            </a:r>
            <a:r>
              <a:rPr lang="de-DE" dirty="0" smtClean="0"/>
              <a:t> oder der Name der Agentur wird vorangestellt</a:t>
            </a:r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1761269"/>
              </p:ext>
            </p:extLst>
          </p:nvPr>
        </p:nvGraphicFramePr>
        <p:xfrm>
          <a:off x="755650" y="3558399"/>
          <a:ext cx="7416823" cy="9246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37"/>
                <a:gridCol w="2806365"/>
                <a:gridCol w="3741821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2.15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1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für 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Manifestation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ISO/FDIS 13611:2014(E)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650" y="2977074"/>
            <a:ext cx="5419814" cy="49381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3.02.07: Identifikator für die Manifestation | Stand: 29.02.2016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1744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Falsche </a:t>
            </a:r>
            <a:r>
              <a:rPr lang="de-DE" dirty="0" err="1" smtClean="0"/>
              <a:t>Identifikatoren</a:t>
            </a:r>
            <a:r>
              <a:rPr lang="de-DE" dirty="0" smtClean="0"/>
              <a:t> (RDA 2.15.1.6)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ist der </a:t>
            </a:r>
            <a:r>
              <a:rPr lang="de-DE" dirty="0" err="1" smtClean="0"/>
              <a:t>Identifikator</a:t>
            </a:r>
            <a:r>
              <a:rPr lang="de-DE" dirty="0" smtClean="0"/>
              <a:t> falsch, kommt hinter die Nummer eine entsprechende Erläuterung: (ungültig) oder (falsch)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7740308"/>
              </p:ext>
            </p:extLst>
          </p:nvPr>
        </p:nvGraphicFramePr>
        <p:xfrm>
          <a:off x="755650" y="2564615"/>
          <a:ext cx="7089275" cy="1101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2880320"/>
                <a:gridCol w="3200843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2.15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1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für 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Manifestation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ISBN 0-87068-430-2 (ungültig)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Rechteck 10"/>
          <p:cNvSpPr/>
          <p:nvPr/>
        </p:nvSpPr>
        <p:spPr>
          <a:xfrm>
            <a:off x="755650" y="2132856"/>
            <a:ext cx="5328518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de-DE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der Ressource: </a:t>
            </a:r>
            <a:r>
              <a:rPr lang="de-DE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ISBN </a:t>
            </a:r>
            <a:r>
              <a:rPr lang="de-DE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0-87068-430-2</a:t>
            </a:r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7740308"/>
              </p:ext>
            </p:extLst>
          </p:nvPr>
        </p:nvGraphicFramePr>
        <p:xfrm>
          <a:off x="755576" y="4416047"/>
          <a:ext cx="7089275" cy="1101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2880320"/>
                <a:gridCol w="3200843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2.15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1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für 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Manifestation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ISSN 170-6632 (falsch)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755576" y="3984288"/>
            <a:ext cx="4536430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de-DE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der Ressource: </a:t>
            </a:r>
            <a:r>
              <a:rPr lang="de-DE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ISSN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170-6632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3.02.07: Identifikator für die Manifestation | Stand: 29.02.2016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9845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929</Words>
  <Application>Microsoft Office PowerPoint</Application>
  <PresentationFormat>Bildschirmpräsentation (4:3)</PresentationFormat>
  <Paragraphs>180</Paragraphs>
  <Slides>12</Slides>
  <Notes>8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3" baseType="lpstr">
      <vt:lpstr>Larissa</vt:lpstr>
      <vt:lpstr>Schulungsunterlagen der AG RDA</vt:lpstr>
      <vt:lpstr> Identifikator (RDA 2.15) </vt:lpstr>
      <vt:lpstr>Definition (RDA 2.15.1.1)</vt:lpstr>
      <vt:lpstr>Informationsquellen (RDA 2.15.1.2)</vt:lpstr>
      <vt:lpstr>Faksimiles und Reproduktionen (RDA 2.15.1.3)</vt:lpstr>
      <vt:lpstr>ISBN, ISMN, ISSN, URN und DOI  (RDA 2.15.1.4)</vt:lpstr>
      <vt:lpstr>ISBN, ISMN, ISSN, URN und DOI (RDA 2.15.1.4)</vt:lpstr>
      <vt:lpstr>Sonstige Identifikatoren (RDA 2.15.1.4)</vt:lpstr>
      <vt:lpstr>Falsche Identifikatoren (RDA 2.15.1.6)</vt:lpstr>
      <vt:lpstr>Erläuterung (RDA 2.15.1.7)</vt:lpstr>
      <vt:lpstr>Erläuterung (RDA 2.15.1.7)</vt:lpstr>
      <vt:lpstr>Identifikatoren bei Musik-Ressourcen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129</cp:revision>
  <dcterms:created xsi:type="dcterms:W3CDTF">2014-02-18T07:01:40Z</dcterms:created>
  <dcterms:modified xsi:type="dcterms:W3CDTF">2016-03-04T06:50:08Z</dcterms:modified>
</cp:coreProperties>
</file>