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59" r:id="rId3"/>
    <p:sldId id="287" r:id="rId4"/>
    <p:sldId id="329" r:id="rId5"/>
    <p:sldId id="303" r:id="rId6"/>
    <p:sldId id="330" r:id="rId7"/>
    <p:sldId id="304" r:id="rId8"/>
    <p:sldId id="331" r:id="rId9"/>
    <p:sldId id="305" r:id="rId10"/>
    <p:sldId id="332" r:id="rId11"/>
    <p:sldId id="307" r:id="rId12"/>
    <p:sldId id="333" r:id="rId13"/>
    <p:sldId id="336" r:id="rId14"/>
    <p:sldId id="337" r:id="rId15"/>
    <p:sldId id="338" r:id="rId16"/>
    <p:sldId id="321" r:id="rId17"/>
    <p:sldId id="328" r:id="rId18"/>
    <p:sldId id="309" r:id="rId19"/>
    <p:sldId id="327" r:id="rId20"/>
    <p:sldId id="311" r:id="rId21"/>
    <p:sldId id="334" r:id="rId22"/>
    <p:sldId id="312" r:id="rId23"/>
    <p:sldId id="335" r:id="rId24"/>
    <p:sldId id="313" r:id="rId25"/>
    <p:sldId id="326" r:id="rId26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9" autoAdjust="0"/>
    <p:restoredTop sz="92189" autoAdjust="0"/>
  </p:normalViewPr>
  <p:slideViewPr>
    <p:cSldViewPr>
      <p:cViewPr>
        <p:scale>
          <a:sx n="71" d="100"/>
          <a:sy n="71" d="100"/>
        </p:scale>
        <p:origin x="-2244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03.03.2016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03.03.2016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014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014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„Lizenz für die Bundeszentrale</a:t>
            </a:r>
            <a:r>
              <a:rPr lang="de-DE" baseline="0" dirty="0" smtClean="0"/>
              <a:t> für Politische Bildung“ wird nicht als Ausgabebezeichnung erfasst, weil kein Ausgabebegriff vorliegt.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71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tmp"/><Relationship Id="rId4" Type="http://schemas.openxmlformats.org/officeDocument/2006/relationships/image" Target="../media/image20.tm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253334"/>
          </a:xfrm>
        </p:spPr>
        <p:txBody>
          <a:bodyPr/>
          <a:lstStyle/>
          <a:p>
            <a:pPr algn="ctr"/>
            <a:r>
              <a:rPr lang="de-DE" dirty="0" smtClean="0"/>
              <a:t>1.4 </a:t>
            </a:r>
            <a:r>
              <a:rPr lang="de-DE" dirty="0"/>
              <a:t>Ausgabevermerk </a:t>
            </a:r>
            <a:r>
              <a:rPr lang="de-DE" dirty="0" smtClean="0"/>
              <a:t>allgemein</a:t>
            </a:r>
            <a:br>
              <a:rPr lang="de-DE" dirty="0" smtClean="0"/>
            </a:br>
            <a:r>
              <a:rPr lang="de-DE" dirty="0" smtClean="0"/>
              <a:t> Erfassen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12968" cy="508918"/>
          </a:xfrm>
        </p:spPr>
        <p:txBody>
          <a:bodyPr/>
          <a:lstStyle/>
          <a:p>
            <a:r>
              <a:rPr lang="de-DE" dirty="0" smtClean="0"/>
              <a:t>Erfassen von Ausgabevermerken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Vorlagegemäßes Übertragen</a:t>
            </a:r>
          </a:p>
          <a:p>
            <a:endParaRPr lang="de-DE" dirty="0"/>
          </a:p>
          <a:p>
            <a:r>
              <a:rPr lang="de-DE" dirty="0"/>
              <a:t>Dabei Beachtung der Regeln für Groß- und Kleinschreibung, Zeichensetzung usw. (RDA 1.7 und RDA 1.7 </a:t>
            </a:r>
            <a:r>
              <a:rPr lang="de-DE" dirty="0" smtClean="0"/>
              <a:t>D-A-CH)</a:t>
            </a:r>
          </a:p>
          <a:p>
            <a:endParaRPr lang="de-DE" sz="1800" dirty="0"/>
          </a:p>
          <a:p>
            <a:r>
              <a:rPr lang="de-DE" dirty="0" smtClean="0"/>
              <a:t>Fingierung möglich, wenn</a:t>
            </a:r>
          </a:p>
          <a:p>
            <a:pPr lvl="1"/>
            <a:r>
              <a:rPr lang="de-DE" dirty="0" smtClean="0"/>
              <a:t>keine Ausgabebezeichnung genannt ist </a:t>
            </a:r>
            <a:r>
              <a:rPr lang="de-DE" b="1" dirty="0" smtClean="0"/>
              <a:t>und</a:t>
            </a:r>
          </a:p>
          <a:p>
            <a:pPr lvl="1"/>
            <a:r>
              <a:rPr lang="de-DE" dirty="0"/>
              <a:t>s</a:t>
            </a:r>
            <a:r>
              <a:rPr lang="de-DE" dirty="0" smtClean="0"/>
              <a:t>ignifikante Änderungen gegenüber anderen Ausgaben bekannt sind (RDA 2.5.1.4 + RDA 2.5.1.4 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8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757390"/>
          </a:xfrm>
        </p:spPr>
        <p:txBody>
          <a:bodyPr/>
          <a:lstStyle/>
          <a:p>
            <a:pPr algn="ctr"/>
            <a:r>
              <a:rPr lang="de-DE" dirty="0" smtClean="0"/>
              <a:t>2. Ausgabebezeichnung</a:t>
            </a:r>
            <a:br>
              <a:rPr lang="de-DE" dirty="0" smtClean="0"/>
            </a:br>
            <a:r>
              <a:rPr lang="de-DE" dirty="0" smtClean="0"/>
              <a:t>RDA 2.5.2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27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Ausgabebezeichnung </a:t>
            </a:r>
            <a:r>
              <a:rPr lang="de-DE" dirty="0" smtClean="0"/>
              <a:t>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besteht </a:t>
            </a:r>
            <a:r>
              <a:rPr lang="de-DE" dirty="0"/>
              <a:t>in der Regel aus Wörtern wie Auflage, Edition, Release o. ä</a:t>
            </a:r>
            <a:r>
              <a:rPr lang="de-DE" dirty="0" smtClean="0"/>
              <a:t>.</a:t>
            </a:r>
          </a:p>
          <a:p>
            <a:r>
              <a:rPr lang="de-DE" dirty="0"/>
              <a:t>und/oder einer Angabe, die einen Unterschied anzeigt 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lvl="1"/>
            <a:r>
              <a:rPr lang="de-DE" dirty="0"/>
              <a:t>im Inhalt, z. B. </a:t>
            </a:r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version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geografischen Abdeckung, z. B. International </a:t>
            </a:r>
            <a:r>
              <a:rPr lang="de-DE" dirty="0" err="1"/>
              <a:t>edition</a:t>
            </a:r>
            <a:r>
              <a:rPr lang="de-DE" dirty="0"/>
              <a:t>, Ausgabe für Baden-Württemberg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Sprache, z. B. Deutsche Erstausgabe, First American </a:t>
            </a:r>
            <a:r>
              <a:rPr lang="de-DE" dirty="0" err="1"/>
              <a:t>edition</a:t>
            </a:r>
            <a:r>
              <a:rPr lang="de-DE" dirty="0"/>
              <a:t>,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Zielgruppe, z. B. Schulausgabe, </a:t>
            </a:r>
            <a:r>
              <a:rPr lang="de-DE" dirty="0" smtClean="0"/>
              <a:t>Studienausgabe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840760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689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Ausgabebezeichnung </a:t>
            </a:r>
            <a:r>
              <a:rPr lang="de-DE" dirty="0" smtClean="0"/>
              <a:t>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de-DE" dirty="0" smtClean="0"/>
              <a:t>kann </a:t>
            </a:r>
            <a:r>
              <a:rPr lang="de-DE" dirty="0"/>
              <a:t>außerdem </a:t>
            </a:r>
            <a:r>
              <a:rPr lang="de-DE" dirty="0" smtClean="0"/>
              <a:t>Folgendes </a:t>
            </a:r>
            <a:r>
              <a:rPr lang="de-DE" dirty="0"/>
              <a:t>anzeigen:</a:t>
            </a:r>
            <a:br>
              <a:rPr lang="de-DE" dirty="0"/>
            </a:br>
            <a:endParaRPr lang="de-DE" dirty="0"/>
          </a:p>
          <a:p>
            <a:pPr lvl="1"/>
            <a:r>
              <a:rPr lang="de-DE" dirty="0"/>
              <a:t>ein bestimmtes Format, z. B. Big </a:t>
            </a:r>
            <a:r>
              <a:rPr lang="de-DE" dirty="0" err="1"/>
              <a:t>book</a:t>
            </a:r>
            <a:r>
              <a:rPr lang="de-DE" dirty="0"/>
              <a:t> </a:t>
            </a:r>
            <a:r>
              <a:rPr lang="de-DE" dirty="0" err="1"/>
              <a:t>edition</a:t>
            </a:r>
            <a:r>
              <a:rPr lang="de-DE" dirty="0"/>
              <a:t>, Ausgabe in Großdruck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ein unterschiedliches Datum, das mit dem Inhalt in Verbindung steht, z. B. Stand: Oktober 1981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eine bestimmte Stimmlage bzw. ein bestimmtes Format bei Noten, z. B. </a:t>
            </a:r>
            <a:r>
              <a:rPr lang="de-DE" dirty="0" smtClean="0"/>
              <a:t>Klavierauszug </a:t>
            </a:r>
          </a:p>
          <a:p>
            <a:pPr lvl="1"/>
            <a:endParaRPr lang="de-DE" dirty="0" smtClean="0"/>
          </a:p>
          <a:p>
            <a:r>
              <a:rPr lang="de-DE" dirty="0"/>
              <a:t>a</a:t>
            </a:r>
            <a:r>
              <a:rPr lang="de-DE" dirty="0" smtClean="0"/>
              <a:t>uch Lizenzausgaben werden in der Ausgabe-bezeichnung erfasst, wenn der Begriff „Lizenz“ mit einer Angabe wie „Ausgabe“ oder „Edition“ kombiniert ist (RDA 2.5.2.1 D-A-CH)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942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508918"/>
          </a:xfrm>
        </p:spPr>
        <p:txBody>
          <a:bodyPr/>
          <a:lstStyle/>
          <a:p>
            <a:r>
              <a:rPr lang="de-DE" dirty="0" smtClean="0"/>
              <a:t>Ausgabebezeichnung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Nicht als Ausgabebezeichnung gelten:</a:t>
            </a:r>
          </a:p>
          <a:p>
            <a:pPr marL="400050"/>
            <a:endParaRPr lang="de-DE" dirty="0" smtClean="0"/>
          </a:p>
          <a:p>
            <a:pPr marL="800100" lvl="1"/>
            <a:r>
              <a:rPr lang="de-DE" dirty="0"/>
              <a:t>Zahlen- und Ziffernleisten wie </a:t>
            </a:r>
            <a:r>
              <a:rPr lang="de-DE" dirty="0" smtClean="0"/>
              <a:t>„2016  2015 2014  4 3 2“</a:t>
            </a:r>
          </a:p>
          <a:p>
            <a:pPr marL="800100" lvl="1"/>
            <a:endParaRPr lang="de-DE" dirty="0" smtClean="0"/>
          </a:p>
          <a:p>
            <a:pPr marL="800100" lvl="1"/>
            <a:r>
              <a:rPr lang="de-DE" dirty="0" smtClean="0"/>
              <a:t>Tausenderzählungen</a:t>
            </a:r>
          </a:p>
          <a:p>
            <a:pPr marL="800100" lvl="1"/>
            <a:endParaRPr lang="de-DE" dirty="0" smtClean="0"/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Sie erfüllen die in RDA 2.5.2.1 genannten Bedingungen nicht, sondern</a:t>
            </a:r>
          </a:p>
          <a:p>
            <a:pPr marL="400050"/>
            <a:endParaRPr lang="de-DE" dirty="0" smtClean="0">
              <a:sym typeface="Wingdings" panose="05000000000000000000" pitchFamily="2" charset="2"/>
            </a:endParaRPr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gehören zur Herstellungsangabe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876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-4-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078476"/>
              </p:ext>
            </p:extLst>
          </p:nvPr>
        </p:nvGraphicFramePr>
        <p:xfrm>
          <a:off x="432480" y="2132856"/>
          <a:ext cx="8315984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397"/>
                <a:gridCol w="3262491"/>
                <a:gridCol w="3575096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224226"/>
              </p:ext>
            </p:extLst>
          </p:nvPr>
        </p:nvGraphicFramePr>
        <p:xfrm>
          <a:off x="467542" y="4653136"/>
          <a:ext cx="835292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9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Zweisprachige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1560" y="1194626"/>
            <a:ext cx="2968438" cy="56541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429001"/>
            <a:ext cx="4248472" cy="7654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56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-5-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822160"/>
              </p:ext>
            </p:extLst>
          </p:nvPr>
        </p:nvGraphicFramePr>
        <p:xfrm>
          <a:off x="467543" y="5301208"/>
          <a:ext cx="835292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9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 aktualisierte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4437113"/>
            <a:ext cx="3849205" cy="7920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207800"/>
              </p:ext>
            </p:extLst>
          </p:nvPr>
        </p:nvGraphicFramePr>
        <p:xfrm>
          <a:off x="504173" y="1465450"/>
          <a:ext cx="8352929" cy="1059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9"/>
              </a:tblGrid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Lizenzausgabe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764704"/>
            <a:ext cx="2648320" cy="628738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422952"/>
              </p:ext>
            </p:extLst>
          </p:nvPr>
        </p:nvGraphicFramePr>
        <p:xfrm>
          <a:off x="539147" y="3429000"/>
          <a:ext cx="8352929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9"/>
              </a:tblGrid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539552" y="2814807"/>
            <a:ext cx="100811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Aber:</a:t>
            </a:r>
          </a:p>
        </p:txBody>
      </p:sp>
      <p:pic>
        <p:nvPicPr>
          <p:cNvPr id="15" name="Grafik 14" descr="Bildschirmausschnit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89866"/>
            <a:ext cx="5525272" cy="61921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55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-6-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676530"/>
              </p:ext>
            </p:extLst>
          </p:nvPr>
        </p:nvGraphicFramePr>
        <p:xfrm>
          <a:off x="496703" y="3933056"/>
          <a:ext cx="832376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9781"/>
                <a:gridCol w="3265545"/>
                <a:gridCol w="3578442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13947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41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-7-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01609"/>
              </p:ext>
            </p:extLst>
          </p:nvPr>
        </p:nvGraphicFramePr>
        <p:xfrm>
          <a:off x="351789" y="2564904"/>
          <a:ext cx="8328102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552"/>
                <a:gridCol w="3267245"/>
                <a:gridCol w="3580305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26599" y="4145304"/>
            <a:ext cx="8787402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weitere Ausgabebezeichnung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als Ausgabebezeichnung und nicht als Ausgabe-</a:t>
            </a: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bezeichnung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einer näher erläuterten Überarbeitung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6598" y="1366107"/>
            <a:ext cx="6107117" cy="62979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2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Teil 2.04, Beschreibung der Manifestation</a:t>
            </a:r>
            <a:br>
              <a:rPr lang="de-DE" sz="2800" dirty="0" smtClean="0"/>
            </a:br>
            <a:r>
              <a:rPr lang="de-DE" sz="2800" dirty="0" smtClean="0"/>
              <a:t> Ausgabevermerk</a:t>
            </a:r>
            <a:br>
              <a:rPr lang="de-DE" sz="2800" dirty="0" smtClean="0"/>
            </a:br>
            <a:r>
              <a:rPr lang="de-DE" dirty="0" smtClean="0"/>
              <a:t>(RDA 2.5)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-8-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019058"/>
              </p:ext>
            </p:extLst>
          </p:nvPr>
        </p:nvGraphicFramePr>
        <p:xfrm>
          <a:off x="340686" y="2564904"/>
          <a:ext cx="8263762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114"/>
                <a:gridCol w="3242003"/>
                <a:gridCol w="3552645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Originalausgabe, 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0158" y="908720"/>
            <a:ext cx="2885465" cy="133315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Grafik 6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57" y="3965362"/>
            <a:ext cx="3169555" cy="8028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93514"/>
              </p:ext>
            </p:extLst>
          </p:nvPr>
        </p:nvGraphicFramePr>
        <p:xfrm>
          <a:off x="359966" y="5013176"/>
          <a:ext cx="831648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487"/>
                <a:gridCol w="3262689"/>
                <a:gridCol w="3575313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First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1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829398"/>
          </a:xfrm>
        </p:spPr>
        <p:txBody>
          <a:bodyPr/>
          <a:lstStyle/>
          <a:p>
            <a:pPr algn="ctr"/>
            <a:r>
              <a:rPr lang="de-DE" dirty="0" smtClean="0"/>
              <a:t>3. Ausgabebezeichnung </a:t>
            </a:r>
            <a:r>
              <a:rPr lang="de-DE" dirty="0"/>
              <a:t>einer näher erläuterten Überarbeitung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RDA 2.5.6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768752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7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einer näher erläuterten Überarbeitung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854017"/>
              </p:ext>
            </p:extLst>
          </p:nvPr>
        </p:nvGraphicFramePr>
        <p:xfrm>
          <a:off x="295391" y="2420888"/>
          <a:ext cx="8352928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8"/>
              </a:tblGrid>
              <a:tr h="38763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296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17366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 einer näher erläuterten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Überarbeitung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16" y="1124744"/>
            <a:ext cx="3202526" cy="115212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feld 9"/>
          <p:cNvSpPr txBox="1"/>
          <p:nvPr/>
        </p:nvSpPr>
        <p:spPr>
          <a:xfrm>
            <a:off x="295391" y="5157192"/>
            <a:ext cx="873053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sind 2 Bezeichnungen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von „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corrected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2nd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printing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als Ausgabebezeichnung 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einer näher erläuterten Überarbeitung (RDA 2.5.6.3 D-A-CH)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7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469358"/>
          </a:xfrm>
        </p:spPr>
        <p:txBody>
          <a:bodyPr/>
          <a:lstStyle/>
          <a:p>
            <a:pPr algn="ctr"/>
            <a:r>
              <a:rPr lang="de-DE" dirty="0" smtClean="0"/>
              <a:t>4. Anmerkung zum Ausgabevermerk</a:t>
            </a:r>
            <a:br>
              <a:rPr lang="de-DE" dirty="0" smtClean="0"/>
            </a:br>
            <a:r>
              <a:rPr lang="de-DE" dirty="0" smtClean="0"/>
              <a:t>RDA 2.17.4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91276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4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56990"/>
          </a:xfrm>
        </p:spPr>
        <p:txBody>
          <a:bodyPr/>
          <a:lstStyle/>
          <a:p>
            <a:r>
              <a:rPr lang="de-DE" dirty="0" smtClean="0"/>
              <a:t>Anmerkung zum Ausgabevermerk (RDA 2.17.4)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824536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Informationen zur Quelle des Ausgabevermerks</a:t>
            </a:r>
          </a:p>
          <a:p>
            <a:endParaRPr lang="de-DE" dirty="0" smtClean="0"/>
          </a:p>
          <a:p>
            <a:r>
              <a:rPr lang="de-DE" dirty="0" smtClean="0"/>
              <a:t>Informationen zu Änderungen im Ausgabevermerk</a:t>
            </a:r>
          </a:p>
          <a:p>
            <a:endParaRPr lang="de-DE" dirty="0" smtClean="0"/>
          </a:p>
          <a:p>
            <a:r>
              <a:rPr lang="de-DE" dirty="0" smtClean="0"/>
              <a:t>Weitere Informationen, die als sinnvoll erachtet werden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 zum Ausgabevermerk -2-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598191"/>
              </p:ext>
            </p:extLst>
          </p:nvPr>
        </p:nvGraphicFramePr>
        <p:xfrm>
          <a:off x="437784" y="3717032"/>
          <a:ext cx="832376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9781"/>
                <a:gridCol w="3265545"/>
                <a:gridCol w="3578442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zum Ausgabevermerk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„3., vollständig überarbeitete Auflage“ – Rückseite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Titelseite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552278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Anmerkung hier als </a:t>
            </a: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Zitat. Regeln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Zitate in RDA 1.10.3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8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Ausgabevermerk allgemein</a:t>
            </a:r>
          </a:p>
          <a:p>
            <a:pPr marL="457200" indent="-457200">
              <a:buFont typeface="+mj-lt"/>
              <a:buAutoNum type="arabicPeriod"/>
            </a:pPr>
            <a:endParaRPr lang="de-DE" dirty="0" smtClean="0"/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Geltungsbereich (RDA 2.5.1.1)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Standardelemente (RDA 2.5)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Informationsquellen (RDA 2.5.1.2)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Erfassen von Ausgabevermerken (RDA 2.5.1.4)</a:t>
            </a:r>
          </a:p>
          <a:p>
            <a:pPr marL="914400" lvl="1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(RDA 2.5.2.3)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einer näher erläuterten Überarbeitung (RDA 2.5.6.1)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 Anmerkung </a:t>
            </a:r>
            <a:r>
              <a:rPr lang="de-DE" dirty="0"/>
              <a:t>zum </a:t>
            </a:r>
            <a:r>
              <a:rPr lang="de-DE" dirty="0" smtClean="0"/>
              <a:t>Ausgabevermerk (RDA 2.17.4)</a:t>
            </a:r>
            <a:endParaRPr lang="de-DE" dirty="0"/>
          </a:p>
          <a:p>
            <a:pPr lvl="1"/>
            <a:endParaRPr lang="de-DE" dirty="0"/>
          </a:p>
          <a:p>
            <a:pPr marL="400050"/>
            <a:endParaRPr lang="de-DE" dirty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389238"/>
          </a:xfrm>
        </p:spPr>
        <p:txBody>
          <a:bodyPr/>
          <a:lstStyle/>
          <a:p>
            <a:pPr algn="ctr"/>
            <a:r>
              <a:rPr lang="de-DE" dirty="0" smtClean="0"/>
              <a:t>1.1 Ausgabevermerk allgemein Geltungsbereich</a:t>
            </a:r>
            <a:br>
              <a:rPr lang="de-DE" dirty="0" smtClean="0"/>
            </a:br>
            <a:r>
              <a:rPr lang="de-DE" dirty="0" smtClean="0"/>
              <a:t>RDA 2.5.1.1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2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508918"/>
          </a:xfrm>
        </p:spPr>
        <p:txBody>
          <a:bodyPr/>
          <a:lstStyle/>
          <a:p>
            <a:r>
              <a:rPr lang="de-DE" dirty="0" smtClean="0"/>
              <a:t>Ausgabevermerk, Geltungsbereich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Ausgabevermerk ist die zusammenfassende Bezeichnung für:</a:t>
            </a:r>
          </a:p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Ausgabebezeichnung </a:t>
            </a:r>
          </a:p>
          <a:p>
            <a:pPr marL="800100" lvl="1"/>
            <a:r>
              <a:rPr lang="de-DE" dirty="0" smtClean="0"/>
              <a:t>Beispiel: 1. Auflage</a:t>
            </a:r>
          </a:p>
          <a:p>
            <a:pPr marL="400050"/>
            <a:r>
              <a:rPr lang="de-DE" dirty="0" smtClean="0"/>
              <a:t>Ausgabebezeichnung </a:t>
            </a:r>
            <a:r>
              <a:rPr lang="de-DE" dirty="0"/>
              <a:t>einer näher erläuterten </a:t>
            </a:r>
            <a:r>
              <a:rPr lang="de-DE" dirty="0" smtClean="0"/>
              <a:t>Überarbeitung</a:t>
            </a:r>
          </a:p>
          <a:p>
            <a:pPr marL="800100" lvl="1"/>
            <a:r>
              <a:rPr lang="de-DE" dirty="0" smtClean="0"/>
              <a:t>Beispiel: 2. korrigierter Druck (als zusätzliche Angabe zur 1. Auflage)</a:t>
            </a:r>
          </a:p>
          <a:p>
            <a:r>
              <a:rPr lang="de-DE" dirty="0" smtClean="0"/>
              <a:t>Verantwortlichkeitsangaben, die sich auf die Ausgabe beziehen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8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677270"/>
          </a:xfrm>
        </p:spPr>
        <p:txBody>
          <a:bodyPr/>
          <a:lstStyle/>
          <a:p>
            <a:pPr algn="ctr"/>
            <a:r>
              <a:rPr lang="de-DE" dirty="0" smtClean="0"/>
              <a:t>1.2 </a:t>
            </a:r>
            <a:r>
              <a:rPr lang="de-DE" dirty="0"/>
              <a:t>Ausgabevermerk </a:t>
            </a:r>
            <a:r>
              <a:rPr lang="de-DE" dirty="0" smtClean="0"/>
              <a:t>allgemein Standardelemente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47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Standardelemente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Ausgabebezeichnung und Ausgabebezeichnung einer näher erläuterten Überarbeitung sind Standardelemente</a:t>
            </a:r>
          </a:p>
          <a:p>
            <a:endParaRPr lang="de-DE" dirty="0" smtClean="0"/>
          </a:p>
          <a:p>
            <a:r>
              <a:rPr lang="de-DE" dirty="0" smtClean="0"/>
              <a:t>Weitere Angaben sind optional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613374"/>
          </a:xfrm>
        </p:spPr>
        <p:txBody>
          <a:bodyPr/>
          <a:lstStyle/>
          <a:p>
            <a:pPr algn="ctr"/>
            <a:r>
              <a:rPr lang="de-DE" dirty="0" smtClean="0"/>
              <a:t>1.3 </a:t>
            </a:r>
            <a:r>
              <a:rPr lang="de-DE" dirty="0"/>
              <a:t>Ausgabevermerk </a:t>
            </a:r>
            <a:r>
              <a:rPr lang="de-DE" dirty="0" smtClean="0"/>
              <a:t>allgemein Informationsquellen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4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Ausgabebezeichnung (RDA 2.5.2.2):</a:t>
            </a:r>
          </a:p>
          <a:p>
            <a:pPr lvl="1"/>
            <a:r>
              <a:rPr lang="de-DE" dirty="0" smtClean="0"/>
              <a:t>Dieselbe Quelle wie für den Haupttitel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Ausgabebezeichnung einer näher erläuterten Überarbeitung (RDA 2.5.6.2)</a:t>
            </a:r>
            <a:r>
              <a:rPr lang="de-DE" sz="2600" dirty="0" smtClean="0"/>
              <a:t>:</a:t>
            </a:r>
          </a:p>
          <a:p>
            <a:pPr lvl="1"/>
            <a:r>
              <a:rPr lang="de-DE" sz="2200" dirty="0" smtClean="0"/>
              <a:t>Dieselbe Quelle </a:t>
            </a:r>
            <a:r>
              <a:rPr lang="de-DE" sz="2200" smtClean="0"/>
              <a:t>wie für die </a:t>
            </a:r>
            <a:r>
              <a:rPr lang="de-DE" sz="2200" dirty="0" smtClean="0"/>
              <a:t>Ausgabebezeichnung</a:t>
            </a:r>
          </a:p>
          <a:p>
            <a:pPr lvl="1"/>
            <a:endParaRPr lang="de-DE" sz="2200" dirty="0"/>
          </a:p>
          <a:p>
            <a:r>
              <a:rPr lang="de-DE" dirty="0" smtClean="0"/>
              <a:t>Danach für beide:</a:t>
            </a:r>
          </a:p>
          <a:p>
            <a:pPr lvl="1"/>
            <a:r>
              <a:rPr lang="de-DE" dirty="0" smtClean="0"/>
              <a:t>Eine andere Quelle in der Ressource</a:t>
            </a:r>
          </a:p>
          <a:p>
            <a:pPr lvl="1"/>
            <a:r>
              <a:rPr lang="de-DE" dirty="0" smtClean="0"/>
              <a:t>Eine andere Informationsquelle</a:t>
            </a:r>
          </a:p>
          <a:p>
            <a:pPr lvl="2"/>
            <a:r>
              <a:rPr lang="de-DE" sz="1800" dirty="0"/>
              <a:t>Informationsquellen von außerhalb der Ressource werden eckig geklammert (RDA 2.2.4 D-A-CH)</a:t>
            </a:r>
          </a:p>
          <a:p>
            <a:pPr lvl="2"/>
            <a:endParaRPr lang="de-DE" dirty="0"/>
          </a:p>
          <a:p>
            <a:pPr lvl="2"/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1013</Words>
  <Application>Microsoft Office PowerPoint</Application>
  <PresentationFormat>Bildschirmpräsentation (4:3)</PresentationFormat>
  <Paragraphs>240</Paragraphs>
  <Slides>25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Larissa</vt:lpstr>
      <vt:lpstr>Schulungsunterlagen der AG RDA</vt:lpstr>
      <vt:lpstr>Teil 2.04, Beschreibung der Manifestation  Ausgabevermerk (RDA 2.5) </vt:lpstr>
      <vt:lpstr>Inhalt</vt:lpstr>
      <vt:lpstr>1.1 Ausgabevermerk allgemein Geltungsbereich RDA 2.5.1.1</vt:lpstr>
      <vt:lpstr>Ausgabevermerk, Geltungsbereich </vt:lpstr>
      <vt:lpstr>1.2 Ausgabevermerk allgemein Standardelemente RDA 2.5</vt:lpstr>
      <vt:lpstr>Standardelemente </vt:lpstr>
      <vt:lpstr>1.3 Ausgabevermerk allgemein Informationsquellen RDA 2.5.1.2</vt:lpstr>
      <vt:lpstr>Informationsquellen </vt:lpstr>
      <vt:lpstr>1.4 Ausgabevermerk allgemein  Erfassen RDA 2.5.1.4</vt:lpstr>
      <vt:lpstr>Erfassen von Ausgabevermerken </vt:lpstr>
      <vt:lpstr>2. Ausgabebezeichnung RDA 2.5.2</vt:lpstr>
      <vt:lpstr>Ausgabebezeichnung -1-</vt:lpstr>
      <vt:lpstr>Ausgabebezeichnung -2-</vt:lpstr>
      <vt:lpstr>Ausgabebezeichnung -3-</vt:lpstr>
      <vt:lpstr>Ausgabebezeichnung -4-</vt:lpstr>
      <vt:lpstr>Ausgabebezeichnung -5-</vt:lpstr>
      <vt:lpstr>Ausgabebezeichnung -6-</vt:lpstr>
      <vt:lpstr>Ausgabebezeichnung -7-</vt:lpstr>
      <vt:lpstr>Ausgabebezeichnung -8-</vt:lpstr>
      <vt:lpstr>3. Ausgabebezeichnung einer näher erläuterten Überarbeitung  RDA 2.5.6</vt:lpstr>
      <vt:lpstr>Ausgabebezeichnung einer näher erläuterten Überarbeitung </vt:lpstr>
      <vt:lpstr>4. Anmerkung zum Ausgabevermerk RDA 2.17.4</vt:lpstr>
      <vt:lpstr>Anmerkung zum Ausgabevermerk (RDA 2.17.4) -1-</vt:lpstr>
      <vt:lpstr>Anmerkung zum Ausgabevermerk -2-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123</cp:revision>
  <cp:lastPrinted>2015-02-19T14:39:21Z</cp:lastPrinted>
  <dcterms:created xsi:type="dcterms:W3CDTF">2014-02-18T07:01:40Z</dcterms:created>
  <dcterms:modified xsi:type="dcterms:W3CDTF">2016-03-03T07:38:54Z</dcterms:modified>
</cp:coreProperties>
</file>