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5" r:id="rId2"/>
    <p:sldId id="259" r:id="rId3"/>
    <p:sldId id="287" r:id="rId4"/>
    <p:sldId id="315" r:id="rId5"/>
    <p:sldId id="330" r:id="rId6"/>
    <p:sldId id="316" r:id="rId7"/>
    <p:sldId id="324" r:id="rId8"/>
    <p:sldId id="317" r:id="rId9"/>
    <p:sldId id="325" r:id="rId10"/>
    <p:sldId id="327" r:id="rId11"/>
    <p:sldId id="328" r:id="rId12"/>
    <p:sldId id="329" r:id="rId13"/>
    <p:sldId id="322" r:id="rId14"/>
    <p:sldId id="318" r:id="rId15"/>
    <p:sldId id="331" r:id="rId16"/>
    <p:sldId id="319" r:id="rId17"/>
    <p:sldId id="323" r:id="rId18"/>
    <p:sldId id="320" r:id="rId19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9" autoAdjust="0"/>
    <p:restoredTop sz="97035" autoAdjust="0"/>
  </p:normalViewPr>
  <p:slideViewPr>
    <p:cSldViewPr>
      <p:cViewPr>
        <p:scale>
          <a:sx n="80" d="100"/>
          <a:sy n="80" d="100"/>
        </p:scale>
        <p:origin x="-111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29.11.2016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29.11.2016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586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328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328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3.02.03: Grundlage für die Identifizierung | Aleph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3.02.03: Grundlage für die Identifizierung | Aleph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tm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lvl="1"/>
            <a:endParaRPr lang="de-DE" dirty="0" smtClean="0"/>
          </a:p>
          <a:p>
            <a:r>
              <a:rPr lang="de-DE" dirty="0" smtClean="0"/>
              <a:t>Kein Adjektiv vorhanden: Hohe Auflagenzahl in kurzer Zeit deutet auf Nachdruck hin</a:t>
            </a:r>
          </a:p>
          <a:p>
            <a:endParaRPr lang="de-DE" dirty="0" smtClean="0"/>
          </a:p>
          <a:p>
            <a:r>
              <a:rPr lang="de-DE" dirty="0" smtClean="0"/>
              <a:t>Häufig bei Belletristik und Sachliteratur, eher selten bei Fachliteratur</a:t>
            </a:r>
          </a:p>
          <a:p>
            <a:endParaRPr lang="de-DE" dirty="0" smtClean="0"/>
          </a:p>
          <a:p>
            <a:r>
              <a:rPr lang="de-DE" dirty="0" smtClean="0"/>
              <a:t>Im Zweifelsfall: Erfassung als Ausgabebezeichnung</a:t>
            </a:r>
            <a:endParaRPr lang="de-DE" dirty="0"/>
          </a:p>
          <a:p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12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-4-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109045"/>
              </p:ext>
            </p:extLst>
          </p:nvPr>
        </p:nvGraphicFramePr>
        <p:xfrm>
          <a:off x="323528" y="3284984"/>
          <a:ext cx="8362475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224136"/>
                <a:gridCol w="3077799"/>
                <a:gridCol w="3052428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Originalausgabe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27" y="1268760"/>
            <a:ext cx="5266410" cy="16457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09627" y="4437112"/>
            <a:ext cx="8640960" cy="1584176"/>
          </a:xfrm>
        </p:spPr>
        <p:txBody>
          <a:bodyPr wrap="square"/>
          <a:lstStyle/>
          <a:p>
            <a:pPr lvl="1"/>
            <a:endParaRPr lang="de-DE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DE" sz="2000" dirty="0" smtClean="0"/>
              <a:t>6. Auflage wird als Druckangabe aufgefasst, da unwahrscheinlich, dass 6 Auflagen innerhalb von 3 Monaten erschienen </a:t>
            </a:r>
            <a:r>
              <a:rPr lang="de-DE" sz="2000" dirty="0" smtClean="0"/>
              <a:t>sind</a:t>
            </a:r>
            <a:endParaRPr lang="de-DE" sz="2000" dirty="0" smtClean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39597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-5-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492616"/>
              </p:ext>
            </p:extLst>
          </p:nvPr>
        </p:nvGraphicFramePr>
        <p:xfrm>
          <a:off x="423554" y="3501008"/>
          <a:ext cx="835292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2102"/>
                <a:gridCol w="1152128"/>
                <a:gridCol w="3099754"/>
                <a:gridCol w="3048944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20.a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edição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2" name="Grafik 11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401748"/>
            <a:ext cx="3134163" cy="12003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Grafik 12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35895" y="2055041"/>
            <a:ext cx="1928245" cy="53655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5940152" y="1124744"/>
            <a:ext cx="2664296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Erscheinungsdatum: 1994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 Ausgaben im Verbundkatalog: 15. Auflage 1988; 17. Auflage 1991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79538" y="4581128"/>
            <a:ext cx="8640960" cy="1584176"/>
          </a:xfrm>
        </p:spPr>
        <p:txBody>
          <a:bodyPr wrap="square"/>
          <a:lstStyle/>
          <a:p>
            <a:pPr lvl="1"/>
            <a:endParaRPr lang="de-DE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DE" sz="2000" dirty="0" smtClean="0"/>
              <a:t>Angabe als Ausgabebezeichnung nach Zweifelsfallregelung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4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-6-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 Berücksichtigt werden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Formulierungen, die sich auf die Herstellung beziehen, aber auch Hinweise auf Änderungen enthalten</a:t>
            </a:r>
          </a:p>
          <a:p>
            <a:pPr lvl="1"/>
            <a:endParaRPr lang="de-DE" dirty="0" smtClean="0"/>
          </a:p>
          <a:p>
            <a:pPr lvl="2"/>
            <a:r>
              <a:rPr lang="de-DE" sz="1800" dirty="0" smtClean="0"/>
              <a:t>Beispiel: 2nd </a:t>
            </a:r>
            <a:r>
              <a:rPr lang="de-DE" sz="1800" dirty="0" err="1" smtClean="0"/>
              <a:t>corrected</a:t>
            </a:r>
            <a:r>
              <a:rPr lang="de-DE" sz="1800" dirty="0" smtClean="0"/>
              <a:t> </a:t>
            </a:r>
            <a:r>
              <a:rPr lang="de-DE" sz="1800" dirty="0" err="1" smtClean="0"/>
              <a:t>printing</a:t>
            </a:r>
            <a:endParaRPr lang="de-DE" sz="1800" dirty="0" smtClean="0"/>
          </a:p>
          <a:p>
            <a:pPr lvl="1"/>
            <a:endParaRPr lang="de-DE" sz="1800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/>
              <a:t>Ausgabebezeichnungen mit Bezug zu einer früheren Ausgabe </a:t>
            </a:r>
          </a:p>
          <a:p>
            <a:pPr lvl="1"/>
            <a:endParaRPr lang="de-DE" dirty="0" smtClean="0"/>
          </a:p>
          <a:p>
            <a:pPr lvl="2"/>
            <a:r>
              <a:rPr lang="de-DE" sz="1800" dirty="0" smtClean="0"/>
              <a:t>Beispiel: Reprint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edition</a:t>
            </a:r>
            <a:r>
              <a:rPr lang="de-DE" sz="1800" dirty="0" smtClean="0"/>
              <a:t> 1920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41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-7-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1"/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Ausgabebezeichnungen in Verbindung mit Einbandarten werden berücksichtigt</a:t>
            </a:r>
          </a:p>
          <a:p>
            <a:endParaRPr lang="de-DE" dirty="0" smtClean="0"/>
          </a:p>
          <a:p>
            <a:endParaRPr lang="de-DE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Eigene Beschreibung aber nur, wenn weitere bibliografische Unterschiede</a:t>
            </a:r>
          </a:p>
          <a:p>
            <a:pPr marL="685800" lvl="2" indent="-285750">
              <a:buFont typeface="Symbol" panose="05050102010706020507" pitchFamily="18" charset="2"/>
              <a:buChar char="-"/>
            </a:pPr>
            <a:r>
              <a:rPr lang="de-DE" sz="2000" dirty="0" smtClean="0"/>
              <a:t>Beispiel: </a:t>
            </a:r>
            <a:r>
              <a:rPr lang="de-DE" sz="2000" dirty="0" err="1" smtClean="0"/>
              <a:t>Hardback</a:t>
            </a:r>
            <a:r>
              <a:rPr lang="de-DE" sz="2000" dirty="0" smtClean="0"/>
              <a:t>-Ausgabe erschienen 2012, Paperback-Ausgabe erschienen 2014</a:t>
            </a:r>
          </a:p>
          <a:p>
            <a:pPr marL="685800" lvl="2" indent="-28575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914400" lvl="2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81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389238"/>
          </a:xfrm>
        </p:spPr>
        <p:txBody>
          <a:bodyPr/>
          <a:lstStyle/>
          <a:p>
            <a:pPr algn="ctr"/>
            <a:r>
              <a:rPr lang="de-DE" dirty="0" smtClean="0"/>
              <a:t>Keine eigene Beschreibung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r>
              <a:rPr lang="de-DE" dirty="0" smtClean="0"/>
              <a:t>Bei Ausgabebezeichnungen mit Einbandarten ohne weitere bibliografische Unterschiede</a:t>
            </a:r>
          </a:p>
          <a:p>
            <a:pPr lvl="1"/>
            <a:r>
              <a:rPr lang="de-DE" dirty="0"/>
              <a:t>Eine Beschreibung für alle Einbandarten</a:t>
            </a:r>
          </a:p>
          <a:p>
            <a:pPr lvl="1"/>
            <a:r>
              <a:rPr lang="de-DE" dirty="0"/>
              <a:t>Zuerst vorliegende Einbandart wird berücksichtigt, sofern in der Ressource als Ausgabebezeichnung genannt, z</a:t>
            </a:r>
            <a:r>
              <a:rPr lang="de-DE" dirty="0" smtClean="0"/>
              <a:t>. B</a:t>
            </a:r>
            <a:r>
              <a:rPr lang="de-DE" dirty="0"/>
              <a:t>. Paperback-Ausgabe</a:t>
            </a:r>
          </a:p>
          <a:p>
            <a:endParaRPr lang="de-DE" dirty="0" smtClean="0"/>
          </a:p>
          <a:p>
            <a:r>
              <a:rPr lang="de-DE" dirty="0" smtClean="0"/>
              <a:t>Bei Verlagsnamen mit schwankender Schreibweise</a:t>
            </a:r>
          </a:p>
          <a:p>
            <a:pPr lvl="1"/>
            <a:r>
              <a:rPr lang="de-DE" dirty="0" smtClean="0"/>
              <a:t>Beispiel: Teilweise „Campus“, teilweise „Campus Verlag“</a:t>
            </a:r>
          </a:p>
          <a:p>
            <a:endParaRPr lang="de-DE" dirty="0" smtClean="0"/>
          </a:p>
          <a:p>
            <a:r>
              <a:rPr lang="de-DE" dirty="0" smtClean="0"/>
              <a:t>Bei Abweichungen im Bereich der Herstellungs-angabe</a:t>
            </a:r>
          </a:p>
          <a:p>
            <a:pPr lvl="1"/>
            <a:r>
              <a:rPr lang="de-DE" dirty="0" smtClean="0"/>
              <a:t>Beispiele: 3. Druck</a:t>
            </a:r>
          </a:p>
          <a:p>
            <a:pPr marL="457200" lvl="1" indent="0">
              <a:buNone/>
            </a:pPr>
            <a:r>
              <a:rPr lang="de-DE" dirty="0"/>
              <a:t>	</a:t>
            </a:r>
            <a:r>
              <a:rPr lang="de-DE" dirty="0" smtClean="0"/>
              <a:t>             </a:t>
            </a:r>
            <a:r>
              <a:rPr lang="de-DE" dirty="0"/>
              <a:t>3. </a:t>
            </a:r>
            <a:r>
              <a:rPr lang="de-DE" dirty="0" err="1"/>
              <a:t>printing</a:t>
            </a:r>
            <a:r>
              <a:rPr lang="de-DE" dirty="0"/>
              <a:t> 2007</a:t>
            </a:r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7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Bei ansonsten identischen Drucken:</a:t>
            </a:r>
          </a:p>
          <a:p>
            <a:pPr marL="0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Unterschiede bei den ISBNs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dirty="0" smtClean="0"/>
              <a:t>Abweichende Verlagsorte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dirty="0" smtClean="0"/>
              <a:t>Wechsel </a:t>
            </a:r>
            <a:r>
              <a:rPr lang="de-DE" smtClean="0"/>
              <a:t>der Einbandart</a:t>
            </a:r>
            <a:br>
              <a:rPr lang="de-DE" smtClean="0"/>
            </a:br>
            <a:endParaRPr lang="de-DE" dirty="0" smtClean="0"/>
          </a:p>
          <a:p>
            <a:pPr lvl="1"/>
            <a:r>
              <a:rPr lang="de-DE" dirty="0" smtClean="0"/>
              <a:t>Unterschiedliche Höhe des Buchrückens (bei identischem Buchblock)</a:t>
            </a:r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5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Keine </a:t>
            </a:r>
            <a:r>
              <a:rPr lang="de-DE" dirty="0" smtClean="0"/>
              <a:t>eigene Beschreibung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Empfohlene Anmerkung nach RDA 2.17.9.3, wenn keine eigene Beschreibung angelegt wird: </a:t>
            </a:r>
          </a:p>
          <a:p>
            <a:endParaRPr lang="de-DE" dirty="0" smtClean="0"/>
          </a:p>
          <a:p>
            <a:pPr lvl="1"/>
            <a:r>
              <a:rPr lang="de-DE" dirty="0"/>
              <a:t>Hier auch später erschienene, unveränderte Nachdrucke</a:t>
            </a:r>
          </a:p>
          <a:p>
            <a:pPr marL="457200" lvl="1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In Verbundkatalogen: </a:t>
            </a:r>
          </a:p>
          <a:p>
            <a:endParaRPr lang="de-DE" dirty="0" smtClean="0"/>
          </a:p>
          <a:p>
            <a:pPr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Aufnahmen von vorhandenen anderen Drucken werden genutzt</a:t>
            </a:r>
          </a:p>
          <a:p>
            <a:pPr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Abweichende Druck- und Herstellungsangaben können lokal vermerkt werden</a:t>
            </a:r>
            <a:endParaRPr lang="de-DE" sz="2000" dirty="0" smtClean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5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Teil 2.03, Beschreibung der Manifestation</a:t>
            </a:r>
            <a:br>
              <a:rPr lang="de-DE" sz="2800" dirty="0" smtClean="0"/>
            </a:br>
            <a:r>
              <a:rPr lang="de-DE" sz="2800" dirty="0" smtClean="0"/>
              <a:t>Grundlage für die Identifizierung einer Ressource</a:t>
            </a:r>
            <a:br>
              <a:rPr lang="de-DE" sz="2800" dirty="0" smtClean="0"/>
            </a:br>
            <a:r>
              <a:rPr lang="de-DE" dirty="0" smtClean="0"/>
              <a:t>(RDA 2.1)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Klärung des Sachverhalts „Eigene Ausgabe oder unveränderter Nachdruck“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Eigene Beschreibung</a:t>
            </a:r>
          </a:p>
          <a:p>
            <a:pPr lvl="1"/>
            <a:r>
              <a:rPr lang="de-DE" dirty="0" smtClean="0"/>
              <a:t>Keine eigene Beschreibung</a:t>
            </a:r>
          </a:p>
          <a:p>
            <a:endParaRPr lang="de-DE" dirty="0"/>
          </a:p>
          <a:p>
            <a:pPr lvl="1"/>
            <a:endParaRPr lang="de-DE" dirty="0"/>
          </a:p>
          <a:p>
            <a:pPr marL="400050"/>
            <a:endParaRPr lang="de-DE" dirty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/>
          <a:lstStyle/>
          <a:p>
            <a:r>
              <a:rPr lang="de-DE" dirty="0" smtClean="0"/>
              <a:t>Grundlage für die Identifizierung einer Ressource (RDA 2.1 und RDA 2.1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412776"/>
            <a:ext cx="8640960" cy="4896544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Klärung, ob eigene Ausgabe oder unveränderter Nachdruck einer bereits bestehenden Ausgabe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Eigene Ausgabe: neue Beschreibung</a:t>
            </a:r>
          </a:p>
          <a:p>
            <a:pPr lvl="1"/>
            <a:r>
              <a:rPr lang="de-DE" dirty="0" smtClean="0"/>
              <a:t>Unveränderter Nachdruck: keine neue Beschreibung, eine gemeinsame Beschreibung für mehrere Drucke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Kriterienkatalog zur Entscheidung in RDA 2.1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D-A-CH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325342"/>
          </a:xfrm>
        </p:spPr>
        <p:txBody>
          <a:bodyPr/>
          <a:lstStyle/>
          <a:p>
            <a:pPr algn="ctr"/>
            <a:r>
              <a:rPr lang="de-DE" dirty="0" smtClean="0"/>
              <a:t>Eigene Beschreibung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859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Beschreibung -1-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 Hinweisen auf eine neue Expression</a:t>
            </a:r>
          </a:p>
          <a:p>
            <a:pPr lvl="1"/>
            <a:r>
              <a:rPr lang="de-DE" dirty="0" smtClean="0"/>
              <a:t>Signalwörter: </a:t>
            </a:r>
            <a:r>
              <a:rPr lang="de-DE" dirty="0" err="1" smtClean="0"/>
              <a:t>revised</a:t>
            </a:r>
            <a:r>
              <a:rPr lang="de-DE" dirty="0" smtClean="0"/>
              <a:t>, überarbeitet, korrigiert usw.</a:t>
            </a:r>
          </a:p>
          <a:p>
            <a:endParaRPr lang="de-DE" dirty="0" smtClean="0"/>
          </a:p>
          <a:p>
            <a:r>
              <a:rPr lang="de-DE" dirty="0" smtClean="0"/>
              <a:t>Bei Hinweisen auf eine andere Manifestation, signalisiert durch Unterschiede in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Titel- oder Verantwortlichkeitsangabe</a:t>
            </a:r>
          </a:p>
          <a:p>
            <a:pPr lvl="2"/>
            <a:r>
              <a:rPr lang="de-DE" sz="1800" dirty="0" smtClean="0"/>
              <a:t>Beispiel: anderer oder neuer Titelzusatz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Verlagsangabe</a:t>
            </a:r>
          </a:p>
          <a:p>
            <a:pPr lvl="2"/>
            <a:r>
              <a:rPr lang="de-DE" sz="1800" dirty="0" smtClean="0"/>
              <a:t>Beispiel: Saur, in späteren Ausgaben De </a:t>
            </a:r>
            <a:r>
              <a:rPr lang="de-DE" sz="1800" dirty="0" err="1" smtClean="0"/>
              <a:t>Gruyter</a:t>
            </a:r>
            <a:r>
              <a:rPr lang="de-DE" sz="1800" dirty="0" smtClean="0"/>
              <a:t> Saur</a:t>
            </a:r>
          </a:p>
          <a:p>
            <a:pPr lvl="2"/>
            <a:endParaRPr lang="de-DE" sz="1800" dirty="0" smtClean="0"/>
          </a:p>
          <a:p>
            <a:pPr lvl="1"/>
            <a:endParaRPr lang="de-DE" sz="1800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5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Beschreibung -2-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1"/>
            <a:r>
              <a:rPr lang="de-DE" dirty="0"/>
              <a:t>Erscheinungsdatum</a:t>
            </a:r>
          </a:p>
          <a:p>
            <a:pPr lvl="2"/>
            <a:r>
              <a:rPr lang="de-DE" sz="1800" dirty="0"/>
              <a:t>Achtung: Ein zusätzliches späteres Vertriebs- oder Herstellungsdatum führt nicht zu einer neuen Beschreibung. Einzelheiten zu Vertriebs- und Herstellungsdaten siehe RDA 2.8.6.5 D-A-CH + RDA 2.8.6.6 D-A-CH 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Umfangsangabe</a:t>
            </a:r>
          </a:p>
          <a:p>
            <a:pPr lvl="2"/>
            <a:r>
              <a:rPr lang="de-DE" sz="1800" dirty="0" smtClean="0"/>
              <a:t>Beispiel: Änderung der Seitenzahl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Gesamttitelangabe</a:t>
            </a:r>
          </a:p>
          <a:p>
            <a:pPr lvl="2"/>
            <a:r>
              <a:rPr lang="de-DE" sz="1800" dirty="0" smtClean="0"/>
              <a:t>Beispiel: Gesamttitel kommt hinzu oder fällt weg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Ausgabebezeichnung</a:t>
            </a:r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4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Führen zu eigener Beschreibung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Beispiele:	1. Auflage</a:t>
            </a:r>
          </a:p>
          <a:p>
            <a:pPr marL="914400" lvl="2" indent="0">
              <a:buNone/>
            </a:pPr>
            <a:r>
              <a:rPr lang="de-DE" sz="2000" dirty="0" smtClean="0"/>
              <a:t>		Sonderausgabe</a:t>
            </a:r>
          </a:p>
          <a:p>
            <a:endParaRPr lang="de-DE" dirty="0" smtClean="0"/>
          </a:p>
          <a:p>
            <a:r>
              <a:rPr lang="de-DE" dirty="0" smtClean="0"/>
              <a:t>Formulierungen, die sich auf die Herstellung beziehen, sind keine Ausgabebezeichnungen und werden ignoriert (RDA 2.5.6.3)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Beispiele: 	3. Druck, </a:t>
            </a:r>
          </a:p>
          <a:p>
            <a:pPr marL="1371600" lvl="3" indent="0">
              <a:buNone/>
            </a:pPr>
            <a:r>
              <a:rPr lang="de-DE" sz="2000" dirty="0" smtClean="0"/>
              <a:t>		35th </a:t>
            </a:r>
            <a:r>
              <a:rPr lang="de-DE" sz="2000" dirty="0" err="1" smtClean="0"/>
              <a:t>impression</a:t>
            </a:r>
            <a:r>
              <a:rPr lang="de-DE" sz="2000" dirty="0" smtClean="0"/>
              <a:t>, </a:t>
            </a:r>
          </a:p>
          <a:p>
            <a:pPr marL="914400" lvl="2" indent="0">
              <a:buNone/>
            </a:pPr>
            <a:r>
              <a:rPr lang="de-DE" sz="2000" dirty="0" smtClean="0"/>
              <a:t>		</a:t>
            </a:r>
            <a:r>
              <a:rPr lang="de-DE" sz="2000" dirty="0" err="1" smtClean="0"/>
              <a:t>Transferred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digital </a:t>
            </a:r>
            <a:r>
              <a:rPr lang="de-DE" sz="2000" dirty="0" err="1" smtClean="0"/>
              <a:t>print</a:t>
            </a:r>
            <a:r>
              <a:rPr lang="de-DE" sz="2000" dirty="0" smtClean="0"/>
              <a:t> on </a:t>
            </a:r>
            <a:r>
              <a:rPr lang="de-DE" sz="2000" dirty="0" err="1" smtClean="0"/>
              <a:t>demand</a:t>
            </a:r>
            <a:endParaRPr lang="de-DE" sz="2000" dirty="0" smtClean="0"/>
          </a:p>
          <a:p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2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Wörter wie Auflage, Ausgabe, Edition </a:t>
            </a:r>
          </a:p>
          <a:p>
            <a:pPr lvl="1"/>
            <a:r>
              <a:rPr lang="de-DE" dirty="0" smtClean="0"/>
              <a:t>können sowohl auf eine Auflage als auch auf einen Druck hinweisen (RDA 2.5.2.1)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Kriterien zur Abgrenzung (RDA 2.5.2.1 D-A-CH)</a:t>
            </a:r>
          </a:p>
          <a:p>
            <a:pPr lvl="1"/>
            <a:r>
              <a:rPr lang="de-DE" dirty="0"/>
              <a:t>Bei vorhandenem Adjektiv immer als </a:t>
            </a:r>
            <a:r>
              <a:rPr lang="de-DE" dirty="0" smtClean="0"/>
              <a:t>Auflage</a:t>
            </a:r>
          </a:p>
          <a:p>
            <a:pPr lvl="1"/>
            <a:endParaRPr lang="de-DE" dirty="0"/>
          </a:p>
          <a:p>
            <a:pPr lvl="2"/>
            <a:r>
              <a:rPr lang="de-DE" sz="1800" dirty="0"/>
              <a:t>Beispiele: 	3. erweiterte Auflage</a:t>
            </a:r>
            <a:br>
              <a:rPr lang="de-DE" sz="1800" dirty="0"/>
            </a:br>
            <a:r>
              <a:rPr lang="de-DE" sz="1800" dirty="0"/>
              <a:t>		2., unveränderte Auflage</a:t>
            </a:r>
          </a:p>
          <a:p>
            <a:pPr lvl="1"/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	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3.02.03: Grundlage für die Identifizierung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62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889</Words>
  <Application>Microsoft Office PowerPoint</Application>
  <PresentationFormat>Bildschirmpräsentation (4:3)</PresentationFormat>
  <Paragraphs>189</Paragraphs>
  <Slides>18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Teil 2.03, Beschreibung der Manifestation Grundlage für die Identifizierung einer Ressource (RDA 2.1) </vt:lpstr>
      <vt:lpstr>Inhalt</vt:lpstr>
      <vt:lpstr>Grundlage für die Identifizierung einer Ressource (RDA 2.1 und RDA 2.1 D-A-CH)</vt:lpstr>
      <vt:lpstr>Eigene Beschreibung</vt:lpstr>
      <vt:lpstr>Eigene Beschreibung -1- </vt:lpstr>
      <vt:lpstr>Eigene Beschreibung -2- </vt:lpstr>
      <vt:lpstr>Unterschiede in der Ausgabebezeichnung -1-</vt:lpstr>
      <vt:lpstr>Unterschiede in der Ausgabebezeichnung -2-</vt:lpstr>
      <vt:lpstr>Unterschiede in der Ausgabebezeichnung -3-</vt:lpstr>
      <vt:lpstr>Unterschiede in der Ausgabebezeichnung -4-</vt:lpstr>
      <vt:lpstr>Unterschiede in der Ausgabebezeichnung -5-</vt:lpstr>
      <vt:lpstr>Unterschiede in der Ausgabebezeichnung -6-</vt:lpstr>
      <vt:lpstr>Unterschiede in der Ausgabebezeichnung -7-</vt:lpstr>
      <vt:lpstr>Keine eigene Beschreibung</vt:lpstr>
      <vt:lpstr>Keine eigene Beschreibung -1-</vt:lpstr>
      <vt:lpstr>Keine eigene Beschreibung -2-</vt:lpstr>
      <vt:lpstr>Keine eigene Beschreibung -3-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101</cp:revision>
  <cp:lastPrinted>2015-02-19T14:39:21Z</cp:lastPrinted>
  <dcterms:created xsi:type="dcterms:W3CDTF">2014-02-18T07:01:40Z</dcterms:created>
  <dcterms:modified xsi:type="dcterms:W3CDTF">2016-11-29T15:35:02Z</dcterms:modified>
</cp:coreProperties>
</file>