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5" r:id="rId33"/>
    <p:sldId id="353" r:id="rId34"/>
    <p:sldId id="318" r:id="rId35"/>
    <p:sldId id="342" r:id="rId36"/>
    <p:sldId id="361" r:id="rId37"/>
    <p:sldId id="367" r:id="rId38"/>
    <p:sldId id="320" r:id="rId39"/>
    <p:sldId id="344" r:id="rId40"/>
    <p:sldId id="341" r:id="rId41"/>
    <p:sldId id="362" r:id="rId42"/>
    <p:sldId id="311" r:id="rId43"/>
    <p:sldId id="368" r:id="rId44"/>
    <p:sldId id="327" r:id="rId45"/>
    <p:sldId id="350" r:id="rId46"/>
    <p:sldId id="363" r:id="rId47"/>
    <p:sldId id="331" r:id="rId48"/>
    <p:sldId id="345" r:id="rId49"/>
    <p:sldId id="349" r:id="rId50"/>
    <p:sldId id="348" r:id="rId51"/>
    <p:sldId id="366" r:id="rId52"/>
    <p:sldId id="364" r:id="rId53"/>
    <p:sldId id="332" r:id="rId54"/>
    <p:sldId id="351" r:id="rId55"/>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37" autoAdjust="0"/>
    <p:restoredTop sz="89292" autoAdjust="0"/>
  </p:normalViewPr>
  <p:slideViewPr>
    <p:cSldViewPr>
      <p:cViewPr>
        <p:scale>
          <a:sx n="75" d="100"/>
          <a:sy n="75" d="100"/>
        </p:scale>
        <p:origin x="-1248" y="-19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1434"/>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14.12.2016</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14.12.2016</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a:p>
        </p:txBody>
      </p:sp>
    </p:spTree>
    <p:extLst>
      <p:ext uri="{BB962C8B-B14F-4D97-AF65-F5344CB8AC3E}">
        <p14:creationId xmlns:p14="http://schemas.microsoft.com/office/powerpoint/2010/main" val="2580091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t>
            </a:r>
            <a:r>
              <a:rPr lang="de-DE" i="0" baseline="0" dirty="0" smtClean="0">
                <a:latin typeface="Verdana" panose="020B0604030504040204" pitchFamily="34" charset="0"/>
                <a:ea typeface="Verdana" panose="020B0604030504040204" pitchFamily="34" charset="0"/>
                <a:cs typeface="Verdana" panose="020B0604030504040204" pitchFamily="34" charset="0"/>
              </a:rPr>
              <a:t>Komponist und Produzent können entweder auch</a:t>
            </a:r>
            <a:r>
              <a:rPr lang="de-DE" i="0" dirty="0" smtClean="0">
                <a:latin typeface="Verdana" panose="020B0604030504040204" pitchFamily="34" charset="0"/>
                <a:ea typeface="Verdana" panose="020B0604030504040204" pitchFamily="34" charset="0"/>
                <a:cs typeface="Verdana" panose="020B0604030504040204" pitchFamily="34" charset="0"/>
              </a:rPr>
              <a:t> in der </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Verantwortlichkeitsangabe oder alternativ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einer Anmerkung zur Verantwortlichkeitsangabe angegeben werden. </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Hinweis: In</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den Folien bis einschließlich Punkt 3.4 (Nominalphrasen)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die Elemente in den Tabellen generell nicht in dem für Standardelemente vorgesehenen Fettdruck angegeben, da es sich theoretisch sowohl um Verantwortlichkeitsangaben zum Haupttitel als auch um Verantwortlichkeitsangaben zu einer Ausgabebezeichnung oder Reihe handeln kann. Standardelement ist aber nur die zuerst erfasste Verantwortlichkeitsangabe zum Haupttitel.  </a:t>
            </a:r>
            <a:b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endParaRPr lang="de-DE" sz="12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Hinweis: </a:t>
            </a:r>
            <a:r>
              <a:rPr lang="de-DE" sz="1200" kern="1200" dirty="0" smtClean="0">
                <a:solidFill>
                  <a:schemeClr val="tx1"/>
                </a:solidFill>
                <a:effectLst/>
                <a:latin typeface="+mn-lt"/>
                <a:ea typeface="+mn-ea"/>
                <a:cs typeface="+mn-cs"/>
              </a:rPr>
              <a:t>Da die Körperschaften in unterschiedlichen Informationsquellen erscheinen, werden sie in getrennten Verantwortlichkeitsangaben erfasst, auch wenn sie in einer hierarchischen Beziehung stehen. </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112118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782057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Elizabeth George ist geistige Schöpferin, daher ist die 1. Verantwortlichkeitsangabe Standardelement. Die 2. Verantwortlichkeitsangabe ist zwar kein Standardelement, sollte in diesem Fall aber ebenfalls erfasst werden: Die Übersetzerin ist auf der bevorzugten Informationsquelle genannt und gehört zu den Mitwirkenden, die einen bedeutenden Beitrag zur Realisierung einer Ressource leisten. Daher muss hier eine Beziehung erfasst werden (RDA 20.2.1.3 D-A-CH). In RDA 2.4.2.3 wiederum wird für Fälle, in denen eine Beziehung hergestellt wird, empfohlen, auch eine entsprechende Verantwortlichkeitsangabe oder Anmerkung zu erfassen. </a:t>
            </a:r>
          </a:p>
          <a:p>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Der Sprecher gehört zwar ebenfalls zu den Mitwirkenden, die einen bedeutenden Beitrag geleistet haben, ist aber nicht auf der bevorzugten Informationsquelle genannt. Die Kriterien von RDA 20.2.1.3 D-A-CH treffen auf ihn also nicht zu. Allerdings ist er auf dem Booklet viel prominenter dargestellt als die Übersetzerin auf dem Etikett der CD. Daher bietet es sich an, auch hier eine Beziehung herzustellen und ihn dann auch in der Verantwortlichkeitsangabe zu erfassen. </a:t>
            </a:r>
          </a:p>
          <a:p>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3.02.02: Verantwortlichkeitsangabe | Aleph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Aleph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8.tmp"/><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9.tmp"/></Relationships>
</file>

<file path=ppt/slides/_rels/slide34.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1.tmp"/><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4.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47.tmp"/><Relationship Id="rId4" Type="http://schemas.openxmlformats.org/officeDocument/2006/relationships/image" Target="../media/image46.png"/></Relationships>
</file>

<file path=ppt/slides/_rels/slide44.xml.rels><?xml version="1.0" encoding="UTF-8" standalone="yes"?>
<Relationships xmlns="http://schemas.openxmlformats.org/package/2006/relationships"><Relationship Id="rId3" Type="http://schemas.openxmlformats.org/officeDocument/2006/relationships/image" Target="../media/image48.tmp"/><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2.tmp"/><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9.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671288401"/>
              </p:ext>
            </p:extLst>
          </p:nvPr>
        </p:nvGraphicFramePr>
        <p:xfrm>
          <a:off x="467544" y="15567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Ronald H. </a:t>
                      </a:r>
                      <a:r>
                        <a:rPr lang="de-DE" dirty="0" err="1" smtClean="0">
                          <a:latin typeface="Verdana" panose="020B0604030504040204" pitchFamily="34" charset="0"/>
                          <a:ea typeface="Verdana" panose="020B0604030504040204" pitchFamily="34" charset="0"/>
                          <a:cs typeface="Verdana" panose="020B0604030504040204" pitchFamily="34" charset="0"/>
                        </a:rPr>
                        <a:t>Bayor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567996455"/>
              </p:ext>
            </p:extLst>
          </p:nvPr>
        </p:nvGraphicFramePr>
        <p:xfrm>
          <a:off x="467544" y="5301208"/>
          <a:ext cx="8208912" cy="993661"/>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272269774"/>
              </p:ext>
            </p:extLst>
          </p:nvPr>
        </p:nvGraphicFramePr>
        <p:xfrm>
          <a:off x="467544" y="33569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588809"/>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466634" y="4582164"/>
            <a:ext cx="4353838"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Die Abkürzung „Jr.“ wird nach RDA Anhang A.11.6 </a:t>
            </a:r>
            <a:r>
              <a:rPr lang="de-DE" dirty="0" smtClean="0">
                <a:latin typeface="Verdana" panose="020B0604030504040204" pitchFamily="34" charset="0"/>
                <a:ea typeface="Verdana" panose="020B0604030504040204" pitchFamily="34" charset="0"/>
                <a:cs typeface="Verdana" panose="020B0604030504040204" pitchFamily="34" charset="0"/>
              </a:rPr>
              <a:t>großgeschrieben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4" name="Pfeil nach rechts 13"/>
          <p:cNvSpPr/>
          <p:nvPr/>
        </p:nvSpPr>
        <p:spPr>
          <a:xfrm>
            <a:off x="3843294" y="478417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2101741"/>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576785424"/>
              </p:ext>
            </p:extLst>
          </p:nvPr>
        </p:nvGraphicFramePr>
        <p:xfrm>
          <a:off x="398182" y="4509120"/>
          <a:ext cx="8136904" cy="10668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780" y="3350694"/>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951087139"/>
              </p:ext>
            </p:extLst>
          </p:nvPr>
        </p:nvGraphicFramePr>
        <p:xfrm>
          <a:off x="398182" y="3068960"/>
          <a:ext cx="8136904" cy="12700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51917" y="4797151"/>
            <a:ext cx="6984776"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Groß- und Kleinschreibung nach RDA Anhang A.11.6 und RDA Anhang A.16.5</a:t>
            </a:r>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30.11.2016 | CC BY-NC-SA</a:t>
            </a:r>
            <a:endParaRPr lang="de-DE" sz="800" dirty="0"/>
          </a:p>
        </p:txBody>
      </p:sp>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4168247413"/>
              </p:ext>
            </p:extLst>
          </p:nvPr>
        </p:nvGraphicFramePr>
        <p:xfrm>
          <a:off x="478632" y="2204864"/>
          <a:ext cx="8208912" cy="1066800"/>
        </p:xfrm>
        <a:graphic>
          <a:graphicData uri="http://schemas.openxmlformats.org/drawingml/2006/table">
            <a:tbl>
              <a:tblPr firstRow="1" bandRow="1">
                <a:tableStyleId>{5C22544A-7EE6-4342-B048-85BDC9FD1C3A}</a:tableStyleId>
              </a:tblPr>
              <a:tblGrid>
                <a:gridCol w="1244174"/>
                <a:gridCol w="1244174"/>
                <a:gridCol w="2726378"/>
                <a:gridCol w="299418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1243091577"/>
              </p:ext>
            </p:extLst>
          </p:nvPr>
        </p:nvGraphicFramePr>
        <p:xfrm>
          <a:off x="478632" y="4725144"/>
          <a:ext cx="8208912" cy="1270000"/>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30.11.2016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5"/>
          <p:cNvSpPr>
            <a:spLocks noGrp="1"/>
          </p:cNvSpPr>
          <p:nvPr>
            <p:ph type="title"/>
          </p:nvPr>
        </p:nvSpPr>
        <p:spPr/>
        <p:txBody>
          <a:bodyPr/>
          <a:lstStyle/>
          <a:p>
            <a:r>
              <a:rPr lang="de-DE" dirty="0"/>
              <a:t>Mehrere Personen usw. in einer Angabe -1-</a:t>
            </a:r>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150723796"/>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1010648218"/>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Titel 7"/>
          <p:cNvSpPr>
            <a:spLocks noGrp="1"/>
          </p:cNvSpPr>
          <p:nvPr>
            <p:ph type="title"/>
          </p:nvPr>
        </p:nvSpPr>
        <p:spPr/>
        <p:txBody>
          <a:bodyPr/>
          <a:lstStyle/>
          <a:p>
            <a:r>
              <a:rPr lang="de-DE" dirty="0"/>
              <a:t>Mehrere Personen usw. in einer Angabe -2-</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315049377"/>
              </p:ext>
            </p:extLst>
          </p:nvPr>
        </p:nvGraphicFramePr>
        <p:xfrm>
          <a:off x="323528" y="4005064"/>
          <a:ext cx="8424935" cy="11204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056784"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204604885"/>
              </p:ext>
            </p:extLst>
          </p:nvPr>
        </p:nvGraphicFramePr>
        <p:xfrm>
          <a:off x="300311" y="184482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884977819"/>
              </p:ext>
            </p:extLst>
          </p:nvPr>
        </p:nvGraphicFramePr>
        <p:xfrm>
          <a:off x="395536" y="4653136"/>
          <a:ext cx="8424935" cy="13236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Teil 2.02, Beschreibung der Manifestation</a:t>
            </a:r>
            <a:br>
              <a:rPr lang="de-DE" sz="2800" smtClean="0"/>
            </a:br>
            <a:r>
              <a:rPr lang="de-DE" sz="2800" smtClean="0"/>
              <a:t>Verantwortlichkeitsangabe</a:t>
            </a:r>
            <a:br>
              <a:rPr lang="de-DE" sz="2800" smtClean="0"/>
            </a:br>
            <a:r>
              <a:rPr lang="de-DE" smtClean="0"/>
              <a:t>(RDA 2.4)</a:t>
            </a:r>
            <a:r>
              <a:rPr lang="de-DE" sz="2800" smtClean="0"/>
              <a:t/>
            </a:r>
            <a:br>
              <a:rPr lang="de-DE" sz="280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t>AG RDA Schulungsunterlagen – Modul 3.02.02: Verantwortlichkeitsangabe | Aleph | Stand: 30.11.2016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30.11.2016 | CC BY-NC-SA</a:t>
            </a:r>
            <a:endParaRPr lang="de-DE" sz="800"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a:t>
            </a:r>
            <a:r>
              <a:rPr lang="de-DE" smtClean="0"/>
              <a:t>z. B</a:t>
            </a:r>
            <a:r>
              <a:rPr lang="de-DE" dirty="0" smtClean="0"/>
              <a:t>.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a:xfrm>
            <a:off x="251520" y="399802"/>
            <a:ext cx="8640960" cy="508918"/>
          </a:xfrm>
        </p:spPr>
        <p:txBody>
          <a:bodyPr/>
          <a:lstStyle/>
          <a:p>
            <a:r>
              <a:rPr lang="de-DE" dirty="0"/>
              <a:t>Satzzeichen innerhalb der Verantwortlichkeits-angabe (RDA 2.4.1.5 D-A-CH) -1-</a:t>
            </a:r>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210494700"/>
              </p:ext>
            </p:extLst>
          </p:nvPr>
        </p:nvGraphicFramePr>
        <p:xfrm>
          <a:off x="251520" y="3933056"/>
          <a:ext cx="8568952" cy="2448272"/>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8722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1056328"/>
            <a:ext cx="3672408" cy="2811926"/>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a:xfrm>
            <a:off x="251520" y="399802"/>
            <a:ext cx="8640960" cy="508918"/>
          </a:xfrm>
        </p:spPr>
        <p:txBody>
          <a:bodyPr/>
          <a:lstStyle/>
          <a:p>
            <a:r>
              <a:rPr lang="de-DE" dirty="0"/>
              <a:t>Satzzeichen innerhalb der Verantwortlichkeits-angabe -2-</a:t>
            </a:r>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680014374"/>
              </p:ext>
            </p:extLst>
          </p:nvPr>
        </p:nvGraphicFramePr>
        <p:xfrm>
          <a:off x="251520" y="3789040"/>
          <a:ext cx="8568952" cy="2592288"/>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822713"/>
            <a:ext cx="6677638" cy="172819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a:xfrm>
            <a:off x="251520" y="399802"/>
            <a:ext cx="8640960" cy="508918"/>
          </a:xfrm>
        </p:spPr>
        <p:txBody>
          <a:bodyPr/>
          <a:lstStyle/>
          <a:p>
            <a:r>
              <a:rPr lang="de-DE" dirty="0"/>
              <a:t>Satzzeichen innerhalb der Verantwortlichkeits-angabe -3-</a:t>
            </a:r>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53494848"/>
              </p:ext>
            </p:extLst>
          </p:nvPr>
        </p:nvGraphicFramePr>
        <p:xfrm>
          <a:off x="302015" y="3262625"/>
          <a:ext cx="8424935" cy="2034884"/>
        </p:xfrm>
        <a:graphic>
          <a:graphicData uri="http://schemas.openxmlformats.org/drawingml/2006/table">
            <a:tbl>
              <a:tblPr firstRow="1" bandRow="1">
                <a:tableStyleId>{5C22544A-7EE6-4342-B048-85BDC9FD1C3A}</a:tableStyleId>
              </a:tblPr>
              <a:tblGrid>
                <a:gridCol w="936104"/>
                <a:gridCol w="936104"/>
                <a:gridCol w="2659386"/>
                <a:gridCol w="389334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594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385990"/>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679" y="1606441"/>
            <a:ext cx="3504433" cy="1467481"/>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546231828"/>
              </p:ext>
            </p:extLst>
          </p:nvPr>
        </p:nvGraphicFramePr>
        <p:xfrm>
          <a:off x="323528" y="3212976"/>
          <a:ext cx="8424935" cy="2156804"/>
        </p:xfrm>
        <a:graphic>
          <a:graphicData uri="http://schemas.openxmlformats.org/drawingml/2006/table">
            <a:tbl>
              <a:tblPr firstRow="1" bandRow="1">
                <a:tableStyleId>{5C22544A-7EE6-4342-B048-85BDC9FD1C3A}</a:tableStyleId>
              </a:tblPr>
              <a:tblGrid>
                <a:gridCol w="957379"/>
                <a:gridCol w="842821"/>
                <a:gridCol w="2088232"/>
                <a:gridCol w="4536503"/>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395536" y="5457998"/>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rotWithShape="1">
          <a:blip r:embed="rId2">
            <a:extLst>
              <a:ext uri="{28A0092B-C50C-407E-A947-70E740481C1C}">
                <a14:useLocalDpi xmlns:a14="http://schemas.microsoft.com/office/drawing/2010/main" val="0"/>
              </a:ext>
            </a:extLst>
          </a:blip>
          <a:srcRect b="16338"/>
          <a:stretch/>
        </p:blipFill>
        <p:spPr>
          <a:xfrm>
            <a:off x="323528" y="1628800"/>
            <a:ext cx="6882952" cy="146694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300979080"/>
              </p:ext>
            </p:extLst>
          </p:nvPr>
        </p:nvGraphicFramePr>
        <p:xfrm>
          <a:off x="323528" y="3473572"/>
          <a:ext cx="8424934" cy="2979764"/>
        </p:xfrm>
        <a:graphic>
          <a:graphicData uri="http://schemas.openxmlformats.org/drawingml/2006/table">
            <a:tbl>
              <a:tblPr firstRow="1" bandRow="1">
                <a:tableStyleId>{5C22544A-7EE6-4342-B048-85BDC9FD1C3A}</a:tableStyleId>
              </a:tblPr>
              <a:tblGrid>
                <a:gridCol w="936104"/>
                <a:gridCol w="792088"/>
                <a:gridCol w="1944216"/>
                <a:gridCol w="4752526"/>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241324"/>
            <a:ext cx="4497706" cy="21159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128792"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4004133998"/>
              </p:ext>
            </p:extLst>
          </p:nvPr>
        </p:nvGraphicFramePr>
        <p:xfrm>
          <a:off x="337099" y="1454899"/>
          <a:ext cx="8424934" cy="1037997"/>
        </p:xfrm>
        <a:graphic>
          <a:graphicData uri="http://schemas.openxmlformats.org/drawingml/2006/table">
            <a:tbl>
              <a:tblPr firstRow="1" bandRow="1">
                <a:tableStyleId>{5C22544A-7EE6-4342-B048-85BDC9FD1C3A}</a:tableStyleId>
              </a:tblPr>
              <a:tblGrid>
                <a:gridCol w="994541"/>
                <a:gridCol w="864096"/>
                <a:gridCol w="2880320"/>
                <a:gridCol w="3685977"/>
              </a:tblGrid>
              <a:tr h="39791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818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649188516"/>
              </p:ext>
            </p:extLst>
          </p:nvPr>
        </p:nvGraphicFramePr>
        <p:xfrm>
          <a:off x="356534" y="2895268"/>
          <a:ext cx="8424934" cy="1325820"/>
        </p:xfrm>
        <a:graphic>
          <a:graphicData uri="http://schemas.openxmlformats.org/drawingml/2006/table">
            <a:tbl>
              <a:tblPr firstRow="1" bandRow="1">
                <a:tableStyleId>{5C22544A-7EE6-4342-B048-85BDC9FD1C3A}</a:tableStyleId>
              </a:tblPr>
              <a:tblGrid>
                <a:gridCol w="975106"/>
                <a:gridCol w="864096"/>
                <a:gridCol w="2808312"/>
                <a:gridCol w="3777420"/>
              </a:tblGrid>
              <a:tr h="41142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87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viele weitere]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251520" y="2525936"/>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3026668190"/>
              </p:ext>
            </p:extLst>
          </p:nvPr>
        </p:nvGraphicFramePr>
        <p:xfrm>
          <a:off x="360536" y="4350216"/>
          <a:ext cx="8424934" cy="2103120"/>
        </p:xfrm>
        <a:graphic>
          <a:graphicData uri="http://schemas.openxmlformats.org/drawingml/2006/table">
            <a:tbl>
              <a:tblPr firstRow="1" bandRow="1">
                <a:tableStyleId>{5C22544A-7EE6-4342-B048-85BDC9FD1C3A}</a:tableStyleId>
              </a:tblPr>
              <a:tblGrid>
                <a:gridCol w="971104"/>
                <a:gridCol w="864096"/>
                <a:gridCol w="2808312"/>
                <a:gridCol w="3781422"/>
              </a:tblGrid>
              <a:tr h="34470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5275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30.11.2016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bei ISBD-Darstellung durch 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5"/>
          <p:cNvSpPr>
            <a:spLocks noGrp="1"/>
          </p:cNvSpPr>
          <p:nvPr>
            <p:ph type="title"/>
          </p:nvPr>
        </p:nvSpPr>
        <p:spPr/>
        <p:txBody>
          <a:bodyPr/>
          <a:lstStyle/>
          <a:p>
            <a:r>
              <a:rPr lang="de-DE" dirty="0"/>
              <a:t>Mehrere Verantwortlichkeitsangaben -1-</a:t>
            </a:r>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72808"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876090602"/>
              </p:ext>
            </p:extLst>
          </p:nvPr>
        </p:nvGraphicFramePr>
        <p:xfrm>
          <a:off x="271810" y="3645024"/>
          <a:ext cx="8424934" cy="2583524"/>
        </p:xfrm>
        <a:graphic>
          <a:graphicData uri="http://schemas.openxmlformats.org/drawingml/2006/table">
            <a:tbl>
              <a:tblPr firstRow="1" bandRow="1">
                <a:tableStyleId>{5C22544A-7EE6-4342-B048-85BDC9FD1C3A}</a:tableStyleId>
              </a:tblPr>
              <a:tblGrid>
                <a:gridCol w="915814"/>
                <a:gridCol w="1152128"/>
                <a:gridCol w="2592288"/>
                <a:gridCol w="376470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92724">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191735084"/>
              </p:ext>
            </p:extLst>
          </p:nvPr>
        </p:nvGraphicFramePr>
        <p:xfrm>
          <a:off x="507706" y="3861048"/>
          <a:ext cx="8424934" cy="2529840"/>
        </p:xfrm>
        <a:graphic>
          <a:graphicData uri="http://schemas.openxmlformats.org/drawingml/2006/table">
            <a:tbl>
              <a:tblPr firstRow="1" bandRow="1">
                <a:tableStyleId>{5C22544A-7EE6-4342-B048-85BDC9FD1C3A}</a:tableStyleId>
              </a:tblPr>
              <a:tblGrid>
                <a:gridCol w="967950"/>
                <a:gridCol w="936104"/>
                <a:gridCol w="2088232"/>
                <a:gridCol w="4432648"/>
              </a:tblGrid>
              <a:tr h="32967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5028">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a:t>
                      </a:r>
                      <a:r>
                        <a:rPr lang="de-DE" baseline="0" dirty="0" smtClean="0">
                          <a:latin typeface="Verdana" panose="020B0604030504040204" pitchFamily="34" charset="0"/>
                          <a:ea typeface="Verdana" panose="020B0604030504040204" pitchFamily="34" charset="0"/>
                          <a:cs typeface="Verdana" panose="020B0604030504040204" pitchFamily="34" charset="0"/>
                        </a:rPr>
                        <a:t> Wolfgang Schmidt</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90146">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764704"/>
            <a:ext cx="2088232" cy="3065750"/>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9714553"/>
              </p:ext>
            </p:extLst>
          </p:nvPr>
        </p:nvGraphicFramePr>
        <p:xfrm>
          <a:off x="324162" y="3356992"/>
          <a:ext cx="8424934" cy="1828800"/>
        </p:xfrm>
        <a:graphic>
          <a:graphicData uri="http://schemas.openxmlformats.org/drawingml/2006/table">
            <a:tbl>
              <a:tblPr firstRow="1" bandRow="1">
                <a:tableStyleId>{5C22544A-7EE6-4342-B048-85BDC9FD1C3A}</a:tableStyleId>
              </a:tblPr>
              <a:tblGrid>
                <a:gridCol w="935470"/>
                <a:gridCol w="1152128"/>
                <a:gridCol w="2520280"/>
                <a:gridCol w="3817056"/>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36845155"/>
              </p:ext>
            </p:extLst>
          </p:nvPr>
        </p:nvGraphicFramePr>
        <p:xfrm>
          <a:off x="324162" y="3356992"/>
          <a:ext cx="8424934" cy="1729242"/>
        </p:xfrm>
        <a:graphic>
          <a:graphicData uri="http://schemas.openxmlformats.org/drawingml/2006/table">
            <a:tbl>
              <a:tblPr firstRow="1" bandRow="1">
                <a:tableStyleId>{5C22544A-7EE6-4342-B048-85BDC9FD1C3A}</a:tableStyleId>
              </a:tblPr>
              <a:tblGrid>
                <a:gridCol w="935470"/>
                <a:gridCol w="1080120"/>
                <a:gridCol w="2520280"/>
                <a:gridCol w="3889064"/>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Bundesamt für Statistik</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Sektion 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7" y="1556792"/>
            <a:ext cx="3672408" cy="1584176"/>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556792"/>
            <a:ext cx="3600953" cy="657317"/>
          </a:xfrm>
          <a:prstGeom prst="rect">
            <a:avLst/>
          </a:prstGeom>
          <a:ln w="3175">
            <a:solidFill>
              <a:schemeClr val="tx1"/>
            </a:solidFill>
          </a:ln>
        </p:spPr>
      </p:pic>
      <p:sp>
        <p:nvSpPr>
          <p:cNvPr id="5" name="Rechteck 4"/>
          <p:cNvSpPr/>
          <p:nvPr/>
        </p:nvSpPr>
        <p:spPr>
          <a:xfrm>
            <a:off x="395537" y="1093386"/>
            <a:ext cx="1340432"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Titelseite:</a:t>
            </a:r>
          </a:p>
        </p:txBody>
      </p:sp>
      <p:sp>
        <p:nvSpPr>
          <p:cNvPr id="10" name="Rechteck 9"/>
          <p:cNvSpPr/>
          <p:nvPr/>
        </p:nvSpPr>
        <p:spPr>
          <a:xfrm>
            <a:off x="4499992" y="1093386"/>
            <a:ext cx="2997937"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Rückseite der Titelseite:</a:t>
            </a:r>
          </a:p>
        </p:txBody>
      </p:sp>
    </p:spTree>
    <p:extLst>
      <p:ext uri="{BB962C8B-B14F-4D97-AF65-F5344CB8AC3E}">
        <p14:creationId xmlns:p14="http://schemas.microsoft.com/office/powerpoint/2010/main" val="29757044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-6-</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359793140"/>
              </p:ext>
            </p:extLst>
          </p:nvPr>
        </p:nvGraphicFramePr>
        <p:xfrm>
          <a:off x="467544" y="4005064"/>
          <a:ext cx="8568952" cy="2392575"/>
        </p:xfrm>
        <a:graphic>
          <a:graphicData uri="http://schemas.openxmlformats.org/drawingml/2006/table">
            <a:tbl>
              <a:tblPr firstRow="1" bandRow="1">
                <a:tableStyleId>{5C22544A-7EE6-4342-B048-85BDC9FD1C3A}</a:tableStyleId>
              </a:tblPr>
              <a:tblGrid>
                <a:gridCol w="1008112"/>
                <a:gridCol w="1080120"/>
                <a:gridCol w="3312368"/>
                <a:gridCol w="3168352"/>
              </a:tblGrid>
              <a:tr h="42193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2168">
                <a:tc row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Daniel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5410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36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8" y="672873"/>
            <a:ext cx="3268937" cy="317403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1474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4193822"/>
              </p:ext>
            </p:extLst>
          </p:nvPr>
        </p:nvGraphicFramePr>
        <p:xfrm>
          <a:off x="323528" y="4653136"/>
          <a:ext cx="8568952" cy="1728192"/>
        </p:xfrm>
        <a:graphic>
          <a:graphicData uri="http://schemas.openxmlformats.org/drawingml/2006/table">
            <a:tbl>
              <a:tblPr firstRow="1" bandRow="1">
                <a:tableStyleId>{5C22544A-7EE6-4342-B048-85BDC9FD1C3A}</a:tableStyleId>
              </a:tblPr>
              <a:tblGrid>
                <a:gridCol w="936104"/>
                <a:gridCol w="1080120"/>
                <a:gridCol w="3510147"/>
                <a:gridCol w="304258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676">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Katharina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Münk</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t>AG RDA Schulungsunterlagen – Modul 3.02.02: Verantwortlichkeitsangabe | Aleph | Stand: 30.11.2016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r>
              <a:rPr lang="de-DE" dirty="0" smtClean="0"/>
              <a:t>Einleitende Wendungen in Verbindung mit einem Substantiv</a:t>
            </a:r>
          </a:p>
          <a:p>
            <a:endParaRPr lang="de-DE" dirty="0" smtClean="0"/>
          </a:p>
          <a:p>
            <a:r>
              <a:rPr lang="de-DE" dirty="0" smtClean="0"/>
              <a:t>Bei Verantwortlichkeitsangabe anzugeben, wenn</a:t>
            </a:r>
          </a:p>
          <a:p>
            <a:pPr lvl="1"/>
            <a:r>
              <a:rPr lang="de-DE" dirty="0" smtClean="0"/>
              <a:t>Reihenfolge, Layout oder Typografie naheliegen, dass dies so beabsichtigt ist</a:t>
            </a:r>
          </a:p>
          <a:p>
            <a:pPr marL="914400" lvl="2" indent="0">
              <a:buNone/>
            </a:pPr>
            <a:r>
              <a:rPr lang="de-DE" dirty="0" smtClean="0"/>
              <a:t>und wenn</a:t>
            </a:r>
          </a:p>
          <a:p>
            <a:pPr lvl="1">
              <a:buFont typeface="Symbol" panose="05050102010706020507" pitchFamily="18" charset="2"/>
              <a:buChar char="-"/>
            </a:pPr>
            <a:r>
              <a:rPr lang="de-DE" dirty="0" smtClean="0"/>
              <a:t>die Nominalphrase gleichzeitig auf die Funktion der Person, Familie oder Körperschaft hinweist</a:t>
            </a:r>
            <a:endParaRPr lang="de-DE" dirty="0"/>
          </a:p>
          <a:p>
            <a:pPr lvl="2"/>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
        <p:nvSpPr>
          <p:cNvPr id="6" name="Titel 5"/>
          <p:cNvSpPr>
            <a:spLocks noGrp="1"/>
          </p:cNvSpPr>
          <p:nvPr>
            <p:ph type="title"/>
          </p:nvPr>
        </p:nvSpPr>
        <p:spPr/>
        <p:txBody>
          <a:bodyPr/>
          <a:lstStyle/>
          <a:p>
            <a:r>
              <a:rPr lang="de-DE" dirty="0"/>
              <a:t>Nominalphrasen -1-</a:t>
            </a:r>
          </a:p>
        </p:txBody>
      </p:sp>
    </p:spTree>
    <p:extLst>
      <p:ext uri="{BB962C8B-B14F-4D97-AF65-F5344CB8AC3E}">
        <p14:creationId xmlns:p14="http://schemas.microsoft.com/office/powerpoint/2010/main" val="5315445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878524419"/>
              </p:ext>
            </p:extLst>
          </p:nvPr>
        </p:nvGraphicFramePr>
        <p:xfrm>
          <a:off x="323528" y="4869160"/>
          <a:ext cx="8424934" cy="1440160"/>
        </p:xfrm>
        <a:graphic>
          <a:graphicData uri="http://schemas.openxmlformats.org/drawingml/2006/table">
            <a:tbl>
              <a:tblPr firstRow="1" bandRow="1">
                <a:tableStyleId>{5C22544A-7EE6-4342-B048-85BDC9FD1C3A}</a:tableStyleId>
              </a:tblPr>
              <a:tblGrid>
                <a:gridCol w="1008112"/>
                <a:gridCol w="1152128"/>
                <a:gridCol w="2160240"/>
                <a:gridCol w="410445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2071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a:t>
                      </a:r>
                      <a:r>
                        <a:rPr lang="de-DE" dirty="0" smtClean="0">
                          <a:latin typeface="Verdana" panose="020B0604030504040204" pitchFamily="34" charset="0"/>
                          <a:ea typeface="Verdana" panose="020B0604030504040204" pitchFamily="34" charset="0"/>
                          <a:cs typeface="Verdana" panose="020B0604030504040204" pitchFamily="34" charset="0"/>
                        </a:rPr>
                        <a:t>Baumgartner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32960" y="836712"/>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869658"/>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649189"/>
            <a:ext cx="2439798" cy="1160055"/>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5"/>
          <p:cNvSpPr>
            <a:spLocks noGrp="1"/>
          </p:cNvSpPr>
          <p:nvPr>
            <p:ph type="title"/>
          </p:nvPr>
        </p:nvSpPr>
        <p:spPr/>
        <p:txBody>
          <a:bodyPr/>
          <a:lstStyle/>
          <a:p>
            <a:r>
              <a:rPr lang="de-DE" dirty="0"/>
              <a:t>Nominalphrasen -2-</a:t>
            </a:r>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2414429214"/>
              </p:ext>
            </p:extLst>
          </p:nvPr>
        </p:nvGraphicFramePr>
        <p:xfrm>
          <a:off x="395536" y="3789040"/>
          <a:ext cx="8424934" cy="1425284"/>
        </p:xfrm>
        <a:graphic>
          <a:graphicData uri="http://schemas.openxmlformats.org/drawingml/2006/table">
            <a:tbl>
              <a:tblPr firstRow="1" bandRow="1">
                <a:tableStyleId>{5C22544A-7EE6-4342-B048-85BDC9FD1C3A}</a:tableStyleId>
              </a:tblPr>
              <a:tblGrid>
                <a:gridCol w="936104"/>
                <a:gridCol w="1080120"/>
                <a:gridCol w="2232248"/>
                <a:gridCol w="417646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Aleph | Stand: 30.11.2016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1642073698"/>
              </p:ext>
            </p:extLst>
          </p:nvPr>
        </p:nvGraphicFramePr>
        <p:xfrm>
          <a:off x="384730" y="3501008"/>
          <a:ext cx="8424935" cy="2837524"/>
        </p:xfrm>
        <a:graphic>
          <a:graphicData uri="http://schemas.openxmlformats.org/drawingml/2006/table">
            <a:tbl>
              <a:tblPr firstRow="1" bandRow="1">
                <a:tableStyleId>{5C22544A-7EE6-4342-B048-85BDC9FD1C3A}</a:tableStyleId>
              </a:tblPr>
              <a:tblGrid>
                <a:gridCol w="946910"/>
                <a:gridCol w="1080120"/>
                <a:gridCol w="3096344"/>
                <a:gridCol w="330156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poem</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i="0" dirty="0" err="1" smtClean="0">
                          <a:latin typeface="Verdana" panose="020B0604030504040204" pitchFamily="34" charset="0"/>
                          <a:ea typeface="Verdana" panose="020B0604030504040204" pitchFamily="34" charset="0"/>
                          <a:cs typeface="Verdana" panose="020B0604030504040204" pitchFamily="34" charset="0"/>
                        </a:rPr>
                        <a:t>by</a:t>
                      </a:r>
                      <a:r>
                        <a:rPr lang="de-DE" b="0" i="0" baseline="0" dirty="0" smtClean="0">
                          <a:latin typeface="Verdana" panose="020B0604030504040204" pitchFamily="34" charset="0"/>
                          <a:ea typeface="Verdana" panose="020B0604030504040204" pitchFamily="34" charset="0"/>
                          <a:cs typeface="Verdana" panose="020B0604030504040204" pitchFamily="34" charset="0"/>
                        </a:rPr>
                        <a:t> </a:t>
                      </a:r>
                      <a:r>
                        <a:rPr lang="de-DE" b="0" i="0" baseline="0" dirty="0" err="1" smtClean="0">
                          <a:latin typeface="Verdana" panose="020B0604030504040204" pitchFamily="34" charset="0"/>
                          <a:ea typeface="Verdana" panose="020B0604030504040204" pitchFamily="34" charset="0"/>
                          <a:cs typeface="Verdana" panose="020B0604030504040204" pitchFamily="34" charset="0"/>
                        </a:rPr>
                        <a:t>Flexmore</a:t>
                      </a:r>
                      <a:r>
                        <a:rPr lang="de-DE" b="0" i="0" baseline="0" dirty="0" smtClean="0">
                          <a:latin typeface="Verdana" panose="020B0604030504040204" pitchFamily="34" charset="0"/>
                          <a:ea typeface="Verdana" panose="020B0604030504040204" pitchFamily="34" charset="0"/>
                          <a:cs typeface="Verdana" panose="020B0604030504040204" pitchFamily="34" charset="0"/>
                        </a:rPr>
                        <a:t> Hudson</a:t>
                      </a:r>
                      <a:endParaRPr lang="de-DE" b="0" i="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2279123"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Aleph | Stand: 30.11.2016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a:t>
            </a:r>
            <a:r>
              <a:rPr lang="de-DE" smtClean="0"/>
              <a:t>oder Anmerkung erfassen</a:t>
            </a:r>
            <a:r>
              <a:rPr lang="de-DE" dirty="0" smtClean="0"/>
              <a:t>, wenn eine Beziehung angelegt </a:t>
            </a:r>
            <a:r>
              <a:rPr lang="de-DE" dirty="0"/>
              <a:t>wird (RDA 2.4.2.3 </a:t>
            </a:r>
            <a:r>
              <a:rPr lang="de-DE" dirty="0" smtClean="0"/>
              <a:t>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5"/>
          <p:cNvSpPr>
            <a:spLocks noGrp="1"/>
          </p:cNvSpPr>
          <p:nvPr>
            <p:ph type="title"/>
          </p:nvPr>
        </p:nvSpPr>
        <p:spPr>
          <a:xfrm>
            <a:off x="251520" y="327794"/>
            <a:ext cx="8640960" cy="436910"/>
          </a:xfrm>
        </p:spPr>
        <p:txBody>
          <a:bodyPr/>
          <a:lstStyle/>
          <a:p>
            <a:r>
              <a:rPr lang="de-DE" dirty="0"/>
              <a:t>Verantwortlichkeitsangabe, die sich auf den Haupttitel bezieht -1-</a:t>
            </a:r>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74315" y="3412836"/>
            <a:ext cx="5068008" cy="724001"/>
          </a:xfrm>
          <a:prstGeom prst="rect">
            <a:avLst/>
          </a:prstGeom>
        </p:spPr>
      </p:pic>
      <p:sp>
        <p:nvSpPr>
          <p:cNvPr id="4" name="Fußzeilenplatzhalter 3"/>
          <p:cNvSpPr>
            <a:spLocks noGrp="1"/>
          </p:cNvSpPr>
          <p:nvPr>
            <p:ph type="ftr" sz="quarter" idx="14"/>
          </p:nvPr>
        </p:nvSpPr>
        <p:spPr>
          <a:xfrm>
            <a:off x="467543" y="6381328"/>
            <a:ext cx="7848873"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037591917"/>
              </p:ext>
            </p:extLst>
          </p:nvPr>
        </p:nvGraphicFramePr>
        <p:xfrm>
          <a:off x="233032" y="4237619"/>
          <a:ext cx="8659448" cy="2143709"/>
        </p:xfrm>
        <a:graphic>
          <a:graphicData uri="http://schemas.openxmlformats.org/drawingml/2006/table">
            <a:tbl>
              <a:tblPr firstRow="1" bandRow="1">
                <a:tableStyleId>{5C22544A-7EE6-4342-B048-85BDC9FD1C3A}</a:tableStyleId>
              </a:tblPr>
              <a:tblGrid>
                <a:gridCol w="738568"/>
                <a:gridCol w="936104"/>
                <a:gridCol w="4320480"/>
                <a:gridCol w="2664296"/>
              </a:tblGrid>
              <a:tr h="335235">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9242">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baseline="0"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9174">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Übersetzung: Mechthild Sandberg-</a:t>
                      </a:r>
                      <a:r>
                        <a:rPr lang="de-DE" dirty="0" err="1" smtClean="0">
                          <a:latin typeface="Verdana" panose="020B0604030504040204" pitchFamily="34" charset="0"/>
                          <a:ea typeface="Verdana" panose="020B0604030504040204" pitchFamily="34" charset="0"/>
                          <a:cs typeface="Verdana" panose="020B0604030504040204" pitchFamily="34" charset="0"/>
                        </a:rPr>
                        <a:t>Ciletti</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76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2" name="Grafik 1"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7744" y="1038971"/>
            <a:ext cx="2642879" cy="2373865"/>
          </a:xfrm>
          <a:prstGeom prst="rect">
            <a:avLst/>
          </a:prstGeom>
        </p:spPr>
      </p:pic>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36096" y="1388253"/>
            <a:ext cx="3381666" cy="2412481"/>
          </a:xfrm>
          <a:prstGeom prst="rect">
            <a:avLst/>
          </a:prstGeom>
        </p:spPr>
      </p:pic>
      <p:sp>
        <p:nvSpPr>
          <p:cNvPr id="5" name="Textfeld 4"/>
          <p:cNvSpPr txBox="1"/>
          <p:nvPr/>
        </p:nvSpPr>
        <p:spPr>
          <a:xfrm>
            <a:off x="5436096" y="854305"/>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7" name="Foliennummernplatzhalter 6"/>
          <p:cNvSpPr>
            <a:spLocks noGrp="1"/>
          </p:cNvSpPr>
          <p:nvPr>
            <p:ph type="sldNum" sz="quarter" idx="4"/>
          </p:nvPr>
        </p:nvSpPr>
        <p:spPr/>
        <p:txBody>
          <a:bodyPr/>
          <a:lstStyle/>
          <a:p>
            <a:fld id="{8A6690F1-7CA1-4166-A522-500460961984}" type="slidenum">
              <a:rPr lang="de-DE" smtClean="0"/>
              <a:pPr/>
              <a:t>43</a:t>
            </a:fld>
            <a:endParaRPr lang="de-DE"/>
          </a:p>
        </p:txBody>
      </p:sp>
      <p:sp>
        <p:nvSpPr>
          <p:cNvPr id="14" name="Textfeld 13"/>
          <p:cNvSpPr txBox="1"/>
          <p:nvPr/>
        </p:nvSpPr>
        <p:spPr>
          <a:xfrm>
            <a:off x="303658" y="2980880"/>
            <a:ext cx="1488850"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Ausschnitt:</a:t>
            </a:r>
          </a:p>
        </p:txBody>
      </p:sp>
      <p:sp>
        <p:nvSpPr>
          <p:cNvPr id="16" name="Textfeld 15"/>
          <p:cNvSpPr txBox="1"/>
          <p:nvPr/>
        </p:nvSpPr>
        <p:spPr>
          <a:xfrm>
            <a:off x="1396464" y="1385334"/>
            <a:ext cx="655256"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CD:</a:t>
            </a:r>
          </a:p>
        </p:txBody>
      </p:sp>
      <p:sp>
        <p:nvSpPr>
          <p:cNvPr id="8" name="Pfeil nach rechts 7"/>
          <p:cNvSpPr/>
          <p:nvPr/>
        </p:nvSpPr>
        <p:spPr>
          <a:xfrm>
            <a:off x="110325" y="3800734"/>
            <a:ext cx="602490" cy="433316"/>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itel 9"/>
          <p:cNvSpPr>
            <a:spLocks noGrp="1"/>
          </p:cNvSpPr>
          <p:nvPr>
            <p:ph type="title"/>
          </p:nvPr>
        </p:nvSpPr>
        <p:spPr>
          <a:xfrm>
            <a:off x="251520" y="332656"/>
            <a:ext cx="8640960" cy="508918"/>
          </a:xfrm>
        </p:spPr>
        <p:txBody>
          <a:bodyPr/>
          <a:lstStyle/>
          <a:p>
            <a:r>
              <a:rPr lang="de-DE" dirty="0"/>
              <a:t>Verantwortlichkeitsangabe, die sich auf den Haupttitel bezieht -2-</a:t>
            </a:r>
          </a:p>
        </p:txBody>
      </p:sp>
    </p:spTree>
    <p:extLst>
      <p:ext uri="{BB962C8B-B14F-4D97-AF65-F5344CB8AC3E}">
        <p14:creationId xmlns:p14="http://schemas.microsoft.com/office/powerpoint/2010/main" val="11618906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81328"/>
            <a:ext cx="7488832"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104196961"/>
              </p:ext>
            </p:extLst>
          </p:nvPr>
        </p:nvGraphicFramePr>
        <p:xfrm>
          <a:off x="2679601" y="1124744"/>
          <a:ext cx="6264694" cy="4165217"/>
        </p:xfrm>
        <a:graphic>
          <a:graphicData uri="http://schemas.openxmlformats.org/drawingml/2006/table">
            <a:tbl>
              <a:tblPr firstRow="1" bandRow="1">
                <a:tableStyleId>{5C22544A-7EE6-4342-B048-85BDC9FD1C3A}</a:tableStyleId>
              </a:tblPr>
              <a:tblGrid>
                <a:gridCol w="956295"/>
                <a:gridCol w="864096"/>
                <a:gridCol w="2016224"/>
                <a:gridCol w="2428079"/>
              </a:tblGrid>
              <a:tr h="35576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7177">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600"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2160"/>
                        </a:lnSpc>
                        <a:spcBef>
                          <a:spcPts val="600"/>
                        </a:spcBef>
                        <a:spcAft>
                          <a:spcPts val="600"/>
                        </a:spcAft>
                        <a:buClrTx/>
                        <a:buSzTx/>
                        <a:buFontTx/>
                        <a:buNone/>
                        <a:tabLst/>
                        <a:defRPr/>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Herausgeber Egon Stephan, Wolfgang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Schmidt</a:t>
                      </a: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69201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a:t>
                      </a:r>
                      <a:r>
                        <a:rPr lang="de-DE" dirty="0" err="1" smtClean="0">
                          <a:latin typeface="Verdana" panose="020B0604030504040204" pitchFamily="34" charset="0"/>
                          <a:ea typeface="Verdana" panose="020B0604030504040204" pitchFamily="34" charset="0"/>
                          <a:cs typeface="Verdana" panose="020B0604030504040204" pitchFamily="34" charset="0"/>
                        </a:rPr>
                        <a:t>keitsangabe</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32656"/>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06930"/>
            <a:ext cx="2439777" cy="3136855"/>
          </a:xfrm>
          <a:prstGeom prst="rect">
            <a:avLst/>
          </a:prstGeom>
          <a:ln>
            <a:solidFill>
              <a:schemeClr val="tx1"/>
            </a:solidFill>
          </a:ln>
        </p:spPr>
      </p:pic>
      <p:sp>
        <p:nvSpPr>
          <p:cNvPr id="8" name="Textfeld 7"/>
          <p:cNvSpPr txBox="1"/>
          <p:nvPr/>
        </p:nvSpPr>
        <p:spPr>
          <a:xfrm>
            <a:off x="395536" y="5373216"/>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427984" y="1101359"/>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2523686377"/>
              </p:ext>
            </p:extLst>
          </p:nvPr>
        </p:nvGraphicFramePr>
        <p:xfrm>
          <a:off x="539552" y="4230182"/>
          <a:ext cx="8117247" cy="2142051"/>
        </p:xfrm>
        <a:graphic>
          <a:graphicData uri="http://schemas.openxmlformats.org/drawingml/2006/table">
            <a:tbl>
              <a:tblPr firstRow="1" bandRow="1">
                <a:tableStyleId>{5C22544A-7EE6-4342-B048-85BDC9FD1C3A}</a:tableStyleId>
              </a:tblPr>
              <a:tblGrid>
                <a:gridCol w="936104"/>
                <a:gridCol w="1008112"/>
                <a:gridCol w="3312806"/>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301208"/>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154586"/>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484784"/>
            <a:ext cx="2755908" cy="2697801"/>
          </a:xfrm>
          <a:prstGeom prst="rect">
            <a:avLst/>
          </a:prstGeom>
          <a:ln w="3175">
            <a:solidFill>
              <a:schemeClr val="tx1"/>
            </a:solidFill>
          </a:ln>
        </p:spPr>
      </p:pic>
      <p:sp>
        <p:nvSpPr>
          <p:cNvPr id="13" name="Textplatzhalter 2"/>
          <p:cNvSpPr txBox="1">
            <a:spLocks/>
          </p:cNvSpPr>
          <p:nvPr/>
        </p:nvSpPr>
        <p:spPr>
          <a:xfrm>
            <a:off x="847188" y="1052735"/>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3.02.02: Verantwortlichkeitsangabe | Aleph | Stand: 30.11.2016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5"/>
          <p:cNvSpPr>
            <a:spLocks noGrp="1"/>
          </p:cNvSpPr>
          <p:nvPr>
            <p:ph type="title"/>
          </p:nvPr>
        </p:nvSpPr>
        <p:spPr/>
        <p:txBody>
          <a:bodyPr/>
          <a:lstStyle/>
          <a:p>
            <a:r>
              <a:rPr lang="de-DE" dirty="0"/>
              <a:t>Anmerkung zur Verantwortlichkeitsangabe -1-</a:t>
            </a:r>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3505789656"/>
              </p:ext>
            </p:extLst>
          </p:nvPr>
        </p:nvGraphicFramePr>
        <p:xfrm>
          <a:off x="611560" y="3501008"/>
          <a:ext cx="7571183" cy="2224027"/>
        </p:xfrm>
        <a:graphic>
          <a:graphicData uri="http://schemas.openxmlformats.org/drawingml/2006/table">
            <a:tbl>
              <a:tblPr firstRow="1" bandRow="1">
                <a:tableStyleId>{5C22544A-7EE6-4342-B048-85BDC9FD1C3A}</a:tableStyleId>
              </a:tblPr>
              <a:tblGrid>
                <a:gridCol w="1053760"/>
                <a:gridCol w="1053760"/>
                <a:gridCol w="2789024"/>
                <a:gridCol w="2674639"/>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2237169827"/>
              </p:ext>
            </p:extLst>
          </p:nvPr>
        </p:nvGraphicFramePr>
        <p:xfrm>
          <a:off x="513377" y="4110640"/>
          <a:ext cx="8117247" cy="2142051"/>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8"/>
          <p:cNvSpPr>
            <a:spLocks noGrp="1"/>
          </p:cNvSpPr>
          <p:nvPr>
            <p:ph type="title"/>
          </p:nvPr>
        </p:nvSpPr>
        <p:spPr/>
        <p:txBody>
          <a:bodyPr/>
          <a:lstStyle/>
          <a:p>
            <a:r>
              <a:rPr lang="de-DE" dirty="0"/>
              <a:t>Anmerkung zur Verantwortlichkeitsangabe  -3-</a:t>
            </a:r>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63839" y="1059273"/>
            <a:ext cx="3888431" cy="45697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2204497339"/>
              </p:ext>
            </p:extLst>
          </p:nvPr>
        </p:nvGraphicFramePr>
        <p:xfrm>
          <a:off x="402588" y="3867584"/>
          <a:ext cx="8273868" cy="2513744"/>
        </p:xfrm>
        <a:graphic>
          <a:graphicData uri="http://schemas.openxmlformats.org/drawingml/2006/table">
            <a:tbl>
              <a:tblPr firstRow="1" bandRow="1">
                <a:tableStyleId>{5C22544A-7EE6-4342-B048-85BDC9FD1C3A}</a:tableStyleId>
              </a:tblPr>
              <a:tblGrid>
                <a:gridCol w="1001060"/>
                <a:gridCol w="1008112"/>
                <a:gridCol w="3384376"/>
                <a:gridCol w="2880320"/>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07824">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501</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t>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Mackay</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0080">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008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18687" y="1419312"/>
            <a:ext cx="4016140" cy="2366356"/>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1783243" y="196811"/>
            <a:ext cx="1211294" cy="4274738"/>
          </a:xfrm>
          <a:prstGeom prst="rect">
            <a:avLst/>
          </a:prstGeom>
          <a:ln w="3175">
            <a:solidFill>
              <a:schemeClr val="tx1"/>
            </a:solidFill>
          </a:ln>
        </p:spPr>
      </p:pic>
      <p:sp>
        <p:nvSpPr>
          <p:cNvPr id="12" name="Textplatzhalter 2"/>
          <p:cNvSpPr txBox="1">
            <a:spLocks/>
          </p:cNvSpPr>
          <p:nvPr/>
        </p:nvSpPr>
        <p:spPr>
          <a:xfrm>
            <a:off x="4897834" y="1040172"/>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5"/>
          <p:cNvSpPr>
            <a:spLocks noGrp="1"/>
          </p:cNvSpPr>
          <p:nvPr>
            <p:ph type="title"/>
          </p:nvPr>
        </p:nvSpPr>
        <p:spPr/>
        <p:txBody>
          <a:bodyPr/>
          <a:lstStyle/>
          <a:p>
            <a:r>
              <a:rPr lang="de-DE" dirty="0"/>
              <a:t>Anmerkung zur Verantwortlichkeitsangabe  -4-</a:t>
            </a:r>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Anmerkung zur Verantwortlichkeitsangabe  -5-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51</a:t>
            </a:fld>
            <a:endParaRPr lang="de-DE"/>
          </a:p>
        </p:txBody>
      </p:sp>
      <p:sp>
        <p:nvSpPr>
          <p:cNvPr id="11" name="Textplatzhalter 10"/>
          <p:cNvSpPr>
            <a:spLocks noGrp="1"/>
          </p:cNvSpPr>
          <p:nvPr>
            <p:ph type="body" sz="quarter" idx="13"/>
          </p:nvPr>
        </p:nvSpPr>
        <p:spPr>
          <a:xfrm>
            <a:off x="251520" y="836712"/>
            <a:ext cx="8640960" cy="5256584"/>
          </a:xfrm>
        </p:spPr>
        <p:txBody>
          <a:bodyPr/>
          <a:lstStyle/>
          <a:p>
            <a:endParaRPr lang="de-DE" dirty="0" smtClean="0">
              <a:ea typeface="Verdana" panose="020B0604030504040204" pitchFamily="34" charset="0"/>
              <a:cs typeface="Verdana" panose="020B0604030504040204" pitchFamily="34" charset="0"/>
            </a:endParaRPr>
          </a:p>
          <a:p>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rPr>
              <a:t>Alternativ </a:t>
            </a:r>
            <a:r>
              <a:rPr lang="de-DE" dirty="0">
                <a:ea typeface="Verdana" panose="020B0604030504040204" pitchFamily="34" charset="0"/>
                <a:cs typeface="Verdana" panose="020B0604030504040204" pitchFamily="34" charset="0"/>
              </a:rPr>
              <a:t>könnten diese Personen auch in weiteren </a:t>
            </a:r>
            <a:r>
              <a:rPr lang="de-DE" dirty="0" smtClean="0">
                <a:ea typeface="Verdana" panose="020B0604030504040204" pitchFamily="34" charset="0"/>
                <a:cs typeface="Verdana" panose="020B0604030504040204" pitchFamily="34" charset="0"/>
              </a:rPr>
              <a:t>Verantwortlichkeitsangaben </a:t>
            </a:r>
            <a:r>
              <a:rPr lang="de-DE" dirty="0">
                <a:ea typeface="Verdana" panose="020B0604030504040204" pitchFamily="34" charset="0"/>
                <a:cs typeface="Verdana" panose="020B0604030504040204" pitchFamily="34" charset="0"/>
              </a:rPr>
              <a:t>erfasst werden</a:t>
            </a:r>
          </a:p>
          <a:p>
            <a:endParaRPr lang="de-DE" dirty="0"/>
          </a:p>
        </p:txBody>
      </p:sp>
    </p:spTree>
    <p:extLst>
      <p:ext uri="{BB962C8B-B14F-4D97-AF65-F5344CB8AC3E}">
        <p14:creationId xmlns:p14="http://schemas.microsoft.com/office/powerpoint/2010/main" val="20585672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Aleph | Stand: 30.11.2016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zuerst erfasste Verantwortlichkeitsangabe, die sich auf den Haupttitel bezieht</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Familien und Körperschaften vorgesehen, aber optional auch Weglassungen möglich	</a:t>
            </a:r>
          </a:p>
          <a:p>
            <a:endParaRPr lang="de-DE" dirty="0" smtClean="0"/>
          </a:p>
          <a:p>
            <a:r>
              <a:rPr lang="de-DE" dirty="0" smtClean="0"/>
              <a:t>Nach den Anwendungsrichtlinien Weglassungen nur, wenn umfangreiche Aufzählungen vorhanden sind</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Aleph | Stand: 30.11.2016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30.11.2016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30.11.2016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3179</Words>
  <Application>Microsoft Office PowerPoint</Application>
  <PresentationFormat>Bildschirmpräsentation (4:3)</PresentationFormat>
  <Paragraphs>651</Paragraphs>
  <Slides>54</Slides>
  <Notes>14</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-5-</vt:lpstr>
      <vt:lpstr>Mehrere Verantwortlichkeitsangaben -4-</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238</cp:revision>
  <cp:lastPrinted>2015-03-09T12:50:56Z</cp:lastPrinted>
  <dcterms:created xsi:type="dcterms:W3CDTF">2014-02-18T07:01:40Z</dcterms:created>
  <dcterms:modified xsi:type="dcterms:W3CDTF">2016-12-14T13:44:26Z</dcterms:modified>
</cp:coreProperties>
</file>