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5" r:id="rId33"/>
    <p:sldId id="368" r:id="rId34"/>
    <p:sldId id="366"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7" r:id="rId52"/>
    <p:sldId id="364" r:id="rId53"/>
    <p:sldId id="332" r:id="rId54"/>
    <p:sldId id="351" r:id="rId55"/>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DF4"/>
    <a:srgbClr val="D0D8E8"/>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3816" autoAdjust="0"/>
  </p:normalViewPr>
  <p:slideViewPr>
    <p:cSldViewPr>
      <p:cViewPr>
        <p:scale>
          <a:sx n="100" d="100"/>
          <a:sy n="100" d="100"/>
        </p:scale>
        <p:origin x="-1392" y="-21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7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16.03.2016</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16.03.2016</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a:t>
            </a:r>
            <a:r>
              <a:rPr lang="de-DE" i="0" dirty="0" smtClean="0">
                <a:latin typeface="Verdana" panose="020B0604030504040204" pitchFamily="34" charset="0"/>
                <a:ea typeface="Verdana" panose="020B0604030504040204" pitchFamily="34" charset="0"/>
                <a:cs typeface="Verdana" panose="020B0604030504040204" pitchFamily="34" charset="0"/>
              </a:rPr>
              <a:t> können entweder auch 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der Verantwortlichkeitsangabe oder alternativ in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328747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Hinweis: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In</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a:t>
            </a:r>
            <a:r>
              <a:rPr lang="de-DE" sz="1200" kern="120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Standardelement ist aber nur die zuerst erfasste Verantwortlichkeitsangabe zum Haupttitel.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a:t>
            </a:r>
            <a:r>
              <a:rPr lang="de-DE" sz="1200" kern="1200" dirty="0" smtClean="0">
                <a:solidFill>
                  <a:schemeClr val="tx1"/>
                </a:solidFill>
                <a:effectLst/>
                <a:latin typeface="+mn-lt"/>
                <a:ea typeface="+mn-ea"/>
                <a:cs typeface="+mn-cs"/>
              </a:rPr>
              <a:t>Da die Körperschaften in unterschiedlichen Informationsquellen erscheinen, werden sie in getrennten Verantwortlichkeitsangaben erfasst, auch wenn sie in einer hierarchischen Beziehung stehen.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513858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dirty="0"/>
          </a:p>
        </p:txBody>
      </p:sp>
    </p:spTree>
    <p:extLst>
      <p:ext uri="{BB962C8B-B14F-4D97-AF65-F5344CB8AC3E}">
        <p14:creationId xmlns:p14="http://schemas.microsoft.com/office/powerpoint/2010/main" val="782057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Hinweis: Die 2. Verantwortlichkeitsangabe ist zwar kein Standardelement, sollte in diesem Fall aber ebenfalls erfasst werden: Die Übersetzerin ist auf der bevorzugten Informationsquelle genannt und gehört zu den Mitwirkenden, die einen bedeutenden Beitrag zur Realisierung einer Ressource leisten. Daher ist sie in diesem</a:t>
            </a:r>
            <a:r>
              <a:rPr lang="de-DE" sz="1200" kern="1200" baseline="0" dirty="0" smtClean="0">
                <a:solidFill>
                  <a:schemeClr val="tx1"/>
                </a:solidFill>
                <a:effectLst/>
                <a:latin typeface="+mn-lt"/>
                <a:ea typeface="+mn-ea"/>
                <a:cs typeface="+mn-cs"/>
              </a:rPr>
              <a:t> Fall ein Standardelement und es </a:t>
            </a:r>
            <a:r>
              <a:rPr lang="de-DE" sz="1200" kern="1200" dirty="0" smtClean="0">
                <a:solidFill>
                  <a:schemeClr val="tx1"/>
                </a:solidFill>
                <a:effectLst/>
                <a:latin typeface="+mn-lt"/>
                <a:ea typeface="+mn-ea"/>
                <a:cs typeface="+mn-cs"/>
              </a:rPr>
              <a:t>sollte eine Beziehung erfasst werden (RDA 20.2.1.3 D-A-CH). In RDA 2.4.2.3 wiederum wird für Fälle, in denen eine Beziehung erfasst wird, empfohlen, auch eine entsprechende Verantwortlichkeitsangabe oder Anmerkung zu machen. </a:t>
            </a:r>
          </a:p>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dirty="0" smtClean="0"/>
              <a:t>AG RDA Schulungsunterlagen – Modul 3.02.02: Verantwortlichkeitsangabe | PICA DNB/ZDB | Stand: 18.06.2015 | CC BY-NC-SA</a:t>
            </a:r>
            <a:endParaRPr lang="de-DE" dirty="0"/>
          </a:p>
        </p:txBody>
      </p:sp>
      <p:sp>
        <p:nvSpPr>
          <p:cNvPr id="3" name="Foliennummernplatzhalter 2"/>
          <p:cNvSpPr>
            <a:spLocks noGrp="1"/>
          </p:cNvSpPr>
          <p:nvPr>
            <p:ph type="sldNum" sz="quarter" idx="15"/>
          </p:nvPr>
        </p:nvSpPr>
        <p:spPr>
          <a:xfrm>
            <a:off x="8388424" y="6381328"/>
            <a:ext cx="648072" cy="432048"/>
          </a:xfrm>
        </p:spPr>
        <p:txBody>
          <a:bodyPr/>
          <a:lstStyle>
            <a:lvl1pPr>
              <a:defRPr sz="10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9D73A205-92A3-4F65-B6DF-FB7CF7B3D116}"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04235"/>
            <a:ext cx="7632848"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PICA DNB/ZDB | Stand: 18.06.2015 | CC BY-NC-SA</a:t>
            </a:r>
            <a:endParaRPr lang="de-DE" dirty="0"/>
          </a:p>
        </p:txBody>
      </p:sp>
      <p:sp>
        <p:nvSpPr>
          <p:cNvPr id="4" name="Foliennummernplatzhalter 3"/>
          <p:cNvSpPr>
            <a:spLocks noGrp="1"/>
          </p:cNvSpPr>
          <p:nvPr>
            <p:ph type="sldNum" sz="quarter" idx="4"/>
          </p:nvPr>
        </p:nvSpPr>
        <p:spPr>
          <a:xfrm>
            <a:off x="8388424" y="6309320"/>
            <a:ext cx="648072" cy="432048"/>
          </a:xfrm>
          <a:prstGeom prst="rect">
            <a:avLst/>
          </a:prstGeom>
        </p:spPr>
        <p:txBody>
          <a:bodyPr vert="horz" lIns="91440" tIns="45720" rIns="91440" bIns="45720" rtlCol="0" anchor="ctr"/>
          <a:lstStyle>
            <a:lvl1pPr algn="r">
              <a:defRPr sz="100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defRPr>
            </a:lvl1pPr>
          </a:lstStyle>
          <a:p>
            <a:fld id="{9D73A205-92A3-4F65-B6DF-FB7CF7B3D116}" type="slidenum">
              <a:rPr lang="de-DE" smtClean="0"/>
              <a:pPr/>
              <a:t>‹Nr.›</a:t>
            </a:fld>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8.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9.tmp"/></Relationships>
</file>

<file path=ppt/slides/_rels/slide34.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tmp"/><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4.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7.tmp"/><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1.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9.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9.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10</a:t>
            </a:fld>
            <a:endParaRPr lang="de-DE" dirty="0"/>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350771483"/>
              </p:ext>
            </p:extLst>
          </p:nvPr>
        </p:nvGraphicFramePr>
        <p:xfrm>
          <a:off x="467544" y="1700808"/>
          <a:ext cx="7920880" cy="993661"/>
        </p:xfrm>
        <a:graphic>
          <a:graphicData uri="http://schemas.openxmlformats.org/drawingml/2006/table">
            <a:tbl>
              <a:tblPr firstRow="1" bandRow="1">
                <a:tableStyleId>{5C22544A-7EE6-4342-B048-85BDC9FD1C3A}</a:tableStyleId>
              </a:tblPr>
              <a:tblGrid>
                <a:gridCol w="1152128"/>
                <a:gridCol w="3078580"/>
                <a:gridCol w="369017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Ronald H. </a:t>
                      </a:r>
                      <a:r>
                        <a:rPr lang="de-DE" sz="1800" dirty="0" err="1" smtClean="0">
                          <a:latin typeface="Verdana" panose="020B0604030504040204" pitchFamily="34" charset="0"/>
                          <a:ea typeface="Verdana" panose="020B0604030504040204" pitchFamily="34" charset="0"/>
                          <a:cs typeface="Verdana" panose="020B0604030504040204" pitchFamily="34" charset="0"/>
                        </a:rPr>
                        <a:t>Bayor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649112735"/>
              </p:ext>
            </p:extLst>
          </p:nvPr>
        </p:nvGraphicFramePr>
        <p:xfrm>
          <a:off x="467544" y="5301208"/>
          <a:ext cx="7920880" cy="993661"/>
        </p:xfrm>
        <a:graphic>
          <a:graphicData uri="http://schemas.openxmlformats.org/drawingml/2006/table">
            <a:tbl>
              <a:tblPr firstRow="1" bandRow="1">
                <a:tableStyleId>{5C22544A-7EE6-4342-B048-85BDC9FD1C3A}</a:tableStyleId>
              </a:tblPr>
              <a:tblGrid>
                <a:gridCol w="1224136"/>
                <a:gridCol w="3052296"/>
                <a:gridCol w="364444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1187110145"/>
              </p:ext>
            </p:extLst>
          </p:nvPr>
        </p:nvGraphicFramePr>
        <p:xfrm>
          <a:off x="467544" y="3573016"/>
          <a:ext cx="7920880" cy="993661"/>
        </p:xfrm>
        <a:graphic>
          <a:graphicData uri="http://schemas.openxmlformats.org/drawingml/2006/table">
            <a:tbl>
              <a:tblPr firstRow="1" bandRow="1">
                <a:tableStyleId>{5C22544A-7EE6-4342-B048-85BDC9FD1C3A}</a:tableStyleId>
              </a:tblPr>
              <a:tblGrid>
                <a:gridCol w="1152128"/>
                <a:gridCol w="3078580"/>
                <a:gridCol w="369017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829323"/>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19" name="Pfeil nach rechts 18"/>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4466634" y="4653136"/>
            <a:ext cx="4217180"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Abkürzung „Jr.“ wird nach RDA</a:t>
            </a:r>
          </a:p>
          <a:p>
            <a:r>
              <a:rPr lang="de-DE" dirty="0" smtClean="0">
                <a:latin typeface="Verdana" panose="020B0604030504040204" pitchFamily="34" charset="0"/>
                <a:ea typeface="Verdana" panose="020B0604030504040204" pitchFamily="34" charset="0"/>
                <a:cs typeface="Verdana" panose="020B0604030504040204" pitchFamily="34" charset="0"/>
              </a:rPr>
              <a:t>Anhang A.11.6 groß geschrieben</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11</a:t>
            </a:fld>
            <a:endParaRPr lang="de-DE" dirty="0"/>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00660529"/>
              </p:ext>
            </p:extLst>
          </p:nvPr>
        </p:nvGraphicFramePr>
        <p:xfrm>
          <a:off x="398182" y="1700808"/>
          <a:ext cx="8134258" cy="993661"/>
        </p:xfrm>
        <a:graphic>
          <a:graphicData uri="http://schemas.openxmlformats.org/drawingml/2006/table">
            <a:tbl>
              <a:tblPr firstRow="1" bandRow="1">
                <a:tableStyleId>{5C22544A-7EE6-4342-B048-85BDC9FD1C3A}</a:tableStyleId>
              </a:tblPr>
              <a:tblGrid>
                <a:gridCol w="1080120"/>
                <a:gridCol w="3024336"/>
                <a:gridCol w="402980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2930253"/>
              </p:ext>
            </p:extLst>
          </p:nvPr>
        </p:nvGraphicFramePr>
        <p:xfrm>
          <a:off x="467544" y="4869160"/>
          <a:ext cx="8064896" cy="993661"/>
        </p:xfrm>
        <a:graphic>
          <a:graphicData uri="http://schemas.openxmlformats.org/drawingml/2006/table">
            <a:tbl>
              <a:tblPr firstRow="1" bandRow="1">
                <a:tableStyleId>{5C22544A-7EE6-4342-B048-85BDC9FD1C3A}</a:tableStyleId>
              </a:tblPr>
              <a:tblGrid>
                <a:gridCol w="1080120"/>
                <a:gridCol w="3096344"/>
                <a:gridCol w="388843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12</a:t>
            </a:fld>
            <a:endParaRPr lang="de-DE" dirty="0"/>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35013635"/>
              </p:ext>
            </p:extLst>
          </p:nvPr>
        </p:nvGraphicFramePr>
        <p:xfrm>
          <a:off x="398182" y="3068960"/>
          <a:ext cx="8206266" cy="1066800"/>
        </p:xfrm>
        <a:graphic>
          <a:graphicData uri="http://schemas.openxmlformats.org/drawingml/2006/table">
            <a:tbl>
              <a:tblPr firstRow="1" bandRow="1">
                <a:tableStyleId>{5C22544A-7EE6-4342-B048-85BDC9FD1C3A}</a:tableStyleId>
              </a:tblPr>
              <a:tblGrid>
                <a:gridCol w="1080120"/>
                <a:gridCol w="3153234"/>
                <a:gridCol w="39729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7" name="Textfeld 6"/>
          <p:cNvSpPr txBox="1"/>
          <p:nvPr/>
        </p:nvSpPr>
        <p:spPr>
          <a:xfrm>
            <a:off x="395536" y="4797152"/>
            <a:ext cx="6819496"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Groß- und Kleinschreibung nach RDA Anhang A.11.6 und</a:t>
            </a:r>
          </a:p>
          <a:p>
            <a:r>
              <a:rPr lang="de-DE" dirty="0" smtClean="0">
                <a:latin typeface="Verdana" panose="020B0604030504040204" pitchFamily="34" charset="0"/>
                <a:ea typeface="Verdana" panose="020B0604030504040204" pitchFamily="34" charset="0"/>
                <a:cs typeface="Verdana" panose="020B0604030504040204" pitchFamily="34" charset="0"/>
              </a:rPr>
              <a:t>RDA  Anhang A.16.5 </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13</a:t>
            </a:fld>
            <a:endParaRPr lang="de-DE" dirty="0"/>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4229183465"/>
              </p:ext>
            </p:extLst>
          </p:nvPr>
        </p:nvGraphicFramePr>
        <p:xfrm>
          <a:off x="478632" y="2204864"/>
          <a:ext cx="8197824" cy="993661"/>
        </p:xfrm>
        <a:graphic>
          <a:graphicData uri="http://schemas.openxmlformats.org/drawingml/2006/table">
            <a:tbl>
              <a:tblPr firstRow="1" bandRow="1">
                <a:tableStyleId>{5C22544A-7EE6-4342-B048-85BDC9FD1C3A}</a:tableStyleId>
              </a:tblPr>
              <a:tblGrid>
                <a:gridCol w="1224136"/>
                <a:gridCol w="3065574"/>
                <a:gridCol w="3908114"/>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378943997"/>
              </p:ext>
            </p:extLst>
          </p:nvPr>
        </p:nvGraphicFramePr>
        <p:xfrm>
          <a:off x="478632" y="4725144"/>
          <a:ext cx="8197824" cy="1066800"/>
        </p:xfrm>
        <a:graphic>
          <a:graphicData uri="http://schemas.openxmlformats.org/drawingml/2006/table">
            <a:tbl>
              <a:tblPr firstRow="1" bandRow="1">
                <a:tableStyleId>{5C22544A-7EE6-4342-B048-85BDC9FD1C3A}</a:tableStyleId>
              </a:tblPr>
              <a:tblGrid>
                <a:gridCol w="1152128"/>
                <a:gridCol w="3063384"/>
                <a:gridCol w="3982312"/>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de</a:t>
                      </a:r>
                      <a:r>
                        <a:rPr lang="de-DE" baseline="0" dirty="0" smtClean="0">
                          <a:latin typeface="Verdana" panose="020B0604030504040204" pitchFamily="34" charset="0"/>
                          <a:ea typeface="Verdana" panose="020B0604030504040204" pitchFamily="34" charset="0"/>
                          <a:cs typeface="Verdana" panose="020B0604030504040204" pitchFamily="34" charset="0"/>
                        </a:rPr>
                        <a:t>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14</a:t>
            </a:fld>
            <a:endParaRPr lang="de-DE" dirty="0"/>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15</a:t>
            </a:fld>
            <a:endParaRPr lang="de-DE" dirty="0"/>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16</a:t>
            </a:fld>
            <a:endParaRPr lang="de-DE" dirty="0"/>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2736299"/>
              </p:ext>
            </p:extLst>
          </p:nvPr>
        </p:nvGraphicFramePr>
        <p:xfrm>
          <a:off x="395536" y="1988840"/>
          <a:ext cx="8352928" cy="1101185"/>
        </p:xfrm>
        <a:graphic>
          <a:graphicData uri="http://schemas.openxmlformats.org/drawingml/2006/table">
            <a:tbl>
              <a:tblPr firstRow="1" bandRow="1">
                <a:tableStyleId>{5C22544A-7EE6-4342-B048-85BDC9FD1C3A}</a:tableStyleId>
              </a:tblPr>
              <a:tblGrid>
                <a:gridCol w="864096"/>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14704943"/>
              </p:ext>
            </p:extLst>
          </p:nvPr>
        </p:nvGraphicFramePr>
        <p:xfrm>
          <a:off x="391218" y="5085184"/>
          <a:ext cx="8357246" cy="1101185"/>
        </p:xfrm>
        <a:graphic>
          <a:graphicData uri="http://schemas.openxmlformats.org/drawingml/2006/table">
            <a:tbl>
              <a:tblPr firstRow="1" bandRow="1">
                <a:tableStyleId>{5C22544A-7EE6-4342-B048-85BDC9FD1C3A}</a:tableStyleId>
              </a:tblPr>
              <a:tblGrid>
                <a:gridCol w="864096"/>
                <a:gridCol w="2857194"/>
                <a:gridCol w="463595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17</a:t>
            </a:fld>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572161439"/>
              </p:ext>
            </p:extLst>
          </p:nvPr>
        </p:nvGraphicFramePr>
        <p:xfrm>
          <a:off x="323528" y="4005064"/>
          <a:ext cx="8352928" cy="1120484"/>
        </p:xfrm>
        <a:graphic>
          <a:graphicData uri="http://schemas.openxmlformats.org/drawingml/2006/table">
            <a:tbl>
              <a:tblPr firstRow="1" bandRow="1">
                <a:tableStyleId>{5C22544A-7EE6-4342-B048-85BDC9FD1C3A}</a:tableStyleId>
              </a:tblPr>
              <a:tblGrid>
                <a:gridCol w="864096"/>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18</a:t>
            </a:fld>
            <a:endParaRPr lang="de-DE" dirty="0"/>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49537309"/>
              </p:ext>
            </p:extLst>
          </p:nvPr>
        </p:nvGraphicFramePr>
        <p:xfrm>
          <a:off x="300311" y="1844824"/>
          <a:ext cx="8448153" cy="1101185"/>
        </p:xfrm>
        <a:graphic>
          <a:graphicData uri="http://schemas.openxmlformats.org/drawingml/2006/table">
            <a:tbl>
              <a:tblPr firstRow="1" bandRow="1">
                <a:tableStyleId>{5C22544A-7EE6-4342-B048-85BDC9FD1C3A}</a:tableStyleId>
              </a:tblPr>
              <a:tblGrid>
                <a:gridCol w="936104"/>
                <a:gridCol w="2880320"/>
                <a:gridCol w="463172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49062947"/>
              </p:ext>
            </p:extLst>
          </p:nvPr>
        </p:nvGraphicFramePr>
        <p:xfrm>
          <a:off x="323528" y="4653136"/>
          <a:ext cx="8424936" cy="1120484"/>
        </p:xfrm>
        <a:graphic>
          <a:graphicData uri="http://schemas.openxmlformats.org/drawingml/2006/table">
            <a:tbl>
              <a:tblPr firstRow="1" bandRow="1">
                <a:tableStyleId>{5C22544A-7EE6-4342-B048-85BDC9FD1C3A}</a:tableStyleId>
              </a:tblPr>
              <a:tblGrid>
                <a:gridCol w="936104"/>
                <a:gridCol w="2861512"/>
                <a:gridCol w="462732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19</a:t>
            </a:fld>
            <a:endParaRPr lang="de-DE" dirty="0"/>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2</a:t>
            </a:fld>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a:t>
            </a:r>
            <a:r>
              <a:rPr lang="de-DE" smtClean="0"/>
              <a:t>z. B</a:t>
            </a:r>
            <a:r>
              <a:rPr lang="de-DE" dirty="0" smtClean="0"/>
              <a:t>. Klammern oder Semikolon</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20</a:t>
            </a:fld>
            <a:endParaRPr lang="de-DE" dirty="0"/>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642720277"/>
              </p:ext>
            </p:extLst>
          </p:nvPr>
        </p:nvGraphicFramePr>
        <p:xfrm>
          <a:off x="251520" y="3717032"/>
          <a:ext cx="8496944" cy="2592288"/>
        </p:xfrm>
        <a:graphic>
          <a:graphicData uri="http://schemas.openxmlformats.org/drawingml/2006/table">
            <a:tbl>
              <a:tblPr firstRow="1" bandRow="1">
                <a:tableStyleId>{5C22544A-7EE6-4342-B048-85BDC9FD1C3A}</a:tableStyleId>
              </a:tblPr>
              <a:tblGrid>
                <a:gridCol w="792088"/>
                <a:gridCol w="2880320"/>
                <a:gridCol w="4824536"/>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21</a:t>
            </a:fld>
            <a:endParaRPr lang="de-DE" dirty="0"/>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73730231"/>
              </p:ext>
            </p:extLst>
          </p:nvPr>
        </p:nvGraphicFramePr>
        <p:xfrm>
          <a:off x="251520" y="3068960"/>
          <a:ext cx="8424936" cy="2592288"/>
        </p:xfrm>
        <a:graphic>
          <a:graphicData uri="http://schemas.openxmlformats.org/drawingml/2006/table">
            <a:tbl>
              <a:tblPr firstRow="1" bandRow="1">
                <a:tableStyleId>{5C22544A-7EE6-4342-B048-85BDC9FD1C3A}</a:tableStyleId>
              </a:tblPr>
              <a:tblGrid>
                <a:gridCol w="864096"/>
                <a:gridCol w="2880320"/>
                <a:gridCol w="4680520"/>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22</a:t>
            </a:fld>
            <a:endParaRPr lang="de-DE" dirty="0"/>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23</a:t>
            </a:fld>
            <a:endParaRPr lang="de-DE" dirty="0"/>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77212397"/>
              </p:ext>
            </p:extLst>
          </p:nvPr>
        </p:nvGraphicFramePr>
        <p:xfrm>
          <a:off x="395536" y="2658248"/>
          <a:ext cx="8280920" cy="2034884"/>
        </p:xfrm>
        <a:graphic>
          <a:graphicData uri="http://schemas.openxmlformats.org/drawingml/2006/table">
            <a:tbl>
              <a:tblPr firstRow="1" bandRow="1">
                <a:tableStyleId>{5C22544A-7EE6-4342-B048-85BDC9FD1C3A}</a:tableStyleId>
              </a:tblPr>
              <a:tblGrid>
                <a:gridCol w="936104"/>
                <a:gridCol w="3312368"/>
                <a:gridCol w="4032448"/>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24</a:t>
            </a:fld>
            <a:endParaRPr lang="de-DE" dirty="0"/>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5334678"/>
              </p:ext>
            </p:extLst>
          </p:nvPr>
        </p:nvGraphicFramePr>
        <p:xfrm>
          <a:off x="308942" y="2879813"/>
          <a:ext cx="8439522" cy="2136484"/>
        </p:xfrm>
        <a:graphic>
          <a:graphicData uri="http://schemas.openxmlformats.org/drawingml/2006/table">
            <a:tbl>
              <a:tblPr firstRow="1" bandRow="1">
                <a:tableStyleId>{5C22544A-7EE6-4342-B048-85BDC9FD1C3A}</a:tableStyleId>
              </a:tblPr>
              <a:tblGrid>
                <a:gridCol w="1022698"/>
                <a:gridCol w="3240360"/>
                <a:gridCol w="417646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052736"/>
            <a:ext cx="7026968" cy="1753410"/>
          </a:xfrm>
          <a:prstGeom prst="rect">
            <a:avLst/>
          </a:prstGeom>
          <a:ln w="3175">
            <a:solidFill>
              <a:schemeClr val="tx1"/>
            </a:solidFill>
          </a:ln>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25</a:t>
            </a:fld>
            <a:endParaRPr lang="de-DE" dirty="0"/>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086194768"/>
              </p:ext>
            </p:extLst>
          </p:nvPr>
        </p:nvGraphicFramePr>
        <p:xfrm>
          <a:off x="323528" y="2924944"/>
          <a:ext cx="8496944" cy="2339684"/>
        </p:xfrm>
        <a:graphic>
          <a:graphicData uri="http://schemas.openxmlformats.org/drawingml/2006/table">
            <a:tbl>
              <a:tblPr firstRow="1" bandRow="1">
                <a:tableStyleId>{5C22544A-7EE6-4342-B048-85BDC9FD1C3A}</a:tableStyleId>
              </a:tblPr>
              <a:tblGrid>
                <a:gridCol w="984110"/>
                <a:gridCol w="3280362"/>
                <a:gridCol w="4232472"/>
              </a:tblGrid>
              <a:tr h="41944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2.4</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rotWithShape="1">
          <a:blip r:embed="rId2">
            <a:extLst>
              <a:ext uri="{28A0092B-C50C-407E-A947-70E740481C1C}">
                <a14:useLocalDpi xmlns:a14="http://schemas.microsoft.com/office/drawing/2010/main" val="0"/>
              </a:ext>
            </a:extLst>
          </a:blip>
          <a:srcRect t="12278"/>
          <a:stretch/>
        </p:blipFill>
        <p:spPr>
          <a:xfrm>
            <a:off x="323528" y="952500"/>
            <a:ext cx="4497706" cy="1856162"/>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26</a:t>
            </a:fld>
            <a:endParaRPr lang="de-DE" dirty="0"/>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537636488"/>
              </p:ext>
            </p:extLst>
          </p:nvPr>
        </p:nvGraphicFramePr>
        <p:xfrm>
          <a:off x="337099" y="1052736"/>
          <a:ext cx="8411365" cy="1185796"/>
        </p:xfrm>
        <a:graphic>
          <a:graphicData uri="http://schemas.openxmlformats.org/drawingml/2006/table">
            <a:tbl>
              <a:tblPr firstRow="1" bandRow="1">
                <a:tableStyleId>{5C22544A-7EE6-4342-B048-85BDC9FD1C3A}</a:tableStyleId>
              </a:tblPr>
              <a:tblGrid>
                <a:gridCol w="1008112"/>
                <a:gridCol w="3226789"/>
                <a:gridCol w="4176464"/>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90192764"/>
              </p:ext>
            </p:extLst>
          </p:nvPr>
        </p:nvGraphicFramePr>
        <p:xfrm>
          <a:off x="356534" y="3068960"/>
          <a:ext cx="8391930" cy="1152128"/>
        </p:xfrm>
        <a:graphic>
          <a:graphicData uri="http://schemas.openxmlformats.org/drawingml/2006/table">
            <a:tbl>
              <a:tblPr firstRow="1" bandRow="1">
                <a:tableStyleId>{5C22544A-7EE6-4342-B048-85BDC9FD1C3A}</a:tableStyleId>
              </a:tblPr>
              <a:tblGrid>
                <a:gridCol w="1008112"/>
                <a:gridCol w="3279362"/>
                <a:gridCol w="4104456"/>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54116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851772395"/>
              </p:ext>
            </p:extLst>
          </p:nvPr>
        </p:nvGraphicFramePr>
        <p:xfrm>
          <a:off x="360536" y="4509120"/>
          <a:ext cx="8387928" cy="1546288"/>
        </p:xfrm>
        <a:graphic>
          <a:graphicData uri="http://schemas.openxmlformats.org/drawingml/2006/table">
            <a:tbl>
              <a:tblPr firstRow="1" bandRow="1">
                <a:tableStyleId>{5C22544A-7EE6-4342-B048-85BDC9FD1C3A}</a:tableStyleId>
              </a:tblPr>
              <a:tblGrid>
                <a:gridCol w="1008112"/>
                <a:gridCol w="3275360"/>
                <a:gridCol w="4104456"/>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27</a:t>
            </a:fld>
            <a:endParaRPr lang="de-DE" dirty="0"/>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28</a:t>
            </a:fld>
            <a:endParaRPr lang="de-DE" dirty="0"/>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29</a:t>
            </a:fld>
            <a:endParaRPr lang="de-DE" dirty="0"/>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a:t>
            </a:fld>
            <a:endParaRPr lang="de-DE" dirty="0"/>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063424308"/>
              </p:ext>
            </p:extLst>
          </p:nvPr>
        </p:nvGraphicFramePr>
        <p:xfrm>
          <a:off x="271810" y="3645024"/>
          <a:ext cx="8620670" cy="2288884"/>
        </p:xfrm>
        <a:graphic>
          <a:graphicData uri="http://schemas.openxmlformats.org/drawingml/2006/table">
            <a:tbl>
              <a:tblPr firstRow="1" bandRow="1">
                <a:tableStyleId>{5C22544A-7EE6-4342-B048-85BDC9FD1C3A}</a:tableStyleId>
              </a:tblPr>
              <a:tblGrid>
                <a:gridCol w="1080120"/>
                <a:gridCol w="3220070"/>
                <a:gridCol w="43204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47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r>
              <a:tr h="9347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herausgegeben, kommentiert und mit einem Nachwort versehen von Marion Giebel</a:t>
                      </a: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30</a:t>
            </a:fld>
            <a:endParaRPr lang="de-DE" dirty="0"/>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14507282"/>
              </p:ext>
            </p:extLst>
          </p:nvPr>
        </p:nvGraphicFramePr>
        <p:xfrm>
          <a:off x="251520" y="3665050"/>
          <a:ext cx="8640960" cy="2271357"/>
        </p:xfrm>
        <a:graphic>
          <a:graphicData uri="http://schemas.openxmlformats.org/drawingml/2006/table">
            <a:tbl>
              <a:tblPr firstRow="1" bandRow="1">
                <a:tableStyleId>{5C22544A-7EE6-4342-B048-85BDC9FD1C3A}</a:tableStyleId>
              </a:tblPr>
              <a:tblGrid>
                <a:gridCol w="1080120"/>
                <a:gridCol w="3312368"/>
                <a:gridCol w="4248472"/>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634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 Schmidt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3925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786291"/>
            <a:ext cx="2088232" cy="2850374"/>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31</a:t>
            </a:fld>
            <a:endParaRPr lang="de-DE" dirty="0"/>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63143885"/>
              </p:ext>
            </p:extLst>
          </p:nvPr>
        </p:nvGraphicFramePr>
        <p:xfrm>
          <a:off x="324162" y="3356992"/>
          <a:ext cx="8568318" cy="2232248"/>
        </p:xfrm>
        <a:graphic>
          <a:graphicData uri="http://schemas.openxmlformats.org/drawingml/2006/table">
            <a:tbl>
              <a:tblPr firstRow="1" bandRow="1">
                <a:tableStyleId>{5C22544A-7EE6-4342-B048-85BDC9FD1C3A}</a:tableStyleId>
              </a:tblPr>
              <a:tblGrid>
                <a:gridCol w="1151494"/>
                <a:gridCol w="3240360"/>
                <a:gridCol w="4176464"/>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583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Bearbeitung: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32</a:t>
            </a:fld>
            <a:endParaRPr lang="de-DE" dirty="0"/>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52985916"/>
              </p:ext>
            </p:extLst>
          </p:nvPr>
        </p:nvGraphicFramePr>
        <p:xfrm>
          <a:off x="324162" y="3228072"/>
          <a:ext cx="8568318" cy="2361168"/>
        </p:xfrm>
        <a:graphic>
          <a:graphicData uri="http://schemas.openxmlformats.org/drawingml/2006/table">
            <a:tbl>
              <a:tblPr firstRow="1" bandRow="1">
                <a:tableStyleId>{5C22544A-7EE6-4342-B048-85BDC9FD1C3A}</a:tableStyleId>
              </a:tblPr>
              <a:tblGrid>
                <a:gridCol w="1224136"/>
                <a:gridCol w="3239726"/>
                <a:gridCol w="4104456"/>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038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0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33</a:t>
            </a:fld>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7" y="1556792"/>
            <a:ext cx="3672408" cy="1584176"/>
          </a:xfrm>
          <a:prstGeom prst="rect">
            <a:avLst/>
          </a:prstGeom>
          <a:ln w="3175">
            <a:solidFill>
              <a:schemeClr val="tx1"/>
            </a:solidFill>
          </a:ln>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556792"/>
            <a:ext cx="3600953" cy="657317"/>
          </a:xfrm>
          <a:prstGeom prst="rect">
            <a:avLst/>
          </a:prstGeom>
          <a:ln w="3175">
            <a:solidFill>
              <a:schemeClr val="tx1"/>
            </a:solidFill>
          </a:ln>
        </p:spPr>
      </p:pic>
      <p:sp>
        <p:nvSpPr>
          <p:cNvPr id="2" name="Textfeld 1"/>
          <p:cNvSpPr txBox="1"/>
          <p:nvPr/>
        </p:nvSpPr>
        <p:spPr>
          <a:xfrm>
            <a:off x="467544" y="1052736"/>
            <a:ext cx="1340432"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4" name="Textfeld 3"/>
          <p:cNvSpPr txBox="1"/>
          <p:nvPr/>
        </p:nvSpPr>
        <p:spPr>
          <a:xfrm>
            <a:off x="4499992" y="1052736"/>
            <a:ext cx="2997937"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Rückseite der Titelseite:</a:t>
            </a:r>
          </a:p>
        </p:txBody>
      </p:sp>
    </p:spTree>
    <p:extLst>
      <p:ext uri="{BB962C8B-B14F-4D97-AF65-F5344CB8AC3E}">
        <p14:creationId xmlns:p14="http://schemas.microsoft.com/office/powerpoint/2010/main" val="21667060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Mehrere </a:t>
            </a:r>
            <a:r>
              <a:rPr lang="de-DE" dirty="0" smtClean="0"/>
              <a:t>Verantwortlichkeitsangaben -6-</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31345746"/>
              </p:ext>
            </p:extLst>
          </p:nvPr>
        </p:nvGraphicFramePr>
        <p:xfrm>
          <a:off x="323528" y="4018587"/>
          <a:ext cx="8568952" cy="2219110"/>
        </p:xfrm>
        <a:graphic>
          <a:graphicData uri="http://schemas.openxmlformats.org/drawingml/2006/table">
            <a:tbl>
              <a:tblPr firstRow="1" bandRow="1">
                <a:tableStyleId>{5C22544A-7EE6-4342-B048-85BDC9FD1C3A}</a:tableStyleId>
              </a:tblPr>
              <a:tblGrid>
                <a:gridCol w="1277259"/>
                <a:gridCol w="3883572"/>
                <a:gridCol w="3408121"/>
              </a:tblGrid>
              <a:tr h="3539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 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1548">
                <a:tc>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06218">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a:t>
                      </a: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r h="645584">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a:t>
                      </a: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p>
                  </a:txBody>
                  <a:tcPr anchor="ctr">
                    <a:solidFill>
                      <a:srgbClr val="D0D8E8"/>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Daniel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7" y="692696"/>
            <a:ext cx="3268937" cy="3174032"/>
          </a:xfrm>
          <a:prstGeom prst="rect">
            <a:avLst/>
          </a:prstGeom>
        </p:spPr>
      </p:pic>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8" name="Foliennummernplatzhalter 7"/>
          <p:cNvSpPr>
            <a:spLocks noGrp="1"/>
          </p:cNvSpPr>
          <p:nvPr>
            <p:ph type="sldNum" sz="quarter" idx="15"/>
          </p:nvPr>
        </p:nvSpPr>
        <p:spPr/>
        <p:txBody>
          <a:bodyPr/>
          <a:lstStyle/>
          <a:p>
            <a:fld id="{9D73A205-92A3-4F65-B6DF-FB7CF7B3D116}" type="slidenum">
              <a:rPr lang="de-DE" smtClean="0"/>
              <a:t>34</a:t>
            </a:fld>
            <a:endParaRPr lang="de-DE" dirty="0"/>
          </a:p>
        </p:txBody>
      </p:sp>
    </p:spTree>
    <p:extLst>
      <p:ext uri="{BB962C8B-B14F-4D97-AF65-F5344CB8AC3E}">
        <p14:creationId xmlns:p14="http://schemas.microsoft.com/office/powerpoint/2010/main" val="29725645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29750400"/>
              </p:ext>
            </p:extLst>
          </p:nvPr>
        </p:nvGraphicFramePr>
        <p:xfrm>
          <a:off x="323528" y="4591136"/>
          <a:ext cx="8568952" cy="1645422"/>
        </p:xfrm>
        <a:graphic>
          <a:graphicData uri="http://schemas.openxmlformats.org/drawingml/2006/table">
            <a:tbl>
              <a:tblPr firstRow="1" bandRow="1">
                <a:tableStyleId>{5C22544A-7EE6-4342-B048-85BDC9FD1C3A}</a:tableStyleId>
              </a:tblPr>
              <a:tblGrid>
                <a:gridCol w="1152128"/>
                <a:gridCol w="3672408"/>
                <a:gridCol w="374441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0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 </a:t>
                      </a:r>
                      <a:r>
                        <a:rPr lang="de-DE"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531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E9EDF4"/>
                    </a:solidFill>
                  </a:tcP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35</a:t>
            </a:fld>
            <a:endParaRPr lang="de-DE" dirty="0"/>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36</a:t>
            </a:fld>
            <a:endParaRPr lang="de-DE" dirty="0"/>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r>
              <a:rPr lang="de-DE" dirty="0" smtClean="0"/>
              <a:t>Einleitende Wendungen in Verbindung mit einem Substantiv </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37</a:t>
            </a:fld>
            <a:endParaRPr lang="de-DE" dirty="0"/>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712043429"/>
              </p:ext>
            </p:extLst>
          </p:nvPr>
        </p:nvGraphicFramePr>
        <p:xfrm>
          <a:off x="323528" y="4509120"/>
          <a:ext cx="8496944" cy="1628484"/>
        </p:xfrm>
        <a:graphic>
          <a:graphicData uri="http://schemas.openxmlformats.org/drawingml/2006/table">
            <a:tbl>
              <a:tblPr firstRow="1" bandRow="1">
                <a:tableStyleId>{5C22544A-7EE6-4342-B048-85BDC9FD1C3A}</a:tableStyleId>
              </a:tblPr>
              <a:tblGrid>
                <a:gridCol w="864096"/>
                <a:gridCol w="3672408"/>
                <a:gridCol w="396044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9" name="Foliennummernplatzhalter 8"/>
          <p:cNvSpPr>
            <a:spLocks noGrp="1"/>
          </p:cNvSpPr>
          <p:nvPr>
            <p:ph type="sldNum" sz="quarter" idx="15"/>
          </p:nvPr>
        </p:nvSpPr>
        <p:spPr/>
        <p:txBody>
          <a:bodyPr/>
          <a:lstStyle/>
          <a:p>
            <a:fld id="{9D73A205-92A3-4F65-B6DF-FB7CF7B3D116}" type="slidenum">
              <a:rPr lang="de-DE" smtClean="0"/>
              <a:t>38</a:t>
            </a:fld>
            <a:endParaRPr lang="de-DE" dirty="0"/>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274984273"/>
              </p:ext>
            </p:extLst>
          </p:nvPr>
        </p:nvGraphicFramePr>
        <p:xfrm>
          <a:off x="395536" y="3789040"/>
          <a:ext cx="8352928" cy="1425284"/>
        </p:xfrm>
        <a:graphic>
          <a:graphicData uri="http://schemas.openxmlformats.org/drawingml/2006/table">
            <a:tbl>
              <a:tblPr firstRow="1" bandRow="1">
                <a:tableStyleId>{5C22544A-7EE6-4342-B048-85BDC9FD1C3A}</a:tableStyleId>
              </a:tblPr>
              <a:tblGrid>
                <a:gridCol w="864096"/>
                <a:gridCol w="3672408"/>
                <a:gridCol w="38164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39</a:t>
            </a:fld>
            <a:endParaRPr lang="de-DE" dirty="0"/>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a:t>
            </a:fld>
            <a:endParaRPr lang="de-DE" dirty="0"/>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425846860"/>
              </p:ext>
            </p:extLst>
          </p:nvPr>
        </p:nvGraphicFramePr>
        <p:xfrm>
          <a:off x="384730" y="3501008"/>
          <a:ext cx="8424935" cy="2173980"/>
        </p:xfrm>
        <a:graphic>
          <a:graphicData uri="http://schemas.openxmlformats.org/drawingml/2006/table">
            <a:tbl>
              <a:tblPr firstRow="1" bandRow="1">
                <a:tableStyleId>{5C22544A-7EE6-4342-B048-85BDC9FD1C3A}</a:tableStyleId>
              </a:tblPr>
              <a:tblGrid>
                <a:gridCol w="946910"/>
                <a:gridCol w="1080120"/>
                <a:gridCol w="3897448"/>
                <a:gridCol w="250045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2684">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rowSpan="2">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 : a </a:t>
                      </a:r>
                      <a:r>
                        <a:rPr lang="de-DE" dirty="0" err="1" smtClean="0">
                          <a:latin typeface="Verdana" panose="020B0604030504040204" pitchFamily="34" charset="0"/>
                          <a:ea typeface="Verdana" panose="020B0604030504040204" pitchFamily="34" charset="0"/>
                          <a:cs typeface="Verdana" panose="020B0604030504040204" pitchFamily="34" charset="0"/>
                        </a:rPr>
                        <a:t>poem</a:t>
                      </a:r>
                      <a:r>
                        <a:rPr lang="de-DE" dirty="0" smtClean="0">
                          <a:latin typeface="Verdana" panose="020B0604030504040204" pitchFamily="34" charset="0"/>
                          <a:ea typeface="Verdana" panose="020B0604030504040204" pitchFamily="34" charset="0"/>
                          <a:cs typeface="Verdana" panose="020B0604030504040204" pitchFamily="34" charset="0"/>
                        </a:rPr>
                        <a:t> / </a:t>
                      </a: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Flexmore</a:t>
                      </a:r>
                      <a:r>
                        <a:rPr lang="de-DE" dirty="0" smtClean="0">
                          <a:latin typeface="Verdana" panose="020B0604030504040204" pitchFamily="34" charset="0"/>
                          <a:ea typeface="Verdana" panose="020B0604030504040204" pitchFamily="34" charset="0"/>
                          <a:cs typeface="Verdana" panose="020B0604030504040204" pitchFamily="34" charset="0"/>
                        </a:rPr>
                        <a:t> Hudson</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1021852">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txBody>
                  <a:tcPr anchor="ctr">
                    <a:solidFill>
                      <a:srgbClr val="D0D8E8"/>
                    </a:solidFill>
                  </a:tcPr>
                </a:tc>
                <a:tc vMerge="1">
                  <a:txBody>
                    <a:bodyPr/>
                    <a:lstStyle/>
                    <a:p>
                      <a:endParaRPr lang="de-DE"/>
                    </a:p>
                  </a:txBody>
                  <a:tcP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70316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6"/>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9" name="Foliennummernplatzhalter 8"/>
          <p:cNvSpPr>
            <a:spLocks noGrp="1"/>
          </p:cNvSpPr>
          <p:nvPr>
            <p:ph type="sldNum" sz="quarter" idx="15"/>
          </p:nvPr>
        </p:nvSpPr>
        <p:spPr/>
        <p:txBody>
          <a:bodyPr/>
          <a:lstStyle/>
          <a:p>
            <a:fld id="{9D73A205-92A3-4F65-B6DF-FB7CF7B3D116}" type="slidenum">
              <a:rPr lang="de-DE" smtClean="0"/>
              <a:t>40</a:t>
            </a:fld>
            <a:endParaRPr lang="de-DE" dirty="0"/>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41</a:t>
            </a:fld>
            <a:endParaRPr lang="de-DE" dirty="0"/>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42</a:t>
            </a:fld>
            <a:endParaRPr lang="de-DE" dirty="0"/>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456404901"/>
              </p:ext>
            </p:extLst>
          </p:nvPr>
        </p:nvGraphicFramePr>
        <p:xfrm>
          <a:off x="287524" y="4077072"/>
          <a:ext cx="8532949" cy="2304256"/>
        </p:xfrm>
        <a:graphic>
          <a:graphicData uri="http://schemas.openxmlformats.org/drawingml/2006/table">
            <a:tbl>
              <a:tblPr firstRow="1" bandRow="1">
                <a:tableStyleId>{5C22544A-7EE6-4342-B048-85BDC9FD1C3A}</a:tableStyleId>
              </a:tblPr>
              <a:tblGrid>
                <a:gridCol w="900100"/>
                <a:gridCol w="864096"/>
                <a:gridCol w="3816424"/>
                <a:gridCol w="295232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rowSpan="3">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3">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 ; Übersetzung: Mechthild Sandberg-</a:t>
                      </a:r>
                      <a:r>
                        <a:rPr lang="de-DE" baseline="0" dirty="0" err="1" smtClean="0">
                          <a:latin typeface="Verdana" panose="020B0604030504040204" pitchFamily="34" charset="0"/>
                          <a:ea typeface="Verdana" panose="020B0604030504040204" pitchFamily="34" charset="0"/>
                          <a:cs typeface="Verdana" panose="020B0604030504040204" pitchFamily="34" charset="0"/>
                        </a:rPr>
                        <a:t>Ciletti</a:t>
                      </a:r>
                      <a:r>
                        <a:rPr lang="de-DE" baseline="0" dirty="0" smtClean="0">
                          <a:latin typeface="Verdana" panose="020B0604030504040204" pitchFamily="34" charset="0"/>
                          <a:ea typeface="Verdana" panose="020B0604030504040204" pitchFamily="34" charset="0"/>
                          <a:cs typeface="Verdana" panose="020B0604030504040204" pitchFamily="34" charset="0"/>
                        </a:rPr>
                        <a:t> ; </a:t>
                      </a: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5700">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r h="533532">
                <a:tc vMerge="1">
                  <a:txBody>
                    <a:bodyPr/>
                    <a:lstStyle/>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1802997"/>
            <a:ext cx="3125479" cy="2129039"/>
          </a:xfrm>
          <a:prstGeom prst="rect">
            <a:avLst/>
          </a:prstGeom>
        </p:spPr>
      </p:pic>
      <p:sp>
        <p:nvSpPr>
          <p:cNvPr id="8" name="Fußzeilenplatzhalter 7"/>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43</a:t>
            </a:fld>
            <a:endParaRPr lang="de-DE" dirty="0"/>
          </a:p>
        </p:txBody>
      </p:sp>
      <p:pic>
        <p:nvPicPr>
          <p:cNvPr id="11" name="Grafik 10"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51719" y="862983"/>
            <a:ext cx="2642879" cy="2373865"/>
          </a:xfrm>
          <a:prstGeom prst="rect">
            <a:avLst/>
          </a:prstGeom>
        </p:spPr>
      </p:pic>
      <p:sp>
        <p:nvSpPr>
          <p:cNvPr id="4" name="Textfeld 3"/>
          <p:cNvSpPr txBox="1"/>
          <p:nvPr/>
        </p:nvSpPr>
        <p:spPr>
          <a:xfrm>
            <a:off x="899592" y="1412776"/>
            <a:ext cx="628698"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CD:</a:t>
            </a:r>
          </a:p>
        </p:txBody>
      </p:sp>
      <p:pic>
        <p:nvPicPr>
          <p:cNvPr id="16" name="Grafik 15"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800000">
            <a:off x="312379" y="3224033"/>
            <a:ext cx="5068008" cy="724001"/>
          </a:xfrm>
          <a:prstGeom prst="rect">
            <a:avLst/>
          </a:prstGeom>
        </p:spPr>
      </p:pic>
      <p:sp>
        <p:nvSpPr>
          <p:cNvPr id="7" name="Pfeil nach rechts 6"/>
          <p:cNvSpPr/>
          <p:nvPr/>
        </p:nvSpPr>
        <p:spPr>
          <a:xfrm>
            <a:off x="179512" y="3628733"/>
            <a:ext cx="618669" cy="419030"/>
          </a:xfrm>
          <a:prstGeom prst="rightArrow">
            <a:avLst>
              <a:gd name="adj1" fmla="val 50000"/>
              <a:gd name="adj2" fmla="val 4803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652120" y="1340768"/>
            <a:ext cx="1156086"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22" name="Textfeld 21"/>
          <p:cNvSpPr txBox="1"/>
          <p:nvPr/>
        </p:nvSpPr>
        <p:spPr>
          <a:xfrm>
            <a:off x="312378" y="2780928"/>
            <a:ext cx="1489960" cy="369332"/>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Ausschnitt:</a:t>
            </a:r>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85554714"/>
              </p:ext>
            </p:extLst>
          </p:nvPr>
        </p:nvGraphicFramePr>
        <p:xfrm>
          <a:off x="2411761" y="1606931"/>
          <a:ext cx="6532535" cy="3711284"/>
        </p:xfrm>
        <a:graphic>
          <a:graphicData uri="http://schemas.openxmlformats.org/drawingml/2006/table">
            <a:tbl>
              <a:tblPr firstRow="1" bandRow="1">
                <a:tableStyleId>{5C22544A-7EE6-4342-B048-85BDC9FD1C3A}</a:tableStyleId>
              </a:tblPr>
              <a:tblGrid>
                <a:gridCol w="865121"/>
                <a:gridCol w="865121"/>
                <a:gridCol w="2502472"/>
                <a:gridCol w="229982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89959">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 ; 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12174">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3" y="1606931"/>
            <a:ext cx="2232248" cy="2902190"/>
          </a:xfrm>
          <a:prstGeom prst="rect">
            <a:avLst/>
          </a:prstGeom>
          <a:ln>
            <a:solidFill>
              <a:schemeClr val="tx1"/>
            </a:solidFill>
          </a:ln>
        </p:spPr>
      </p:pic>
      <p:sp>
        <p:nvSpPr>
          <p:cNvPr id="8" name="Textfeld 7"/>
          <p:cNvSpPr txBox="1"/>
          <p:nvPr/>
        </p:nvSpPr>
        <p:spPr>
          <a:xfrm>
            <a:off x="395536" y="5473005"/>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3" name="Fußzeilenplatzhalter 2"/>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5" name="Foliennummernplatzhalter 4"/>
          <p:cNvSpPr>
            <a:spLocks noGrp="1"/>
          </p:cNvSpPr>
          <p:nvPr>
            <p:ph type="sldNum" sz="quarter" idx="15"/>
          </p:nvPr>
        </p:nvSpPr>
        <p:spPr/>
        <p:txBody>
          <a:bodyPr/>
          <a:lstStyle/>
          <a:p>
            <a:fld id="{9D73A205-92A3-4F65-B6DF-FB7CF7B3D116}" type="slidenum">
              <a:rPr lang="de-DE" smtClean="0"/>
              <a:t>44</a:t>
            </a:fld>
            <a:endParaRPr lang="de-DE" dirty="0"/>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885557113"/>
              </p:ext>
            </p:extLst>
          </p:nvPr>
        </p:nvGraphicFramePr>
        <p:xfrm>
          <a:off x="539552" y="4014158"/>
          <a:ext cx="8117247" cy="2123440"/>
        </p:xfrm>
        <a:graphic>
          <a:graphicData uri="http://schemas.openxmlformats.org/drawingml/2006/table">
            <a:tbl>
              <a:tblPr firstRow="1" bandRow="1">
                <a:tableStyleId>{5C22544A-7EE6-4342-B048-85BDC9FD1C3A}</a:tableStyleId>
              </a:tblPr>
              <a:tblGrid>
                <a:gridCol w="936104"/>
                <a:gridCol w="1008112"/>
                <a:gridCol w="3312806"/>
                <a:gridCol w="2860225"/>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3258">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latin typeface="Verdana" panose="020B0604030504040204" pitchFamily="34" charset="0"/>
                          <a:ea typeface="Verdana" panose="020B0604030504040204" pitchFamily="34" charset="0"/>
                          <a:cs typeface="Verdana" panose="020B0604030504040204" pitchFamily="34" charset="0"/>
                        </a:rPr>
                        <a:t> ; 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1749">
                <a:tc vMerge="1">
                  <a:txBody>
                    <a:bodyPr/>
                    <a:lstStyle/>
                    <a:p>
                      <a:endParaRPr lang="de-DE"/>
                    </a:p>
                  </a:txBody>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2.4.2</a:t>
                      </a: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45</a:t>
            </a:fld>
            <a:endParaRPr lang="de-DE" dirty="0"/>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46</a:t>
            </a:fld>
            <a:endParaRPr lang="de-DE" dirty="0"/>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47</a:t>
            </a:fld>
            <a:endParaRPr lang="de-DE" dirty="0"/>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357085176"/>
              </p:ext>
            </p:extLst>
          </p:nvPr>
        </p:nvGraphicFramePr>
        <p:xfrm>
          <a:off x="395536" y="3501008"/>
          <a:ext cx="8208912" cy="2020827"/>
        </p:xfrm>
        <a:graphic>
          <a:graphicData uri="http://schemas.openxmlformats.org/drawingml/2006/table">
            <a:tbl>
              <a:tblPr firstRow="1" bandRow="1">
                <a:tableStyleId>{5C22544A-7EE6-4342-B048-85BDC9FD1C3A}</a:tableStyleId>
              </a:tblPr>
              <a:tblGrid>
                <a:gridCol w="936880"/>
                <a:gridCol w="1014953"/>
                <a:gridCol w="3389557"/>
                <a:gridCol w="286752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48</a:t>
            </a:fld>
            <a:endParaRPr lang="de-DE" dirty="0"/>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459893444"/>
              </p:ext>
            </p:extLst>
          </p:nvPr>
        </p:nvGraphicFramePr>
        <p:xfrm>
          <a:off x="513377" y="4110640"/>
          <a:ext cx="8117247" cy="1767840"/>
        </p:xfrm>
        <a:graphic>
          <a:graphicData uri="http://schemas.openxmlformats.org/drawingml/2006/table">
            <a:tbl>
              <a:tblPr firstRow="1" bandRow="1">
                <a:tableStyleId>{5C22544A-7EE6-4342-B048-85BDC9FD1C3A}</a:tableStyleId>
              </a:tblPr>
              <a:tblGrid>
                <a:gridCol w="890271"/>
                <a:gridCol w="1008112"/>
                <a:gridCol w="3358639"/>
                <a:gridCol w="2860225"/>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8320">
                <a:tc rowSpan="2">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 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r>
                        <a:rPr lang="de-DE" dirty="0" smtClean="0">
                          <a:latin typeface="Verdana" panose="020B0604030504040204" pitchFamily="34" charset="0"/>
                          <a:ea typeface="Verdana" panose="020B0604030504040204" pitchFamily="34" charset="0"/>
                          <a:cs typeface="Verdana" panose="020B0604030504040204" pitchFamily="34" charset="0"/>
                        </a:rPr>
                        <a:t> ; ein Film von Bill Forsyth</a:t>
                      </a: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28320">
                <a:tc vMerge="1">
                  <a:txBody>
                    <a:bodyPr/>
                    <a:lstStyle/>
                    <a:p>
                      <a:endParaRPr lang="de-DE"/>
                    </a:p>
                  </a:txBody>
                  <a:tcP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solidFill>
                      <a:srgbClr val="D0D8E8"/>
                    </a:solidFill>
                  </a:tcPr>
                </a:tc>
                <a:tc vMerge="1">
                  <a:txBody>
                    <a:bodyPr/>
                    <a:lstStyle/>
                    <a:p>
                      <a:endParaRPr lang="de-DE"/>
                    </a:p>
                  </a:txBody>
                  <a:tcP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9" name="Fußzeilenplatzhalter 8"/>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49</a:t>
            </a:fld>
            <a:endParaRPr lang="de-DE" dirty="0"/>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a:t>
            </a:fld>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08595108"/>
              </p:ext>
            </p:extLst>
          </p:nvPr>
        </p:nvGraphicFramePr>
        <p:xfrm>
          <a:off x="251520" y="3501008"/>
          <a:ext cx="8544029" cy="2824144"/>
        </p:xfrm>
        <a:graphic>
          <a:graphicData uri="http://schemas.openxmlformats.org/drawingml/2006/table">
            <a:tbl>
              <a:tblPr firstRow="1" bandRow="1">
                <a:tableStyleId>{5C22544A-7EE6-4342-B048-85BDC9FD1C3A}</a:tableStyleId>
              </a:tblPr>
              <a:tblGrid>
                <a:gridCol w="1080120"/>
                <a:gridCol w="1152128"/>
                <a:gridCol w="3301173"/>
                <a:gridCol w="3010608"/>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863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4201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366356"/>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2058956" y="-169765"/>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10" name="Foliennummernplatzhalter 9"/>
          <p:cNvSpPr>
            <a:spLocks noGrp="1"/>
          </p:cNvSpPr>
          <p:nvPr>
            <p:ph type="sldNum" sz="quarter" idx="15"/>
          </p:nvPr>
        </p:nvSpPr>
        <p:spPr/>
        <p:txBody>
          <a:bodyPr/>
          <a:lstStyle/>
          <a:p>
            <a:fld id="{9D73A205-92A3-4F65-B6DF-FB7CF7B3D116}" type="slidenum">
              <a:rPr lang="de-DE" smtClean="0"/>
              <a:t>50</a:t>
            </a:fld>
            <a:endParaRPr lang="de-DE" dirty="0"/>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Alternativ könnten diese Personen auch in weiteren Verantwortlichkeitsangaben erfasst werden</a:t>
            </a:r>
            <a:endParaRPr lang="de-DE" dirty="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51</a:t>
            </a:fld>
            <a:endParaRPr lang="de-DE" dirty="0"/>
          </a:p>
        </p:txBody>
      </p:sp>
    </p:spTree>
    <p:extLst>
      <p:ext uri="{BB962C8B-B14F-4D97-AF65-F5344CB8AC3E}">
        <p14:creationId xmlns:p14="http://schemas.microsoft.com/office/powerpoint/2010/main" val="29167072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52</a:t>
            </a:fld>
            <a:endParaRPr lang="de-DE" dirty="0"/>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53</a:t>
            </a:fld>
            <a:endParaRPr lang="de-DE" dirty="0"/>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und Körperschaften 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54</a:t>
            </a:fld>
            <a:endParaRPr lang="de-DE" dirty="0"/>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6</a:t>
            </a:fld>
            <a:endParaRPr lang="de-DE" dirty="0"/>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7</a:t>
            </a:fld>
            <a:endParaRPr lang="de-DE" dirty="0"/>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6" name="Fußzeilenplatzhalter 5"/>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7" name="Foliennummernplatzhalter 6"/>
          <p:cNvSpPr>
            <a:spLocks noGrp="1"/>
          </p:cNvSpPr>
          <p:nvPr>
            <p:ph type="sldNum" sz="quarter" idx="15"/>
          </p:nvPr>
        </p:nvSpPr>
        <p:spPr/>
        <p:txBody>
          <a:bodyPr/>
          <a:lstStyle/>
          <a:p>
            <a:fld id="{9D73A205-92A3-4F65-B6DF-FB7CF7B3D116}" type="slidenum">
              <a:rPr lang="de-DE" smtClean="0"/>
              <a:t>8</a:t>
            </a:fld>
            <a:endParaRPr lang="de-DE" dirty="0"/>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5" name="Fußzeilenplatzhalter 4"/>
          <p:cNvSpPr>
            <a:spLocks noGrp="1"/>
          </p:cNvSpPr>
          <p:nvPr>
            <p:ph type="ftr" sz="quarter" idx="14"/>
          </p:nvPr>
        </p:nvSpPr>
        <p:spPr/>
        <p:txBody>
          <a:bodyPr/>
          <a:lstStyle/>
          <a:p>
            <a:r>
              <a:rPr lang="de-DE" sz="800" dirty="0" smtClean="0"/>
              <a:t>AG RDA Schulungsunterlagen – Modul 3.02.02: Verantwortlichkeitsangabe | PICA DNB/ZDB | Stand: 25.02.2016 | CC BY-NC-SA</a:t>
            </a:r>
            <a:endParaRPr lang="de-DE" sz="800" dirty="0"/>
          </a:p>
        </p:txBody>
      </p:sp>
      <p:sp>
        <p:nvSpPr>
          <p:cNvPr id="6" name="Foliennummernplatzhalter 5"/>
          <p:cNvSpPr>
            <a:spLocks noGrp="1"/>
          </p:cNvSpPr>
          <p:nvPr>
            <p:ph type="sldNum" sz="quarter" idx="15"/>
          </p:nvPr>
        </p:nvSpPr>
        <p:spPr/>
        <p:txBody>
          <a:bodyPr/>
          <a:lstStyle/>
          <a:p>
            <a:fld id="{9D73A205-92A3-4F65-B6DF-FB7CF7B3D116}" type="slidenum">
              <a:rPr lang="de-DE" smtClean="0"/>
              <a:t>9</a:t>
            </a:fld>
            <a:endParaRPr lang="de-DE" dirty="0"/>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3067</Words>
  <Application>Microsoft Office PowerPoint</Application>
  <PresentationFormat>Bildschirmpräsentation (4:3)</PresentationFormat>
  <Paragraphs>588</Paragraphs>
  <Slides>54</Slides>
  <Notes>14</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538</cp:revision>
  <cp:lastPrinted>2015-08-14T09:07:15Z</cp:lastPrinted>
  <dcterms:created xsi:type="dcterms:W3CDTF">2014-02-18T07:01:40Z</dcterms:created>
  <dcterms:modified xsi:type="dcterms:W3CDTF">2016-03-16T08:20:36Z</dcterms:modified>
</cp:coreProperties>
</file>