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handoutMasterIdLst>
    <p:handoutMasterId r:id="rId42"/>
  </p:handoutMasterIdLst>
  <p:sldIdLst>
    <p:sldId id="348" r:id="rId2"/>
    <p:sldId id="288" r:id="rId3"/>
    <p:sldId id="292" r:id="rId4"/>
    <p:sldId id="349" r:id="rId5"/>
    <p:sldId id="328" r:id="rId6"/>
    <p:sldId id="331" r:id="rId7"/>
    <p:sldId id="329" r:id="rId8"/>
    <p:sldId id="330" r:id="rId9"/>
    <p:sldId id="289" r:id="rId10"/>
    <p:sldId id="291" r:id="rId11"/>
    <p:sldId id="302" r:id="rId12"/>
    <p:sldId id="332" r:id="rId13"/>
    <p:sldId id="312" r:id="rId14"/>
    <p:sldId id="333" r:id="rId15"/>
    <p:sldId id="303" r:id="rId16"/>
    <p:sldId id="334" r:id="rId17"/>
    <p:sldId id="324" r:id="rId18"/>
    <p:sldId id="314" r:id="rId19"/>
    <p:sldId id="335" r:id="rId20"/>
    <p:sldId id="304" r:id="rId21"/>
    <p:sldId id="336" r:id="rId22"/>
    <p:sldId id="315" r:id="rId23"/>
    <p:sldId id="337" r:id="rId24"/>
    <p:sldId id="305" r:id="rId25"/>
    <p:sldId id="316" r:id="rId26"/>
    <p:sldId id="296" r:id="rId27"/>
    <p:sldId id="338" r:id="rId28"/>
    <p:sldId id="340" r:id="rId29"/>
    <p:sldId id="339" r:id="rId30"/>
    <p:sldId id="298" r:id="rId31"/>
    <p:sldId id="307" r:id="rId32"/>
    <p:sldId id="341" r:id="rId33"/>
    <p:sldId id="319" r:id="rId34"/>
    <p:sldId id="342" r:id="rId35"/>
    <p:sldId id="343" r:id="rId36"/>
    <p:sldId id="344" r:id="rId37"/>
    <p:sldId id="345" r:id="rId38"/>
    <p:sldId id="346" r:id="rId39"/>
    <p:sldId id="347" r:id="rId4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disch" initials="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gitternetz">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ittlere Formatvorlage 1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8" d="100"/>
          <a:sy n="68" d="100"/>
        </p:scale>
        <p:origin x="3101" y="53"/>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15.03.2016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15.03.2016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13554471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33627402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21621657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33416574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extLst>
      <p:ext uri="{BB962C8B-B14F-4D97-AF65-F5344CB8AC3E}">
        <p14:creationId xmlns:p14="http://schemas.microsoft.com/office/powerpoint/2010/main" val="27593989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37759946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2013127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Grafik zeigt</a:t>
            </a:r>
            <a:r>
              <a:rPr lang="de-DE" baseline="0" dirty="0" smtClean="0"/>
              <a:t> schematisch, wie im deutschsprachigen Raum die zusammengesetzte Beschreibung implementiert werden. Es ist darüber hinaus auch denkbar, dass Beziehungen auf Manifestationsebene hergestellt werden. Allerdings wird dies, abgesehen von einigen Ausnahmen, von den meisten Verbünden nicht praktiziert.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18236926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1171541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Zur Abgrenzung zwischen Haupttitel und Titelzusatz gibt es eine Anwendungsregel (RDA D-A-CH 2.3.4.3).</a:t>
            </a:r>
            <a:r>
              <a:rPr lang="de-DE" baseline="0" dirty="0" smtClean="0"/>
              <a:t> </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11557049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Zur Abgrenzung zwischen Haupttitel und Titelzusatz gibt es eine Anwendungsregel (RDA D-A-CH 2.3.4.3).</a:t>
            </a:r>
            <a:r>
              <a:rPr lang="de-DE" baseline="0" dirty="0" smtClean="0"/>
              <a:t> </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3072312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2585201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3.01: Zusammengesetzte Beschreibung | Aleph | Stand: 29.02.2016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3.01: Zusammengesetzte Beschreibung | Aleph | Stand: 29.02.2016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40829320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432048"/>
          </a:xfrm>
        </p:spPr>
        <p:txBody>
          <a:bodyPr/>
          <a:lstStyle/>
          <a:p>
            <a:r>
              <a:rPr lang="de-DE" dirty="0" smtClean="0"/>
              <a:t>Beschreibung der Manifestation: einzelne Einheit</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87376"/>
            <a:ext cx="2583132" cy="5328592"/>
          </a:xfrm>
          <a:prstGeom prst="rect">
            <a:avLst/>
          </a:prstGeom>
          <a:ln w="12700">
            <a:solidFill>
              <a:schemeClr val="tx1"/>
            </a:solidFill>
          </a:ln>
        </p:spPr>
      </p:pic>
      <p:sp>
        <p:nvSpPr>
          <p:cNvPr id="10" name="Rechteck 9"/>
          <p:cNvSpPr/>
          <p:nvPr/>
        </p:nvSpPr>
        <p:spPr>
          <a:xfrm>
            <a:off x="1331640" y="1078634"/>
            <a:ext cx="2376264" cy="36004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p:cNvSpPr/>
          <p:nvPr/>
        </p:nvSpPr>
        <p:spPr>
          <a:xfrm>
            <a:off x="2051720" y="1851472"/>
            <a:ext cx="93610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Rechteck 12"/>
          <p:cNvSpPr/>
          <p:nvPr/>
        </p:nvSpPr>
        <p:spPr>
          <a:xfrm>
            <a:off x="1547664" y="1477174"/>
            <a:ext cx="1944216" cy="28803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p:cNvSpPr/>
          <p:nvPr/>
        </p:nvSpPr>
        <p:spPr>
          <a:xfrm>
            <a:off x="2051720" y="5883920"/>
            <a:ext cx="93610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7092280" y="1302266"/>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5" name="Rechteck 14"/>
          <p:cNvSpPr/>
          <p:nvPr/>
        </p:nvSpPr>
        <p:spPr>
          <a:xfrm>
            <a:off x="6175426" y="1297635"/>
            <a:ext cx="916854" cy="18714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6895506" y="1504034"/>
            <a:ext cx="432048" cy="144016"/>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6012160" y="3582641"/>
            <a:ext cx="165618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feld 23"/>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19" name="Rechteck 18"/>
          <p:cNvSpPr/>
          <p:nvPr/>
        </p:nvSpPr>
        <p:spPr>
          <a:xfrm>
            <a:off x="4879282" y="4408237"/>
            <a:ext cx="1152128" cy="259157"/>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Rechteck 22"/>
          <p:cNvSpPr/>
          <p:nvPr/>
        </p:nvSpPr>
        <p:spPr>
          <a:xfrm>
            <a:off x="7092280" y="1302268"/>
            <a:ext cx="36000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Fußzeilenplatzhalter 21"/>
          <p:cNvSpPr>
            <a:spLocks noGrp="1"/>
          </p:cNvSpPr>
          <p:nvPr>
            <p:ph type="ftr" sz="quarter" idx="14"/>
          </p:nvPr>
        </p:nvSpPr>
        <p:spPr>
          <a:xfrm>
            <a:off x="467544" y="6376243"/>
            <a:ext cx="7952928" cy="365125"/>
          </a:xfrm>
        </p:spPr>
        <p:txBody>
          <a:bodyPr/>
          <a:lstStyle/>
          <a:p>
            <a:r>
              <a:rPr lang="de-DE" sz="800" smtClean="0"/>
              <a:t>AG RDA Schulungsunterlagen – Modul 3.01: Zusammengesetzte Beschreibung | Aleph | Stand: 29.02.2016 | CC BY-NC-SA</a:t>
            </a:r>
            <a:endParaRPr lang="de-DE" sz="800" dirty="0"/>
          </a:p>
        </p:txBody>
      </p:sp>
      <p:sp>
        <p:nvSpPr>
          <p:cNvPr id="25" name="Foliennummernplatzhalter 2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einzelne Einheit</a:t>
            </a:r>
            <a:endParaRPr lang="de-DE" dirty="0"/>
          </a:p>
        </p:txBody>
      </p:sp>
      <p:sp>
        <p:nvSpPr>
          <p:cNvPr id="3" name="Textplatzhalter 2"/>
          <p:cNvSpPr>
            <a:spLocks noGrp="1"/>
          </p:cNvSpPr>
          <p:nvPr>
            <p:ph type="body" sz="quarter" idx="13"/>
          </p:nvPr>
        </p:nvSpPr>
        <p:spPr/>
        <p:txBody>
          <a:bodyPr/>
          <a:lstStyle/>
          <a:p>
            <a:pPr>
              <a:buNone/>
            </a:pPr>
            <a:r>
              <a:rPr lang="de-DE" dirty="0" smtClean="0"/>
              <a:t>Titel- und Verantwortlichkeitsangaben</a:t>
            </a:r>
          </a:p>
          <a:p>
            <a:pPr>
              <a:buNone/>
            </a:pPr>
            <a:endParaRPr lang="de-DE" dirty="0" smtClean="0"/>
          </a:p>
          <a:p>
            <a:pPr>
              <a:buNone/>
            </a:pPr>
            <a:endParaRPr lang="de-DE" dirty="0" smtClean="0"/>
          </a:p>
          <a:p>
            <a:pPr>
              <a:buNone/>
            </a:pPr>
            <a:endParaRPr lang="de-DE" dirty="0" smtClean="0"/>
          </a:p>
          <a:p>
            <a:pPr>
              <a:buNone/>
            </a:pPr>
            <a:endParaRPr lang="de-DE" dirty="0" smtClean="0"/>
          </a:p>
          <a:p>
            <a:endParaRPr lang="de-DE" dirty="0" smtClean="0"/>
          </a:p>
          <a:p>
            <a:endParaRPr lang="de-DE" dirty="0" smtClean="0"/>
          </a:p>
          <a:p>
            <a:r>
              <a:rPr lang="de-DE" dirty="0" smtClean="0"/>
              <a:t>Haupttitel und Verantwortlichkeitsangabe möglichst aus der bevorzugten Informationsquelle entnehmen (RDA 2.3.1.4, 2.4.1.4)</a:t>
            </a:r>
          </a:p>
          <a:p>
            <a:r>
              <a:rPr lang="de-DE" dirty="0" smtClean="0"/>
              <a:t>Titelzusatz der </a:t>
            </a:r>
            <a:r>
              <a:rPr lang="de-DE" u="sng" dirty="0" smtClean="0"/>
              <a:t>gleichen</a:t>
            </a:r>
            <a:r>
              <a:rPr lang="de-DE" dirty="0" smtClean="0"/>
              <a:t> Informationsquelle entnehmen wie Haupttitel (RDA 2.3.4.2)</a:t>
            </a:r>
          </a:p>
        </p:txBody>
      </p:sp>
      <p:graphicFrame>
        <p:nvGraphicFramePr>
          <p:cNvPr id="7" name="Tabelle 6"/>
          <p:cNvGraphicFramePr>
            <a:graphicFrameLocks noGrp="1"/>
          </p:cNvGraphicFramePr>
          <p:nvPr>
            <p:extLst>
              <p:ext uri="{D42A27DB-BD31-4B8C-83A1-F6EECF244321}">
                <p14:modId xmlns:p14="http://schemas.microsoft.com/office/powerpoint/2010/main" val="3557320988"/>
              </p:ext>
            </p:extLst>
          </p:nvPr>
        </p:nvGraphicFramePr>
        <p:xfrm>
          <a:off x="395536" y="1431032"/>
          <a:ext cx="8136904" cy="2048686"/>
        </p:xfrm>
        <a:graphic>
          <a:graphicData uri="http://schemas.openxmlformats.org/drawingml/2006/table">
            <a:tbl>
              <a:tblPr firstRow="1" bandRow="1">
                <a:tableStyleId>{5C22544A-7EE6-4342-B048-85BDC9FD1C3A}</a:tableStyleId>
              </a:tblPr>
              <a:tblGrid>
                <a:gridCol w="919824"/>
                <a:gridCol w="990580"/>
                <a:gridCol w="3175161"/>
                <a:gridCol w="3051339"/>
              </a:tblGrid>
              <a:tr h="297956">
                <a:tc>
                  <a:txBody>
                    <a:bodyPr/>
                    <a:lstStyle/>
                    <a:p>
                      <a:pPr marL="0" algn="l" defTabSz="914400" rtl="0" eaLnBrk="1" latinLnBrk="0" hangingPunct="1"/>
                      <a:r>
                        <a:rPr lang="de-DE" sz="1800" b="1" kern="1200" dirty="0" err="1" smtClean="0">
                          <a:solidFill>
                            <a:schemeClr val="lt1"/>
                          </a:solidFill>
                          <a:latin typeface="Verdana" panose="020B0604030504040204" pitchFamily="34" charset="0"/>
                          <a:ea typeface="Verdana" panose="020B0604030504040204" pitchFamily="34" charset="0"/>
                          <a:cs typeface="Verdana" panose="020B0604030504040204" pitchFamily="34" charset="0"/>
                        </a:rPr>
                        <a:t>Aleph</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214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331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solidFill>
                            <a:srgbClr val="FF0000"/>
                          </a:solidFill>
                          <a:latin typeface="Verdana" pitchFamily="34" charset="0"/>
                          <a:ea typeface="Verdana" pitchFamily="34" charset="0"/>
                          <a:cs typeface="Verdana" pitchFamily="34" charset="0"/>
                        </a:rPr>
                        <a:t>$a</a:t>
                      </a:r>
                      <a:r>
                        <a:rPr lang="de-DE" sz="1800" dirty="0" smtClean="0">
                          <a:latin typeface="Verdana" pitchFamily="34" charset="0"/>
                          <a:ea typeface="Verdana" pitchFamily="34" charset="0"/>
                          <a:cs typeface="Verdana" pitchFamily="34" charset="0"/>
                        </a:rPr>
                        <a:t> Vor der Zeit</a:t>
                      </a:r>
                      <a:endParaRPr lang="de-DE" sz="1800" dirty="0">
                        <a:latin typeface="Verdana" pitchFamily="34" charset="0"/>
                        <a:ea typeface="Verdana" pitchFamily="34" charset="0"/>
                        <a:cs typeface="Verdana" pitchFamily="34" charset="0"/>
                      </a:endParaRPr>
                    </a:p>
                  </a:txBody>
                  <a:tcPr anchor="ctr"/>
                </a:tc>
              </a:tr>
              <a:tr h="5214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335</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2.3.4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Titelzusatz</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solidFill>
                            <a:srgbClr val="FF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Korrekturen</a:t>
                      </a:r>
                      <a:endParaRPr lang="de-DE" sz="1800" dirty="0">
                        <a:latin typeface="Verdana" pitchFamily="34" charset="0"/>
                        <a:ea typeface="Verdana" pitchFamily="34" charset="0"/>
                        <a:cs typeface="Verdana" pitchFamily="34" charset="0"/>
                      </a:endParaRPr>
                    </a:p>
                  </a:txBody>
                  <a:tcPr anchor="ctr"/>
                </a:tc>
              </a:tr>
              <a:tr h="5214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359</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2.4.2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Verantwortlichkeits-angabe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solidFill>
                            <a:srgbClr val="FF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Christoph Hein</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10" name="Fußzeilenplatzhalter 9"/>
          <p:cNvSpPr>
            <a:spLocks noGrp="1"/>
          </p:cNvSpPr>
          <p:nvPr>
            <p:ph type="ftr" sz="quarter" idx="14"/>
          </p:nvPr>
        </p:nvSpPr>
        <p:spPr>
          <a:xfrm>
            <a:off x="467544" y="6376243"/>
            <a:ext cx="7848872" cy="365125"/>
          </a:xfrm>
        </p:spPr>
        <p:txBody>
          <a:bodyPr/>
          <a:lstStyle/>
          <a:p>
            <a:r>
              <a:rPr lang="de-DE" sz="800" smtClean="0"/>
              <a:t>AG RDA Schulungsunterlagen – Modul 3.01: Zusammengesetzte Beschreibung | Aleph | Stand: 29.02.2016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11</a:t>
            </a:fld>
            <a:endParaRPr lang="de-DE"/>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der Manifestation: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8" name="Rechteck 7"/>
          <p:cNvSpPr/>
          <p:nvPr/>
        </p:nvSpPr>
        <p:spPr>
          <a:xfrm>
            <a:off x="755576" y="3789040"/>
            <a:ext cx="2376264" cy="36004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971600" y="4456776"/>
            <a:ext cx="1152128"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p:cNvSpPr/>
          <p:nvPr/>
        </p:nvSpPr>
        <p:spPr>
          <a:xfrm>
            <a:off x="2555776" y="5445224"/>
            <a:ext cx="1152128" cy="28803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5220072" y="4096736"/>
            <a:ext cx="1728192" cy="28803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5229904" y="5560365"/>
            <a:ext cx="432048" cy="13418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6218352" y="4404432"/>
            <a:ext cx="432048" cy="16686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Textfeld 18"/>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20" name="Rechteck 19"/>
          <p:cNvSpPr/>
          <p:nvPr/>
        </p:nvSpPr>
        <p:spPr>
          <a:xfrm>
            <a:off x="5220072" y="5445224"/>
            <a:ext cx="648072" cy="13418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Fußzeilenplatzhalter 20"/>
          <p:cNvSpPr>
            <a:spLocks noGrp="1"/>
          </p:cNvSpPr>
          <p:nvPr>
            <p:ph type="ftr" sz="quarter" idx="14"/>
          </p:nvPr>
        </p:nvSpPr>
        <p:spPr>
          <a:xfrm>
            <a:off x="467544" y="6376243"/>
            <a:ext cx="7848872" cy="365125"/>
          </a:xfrm>
        </p:spPr>
        <p:txBody>
          <a:bodyPr/>
          <a:lstStyle/>
          <a:p>
            <a:r>
              <a:rPr lang="de-DE" sz="800" smtClean="0"/>
              <a:t>AG RDA Schulungsunterlagen – Modul 3.01: Zusammengesetzte Beschreibung | Aleph | Stand: 29.02.2016 | CC BY-NC-SA</a:t>
            </a:r>
            <a:endParaRPr lang="de-DE" sz="800" dirty="0"/>
          </a:p>
        </p:txBody>
      </p:sp>
      <p:sp>
        <p:nvSpPr>
          <p:cNvPr id="22" name="Foliennummernplatzhalter 21"/>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fortlaufende Ressource</a:t>
            </a:r>
            <a:endParaRPr lang="de-DE" dirty="0"/>
          </a:p>
        </p:txBody>
      </p:sp>
      <p:sp>
        <p:nvSpPr>
          <p:cNvPr id="3" name="Textplatzhalter 2"/>
          <p:cNvSpPr>
            <a:spLocks noGrp="1"/>
          </p:cNvSpPr>
          <p:nvPr>
            <p:ph type="body" sz="quarter" idx="13"/>
          </p:nvPr>
        </p:nvSpPr>
        <p:spPr/>
        <p:txBody>
          <a:bodyPr/>
          <a:lstStyle/>
          <a:p>
            <a:pPr>
              <a:buNone/>
            </a:pPr>
            <a:r>
              <a:rPr lang="de-DE" dirty="0" smtClean="0"/>
              <a:t>Titel- und Verantwortlichkeitsangaben</a:t>
            </a:r>
          </a:p>
          <a:p>
            <a:pPr>
              <a:buNone/>
            </a:pPr>
            <a:endParaRPr lang="de-DE" dirty="0" smtClean="0"/>
          </a:p>
          <a:p>
            <a:pPr>
              <a:buNone/>
            </a:pPr>
            <a:endParaRPr lang="de-DE" dirty="0" smtClean="0"/>
          </a:p>
          <a:p>
            <a:pPr>
              <a:buNone/>
            </a:pPr>
            <a:endParaRPr lang="de-DE" dirty="0" smtClean="0"/>
          </a:p>
          <a:p>
            <a:pPr>
              <a:buNone/>
            </a:pPr>
            <a:endParaRPr lang="de-DE" dirty="0" smtClean="0"/>
          </a:p>
          <a:p>
            <a:endParaRPr lang="de-DE" dirty="0" smtClean="0"/>
          </a:p>
          <a:p>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564263022"/>
              </p:ext>
            </p:extLst>
          </p:nvPr>
        </p:nvGraphicFramePr>
        <p:xfrm>
          <a:off x="251520" y="1700808"/>
          <a:ext cx="8280002" cy="1881272"/>
        </p:xfrm>
        <a:graphic>
          <a:graphicData uri="http://schemas.openxmlformats.org/drawingml/2006/table">
            <a:tbl>
              <a:tblPr firstRow="1" bandRow="1">
                <a:tableStyleId>{5C22544A-7EE6-4342-B048-85BDC9FD1C3A}</a:tableStyleId>
              </a:tblPr>
              <a:tblGrid>
                <a:gridCol w="936104"/>
                <a:gridCol w="936104"/>
                <a:gridCol w="2369321"/>
                <a:gridCol w="4038473"/>
              </a:tblGrid>
              <a:tr h="365760">
                <a:tc>
                  <a:txBody>
                    <a:bodyPr/>
                    <a:lstStyle/>
                    <a:p>
                      <a:pPr marL="0" algn="l" defTabSz="914400" rtl="0" eaLnBrk="1" latinLnBrk="0" hangingPunct="1"/>
                      <a:r>
                        <a:rPr lang="de-DE" sz="1800" b="1" kern="1200" dirty="0" err="1" smtClean="0">
                          <a:solidFill>
                            <a:schemeClr val="bg1"/>
                          </a:solidFill>
                          <a:latin typeface="Verdana" panose="020B0604030504040204" pitchFamily="34" charset="0"/>
                          <a:ea typeface="Verdana" panose="020B0604030504040204" pitchFamily="34" charset="0"/>
                          <a:cs typeface="Verdana" panose="020B0604030504040204" pitchFamily="34" charset="0"/>
                        </a:rPr>
                        <a:t>Aleph</a:t>
                      </a:r>
                      <a:endParaRPr lang="de-DE" sz="1800" b="1" kern="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solidFill>
                            <a:schemeClr val="bg1"/>
                          </a:solidFill>
                          <a:latin typeface="Verdana" panose="020B0604030504040204" pitchFamily="34" charset="0"/>
                          <a:ea typeface="Verdana" panose="020B0604030504040204" pitchFamily="34" charset="0"/>
                          <a:cs typeface="Verdana" panose="020B0604030504040204" pitchFamily="34" charset="0"/>
                        </a:rPr>
                        <a:t>Element</a:t>
                      </a:r>
                      <a:endParaRPr lang="de-DE"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solidFill>
                            <a:schemeClr val="bg1"/>
                          </a:solidFill>
                          <a:latin typeface="Verdana" panose="020B0604030504040204" pitchFamily="34" charset="0"/>
                          <a:ea typeface="Verdana" panose="020B0604030504040204" pitchFamily="34" charset="0"/>
                          <a:cs typeface="Verdana" panose="020B0604030504040204" pitchFamily="34" charset="0"/>
                        </a:rPr>
                        <a:t>Erfassung</a:t>
                      </a:r>
                      <a:endParaRPr lang="de-DE"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331</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solidFill>
                            <a:schemeClr val="tx1"/>
                          </a:solidFill>
                          <a:latin typeface="Verdana" pitchFamily="34" charset="0"/>
                          <a:ea typeface="Verdana" pitchFamily="34" charset="0"/>
                          <a:cs typeface="Verdana" pitchFamily="34" charset="0"/>
                        </a:rPr>
                        <a:t>2.3.2</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Haupttitel</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rgbClr val="FF0000"/>
                          </a:solidFill>
                          <a:latin typeface="Verdana" pitchFamily="34" charset="0"/>
                          <a:ea typeface="Verdana" pitchFamily="34" charset="0"/>
                          <a:cs typeface="Verdana" pitchFamily="34" charset="0"/>
                        </a:rPr>
                        <a:t>$a </a:t>
                      </a:r>
                      <a:r>
                        <a:rPr lang="de-DE" sz="1800" dirty="0" smtClean="0">
                          <a:solidFill>
                            <a:schemeClr val="tx1"/>
                          </a:solidFill>
                          <a:latin typeface="Verdana" pitchFamily="34" charset="0"/>
                          <a:ea typeface="Verdana" pitchFamily="34" charset="0"/>
                          <a:cs typeface="Verdana" pitchFamily="34" charset="0"/>
                        </a:rPr>
                        <a:t>Jahresbericht …</a:t>
                      </a:r>
                      <a:endParaRPr lang="de-DE" sz="1800" dirty="0">
                        <a:solidFill>
                          <a:schemeClr val="tx1"/>
                        </a:solidFill>
                        <a:latin typeface="Verdana" pitchFamily="34" charset="0"/>
                        <a:ea typeface="Verdana" pitchFamily="34" charset="0"/>
                        <a:cs typeface="Verdana"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335</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2.3.4</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Titelzusatz</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rgbClr val="FF0000"/>
                          </a:solidFill>
                          <a:latin typeface="Verdana" pitchFamily="34" charset="0"/>
                          <a:ea typeface="Verdana" pitchFamily="34" charset="0"/>
                          <a:cs typeface="Verdana" pitchFamily="34" charset="0"/>
                        </a:rPr>
                        <a:t>$a </a:t>
                      </a:r>
                      <a:r>
                        <a:rPr lang="de-DE" sz="1800" dirty="0" smtClean="0">
                          <a:solidFill>
                            <a:schemeClr val="tx1"/>
                          </a:solidFill>
                          <a:latin typeface="Verdana" pitchFamily="34" charset="0"/>
                          <a:ea typeface="Verdana" pitchFamily="34" charset="0"/>
                          <a:cs typeface="Verdana" pitchFamily="34" charset="0"/>
                        </a:rPr>
                        <a:t>Zahlen,</a:t>
                      </a:r>
                      <a:r>
                        <a:rPr lang="de-DE" sz="1800" baseline="0" dirty="0" smtClean="0">
                          <a:solidFill>
                            <a:schemeClr val="tx1"/>
                          </a:solidFill>
                          <a:latin typeface="Verdana" pitchFamily="34" charset="0"/>
                          <a:ea typeface="Verdana" pitchFamily="34" charset="0"/>
                          <a:cs typeface="Verdana" pitchFamily="34" charset="0"/>
                        </a:rPr>
                        <a:t> Daten, Fakten</a:t>
                      </a:r>
                      <a:endParaRPr lang="de-DE" sz="1800" dirty="0">
                        <a:solidFill>
                          <a:schemeClr val="tx1"/>
                        </a:solidFill>
                        <a:latin typeface="Verdana" pitchFamily="34" charset="0"/>
                        <a:ea typeface="Verdana" pitchFamily="34" charset="0"/>
                        <a:cs typeface="Verdana"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359</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2.4.2</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solidFill>
                          <a:latin typeface="Verdana" pitchFamily="34" charset="0"/>
                          <a:ea typeface="Verdana" pitchFamily="34" charset="0"/>
                          <a:cs typeface="Verdana" pitchFamily="34" charset="0"/>
                        </a:rPr>
                        <a:t>Verantwortlich-</a:t>
                      </a:r>
                      <a:r>
                        <a:rPr lang="de-DE" sz="1800" b="1" dirty="0" err="1" smtClean="0">
                          <a:solidFill>
                            <a:schemeClr val="tx1"/>
                          </a:solidFill>
                          <a:latin typeface="Verdana" pitchFamily="34" charset="0"/>
                          <a:ea typeface="Verdana" pitchFamily="34" charset="0"/>
                          <a:cs typeface="Verdana" pitchFamily="34" charset="0"/>
                        </a:rPr>
                        <a:t>keitsangabe</a:t>
                      </a:r>
                      <a:endParaRPr lang="de-DE" sz="1800" b="1" dirty="0">
                        <a:solidFill>
                          <a:schemeClr val="tx1"/>
                        </a:solidFill>
                        <a:latin typeface="Verdana" pitchFamily="34" charset="0"/>
                        <a:ea typeface="Verdana" pitchFamily="34" charset="0"/>
                        <a:cs typeface="Verdana" pitchFamily="34" charset="0"/>
                      </a:endParaRPr>
                    </a:p>
                  </a:txBody>
                  <a:tcPr/>
                </a:tc>
                <a:tc>
                  <a:txBody>
                    <a:bodyPr/>
                    <a:lstStyle/>
                    <a:p>
                      <a:r>
                        <a:rPr lang="de-DE" sz="1800" dirty="0" smtClean="0">
                          <a:solidFill>
                            <a:srgbClr val="FF0000"/>
                          </a:solidFill>
                          <a:latin typeface="Verdana" pitchFamily="34" charset="0"/>
                          <a:ea typeface="Verdana" pitchFamily="34" charset="0"/>
                          <a:cs typeface="Verdana" pitchFamily="34" charset="0"/>
                        </a:rPr>
                        <a:t>$a </a:t>
                      </a:r>
                      <a:r>
                        <a:rPr lang="de-DE" sz="1800" dirty="0" smtClean="0">
                          <a:solidFill>
                            <a:schemeClr val="tx1"/>
                          </a:solidFill>
                          <a:latin typeface="Verdana" pitchFamily="34" charset="0"/>
                          <a:ea typeface="Verdana" pitchFamily="34" charset="0"/>
                          <a:cs typeface="Verdana" pitchFamily="34" charset="0"/>
                        </a:rPr>
                        <a:t>IFB Hamburg, Hamburgische Investitions- und Förderbank</a:t>
                      </a:r>
                      <a:endParaRPr lang="de-DE" sz="1800" dirty="0">
                        <a:solidFill>
                          <a:schemeClr val="tx1"/>
                        </a:solidFill>
                        <a:latin typeface="Verdana" pitchFamily="34" charset="0"/>
                        <a:ea typeface="Verdana" pitchFamily="34" charset="0"/>
                        <a:cs typeface="Verdana" pitchFamily="34" charset="0"/>
                      </a:endParaRPr>
                    </a:p>
                  </a:txBody>
                  <a:tcPr/>
                </a:tc>
              </a:tr>
            </a:tbl>
          </a:graphicData>
        </a:graphic>
      </p:graphicFrame>
      <p:sp>
        <p:nvSpPr>
          <p:cNvPr id="10" name="Fußzeilenplatzhalter 9"/>
          <p:cNvSpPr>
            <a:spLocks noGrp="1"/>
          </p:cNvSpPr>
          <p:nvPr>
            <p:ph type="ftr" sz="quarter" idx="14"/>
          </p:nvPr>
        </p:nvSpPr>
        <p:spPr>
          <a:xfrm>
            <a:off x="467544" y="6376243"/>
            <a:ext cx="7920880" cy="365125"/>
          </a:xfrm>
        </p:spPr>
        <p:txBody>
          <a:bodyPr/>
          <a:lstStyle/>
          <a:p>
            <a:r>
              <a:rPr lang="de-DE" sz="800" smtClean="0"/>
              <a:t>AG RDA Schulungsunterlagen – Modul 3.01: Zusammengesetzte Beschreibung | Aleph | Stand: 29.02.2016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13</a:t>
            </a:fld>
            <a:endParaRPr lang="de-DE"/>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432048"/>
          </a:xfrm>
        </p:spPr>
        <p:txBody>
          <a:bodyPr/>
          <a:lstStyle/>
          <a:p>
            <a:r>
              <a:rPr lang="de-DE" dirty="0" smtClean="0"/>
              <a:t>Beschreibung der Manifestation: einzelne Einheit</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87376"/>
            <a:ext cx="2583132" cy="5328592"/>
          </a:xfrm>
          <a:prstGeom prst="rect">
            <a:avLst/>
          </a:prstGeom>
          <a:ln w="12700">
            <a:solidFill>
              <a:schemeClr val="tx1"/>
            </a:solidFill>
          </a:ln>
        </p:spPr>
      </p:pic>
      <p:sp>
        <p:nvSpPr>
          <p:cNvPr id="14" name="Rechteck 13"/>
          <p:cNvSpPr/>
          <p:nvPr/>
        </p:nvSpPr>
        <p:spPr>
          <a:xfrm>
            <a:off x="2051720" y="5883920"/>
            <a:ext cx="93610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7092280" y="1302266"/>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5" name="Rechteck 14"/>
          <p:cNvSpPr/>
          <p:nvPr/>
        </p:nvSpPr>
        <p:spPr>
          <a:xfrm>
            <a:off x="6175426" y="1297635"/>
            <a:ext cx="916854" cy="18714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6895506" y="1504034"/>
            <a:ext cx="432048" cy="144016"/>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feld 23"/>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23" name="Rechteck 22"/>
          <p:cNvSpPr/>
          <p:nvPr/>
        </p:nvSpPr>
        <p:spPr>
          <a:xfrm>
            <a:off x="7092280" y="1302268"/>
            <a:ext cx="36000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Fußzeilenplatzhalter 12"/>
          <p:cNvSpPr>
            <a:spLocks noGrp="1"/>
          </p:cNvSpPr>
          <p:nvPr>
            <p:ph type="ftr" sz="quarter" idx="14"/>
          </p:nvPr>
        </p:nvSpPr>
        <p:spPr>
          <a:xfrm>
            <a:off x="467544" y="6376243"/>
            <a:ext cx="7952928" cy="365125"/>
          </a:xfrm>
        </p:spPr>
        <p:txBody>
          <a:bodyPr/>
          <a:lstStyle/>
          <a:p>
            <a:r>
              <a:rPr lang="de-DE" sz="800" smtClean="0"/>
              <a:t>AG RDA Schulungsunterlagen – Modul 3.01: Zusammengesetzte Beschreibung | Aleph | Stand: 29.02.2016 | CC BY-NC-SA</a:t>
            </a:r>
            <a:endParaRPr lang="de-DE" sz="800" dirty="0"/>
          </a:p>
        </p:txBody>
      </p:sp>
      <p:sp>
        <p:nvSpPr>
          <p:cNvPr id="18" name="Foliennummernplatzhalter 17"/>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einzelne Einheit</a:t>
            </a:r>
            <a:endParaRPr lang="de-DE" dirty="0"/>
          </a:p>
        </p:txBody>
      </p:sp>
      <p:sp>
        <p:nvSpPr>
          <p:cNvPr id="3" name="Textplatzhalter 2"/>
          <p:cNvSpPr>
            <a:spLocks noGrp="1"/>
          </p:cNvSpPr>
          <p:nvPr>
            <p:ph type="body" sz="quarter" idx="13"/>
          </p:nvPr>
        </p:nvSpPr>
        <p:spPr/>
        <p:txBody>
          <a:bodyPr/>
          <a:lstStyle/>
          <a:p>
            <a:pPr>
              <a:buNone/>
            </a:pPr>
            <a:r>
              <a:rPr lang="de-DE" dirty="0" smtClean="0"/>
              <a:t>Ausgabebezeichnung und Veröffentlichungsangabe</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endParaRPr lang="de-DE" dirty="0" smtClean="0"/>
          </a:p>
          <a:p>
            <a:r>
              <a:rPr lang="de-DE" dirty="0" smtClean="0"/>
              <a:t>Ausgabebezeichnungen nicht abkürzen!</a:t>
            </a:r>
          </a:p>
          <a:p>
            <a:r>
              <a:rPr lang="de-DE" dirty="0" smtClean="0"/>
              <a:t>Verlagsname übernehmen, wie er auf der bevorzugten Informationsquelle steht, d</a:t>
            </a:r>
            <a:r>
              <a:rPr lang="de-DE" dirty="0" smtClean="0"/>
              <a:t>. h</a:t>
            </a:r>
            <a:r>
              <a:rPr lang="de-DE" dirty="0" smtClean="0"/>
              <a:t>. </a:t>
            </a:r>
          </a:p>
          <a:p>
            <a:pPr lvl="1"/>
            <a:r>
              <a:rPr lang="de-DE" dirty="0" smtClean="0"/>
              <a:t>es wird KEIN Bindestrich ergänzt</a:t>
            </a:r>
          </a:p>
          <a:p>
            <a:pPr lvl="1"/>
            <a:r>
              <a:rPr lang="de-DE" dirty="0" smtClean="0"/>
              <a:t>das Wort Verlag wird NICHT abgekürzt!</a:t>
            </a:r>
          </a:p>
          <a:p>
            <a:endParaRPr lang="de-DE" dirty="0" smtClean="0"/>
          </a:p>
          <a:p>
            <a:pPr>
              <a:buNone/>
            </a:pP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812375338"/>
              </p:ext>
            </p:extLst>
          </p:nvPr>
        </p:nvGraphicFramePr>
        <p:xfrm>
          <a:off x="323528" y="1412776"/>
          <a:ext cx="8136904" cy="2422289"/>
        </p:xfrm>
        <a:graphic>
          <a:graphicData uri="http://schemas.openxmlformats.org/drawingml/2006/table">
            <a:tbl>
              <a:tblPr firstRow="1" bandRow="1">
                <a:tableStyleId>{5C22544A-7EE6-4342-B048-85BDC9FD1C3A}</a:tableStyleId>
              </a:tblPr>
              <a:tblGrid>
                <a:gridCol w="936104"/>
                <a:gridCol w="1152128"/>
                <a:gridCol w="3240360"/>
                <a:gridCol w="2808312"/>
              </a:tblGrid>
              <a:tr h="39195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403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2.5.2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Ausgabebezeichnung</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solidFill>
                            <a:srgbClr val="FF0000"/>
                          </a:solidFill>
                          <a:latin typeface="Verdana" pitchFamily="34" charset="0"/>
                          <a:ea typeface="Verdana" pitchFamily="34" charset="0"/>
                          <a:cs typeface="Verdana" pitchFamily="34" charset="0"/>
                        </a:rPr>
                        <a:t>$a </a:t>
                      </a:r>
                      <a:r>
                        <a:rPr lang="de-DE" sz="1800" dirty="0" smtClean="0">
                          <a:latin typeface="Verdana" pitchFamily="34" charset="0"/>
                          <a:ea typeface="Verdana" pitchFamily="34" charset="0"/>
                          <a:cs typeface="Verdana" pitchFamily="34" charset="0"/>
                        </a:rPr>
                        <a:t>Erste Auflage</a:t>
                      </a:r>
                      <a:endParaRPr lang="de-DE" sz="1800" dirty="0">
                        <a:latin typeface="Verdana" pitchFamily="34" charset="0"/>
                        <a:ea typeface="Verdana" pitchFamily="34" charset="0"/>
                        <a:cs typeface="Verdana" pitchFamily="34" charset="0"/>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419</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solidFill>
                            <a:srgbClr val="FF0000"/>
                          </a:solidFill>
                          <a:latin typeface="Verdana" pitchFamily="34" charset="0"/>
                          <a:ea typeface="Verdana" pitchFamily="34" charset="0"/>
                          <a:cs typeface="Verdana" pitchFamily="34" charset="0"/>
                        </a:rPr>
                        <a:t>$a</a:t>
                      </a:r>
                      <a:r>
                        <a:rPr lang="de-DE" sz="1800" dirty="0" smtClean="0">
                          <a:latin typeface="Verdana" pitchFamily="34" charset="0"/>
                          <a:ea typeface="Verdana" pitchFamily="34" charset="0"/>
                          <a:cs typeface="Verdana" pitchFamily="34" charset="0"/>
                        </a:rPr>
                        <a:t> Berlin</a:t>
                      </a:r>
                      <a:endParaRPr lang="de-DE" sz="1800" dirty="0">
                        <a:latin typeface="Verdana" pitchFamily="34" charset="0"/>
                        <a:ea typeface="Verdana" pitchFamily="34" charset="0"/>
                        <a:cs typeface="Verdana" pitchFamily="34" charset="0"/>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solidFill>
                            <a:srgbClr val="FF0000"/>
                          </a:solidFill>
                          <a:latin typeface="Verdana" pitchFamily="34" charset="0"/>
                          <a:ea typeface="Verdana" pitchFamily="34" charset="0"/>
                          <a:cs typeface="Verdana" pitchFamily="34" charset="0"/>
                        </a:rPr>
                        <a:t>$b </a:t>
                      </a:r>
                      <a:r>
                        <a:rPr lang="de-DE" sz="1800" dirty="0" smtClean="0">
                          <a:latin typeface="Verdana" pitchFamily="34" charset="0"/>
                          <a:ea typeface="Verdana" pitchFamily="34" charset="0"/>
                          <a:cs typeface="Verdana" pitchFamily="34" charset="0"/>
                        </a:rPr>
                        <a:t>Insel Verlag</a:t>
                      </a:r>
                      <a:endParaRPr lang="de-DE" sz="1800" dirty="0">
                        <a:latin typeface="Verdana" pitchFamily="34" charset="0"/>
                        <a:ea typeface="Verdana" pitchFamily="34" charset="0"/>
                        <a:cs typeface="Verdana" pitchFamily="34" charset="0"/>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solidFill>
                            <a:srgbClr val="FF0000"/>
                          </a:solidFill>
                          <a:latin typeface="Verdana" pitchFamily="34" charset="0"/>
                          <a:ea typeface="Verdana" pitchFamily="34" charset="0"/>
                          <a:cs typeface="Verdana" pitchFamily="34" charset="0"/>
                        </a:rPr>
                        <a:t>$c </a:t>
                      </a:r>
                      <a:r>
                        <a:rPr lang="de-DE" sz="1800" dirty="0" smtClean="0">
                          <a:latin typeface="Verdana" pitchFamily="34" charset="0"/>
                          <a:ea typeface="Verdana" pitchFamily="34" charset="0"/>
                          <a:cs typeface="Verdana" pitchFamily="34" charset="0"/>
                        </a:rPr>
                        <a:t>2013</a:t>
                      </a:r>
                      <a:endParaRPr lang="de-DE" sz="1800" dirty="0">
                        <a:latin typeface="Verdana" pitchFamily="34" charset="0"/>
                        <a:ea typeface="Verdana" pitchFamily="34" charset="0"/>
                        <a:cs typeface="Verdana" pitchFamily="34" charset="0"/>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425a</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solidFill>
                            <a:srgbClr val="FF0000"/>
                          </a:solidFill>
                          <a:latin typeface="Verdana" pitchFamily="34" charset="0"/>
                          <a:ea typeface="Verdana" pitchFamily="34" charset="0"/>
                          <a:cs typeface="Verdana" pitchFamily="34" charset="0"/>
                        </a:rPr>
                        <a:t>$a </a:t>
                      </a:r>
                      <a:r>
                        <a:rPr lang="de-DE" sz="1800" dirty="0" smtClean="0">
                          <a:solidFill>
                            <a:schemeClr val="tx1"/>
                          </a:solidFill>
                          <a:latin typeface="Verdana" pitchFamily="34" charset="0"/>
                          <a:ea typeface="Verdana" pitchFamily="34" charset="0"/>
                          <a:cs typeface="Verdana" pitchFamily="34" charset="0"/>
                        </a:rPr>
                        <a:t>2013</a:t>
                      </a:r>
                      <a:endParaRPr lang="de-DE" sz="1800" dirty="0">
                        <a:solidFill>
                          <a:schemeClr val="tx1"/>
                        </a:solidFill>
                        <a:latin typeface="Verdana" pitchFamily="34" charset="0"/>
                        <a:ea typeface="Verdana" pitchFamily="34" charset="0"/>
                        <a:cs typeface="Verdana" pitchFamily="34" charset="0"/>
                      </a:endParaRPr>
                    </a:p>
                  </a:txBody>
                  <a:tcPr anchor="ctr"/>
                </a:tc>
              </a:tr>
            </a:tbl>
          </a:graphicData>
        </a:graphic>
      </p:graphicFrame>
      <p:sp>
        <p:nvSpPr>
          <p:cNvPr id="10" name="Fußzeilenplatzhalter 9"/>
          <p:cNvSpPr>
            <a:spLocks noGrp="1"/>
          </p:cNvSpPr>
          <p:nvPr>
            <p:ph type="ftr" sz="quarter" idx="14"/>
          </p:nvPr>
        </p:nvSpPr>
        <p:spPr>
          <a:xfrm>
            <a:off x="467544" y="6376243"/>
            <a:ext cx="7920880" cy="365125"/>
          </a:xfrm>
        </p:spPr>
        <p:txBody>
          <a:bodyPr/>
          <a:lstStyle/>
          <a:p>
            <a:r>
              <a:rPr lang="de-DE" sz="800" smtClean="0"/>
              <a:t>AG RDA Schulungsunterlagen – Modul 3.01: Zusammengesetzte Beschreibung | Aleph | Stand: 29.02.2016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15</a:t>
            </a:fld>
            <a:endParaRPr lang="de-DE"/>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der Manifestation: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8" name="Rechteck 7"/>
          <p:cNvSpPr/>
          <p:nvPr/>
        </p:nvSpPr>
        <p:spPr>
          <a:xfrm>
            <a:off x="2454272" y="3903560"/>
            <a:ext cx="432048"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p:cNvSpPr/>
          <p:nvPr/>
        </p:nvSpPr>
        <p:spPr>
          <a:xfrm>
            <a:off x="2555776" y="5445224"/>
            <a:ext cx="648072" cy="288032"/>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Rechteck 16"/>
          <p:cNvSpPr/>
          <p:nvPr/>
        </p:nvSpPr>
        <p:spPr>
          <a:xfrm>
            <a:off x="5229904" y="5550740"/>
            <a:ext cx="432048" cy="13418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Rechteck 17"/>
          <p:cNvSpPr/>
          <p:nvPr/>
        </p:nvSpPr>
        <p:spPr>
          <a:xfrm>
            <a:off x="6218352" y="4404432"/>
            <a:ext cx="432048" cy="16686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Textfeld 15"/>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19" name="Fußzeilenplatzhalter 18"/>
          <p:cNvSpPr>
            <a:spLocks noGrp="1"/>
          </p:cNvSpPr>
          <p:nvPr>
            <p:ph type="ftr" sz="quarter" idx="14"/>
          </p:nvPr>
        </p:nvSpPr>
        <p:spPr>
          <a:xfrm>
            <a:off x="467544" y="6376243"/>
            <a:ext cx="7920880" cy="365125"/>
          </a:xfrm>
        </p:spPr>
        <p:txBody>
          <a:bodyPr/>
          <a:lstStyle/>
          <a:p>
            <a:r>
              <a:rPr lang="de-DE" sz="800" smtClean="0"/>
              <a:t>AG RDA Schulungsunterlagen – Modul 3.01: Zusammengesetzte Beschreibung | Aleph | Stand: 29.02.2016 | CC BY-NC-SA</a:t>
            </a:r>
            <a:endParaRPr lang="de-DE" sz="800" dirty="0"/>
          </a:p>
        </p:txBody>
      </p:sp>
      <p:sp>
        <p:nvSpPr>
          <p:cNvPr id="20" name="Foliennummernplatzhalter 19"/>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der Manifestation: fortlaufende Ressource</a:t>
            </a:r>
            <a:endParaRPr lang="de-DE" dirty="0"/>
          </a:p>
        </p:txBody>
      </p:sp>
      <p:sp>
        <p:nvSpPr>
          <p:cNvPr id="3" name="Textplatzhalter 2"/>
          <p:cNvSpPr>
            <a:spLocks noGrp="1"/>
          </p:cNvSpPr>
          <p:nvPr>
            <p:ph type="body" sz="quarter" idx="13"/>
          </p:nvPr>
        </p:nvSpPr>
        <p:spPr>
          <a:xfrm>
            <a:off x="251520" y="1268760"/>
            <a:ext cx="8640960" cy="5040560"/>
          </a:xfrm>
        </p:spPr>
        <p:txBody>
          <a:bodyPr/>
          <a:lstStyle/>
          <a:p>
            <a:pPr>
              <a:buNone/>
            </a:pPr>
            <a:endParaRPr lang="de-DE" dirty="0" smtClean="0"/>
          </a:p>
          <a:p>
            <a:pPr>
              <a:buNone/>
            </a:pPr>
            <a:endParaRPr lang="de-DE" dirty="0" smtClean="0"/>
          </a:p>
          <a:p>
            <a:pPr marL="0" indent="0">
              <a:buNone/>
            </a:pPr>
            <a:r>
              <a:rPr lang="de-DE" sz="2800" dirty="0"/>
              <a:t>Weitere Informationen zur Erfassung des Ausgabevermerks bei fortlaufenden Ressourcen siehe </a:t>
            </a:r>
            <a:r>
              <a:rPr lang="de-DE" sz="2800" u="sng" dirty="0"/>
              <a:t>Modul 5B </a:t>
            </a:r>
            <a:r>
              <a:rPr lang="de-DE" sz="2800" dirty="0" smtClean="0"/>
              <a:t>.</a:t>
            </a: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endParaRPr lang="de-DE" dirty="0" smtClean="0"/>
          </a:p>
          <a:p>
            <a:pPr>
              <a:buNone/>
            </a:pPr>
            <a:endParaRPr lang="de-DE" dirty="0" smtClean="0"/>
          </a:p>
          <a:p>
            <a:pPr>
              <a:buNone/>
            </a:pPr>
            <a:endParaRPr lang="de-DE" dirty="0"/>
          </a:p>
        </p:txBody>
      </p:sp>
      <p:sp>
        <p:nvSpPr>
          <p:cNvPr id="8" name="Fußzeilenplatzhalter 7"/>
          <p:cNvSpPr>
            <a:spLocks noGrp="1"/>
          </p:cNvSpPr>
          <p:nvPr>
            <p:ph type="ftr" sz="quarter" idx="14"/>
          </p:nvPr>
        </p:nvSpPr>
        <p:spPr>
          <a:xfrm>
            <a:off x="467544" y="6376243"/>
            <a:ext cx="7848872" cy="365125"/>
          </a:xfrm>
        </p:spPr>
        <p:txBody>
          <a:bodyPr/>
          <a:lstStyle/>
          <a:p>
            <a:r>
              <a:rPr lang="de-DE" sz="800" smtClean="0"/>
              <a:t>AG RDA Schulungsunterlagen – Modul 3.01: Zusammengesetzte Beschreibung | Aleph | Stand: 29.02.2016 | CC BY-NC-SA</a:t>
            </a:r>
            <a:endParaRPr lang="de-DE" sz="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17</a:t>
            </a:fld>
            <a:endParaRPr lang="de-DE"/>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24942"/>
          </a:xfrm>
        </p:spPr>
        <p:txBody>
          <a:bodyPr/>
          <a:lstStyle/>
          <a:p>
            <a:r>
              <a:rPr lang="de-DE" dirty="0" smtClean="0"/>
              <a:t>Beschreibung der Manifestation: fortlaufende Ressourcen</a:t>
            </a:r>
            <a:endParaRPr lang="de-DE" dirty="0"/>
          </a:p>
        </p:txBody>
      </p:sp>
      <p:sp>
        <p:nvSpPr>
          <p:cNvPr id="3" name="Textplatzhalter 2"/>
          <p:cNvSpPr>
            <a:spLocks noGrp="1"/>
          </p:cNvSpPr>
          <p:nvPr>
            <p:ph type="body" sz="quarter" idx="13"/>
          </p:nvPr>
        </p:nvSpPr>
        <p:spPr/>
        <p:txBody>
          <a:bodyPr/>
          <a:lstStyle/>
          <a:p>
            <a:pPr>
              <a:buNone/>
            </a:pPr>
            <a:r>
              <a:rPr lang="de-DE" dirty="0" smtClean="0"/>
              <a:t>Zählung und Veröffentlichungsangabe</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endParaRPr lang="de-DE" dirty="0" smtClean="0"/>
          </a:p>
          <a:p>
            <a:endParaRPr lang="de-DE" dirty="0" smtClean="0"/>
          </a:p>
          <a:p>
            <a:r>
              <a:rPr lang="de-DE" dirty="0" smtClean="0"/>
              <a:t>Zählung/Veröffentlichungsangabe: erfassen Sie die Angaben, wie sie in der Informationsquelle vorkommen</a:t>
            </a:r>
          </a:p>
          <a:p>
            <a:pPr lvl="0"/>
            <a:r>
              <a:rPr lang="de-DE" dirty="0" smtClean="0"/>
              <a:t>Erscheinungsdatum: Anfangsdatum oder Anfangs- und Enddatum  </a:t>
            </a:r>
          </a:p>
          <a:p>
            <a:endParaRPr lang="de-DE" dirty="0" smtClean="0"/>
          </a:p>
          <a:p>
            <a:pPr>
              <a:buNone/>
            </a:pP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4141604630"/>
              </p:ext>
            </p:extLst>
          </p:nvPr>
        </p:nvGraphicFramePr>
        <p:xfrm>
          <a:off x="395536" y="1412776"/>
          <a:ext cx="8064897" cy="2930622"/>
        </p:xfrm>
        <a:graphic>
          <a:graphicData uri="http://schemas.openxmlformats.org/drawingml/2006/table">
            <a:tbl>
              <a:tblPr firstRow="1" bandRow="1">
                <a:tableStyleId>{5C22544A-7EE6-4342-B048-85BDC9FD1C3A}</a:tableStyleId>
              </a:tblPr>
              <a:tblGrid>
                <a:gridCol w="982910"/>
                <a:gridCol w="982910"/>
                <a:gridCol w="2808313"/>
                <a:gridCol w="3290764"/>
              </a:tblGrid>
              <a:tr h="39195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405</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2.6</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Zählung</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2013-</a:t>
                      </a:r>
                      <a:endParaRPr lang="de-DE" dirty="0">
                        <a:solidFill>
                          <a:schemeClr val="tx1"/>
                        </a:solidFill>
                        <a:latin typeface="Verdana" pitchFamily="34" charset="0"/>
                        <a:ea typeface="Verdana" pitchFamily="34" charset="0"/>
                        <a:cs typeface="Verdana" pitchFamily="34" charset="0"/>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419</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Hamburg</a:t>
                      </a:r>
                      <a:endParaRPr lang="de-DE" dirty="0">
                        <a:solidFill>
                          <a:schemeClr val="tx1"/>
                        </a:solidFill>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$b</a:t>
                      </a:r>
                      <a:r>
                        <a:rPr lang="de-DE" dirty="0" smtClean="0">
                          <a:solidFill>
                            <a:schemeClr val="tx1"/>
                          </a:solidFill>
                          <a:latin typeface="Verdana" pitchFamily="34" charset="0"/>
                          <a:ea typeface="Verdana" pitchFamily="34" charset="0"/>
                          <a:cs typeface="Verdana" pitchFamily="34" charset="0"/>
                        </a:rPr>
                        <a:t> Hamburgische Investitions- und Förderbank</a:t>
                      </a:r>
                      <a:endParaRPr lang="de-DE" dirty="0">
                        <a:solidFill>
                          <a:schemeClr val="tx1"/>
                        </a:solidFill>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$c</a:t>
                      </a:r>
                      <a:r>
                        <a:rPr lang="de-DE" dirty="0" smtClean="0">
                          <a:solidFill>
                            <a:schemeClr val="tx1"/>
                          </a:solidFill>
                          <a:latin typeface="Verdana" pitchFamily="34" charset="0"/>
                          <a:ea typeface="Verdana" pitchFamily="34" charset="0"/>
                          <a:cs typeface="Verdana" pitchFamily="34" charset="0"/>
                        </a:rPr>
                        <a:t> Juni 2014-</a:t>
                      </a:r>
                      <a:endParaRPr lang="de-DE" dirty="0">
                        <a:solidFill>
                          <a:schemeClr val="tx1"/>
                        </a:solidFill>
                      </a:endParaRPr>
                    </a:p>
                  </a:txBody>
                  <a:tcPr anchor="ctr"/>
                </a:tc>
              </a:tr>
              <a:tr h="4060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smtClean="0">
                          <a:latin typeface="Verdana" pitchFamily="34" charset="0"/>
                          <a:ea typeface="Verdana" pitchFamily="34" charset="0"/>
                          <a:cs typeface="Verdana" pitchFamily="34" charset="0"/>
                        </a:rPr>
                        <a:t>425b</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2014</a:t>
                      </a:r>
                      <a:endParaRPr lang="de-DE" dirty="0" smtClean="0">
                        <a:solidFill>
                          <a:schemeClr val="tx1"/>
                        </a:solidFill>
                      </a:endParaRPr>
                    </a:p>
                  </a:txBody>
                  <a:tcPr anchor="ctr"/>
                </a:tc>
              </a:tr>
            </a:tbl>
          </a:graphicData>
        </a:graphic>
      </p:graphicFrame>
      <p:sp>
        <p:nvSpPr>
          <p:cNvPr id="10" name="Fußzeilenplatzhalter 9"/>
          <p:cNvSpPr>
            <a:spLocks noGrp="1"/>
          </p:cNvSpPr>
          <p:nvPr>
            <p:ph type="ftr" sz="quarter" idx="14"/>
          </p:nvPr>
        </p:nvSpPr>
        <p:spPr>
          <a:xfrm>
            <a:off x="467544" y="6376243"/>
            <a:ext cx="7848872" cy="365125"/>
          </a:xfrm>
        </p:spPr>
        <p:txBody>
          <a:bodyPr/>
          <a:lstStyle/>
          <a:p>
            <a:r>
              <a:rPr lang="de-DE" sz="800" smtClean="0"/>
              <a:t>AG RDA Schulungsunterlagen – Modul 3.01: Zusammengesetzte Beschreibung | Aleph | Stand: 29.02.2016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18</a:t>
            </a:fld>
            <a:endParaRPr lang="de-DE"/>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432048"/>
          </a:xfrm>
        </p:spPr>
        <p:txBody>
          <a:bodyPr/>
          <a:lstStyle/>
          <a:p>
            <a:r>
              <a:rPr lang="de-DE" dirty="0" smtClean="0"/>
              <a:t>Beschreibung der Manifestation: einzelne Einheit</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87376"/>
            <a:ext cx="2583132" cy="5328592"/>
          </a:xfrm>
          <a:prstGeom prst="rect">
            <a:avLst/>
          </a:prstGeom>
          <a:ln w="12700">
            <a:solidFill>
              <a:schemeClr val="tx1"/>
            </a:solidFill>
          </a:ln>
        </p:spPr>
      </p:pic>
      <p:sp>
        <p:nvSpPr>
          <p:cNvPr id="16" name="Rechteck 15"/>
          <p:cNvSpPr/>
          <p:nvPr/>
        </p:nvSpPr>
        <p:spPr>
          <a:xfrm>
            <a:off x="7092280" y="1302266"/>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8" name="Rechteck 17"/>
          <p:cNvSpPr/>
          <p:nvPr/>
        </p:nvSpPr>
        <p:spPr>
          <a:xfrm>
            <a:off x="6012160" y="3582641"/>
            <a:ext cx="1656184" cy="21602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feld 23"/>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10" name="Fußzeilenplatzhalter 9"/>
          <p:cNvSpPr>
            <a:spLocks noGrp="1"/>
          </p:cNvSpPr>
          <p:nvPr>
            <p:ph type="ftr" sz="quarter" idx="14"/>
          </p:nvPr>
        </p:nvSpPr>
        <p:spPr>
          <a:xfrm>
            <a:off x="467544" y="6376243"/>
            <a:ext cx="7848872" cy="365125"/>
          </a:xfrm>
        </p:spPr>
        <p:txBody>
          <a:bodyPr/>
          <a:lstStyle/>
          <a:p>
            <a:r>
              <a:rPr lang="de-DE" sz="800" smtClean="0"/>
              <a:t>AG RDA Schulungsunterlagen – Modul 3.01: Zusammengesetzte Beschreibung | Aleph | Stand: 29.02.2016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420888"/>
            <a:ext cx="8229600" cy="1512168"/>
          </a:xfrm>
        </p:spPr>
        <p:txBody>
          <a:bodyPr/>
          <a:lstStyle/>
          <a:p>
            <a:pPr algn="ctr"/>
            <a:r>
              <a:rPr lang="de-DE" dirty="0" smtClean="0"/>
              <a:t>Zusammengesetzte Beschreibung und erste Titelaufnahme nach RDA für eine einzelne Einheit und eine fortlaufende Ressource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pPr/>
              <a:t>2</a:t>
            </a:fld>
            <a:endParaRPr lang="de-DE"/>
          </a:p>
        </p:txBody>
      </p:sp>
      <p:sp>
        <p:nvSpPr>
          <p:cNvPr id="4" name="Fußzeilenplatzhalter 3"/>
          <p:cNvSpPr>
            <a:spLocks noGrp="1"/>
          </p:cNvSpPr>
          <p:nvPr>
            <p:ph type="ftr" sz="quarter" idx="14"/>
          </p:nvPr>
        </p:nvSpPr>
        <p:spPr>
          <a:xfrm>
            <a:off x="467544" y="6376243"/>
            <a:ext cx="7920880" cy="365125"/>
          </a:xfrm>
        </p:spPr>
        <p:txBody>
          <a:bodyPr/>
          <a:lstStyle/>
          <a:p>
            <a:r>
              <a:rPr lang="de-DE" sz="800" smtClean="0"/>
              <a:t>AG RDA Schulungsunterlagen – Modul 3.01: Zusammengesetzte Beschreibung | Aleph | Stand: 29.02.2016 | CC BY-NC-SA</a:t>
            </a:r>
            <a:endParaRPr lang="de-DE" sz="800"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einzelne Einheit</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Erscheinungsweise und </a:t>
            </a:r>
            <a:r>
              <a:rPr lang="de-DE" dirty="0" err="1" smtClean="0"/>
              <a:t>Identifikator</a:t>
            </a:r>
            <a:r>
              <a:rPr lang="de-DE" dirty="0" smtClean="0"/>
              <a:t> für die Manifestation</a:t>
            </a:r>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2000" indent="-342000"/>
            <a:endParaRPr lang="de-DE" dirty="0" smtClean="0"/>
          </a:p>
          <a:p>
            <a:pPr marL="342000" indent="-342000"/>
            <a:r>
              <a:rPr lang="de-DE" dirty="0" smtClean="0"/>
              <a:t>Erscheinungsweise: es handelt sich um eine einzelne Einheit (RDA 2.13) </a:t>
            </a:r>
            <a:endParaRPr lang="de-DE" strike="sngStrike" dirty="0" smtClean="0"/>
          </a:p>
          <a:p>
            <a:pPr marL="342000" indent="-342000"/>
            <a:r>
              <a:rPr lang="de-DE" dirty="0" err="1" smtClean="0"/>
              <a:t>Identifikator</a:t>
            </a:r>
            <a:r>
              <a:rPr lang="de-DE" dirty="0" smtClean="0"/>
              <a:t> kann z. B. auch sein: </a:t>
            </a:r>
          </a:p>
          <a:p>
            <a:pPr marL="342000" indent="-342000">
              <a:buNone/>
            </a:pPr>
            <a:r>
              <a:rPr lang="de-DE" dirty="0" smtClean="0"/>
              <a:t>	URN, ISSN, Produktnummern …</a:t>
            </a:r>
          </a:p>
        </p:txBody>
      </p:sp>
      <p:graphicFrame>
        <p:nvGraphicFramePr>
          <p:cNvPr id="7" name="Tabelle 6"/>
          <p:cNvGraphicFramePr>
            <a:graphicFrameLocks noGrp="1"/>
          </p:cNvGraphicFramePr>
          <p:nvPr>
            <p:extLst>
              <p:ext uri="{D42A27DB-BD31-4B8C-83A1-F6EECF244321}">
                <p14:modId xmlns:p14="http://schemas.microsoft.com/office/powerpoint/2010/main" val="3688644882"/>
              </p:ext>
            </p:extLst>
          </p:nvPr>
        </p:nvGraphicFramePr>
        <p:xfrm>
          <a:off x="395536" y="1912272"/>
          <a:ext cx="8064896" cy="1645920"/>
        </p:xfrm>
        <a:graphic>
          <a:graphicData uri="http://schemas.openxmlformats.org/drawingml/2006/table">
            <a:tbl>
              <a:tblPr firstRow="1" bandRow="1">
                <a:tableStyleId>{5C22544A-7EE6-4342-B048-85BDC9FD1C3A}</a:tableStyleId>
              </a:tblPr>
              <a:tblGrid>
                <a:gridCol w="1131153"/>
                <a:gridCol w="972733"/>
                <a:gridCol w="2659876"/>
                <a:gridCol w="3301134"/>
              </a:tblGrid>
              <a:tr h="358629">
                <a:tc>
                  <a:txBody>
                    <a:bodyPr/>
                    <a:lstStyle/>
                    <a:p>
                      <a:pPr marL="0" algn="l" defTabSz="914400" rtl="0" eaLnBrk="1" latinLnBrk="0" hangingPunct="1"/>
                      <a:r>
                        <a:rPr lang="de-DE" sz="1800" b="1" kern="1200" dirty="0" err="1" smtClean="0">
                          <a:solidFill>
                            <a:schemeClr val="lt1"/>
                          </a:solidFill>
                          <a:latin typeface="Verdana" panose="020B0604030504040204" pitchFamily="34" charset="0"/>
                          <a:ea typeface="Verdana" panose="020B0604030504040204" pitchFamily="34" charset="0"/>
                          <a:cs typeface="Verdana" panose="020B0604030504040204" pitchFamily="34" charset="0"/>
                        </a:rPr>
                        <a:t>Aleph</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Element</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Erfassung</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r>
              <a:tr h="5828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051, Pos. 0</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dk1"/>
                          </a:solidFill>
                          <a:latin typeface="Verdana" pitchFamily="34" charset="0"/>
                          <a:ea typeface="Verdana" pitchFamily="34" charset="0"/>
                          <a:cs typeface="Verdana" pitchFamily="34" charset="0"/>
                        </a:rPr>
                        <a:t>m </a:t>
                      </a:r>
                      <a:r>
                        <a:rPr lang="de-DE" sz="1800" i="1" kern="1200" dirty="0" smtClean="0">
                          <a:solidFill>
                            <a:schemeClr val="dk1"/>
                          </a:solidFill>
                          <a:latin typeface="Verdana" pitchFamily="34" charset="0"/>
                          <a:ea typeface="Verdana" pitchFamily="34" charset="0"/>
                          <a:cs typeface="Verdana" pitchFamily="34" charset="0"/>
                        </a:rPr>
                        <a:t>(Einzelne Einheit)</a:t>
                      </a:r>
                      <a:endParaRPr lang="de-DE" sz="1800" i="1" kern="1200" dirty="0">
                        <a:solidFill>
                          <a:schemeClr val="dk1"/>
                        </a:solidFill>
                        <a:latin typeface="Verdana" pitchFamily="34" charset="0"/>
                        <a:ea typeface="Verdana" pitchFamily="34" charset="0"/>
                        <a:cs typeface="Verdana" pitchFamily="34" charset="0"/>
                      </a:endParaRPr>
                    </a:p>
                  </a:txBody>
                  <a:tcPr anchor="ctr"/>
                </a:tc>
              </a:tr>
              <a:tr h="5828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540a</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a:t>
                      </a:r>
                      <a:r>
                        <a:rPr lang="de-DE" sz="1800" kern="1200" dirty="0" smtClean="0">
                          <a:solidFill>
                            <a:schemeClr val="dk1"/>
                          </a:solidFill>
                          <a:latin typeface="Verdana" pitchFamily="34" charset="0"/>
                          <a:ea typeface="Verdana" pitchFamily="34" charset="0"/>
                          <a:cs typeface="Verdana" pitchFamily="34" charset="0"/>
                        </a:rPr>
                        <a:t>978-3-458-17570-4</a:t>
                      </a:r>
                      <a:endParaRPr lang="de-DE" sz="1800" kern="1200" dirty="0">
                        <a:solidFill>
                          <a:schemeClr val="dk1"/>
                        </a:solidFill>
                        <a:latin typeface="Verdana" pitchFamily="34" charset="0"/>
                        <a:ea typeface="Verdana" pitchFamily="34" charset="0"/>
                        <a:cs typeface="Verdana" pitchFamily="34" charset="0"/>
                      </a:endParaRPr>
                    </a:p>
                  </a:txBody>
                  <a:tcPr anchor="ctr"/>
                </a:tc>
              </a:tr>
            </a:tbl>
          </a:graphicData>
        </a:graphic>
      </p:graphicFrame>
      <p:sp>
        <p:nvSpPr>
          <p:cNvPr id="10" name="Fußzeilenplatzhalter 9"/>
          <p:cNvSpPr>
            <a:spLocks noGrp="1"/>
          </p:cNvSpPr>
          <p:nvPr>
            <p:ph type="ftr" sz="quarter" idx="14"/>
          </p:nvPr>
        </p:nvSpPr>
        <p:spPr>
          <a:xfrm>
            <a:off x="467544" y="6376243"/>
            <a:ext cx="7848872" cy="365125"/>
          </a:xfrm>
        </p:spPr>
        <p:txBody>
          <a:bodyPr/>
          <a:lstStyle/>
          <a:p>
            <a:r>
              <a:rPr lang="de-DE" sz="800" smtClean="0"/>
              <a:t>AG RDA Schulungsunterlagen – Modul 3.01: Zusammengesetzte Beschreibung | Aleph | Stand: 29.02.2016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20</a:t>
            </a:fld>
            <a:endParaRPr lang="de-DE"/>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der Manifestation: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16" name="Textfeld 15"/>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10" name="Rechteck 9"/>
          <p:cNvSpPr/>
          <p:nvPr/>
        </p:nvSpPr>
        <p:spPr>
          <a:xfrm>
            <a:off x="5229697" y="5435599"/>
            <a:ext cx="648072" cy="134184"/>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Fußzeilenplatzhalter 16"/>
          <p:cNvSpPr>
            <a:spLocks noGrp="1"/>
          </p:cNvSpPr>
          <p:nvPr>
            <p:ph type="ftr" sz="quarter" idx="14"/>
          </p:nvPr>
        </p:nvSpPr>
        <p:spPr>
          <a:xfrm>
            <a:off x="467544" y="6376243"/>
            <a:ext cx="7848872" cy="365125"/>
          </a:xfrm>
        </p:spPr>
        <p:txBody>
          <a:bodyPr/>
          <a:lstStyle/>
          <a:p>
            <a:r>
              <a:rPr lang="de-DE" sz="800" smtClean="0"/>
              <a:t>AG RDA Schulungsunterlagen – Modul 3.01: Zusammengesetzte Beschreibung | Aleph | Stand: 29.02.2016 | CC BY-NC-SA</a:t>
            </a:r>
            <a:endParaRPr lang="de-DE" sz="800" dirty="0"/>
          </a:p>
        </p:txBody>
      </p:sp>
      <p:sp>
        <p:nvSpPr>
          <p:cNvPr id="18" name="Foliennummernplatzhalter 17"/>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der Manifestation: fortlaufende Ressource</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Erscheinungsweise und </a:t>
            </a:r>
            <a:r>
              <a:rPr lang="de-DE" dirty="0" err="1" smtClean="0"/>
              <a:t>Identifikator</a:t>
            </a:r>
            <a:r>
              <a:rPr lang="de-DE" dirty="0" smtClean="0"/>
              <a:t> für die Manifestation</a:t>
            </a:r>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2000" indent="-342000"/>
            <a:endParaRPr lang="de-DE" dirty="0" smtClean="0"/>
          </a:p>
          <a:p>
            <a:pPr marL="342000" indent="-342000"/>
            <a:r>
              <a:rPr lang="de-DE" dirty="0" smtClean="0"/>
              <a:t>Erscheinungsweise:</a:t>
            </a:r>
          </a:p>
          <a:p>
            <a:pPr marL="342000" indent="-342000">
              <a:buNone/>
            </a:pPr>
            <a:r>
              <a:rPr lang="de-DE" dirty="0" smtClean="0"/>
              <a:t>	Vgl. auch die Hinweise zur Abgrenzung in Modul 2</a:t>
            </a:r>
            <a:endParaRPr lang="de-DE" dirty="0" smtClean="0">
              <a:solidFill>
                <a:srgbClr val="FF0000"/>
              </a:solidFill>
            </a:endParaRPr>
          </a:p>
          <a:p>
            <a:pPr marL="342000" indent="-342000">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16407596"/>
              </p:ext>
            </p:extLst>
          </p:nvPr>
        </p:nvGraphicFramePr>
        <p:xfrm>
          <a:off x="395537" y="1912272"/>
          <a:ext cx="8352927" cy="1920240"/>
        </p:xfrm>
        <a:graphic>
          <a:graphicData uri="http://schemas.openxmlformats.org/drawingml/2006/table">
            <a:tbl>
              <a:tblPr firstRow="1" bandRow="1">
                <a:tableStyleId>{5C22544A-7EE6-4342-B048-85BDC9FD1C3A}</a:tableStyleId>
              </a:tblPr>
              <a:tblGrid>
                <a:gridCol w="1141766"/>
                <a:gridCol w="874457"/>
                <a:gridCol w="2731122"/>
                <a:gridCol w="3605582"/>
              </a:tblGrid>
              <a:tr h="358629">
                <a:tc>
                  <a:txBody>
                    <a:bodyPr/>
                    <a:lstStyle/>
                    <a:p>
                      <a:pPr marL="0" algn="l" defTabSz="914400" rtl="0" eaLnBrk="1" latinLnBrk="0" hangingPunct="1"/>
                      <a:r>
                        <a:rPr lang="de-DE" sz="1800" b="1" kern="1200" dirty="0" err="1" smtClean="0">
                          <a:solidFill>
                            <a:schemeClr val="lt1"/>
                          </a:solidFill>
                          <a:latin typeface="Verdana" panose="020B0604030504040204" pitchFamily="34" charset="0"/>
                          <a:ea typeface="Verdana" panose="020B0604030504040204" pitchFamily="34" charset="0"/>
                          <a:cs typeface="Verdana" panose="020B0604030504040204" pitchFamily="34" charset="0"/>
                        </a:rPr>
                        <a:t>Aleph</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Element</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Erfassung</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r>
              <a:tr h="5828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052, Pos. 0</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2.13</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Erscheinungsweise</a:t>
                      </a:r>
                      <a:endParaRPr lang="de-DE" sz="18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800" kern="1200" dirty="0" smtClean="0">
                          <a:solidFill>
                            <a:schemeClr val="dk1"/>
                          </a:solidFill>
                          <a:latin typeface="Verdana" pitchFamily="34" charset="0"/>
                          <a:ea typeface="Verdana" pitchFamily="34" charset="0"/>
                          <a:cs typeface="Verdana" pitchFamily="34" charset="0"/>
                        </a:rPr>
                        <a:t>p </a:t>
                      </a:r>
                      <a:r>
                        <a:rPr lang="de-DE" sz="1800" i="1" kern="1200" dirty="0" smtClean="0">
                          <a:solidFill>
                            <a:schemeClr val="dk1"/>
                          </a:solidFill>
                          <a:latin typeface="Verdana" pitchFamily="34" charset="0"/>
                          <a:ea typeface="Verdana" pitchFamily="34" charset="0"/>
                          <a:cs typeface="Verdana" pitchFamily="34" charset="0"/>
                        </a:rPr>
                        <a:t>(Fortlaufende </a:t>
                      </a:r>
                      <a:r>
                        <a:rPr lang="de-DE" sz="1800" i="1" kern="1200" baseline="0" dirty="0" smtClean="0">
                          <a:solidFill>
                            <a:schemeClr val="dk1"/>
                          </a:solidFill>
                          <a:latin typeface="Verdana" pitchFamily="34" charset="0"/>
                          <a:ea typeface="Verdana" pitchFamily="34" charset="0"/>
                          <a:cs typeface="Verdana" pitchFamily="34" charset="0"/>
                        </a:rPr>
                        <a:t>Ressource)</a:t>
                      </a:r>
                      <a:endParaRPr lang="de-DE" sz="1800" i="1" kern="1200" dirty="0">
                        <a:solidFill>
                          <a:schemeClr val="dk1"/>
                        </a:solidFill>
                        <a:latin typeface="Verdana" pitchFamily="34" charset="0"/>
                        <a:ea typeface="Verdana" pitchFamily="34" charset="0"/>
                        <a:cs typeface="Verdana" pitchFamily="34" charset="0"/>
                      </a:endParaRPr>
                    </a:p>
                  </a:txBody>
                  <a:tcPr anchor="ctr"/>
                </a:tc>
              </a:tr>
              <a:tr h="5828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542a</a:t>
                      </a:r>
                      <a:endParaRPr lang="de-DE" sz="1800" b="1" kern="1200" dirty="0">
                        <a:solidFill>
                          <a:schemeClr val="dk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smtClean="0">
                          <a:solidFill>
                            <a:schemeClr val="dk1"/>
                          </a:solidFill>
                          <a:latin typeface="Verdana" pitchFamily="34" charset="0"/>
                          <a:ea typeface="Verdana" pitchFamily="34" charset="0"/>
                          <a:cs typeface="Verdana" pitchFamily="34" charset="0"/>
                        </a:rPr>
                        <a:t>2.15</a:t>
                      </a:r>
                      <a:endParaRPr lang="de-DE" sz="1800" b="1" kern="1200" dirty="0">
                        <a:solidFill>
                          <a:schemeClr val="dk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dirty="0" err="1" smtClean="0">
                          <a:solidFill>
                            <a:schemeClr val="dk1"/>
                          </a:solidFill>
                          <a:latin typeface="Verdana" pitchFamily="34" charset="0"/>
                          <a:ea typeface="Verdana" pitchFamily="34" charset="0"/>
                          <a:cs typeface="Verdana" pitchFamily="34" charset="0"/>
                        </a:rPr>
                        <a:t>Identifikator</a:t>
                      </a:r>
                      <a:r>
                        <a:rPr lang="de-DE" sz="1800" b="1" kern="1200" dirty="0" smtClean="0">
                          <a:solidFill>
                            <a:schemeClr val="dk1"/>
                          </a:solidFill>
                          <a:latin typeface="Verdana" pitchFamily="34" charset="0"/>
                          <a:ea typeface="Verdana" pitchFamily="34" charset="0"/>
                          <a:cs typeface="Verdana" pitchFamily="34" charset="0"/>
                        </a:rPr>
                        <a:t> für die Manifestation </a:t>
                      </a:r>
                      <a:r>
                        <a:rPr lang="de-DE" sz="1800" b="0" i="1" kern="1200" dirty="0" smtClean="0">
                          <a:solidFill>
                            <a:schemeClr val="dk1"/>
                          </a:solidFill>
                          <a:latin typeface="Verdana" pitchFamily="34" charset="0"/>
                          <a:ea typeface="Verdana" pitchFamily="34" charset="0"/>
                          <a:cs typeface="Verdana" pitchFamily="34" charset="0"/>
                        </a:rPr>
                        <a:t>(fingiert)</a:t>
                      </a:r>
                      <a:endParaRPr lang="de-DE" sz="1800" b="0" i="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a:t>
                      </a:r>
                      <a:r>
                        <a:rPr lang="de-DE" sz="1800" kern="1200" dirty="0" smtClean="0">
                          <a:solidFill>
                            <a:schemeClr val="tx1"/>
                          </a:solidFill>
                          <a:latin typeface="Verdana" pitchFamily="34" charset="0"/>
                          <a:ea typeface="Verdana" pitchFamily="34" charset="0"/>
                          <a:cs typeface="Verdana" pitchFamily="34" charset="0"/>
                        </a:rPr>
                        <a:t>1234-5678</a:t>
                      </a:r>
                      <a:endParaRPr lang="de-DE" sz="1800" kern="1200" dirty="0">
                        <a:solidFill>
                          <a:schemeClr val="tx1"/>
                        </a:solidFill>
                        <a:latin typeface="Verdana" pitchFamily="34" charset="0"/>
                        <a:ea typeface="Verdana" pitchFamily="34" charset="0"/>
                        <a:cs typeface="Verdana" pitchFamily="34" charset="0"/>
                      </a:endParaRPr>
                    </a:p>
                  </a:txBody>
                  <a:tcPr anchor="ctr"/>
                </a:tc>
              </a:tr>
            </a:tbl>
          </a:graphicData>
        </a:graphic>
      </p:graphicFrame>
      <p:sp>
        <p:nvSpPr>
          <p:cNvPr id="10" name="Fußzeilenplatzhalter 9"/>
          <p:cNvSpPr>
            <a:spLocks noGrp="1"/>
          </p:cNvSpPr>
          <p:nvPr>
            <p:ph type="ftr" sz="quarter" idx="14"/>
          </p:nvPr>
        </p:nvSpPr>
        <p:spPr>
          <a:xfrm>
            <a:off x="467544" y="6376243"/>
            <a:ext cx="7848872" cy="365125"/>
          </a:xfrm>
        </p:spPr>
        <p:txBody>
          <a:bodyPr/>
          <a:lstStyle/>
          <a:p>
            <a:r>
              <a:rPr lang="de-DE" sz="800" smtClean="0"/>
              <a:t>AG RDA Schulungsunterlagen – Modul 3.01: Zusammengesetzte Beschreibung | Aleph | Stand: 29.02.2016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22</a:t>
            </a:fld>
            <a:endParaRPr lang="de-DE"/>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432048"/>
          </a:xfrm>
        </p:spPr>
        <p:txBody>
          <a:bodyPr/>
          <a:lstStyle/>
          <a:p>
            <a:r>
              <a:rPr lang="de-DE" dirty="0" smtClean="0"/>
              <a:t>Beschreibung der Manifestation: einzelne Einheit</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87376"/>
            <a:ext cx="2583132" cy="5328592"/>
          </a:xfrm>
          <a:prstGeom prst="rect">
            <a:avLst/>
          </a:prstGeom>
          <a:ln w="12700">
            <a:solidFill>
              <a:schemeClr val="tx1"/>
            </a:solidFill>
          </a:ln>
        </p:spPr>
      </p:pic>
      <p:sp>
        <p:nvSpPr>
          <p:cNvPr id="16" name="Rechteck 15"/>
          <p:cNvSpPr/>
          <p:nvPr/>
        </p:nvSpPr>
        <p:spPr>
          <a:xfrm>
            <a:off x="7092280" y="1302266"/>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24" name="Textfeld 23"/>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19" name="Rechteck 18"/>
          <p:cNvSpPr/>
          <p:nvPr/>
        </p:nvSpPr>
        <p:spPr>
          <a:xfrm>
            <a:off x="4879282" y="4408237"/>
            <a:ext cx="1152128" cy="259157"/>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Fußzeilenplatzhalter 9"/>
          <p:cNvSpPr>
            <a:spLocks noGrp="1"/>
          </p:cNvSpPr>
          <p:nvPr>
            <p:ph type="ftr" sz="quarter" idx="14"/>
          </p:nvPr>
        </p:nvSpPr>
        <p:spPr>
          <a:xfrm>
            <a:off x="467544" y="6376243"/>
            <a:ext cx="7848872" cy="365125"/>
          </a:xfrm>
        </p:spPr>
        <p:txBody>
          <a:bodyPr/>
          <a:lstStyle/>
          <a:p>
            <a:r>
              <a:rPr lang="de-DE" sz="800" smtClean="0"/>
              <a:t>AG RDA Schulungsunterlagen – Modul 3.01: Zusammengesetzte Beschreibung | Aleph | Stand: 29.02.2016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einzelne Einheit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Beschreibung des Datenträgers</a:t>
            </a:r>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1313" indent="-341313"/>
            <a:endParaRPr lang="de-DE" dirty="0" smtClean="0"/>
          </a:p>
          <a:p>
            <a:pPr marL="341313" indent="-341313"/>
            <a:endParaRPr lang="de-DE" dirty="0" smtClean="0"/>
          </a:p>
          <a:p>
            <a:pPr marL="341313" indent="-341313"/>
            <a:r>
              <a:rPr lang="de-DE" dirty="0" smtClean="0"/>
              <a:t>Begriffe für Medientyp und Datenträgertyp sind fest vorgegeben</a:t>
            </a:r>
          </a:p>
          <a:p>
            <a:pPr marL="341313" indent="-341313"/>
            <a:r>
              <a:rPr lang="de-DE" dirty="0" smtClean="0"/>
              <a:t>letzte gezählte Seite im Buch </a:t>
            </a:r>
          </a:p>
          <a:p>
            <a:pPr marL="341313" indent="-341313">
              <a:buNone/>
            </a:pPr>
            <a:r>
              <a:rPr lang="de-DE" dirty="0" smtClean="0"/>
              <a:t>	-&gt; Grundlage für den Umfang</a:t>
            </a:r>
          </a:p>
          <a:p>
            <a:pPr marL="341313" indent="-341313"/>
            <a:r>
              <a:rPr lang="de-DE" dirty="0" smtClean="0"/>
              <a:t>Begriffe wie Seiten, Blatt… nicht abkürzen!</a:t>
            </a:r>
          </a:p>
        </p:txBody>
      </p:sp>
      <p:graphicFrame>
        <p:nvGraphicFramePr>
          <p:cNvPr id="7" name="Tabelle 6"/>
          <p:cNvGraphicFramePr>
            <a:graphicFrameLocks noGrp="1"/>
          </p:cNvGraphicFramePr>
          <p:nvPr>
            <p:extLst>
              <p:ext uri="{D42A27DB-BD31-4B8C-83A1-F6EECF244321}">
                <p14:modId xmlns:p14="http://schemas.microsoft.com/office/powerpoint/2010/main" val="2375340407"/>
              </p:ext>
            </p:extLst>
          </p:nvPr>
        </p:nvGraphicFramePr>
        <p:xfrm>
          <a:off x="395537" y="1377889"/>
          <a:ext cx="8280919" cy="2081402"/>
        </p:xfrm>
        <a:graphic>
          <a:graphicData uri="http://schemas.openxmlformats.org/drawingml/2006/table">
            <a:tbl>
              <a:tblPr firstRow="1" bandRow="1">
                <a:tableStyleId>{5C22544A-7EE6-4342-B048-85BDC9FD1C3A}</a:tableStyleId>
              </a:tblPr>
              <a:tblGrid>
                <a:gridCol w="936103"/>
                <a:gridCol w="792088"/>
                <a:gridCol w="2380661"/>
                <a:gridCol w="4172067"/>
              </a:tblGrid>
              <a:tr h="33087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061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Medientyp</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$b</a:t>
                      </a:r>
                      <a:r>
                        <a:rPr lang="de-DE" dirty="0" smtClean="0">
                          <a:solidFill>
                            <a:schemeClr val="tx1"/>
                          </a:solidFill>
                          <a:latin typeface="Verdana" pitchFamily="34" charset="0"/>
                          <a:ea typeface="Verdana" pitchFamily="34" charset="0"/>
                          <a:cs typeface="Verdana" pitchFamily="34" charset="0"/>
                        </a:rPr>
                        <a:t> n </a:t>
                      </a:r>
                      <a:r>
                        <a:rPr lang="de-DE" i="1" dirty="0" smtClean="0">
                          <a:solidFill>
                            <a:schemeClr val="tx1"/>
                          </a:solidFill>
                          <a:latin typeface="Verdana" pitchFamily="34" charset="0"/>
                          <a:ea typeface="Verdana" pitchFamily="34" charset="0"/>
                          <a:cs typeface="Verdana" pitchFamily="34" charset="0"/>
                        </a:rPr>
                        <a:t>(</a:t>
                      </a:r>
                      <a:r>
                        <a:rPr lang="de-DE" sz="1800" i="1" dirty="0" smtClean="0">
                          <a:latin typeface="Verdana" pitchFamily="34" charset="0"/>
                          <a:ea typeface="Verdana" pitchFamily="34" charset="0"/>
                          <a:cs typeface="Verdana" pitchFamily="34" charset="0"/>
                        </a:rPr>
                        <a:t>ohne Hilfsmittel zu benutzen)</a:t>
                      </a:r>
                      <a:endParaRPr lang="de-DE" sz="1800" i="1" dirty="0">
                        <a:latin typeface="Verdana" pitchFamily="34" charset="0"/>
                        <a:ea typeface="Verdana" pitchFamily="34" charset="0"/>
                        <a:cs typeface="Verdana" pitchFamily="34" charset="0"/>
                      </a:endParaRPr>
                    </a:p>
                  </a:txBody>
                  <a:tcPr anchor="ct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062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$b</a:t>
                      </a:r>
                      <a:r>
                        <a:rPr lang="de-DE" dirty="0" smtClean="0">
                          <a:solidFill>
                            <a:schemeClr val="tx1"/>
                          </a:solidFill>
                          <a:latin typeface="Verdana" pitchFamily="34" charset="0"/>
                          <a:ea typeface="Verdana" pitchFamily="34" charset="0"/>
                          <a:cs typeface="Verdana" pitchFamily="34" charset="0"/>
                        </a:rPr>
                        <a:t> </a:t>
                      </a:r>
                      <a:r>
                        <a:rPr lang="de-DE" dirty="0" err="1" smtClean="0">
                          <a:solidFill>
                            <a:schemeClr val="tx1"/>
                          </a:solidFill>
                          <a:latin typeface="Verdana" pitchFamily="34" charset="0"/>
                          <a:ea typeface="Verdana" pitchFamily="34" charset="0"/>
                          <a:cs typeface="Verdana" pitchFamily="34" charset="0"/>
                        </a:rPr>
                        <a:t>nc</a:t>
                      </a:r>
                      <a:r>
                        <a:rPr lang="de-DE" dirty="0" smtClean="0">
                          <a:solidFill>
                            <a:schemeClr val="tx1"/>
                          </a:solidFill>
                          <a:latin typeface="Verdana" pitchFamily="34" charset="0"/>
                          <a:ea typeface="Verdana" pitchFamily="34" charset="0"/>
                          <a:cs typeface="Verdana" pitchFamily="34" charset="0"/>
                        </a:rPr>
                        <a:t> </a:t>
                      </a:r>
                      <a:r>
                        <a:rPr lang="de-DE" i="1" dirty="0" smtClean="0">
                          <a:solidFill>
                            <a:schemeClr val="tx1"/>
                          </a:solidFill>
                          <a:latin typeface="Verdana" pitchFamily="34" charset="0"/>
                          <a:ea typeface="Verdana" pitchFamily="34" charset="0"/>
                          <a:cs typeface="Verdana" pitchFamily="34" charset="0"/>
                        </a:rPr>
                        <a:t>(</a:t>
                      </a:r>
                      <a:r>
                        <a:rPr lang="de-DE" sz="1800" i="1" dirty="0" smtClean="0">
                          <a:latin typeface="Verdana" pitchFamily="34" charset="0"/>
                          <a:ea typeface="Verdana" pitchFamily="34" charset="0"/>
                          <a:cs typeface="Verdana" pitchFamily="34" charset="0"/>
                        </a:rPr>
                        <a:t>Band)</a:t>
                      </a:r>
                      <a:endParaRPr lang="de-DE" sz="1800" i="1" dirty="0">
                        <a:latin typeface="Verdana" pitchFamily="34" charset="0"/>
                        <a:ea typeface="Verdana" pitchFamily="34" charset="0"/>
                        <a:cs typeface="Verdana" pitchFamily="34" charset="0"/>
                      </a:endParaRPr>
                    </a:p>
                  </a:txBody>
                  <a:tcPr anchor="ct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433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3.4</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Umfang</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a:t>
                      </a:r>
                      <a:r>
                        <a:rPr lang="de-DE" sz="1800" dirty="0" smtClean="0">
                          <a:latin typeface="Verdana" pitchFamily="34" charset="0"/>
                          <a:ea typeface="Verdana" pitchFamily="34" charset="0"/>
                          <a:cs typeface="Verdana" pitchFamily="34" charset="0"/>
                        </a:rPr>
                        <a:t>186 Seiten</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10" name="Fußzeilenplatzhalter 9"/>
          <p:cNvSpPr>
            <a:spLocks noGrp="1"/>
          </p:cNvSpPr>
          <p:nvPr>
            <p:ph type="ftr" sz="quarter" idx="14"/>
          </p:nvPr>
        </p:nvSpPr>
        <p:spPr>
          <a:xfrm>
            <a:off x="467544" y="6376243"/>
            <a:ext cx="7920880" cy="365125"/>
          </a:xfrm>
        </p:spPr>
        <p:txBody>
          <a:bodyPr/>
          <a:lstStyle/>
          <a:p>
            <a:r>
              <a:rPr lang="de-DE" sz="800" smtClean="0"/>
              <a:t>AG RDA Schulungsunterlagen – Modul 3.01: Zusammengesetzte Beschreibung | Aleph | Stand: 29.02.2016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24</a:t>
            </a:fld>
            <a:endParaRPr lang="de-DE"/>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fortlaufende Ressource</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Beschreibung des Datenträgers</a:t>
            </a:r>
            <a:endParaRPr lang="de-DE" i="1" dirty="0" smtClean="0"/>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1313" indent="-341313"/>
            <a:endParaRPr lang="de-DE" dirty="0" smtClean="0"/>
          </a:p>
          <a:p>
            <a:pPr marL="341313" indent="-341313"/>
            <a:endParaRPr lang="de-DE" dirty="0" smtClean="0"/>
          </a:p>
          <a:p>
            <a:pPr marL="0" indent="0">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1122348715"/>
              </p:ext>
            </p:extLst>
          </p:nvPr>
        </p:nvGraphicFramePr>
        <p:xfrm>
          <a:off x="251520" y="1700807"/>
          <a:ext cx="8496945" cy="2299712"/>
        </p:xfrm>
        <a:graphic>
          <a:graphicData uri="http://schemas.openxmlformats.org/drawingml/2006/table">
            <a:tbl>
              <a:tblPr firstRow="1" bandRow="1">
                <a:tableStyleId>{5C22544A-7EE6-4342-B048-85BDC9FD1C3A}</a:tableStyleId>
              </a:tblPr>
              <a:tblGrid>
                <a:gridCol w="784333"/>
                <a:gridCol w="784333"/>
                <a:gridCol w="2941250"/>
                <a:gridCol w="3987029"/>
              </a:tblGrid>
              <a:tr h="509776">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97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061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3.2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Medientyp</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n </a:t>
                      </a:r>
                      <a:r>
                        <a:rPr lang="de-DE" i="1" dirty="0" smtClean="0">
                          <a:solidFill>
                            <a:schemeClr val="tx1"/>
                          </a:solidFill>
                          <a:latin typeface="Verdana" pitchFamily="34" charset="0"/>
                          <a:ea typeface="Verdana" pitchFamily="34" charset="0"/>
                          <a:cs typeface="Verdana" pitchFamily="34" charset="0"/>
                        </a:rPr>
                        <a:t>(</a:t>
                      </a:r>
                      <a:r>
                        <a:rPr lang="de-DE" sz="1800" i="1" dirty="0" smtClean="0">
                          <a:latin typeface="Verdana" pitchFamily="34" charset="0"/>
                          <a:ea typeface="Verdana" pitchFamily="34" charset="0"/>
                          <a:cs typeface="Verdana" pitchFamily="34" charset="0"/>
                        </a:rPr>
                        <a:t>ohne Hilfsmittel zu benutzen)</a:t>
                      </a:r>
                      <a:endParaRPr lang="de-DE" sz="1800" i="1" dirty="0">
                        <a:latin typeface="Verdana" pitchFamily="34" charset="0"/>
                        <a:ea typeface="Verdana" pitchFamily="34" charset="0"/>
                        <a:cs typeface="Verdana" pitchFamily="34" charset="0"/>
                      </a:endParaRPr>
                    </a:p>
                  </a:txBody>
                  <a:tcPr anchor="ctr"/>
                </a:tc>
              </a:tr>
              <a:tr h="5097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062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a:t>
                      </a:r>
                      <a:r>
                        <a:rPr lang="de-DE" dirty="0" err="1" smtClean="0">
                          <a:solidFill>
                            <a:schemeClr val="tx1"/>
                          </a:solidFill>
                          <a:latin typeface="Verdana" pitchFamily="34" charset="0"/>
                          <a:ea typeface="Verdana" pitchFamily="34" charset="0"/>
                          <a:cs typeface="Verdana" pitchFamily="34" charset="0"/>
                        </a:rPr>
                        <a:t>nc</a:t>
                      </a:r>
                      <a:r>
                        <a:rPr lang="de-DE" dirty="0" smtClean="0">
                          <a:solidFill>
                            <a:schemeClr val="tx1"/>
                          </a:solidFill>
                          <a:latin typeface="Verdana" pitchFamily="34" charset="0"/>
                          <a:ea typeface="Verdana" pitchFamily="34" charset="0"/>
                          <a:cs typeface="Verdana" pitchFamily="34" charset="0"/>
                        </a:rPr>
                        <a:t> </a:t>
                      </a:r>
                      <a:r>
                        <a:rPr lang="de-DE" i="1" dirty="0" smtClean="0">
                          <a:solidFill>
                            <a:schemeClr val="tx1"/>
                          </a:solidFill>
                          <a:latin typeface="Verdana" pitchFamily="34" charset="0"/>
                          <a:ea typeface="Verdana" pitchFamily="34" charset="0"/>
                          <a:cs typeface="Verdana" pitchFamily="34" charset="0"/>
                        </a:rPr>
                        <a:t>(</a:t>
                      </a:r>
                      <a:r>
                        <a:rPr lang="de-DE" sz="1800" i="1" dirty="0" smtClean="0">
                          <a:latin typeface="Verdana" pitchFamily="34" charset="0"/>
                          <a:ea typeface="Verdana" pitchFamily="34" charset="0"/>
                          <a:cs typeface="Verdana" pitchFamily="34" charset="0"/>
                        </a:rPr>
                        <a:t>Band)</a:t>
                      </a:r>
                      <a:endParaRPr lang="de-DE" sz="1800" i="1" dirty="0">
                        <a:latin typeface="Verdana" pitchFamily="34" charset="0"/>
                        <a:ea typeface="Verdana" pitchFamily="34" charset="0"/>
                        <a:cs typeface="Verdana" pitchFamily="34" charset="0"/>
                      </a:endParaRPr>
                    </a:p>
                  </a:txBody>
                  <a:tcPr anchor="ctr"/>
                </a:tc>
              </a:tr>
              <a:tr h="5097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433</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3.4</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Umfang</a:t>
                      </a:r>
                      <a:endParaRPr lang="de-DE" sz="1800" b="0"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a:t>
                      </a:r>
                      <a:r>
                        <a:rPr lang="de-DE" sz="1800" dirty="0" smtClean="0">
                          <a:latin typeface="Verdana" pitchFamily="34" charset="0"/>
                          <a:ea typeface="Verdana" pitchFamily="34" charset="0"/>
                          <a:cs typeface="Verdana" pitchFamily="34" charset="0"/>
                        </a:rPr>
                        <a:t>Bände</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10" name="Fußzeilenplatzhalter 9"/>
          <p:cNvSpPr>
            <a:spLocks noGrp="1"/>
          </p:cNvSpPr>
          <p:nvPr>
            <p:ph type="ftr" sz="quarter" idx="14"/>
          </p:nvPr>
        </p:nvSpPr>
        <p:spPr>
          <a:xfrm>
            <a:off x="467544" y="6376243"/>
            <a:ext cx="7848872" cy="365125"/>
          </a:xfrm>
        </p:spPr>
        <p:txBody>
          <a:bodyPr/>
          <a:lstStyle/>
          <a:p>
            <a:r>
              <a:rPr lang="de-DE" sz="800" smtClean="0"/>
              <a:t>AG RDA Schulungsunterlagen – Modul 3.01: Zusammengesetzte Beschreibung | Aleph | Stand: 29.02.2016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25</a:t>
            </a:fld>
            <a:endParaRPr lang="de-DE"/>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des Werks und der Expression: einzelne Einheit</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08720"/>
            <a:ext cx="2583132" cy="5328592"/>
          </a:xfrm>
          <a:prstGeom prst="rect">
            <a:avLst/>
          </a:prstGeom>
          <a:ln w="12700">
            <a:solidFill>
              <a:schemeClr val="tx1"/>
            </a:solidFill>
          </a:ln>
        </p:spPr>
      </p:pic>
      <p:sp>
        <p:nvSpPr>
          <p:cNvPr id="13" name="Rechteck 12"/>
          <p:cNvSpPr/>
          <p:nvPr/>
        </p:nvSpPr>
        <p:spPr>
          <a:xfrm>
            <a:off x="1547664" y="1369643"/>
            <a:ext cx="1944216" cy="324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7092280" y="1302266"/>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2" name="Textfeld 11"/>
          <p:cNvSpPr txBox="1"/>
          <p:nvPr/>
        </p:nvSpPr>
        <p:spPr>
          <a:xfrm>
            <a:off x="5076056" y="4509120"/>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21" name="Rechteck 20"/>
          <p:cNvSpPr/>
          <p:nvPr/>
        </p:nvSpPr>
        <p:spPr>
          <a:xfrm>
            <a:off x="5148064" y="5032426"/>
            <a:ext cx="2808312" cy="504056"/>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Fußzeilenplatzhalter 14"/>
          <p:cNvSpPr>
            <a:spLocks noGrp="1"/>
          </p:cNvSpPr>
          <p:nvPr>
            <p:ph type="ftr" sz="quarter" idx="14"/>
          </p:nvPr>
        </p:nvSpPr>
        <p:spPr>
          <a:xfrm>
            <a:off x="467544" y="6376243"/>
            <a:ext cx="7848872" cy="365125"/>
          </a:xfrm>
        </p:spPr>
        <p:txBody>
          <a:bodyPr/>
          <a:lstStyle/>
          <a:p>
            <a:r>
              <a:rPr lang="de-DE" sz="800" smtClean="0"/>
              <a:t>AG RDA Schulungsunterlagen – Modul 3.01: Zusammengesetzte Beschreibung | Aleph | Stand: 29.02.2016 | CC BY-NC-SA</a:t>
            </a:r>
            <a:endParaRPr lang="de-DE" sz="800" dirty="0"/>
          </a:p>
        </p:txBody>
      </p:sp>
      <p:sp>
        <p:nvSpPr>
          <p:cNvPr id="17" name="Foliennummernplatzhalter 16"/>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des Werks und der Expression: einzelne Einheit</a:t>
            </a:r>
            <a:endParaRPr lang="de-DE" dirty="0"/>
          </a:p>
        </p:txBody>
      </p:sp>
      <p:sp>
        <p:nvSpPr>
          <p:cNvPr id="3" name="Textplatzhalter 2"/>
          <p:cNvSpPr>
            <a:spLocks noGrp="1"/>
          </p:cNvSpPr>
          <p:nvPr>
            <p:ph type="body" sz="quarter" idx="13"/>
          </p:nvPr>
        </p:nvSpPr>
        <p:spPr/>
        <p:txBody>
          <a:bodyPr/>
          <a:lstStyle/>
          <a:p>
            <a:pPr marL="0" lvl="0" indent="0">
              <a:buNone/>
              <a:defRPr/>
            </a:pPr>
            <a:r>
              <a:rPr lang="de-DE" dirty="0" smtClean="0"/>
              <a:t>Werktitel, Inhaltstyp, Sprache</a:t>
            </a:r>
          </a:p>
          <a:p>
            <a:pPr marL="0" lvl="0" indent="0">
              <a:buNone/>
              <a:defRPr/>
            </a:pPr>
            <a:endParaRPr lang="de-DE" dirty="0" smtClean="0"/>
          </a:p>
          <a:p>
            <a:pPr marL="0" lvl="0" indent="0">
              <a:buNone/>
              <a:defRPr/>
            </a:pPr>
            <a:endParaRPr lang="de-DE" dirty="0" smtClean="0"/>
          </a:p>
          <a:p>
            <a:pPr marL="0" lvl="0" indent="0">
              <a:buNone/>
              <a:defRPr/>
            </a:pPr>
            <a:endParaRPr lang="de-DE" dirty="0" smtClean="0"/>
          </a:p>
          <a:p>
            <a:pPr marL="0" lvl="0" indent="0">
              <a:buNone/>
              <a:defRPr/>
            </a:pPr>
            <a:endParaRPr lang="de-DE" dirty="0" smtClean="0"/>
          </a:p>
          <a:p>
            <a:pPr marL="0" lvl="0" indent="0">
              <a:buNone/>
              <a:defRPr/>
            </a:pPr>
            <a:endParaRPr lang="de-DE" dirty="0" smtClean="0"/>
          </a:p>
          <a:p>
            <a:pPr marL="0" lvl="0" indent="0">
              <a:buNone/>
              <a:defRPr/>
            </a:pPr>
            <a:endParaRPr lang="de-DE" dirty="0" smtClean="0"/>
          </a:p>
          <a:p>
            <a:pPr marL="342000" indent="-342000">
              <a:defRPr/>
            </a:pPr>
            <a:r>
              <a:rPr lang="de-DE" dirty="0" smtClean="0"/>
              <a:t>Der Werktitel entspricht hier dem Titel der Manifestation. </a:t>
            </a:r>
          </a:p>
          <a:p>
            <a:pPr marL="342000" indent="-342000">
              <a:defRPr/>
            </a:pPr>
            <a:r>
              <a:rPr lang="de-DE" dirty="0" smtClean="0">
                <a:ea typeface="Verdana" pitchFamily="34" charset="0"/>
                <a:cs typeface="Verdana" pitchFamily="34" charset="0"/>
              </a:rPr>
              <a:t>Inhaltstyp und Sprache gehören zur Expressionsebene</a:t>
            </a:r>
            <a:endParaRPr lang="de-DE" dirty="0" smtClean="0"/>
          </a:p>
          <a:p>
            <a:pPr marL="341313" lvl="0" indent="-341313">
              <a:defRPr/>
            </a:pPr>
            <a:r>
              <a:rPr lang="de-DE" dirty="0" smtClean="0"/>
              <a:t>Die Begriffe für den Inhaltstyp sind fest vorgegeben</a:t>
            </a: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215446894"/>
              </p:ext>
            </p:extLst>
          </p:nvPr>
        </p:nvGraphicFramePr>
        <p:xfrm>
          <a:off x="395537" y="1412777"/>
          <a:ext cx="8291263" cy="2309675"/>
        </p:xfrm>
        <a:graphic>
          <a:graphicData uri="http://schemas.openxmlformats.org/drawingml/2006/table">
            <a:tbl>
              <a:tblPr firstRow="1" bandRow="1">
                <a:tableStyleId>{5C22544A-7EE6-4342-B048-85BDC9FD1C3A}</a:tableStyleId>
              </a:tblPr>
              <a:tblGrid>
                <a:gridCol w="1133338"/>
                <a:gridCol w="1133338"/>
                <a:gridCol w="3119921"/>
                <a:gridCol w="2904666"/>
              </a:tblGrid>
              <a:tr h="392145">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7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lumMod val="50000"/>
                              <a:lumOff val="50000"/>
                            </a:schemeClr>
                          </a:solidFill>
                          <a:latin typeface="Verdana" pitchFamily="34" charset="0"/>
                          <a:ea typeface="Verdana" pitchFamily="34" charset="0"/>
                          <a:cs typeface="Verdana" pitchFamily="34" charset="0"/>
                        </a:rPr>
                        <a:t>= 331</a:t>
                      </a:r>
                      <a:endParaRPr lang="de-DE" sz="1800" b="1" dirty="0">
                        <a:solidFill>
                          <a:schemeClr val="tx1">
                            <a:lumMod val="50000"/>
                            <a:lumOff val="50000"/>
                          </a:schemeClr>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6.2.2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Bevorzugter Titel des Werks</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solidFill>
                            <a:schemeClr val="tx1">
                              <a:lumMod val="50000"/>
                              <a:lumOff val="50000"/>
                            </a:schemeClr>
                          </a:solidFill>
                          <a:latin typeface="Verdana" pitchFamily="34" charset="0"/>
                          <a:ea typeface="Verdana" pitchFamily="34" charset="0"/>
                          <a:cs typeface="Verdana" pitchFamily="34" charset="0"/>
                        </a:rPr>
                        <a:t>Vor der Zeit</a:t>
                      </a:r>
                      <a:endParaRPr lang="de-DE" sz="1800" dirty="0">
                        <a:solidFill>
                          <a:schemeClr val="tx1">
                            <a:lumMod val="50000"/>
                            <a:lumOff val="50000"/>
                          </a:schemeClr>
                        </a:solidFill>
                        <a:latin typeface="Verdana" pitchFamily="34" charset="0"/>
                        <a:ea typeface="Verdana" pitchFamily="34" charset="0"/>
                        <a:cs typeface="Verdana" pitchFamily="34" charset="0"/>
                      </a:endParaRPr>
                    </a:p>
                  </a:txBody>
                  <a:tcPr anchor="ctr"/>
                </a:tc>
              </a:tr>
              <a:tr h="637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060</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$b</a:t>
                      </a:r>
                      <a:r>
                        <a:rPr lang="de-DE" dirty="0" smtClean="0">
                          <a:solidFill>
                            <a:schemeClr val="tx1"/>
                          </a:solidFill>
                          <a:latin typeface="Verdana" pitchFamily="34" charset="0"/>
                          <a:ea typeface="Verdana" pitchFamily="34" charset="0"/>
                          <a:cs typeface="Verdana" pitchFamily="34" charset="0"/>
                        </a:rPr>
                        <a:t> </a:t>
                      </a:r>
                      <a:r>
                        <a:rPr lang="de-DE" dirty="0" err="1" smtClean="0">
                          <a:solidFill>
                            <a:schemeClr val="tx1"/>
                          </a:solidFill>
                          <a:latin typeface="Verdana" pitchFamily="34" charset="0"/>
                          <a:ea typeface="Verdana" pitchFamily="34" charset="0"/>
                          <a:cs typeface="Verdana" pitchFamily="34" charset="0"/>
                        </a:rPr>
                        <a:t>txt</a:t>
                      </a:r>
                      <a:r>
                        <a:rPr lang="de-DE" dirty="0" smtClean="0">
                          <a:solidFill>
                            <a:schemeClr val="tx1"/>
                          </a:solidFill>
                          <a:latin typeface="Verdana" pitchFamily="34" charset="0"/>
                          <a:ea typeface="Verdana" pitchFamily="34" charset="0"/>
                          <a:cs typeface="Verdana" pitchFamily="34" charset="0"/>
                        </a:rPr>
                        <a:t> </a:t>
                      </a:r>
                      <a:r>
                        <a:rPr lang="de-DE" i="1" dirty="0" smtClean="0">
                          <a:solidFill>
                            <a:schemeClr val="tx1"/>
                          </a:solidFill>
                          <a:latin typeface="Verdana" pitchFamily="34" charset="0"/>
                          <a:ea typeface="Verdana" pitchFamily="34" charset="0"/>
                          <a:cs typeface="Verdana" pitchFamily="34" charset="0"/>
                        </a:rPr>
                        <a:t>(</a:t>
                      </a:r>
                      <a:r>
                        <a:rPr lang="de-DE" sz="1800" i="1" dirty="0" smtClean="0">
                          <a:latin typeface="Verdana" pitchFamily="34" charset="0"/>
                          <a:ea typeface="Verdana" pitchFamily="34" charset="0"/>
                          <a:cs typeface="Verdana" pitchFamily="34" charset="0"/>
                        </a:rPr>
                        <a:t>Text)</a:t>
                      </a:r>
                      <a:endParaRPr lang="de-DE" sz="1800" i="1" dirty="0">
                        <a:latin typeface="Verdana" pitchFamily="34" charset="0"/>
                        <a:ea typeface="Verdana" pitchFamily="34" charset="0"/>
                        <a:cs typeface="Verdana" pitchFamily="34" charset="0"/>
                      </a:endParaRPr>
                    </a:p>
                  </a:txBody>
                  <a:tcPr anchor="ctr"/>
                </a:tc>
              </a:tr>
              <a:tr h="6373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037b</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6.11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Sprache der Expression</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ger</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8" name="Fußzeilenplatzhalter 7"/>
          <p:cNvSpPr>
            <a:spLocks noGrp="1"/>
          </p:cNvSpPr>
          <p:nvPr>
            <p:ph type="ftr" sz="quarter" idx="14"/>
          </p:nvPr>
        </p:nvSpPr>
        <p:spPr>
          <a:xfrm>
            <a:off x="467544" y="6376243"/>
            <a:ext cx="7920880" cy="365125"/>
          </a:xfrm>
        </p:spPr>
        <p:txBody>
          <a:bodyPr/>
          <a:lstStyle/>
          <a:p>
            <a:r>
              <a:rPr lang="de-DE" sz="800" smtClean="0"/>
              <a:t>AG RDA Schulungsunterlagen – Modul 3.01: Zusammengesetzte Beschreibung | Aleph | Stand: 29.02.2016 | CC BY-NC-SA</a:t>
            </a:r>
            <a:endParaRPr lang="de-DE" sz="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27</a:t>
            </a:fld>
            <a:endParaRPr lang="de-DE"/>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des Werks und der Expression: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9" name="Rechteck 8"/>
          <p:cNvSpPr/>
          <p:nvPr/>
        </p:nvSpPr>
        <p:spPr>
          <a:xfrm>
            <a:off x="951936" y="3831552"/>
            <a:ext cx="1512168" cy="324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16" name="Fußzeilenplatzhalter 15"/>
          <p:cNvSpPr>
            <a:spLocks noGrp="1"/>
          </p:cNvSpPr>
          <p:nvPr>
            <p:ph type="ftr" sz="quarter" idx="14"/>
          </p:nvPr>
        </p:nvSpPr>
        <p:spPr>
          <a:xfrm>
            <a:off x="467544" y="6376243"/>
            <a:ext cx="7848872" cy="365125"/>
          </a:xfrm>
        </p:spPr>
        <p:txBody>
          <a:bodyPr/>
          <a:lstStyle/>
          <a:p>
            <a:r>
              <a:rPr lang="de-DE" sz="800" smtClean="0"/>
              <a:t>AG RDA Schulungsunterlagen – Modul 3.01: Zusammengesetzte Beschreibung | Aleph | Stand: 29.02.2016 | CC BY-NC-SA</a:t>
            </a:r>
            <a:endParaRPr lang="de-DE" sz="800" dirty="0"/>
          </a:p>
        </p:txBody>
      </p:sp>
      <p:sp>
        <p:nvSpPr>
          <p:cNvPr id="17" name="Foliennummernplatzhalter 16"/>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des Werks und der Expression: fortlaufende Ressourcen</a:t>
            </a:r>
            <a:endParaRPr lang="de-DE" dirty="0"/>
          </a:p>
        </p:txBody>
      </p:sp>
      <p:sp>
        <p:nvSpPr>
          <p:cNvPr id="3" name="Textplatzhalter 2"/>
          <p:cNvSpPr>
            <a:spLocks noGrp="1"/>
          </p:cNvSpPr>
          <p:nvPr>
            <p:ph type="body" sz="quarter" idx="13"/>
          </p:nvPr>
        </p:nvSpPr>
        <p:spPr/>
        <p:txBody>
          <a:bodyPr/>
          <a:lstStyle/>
          <a:p>
            <a:pPr lvl="0">
              <a:buNone/>
            </a:pPr>
            <a:r>
              <a:rPr lang="de-DE" dirty="0" smtClean="0"/>
              <a:t>Werktitel, Inhaltstyp, Sprache</a:t>
            </a:r>
          </a:p>
          <a:p>
            <a:endParaRPr lang="de-DE" dirty="0" smtClean="0">
              <a:ea typeface="Verdana" pitchFamily="34" charset="0"/>
              <a:cs typeface="Verdana" pitchFamily="34" charset="0"/>
            </a:endParaRPr>
          </a:p>
          <a:p>
            <a:pPr>
              <a:buNone/>
            </a:pPr>
            <a:endParaRPr lang="de-DE" u="sng" dirty="0" smtClean="0">
              <a:ea typeface="Verdana" pitchFamily="34" charset="0"/>
              <a:cs typeface="Verdana" pitchFamily="34" charset="0"/>
            </a:endParaRPr>
          </a:p>
          <a:p>
            <a:pPr>
              <a:buNone/>
            </a:pPr>
            <a:endParaRPr lang="de-DE" u="sng" dirty="0" smtClean="0">
              <a:ea typeface="Verdana" pitchFamily="34" charset="0"/>
              <a:cs typeface="Verdana" pitchFamily="34" charset="0"/>
            </a:endParaRPr>
          </a:p>
          <a:p>
            <a:pPr>
              <a:buNone/>
            </a:pPr>
            <a:endParaRPr lang="de-DE" u="sng" dirty="0" smtClean="0">
              <a:ea typeface="Verdana" pitchFamily="34" charset="0"/>
              <a:cs typeface="Verdana" pitchFamily="34" charset="0"/>
            </a:endParaRPr>
          </a:p>
          <a:p>
            <a:pPr>
              <a:buNone/>
            </a:pPr>
            <a:endParaRPr lang="de-DE" u="sng" dirty="0" smtClean="0">
              <a:ea typeface="Verdana" pitchFamily="34" charset="0"/>
              <a:cs typeface="Verdana" pitchFamily="34" charset="0"/>
            </a:endParaRPr>
          </a:p>
          <a:p>
            <a:pPr>
              <a:buNone/>
            </a:pPr>
            <a:endParaRPr lang="de-DE" u="sng" dirty="0" smtClean="0">
              <a:ea typeface="Verdana" pitchFamily="34" charset="0"/>
              <a:cs typeface="Verdana" pitchFamily="34" charset="0"/>
            </a:endParaRPr>
          </a:p>
          <a:p>
            <a:pPr lvl="0"/>
            <a:r>
              <a:rPr lang="de-DE" dirty="0" smtClean="0">
                <a:ea typeface="Verdana" pitchFamily="34" charset="0"/>
                <a:cs typeface="Verdana" pitchFamily="34" charset="0"/>
              </a:rPr>
              <a:t>Inhaltstyp und Sprache gehören zur Expressionsebene</a:t>
            </a:r>
          </a:p>
          <a:p>
            <a:r>
              <a:rPr lang="de-DE" dirty="0" smtClean="0">
                <a:ea typeface="Verdana" pitchFamily="34" charset="0"/>
                <a:cs typeface="Verdana" pitchFamily="34" charset="0"/>
              </a:rPr>
              <a:t>Weitere Hinweise zur Erfassung von Werken und Expressionen werden in </a:t>
            </a:r>
            <a:r>
              <a:rPr lang="de-DE" u="sng" dirty="0" smtClean="0">
                <a:ea typeface="Verdana" pitchFamily="34" charset="0"/>
                <a:cs typeface="Verdana" pitchFamily="34" charset="0"/>
              </a:rPr>
              <a:t>Modul 5B vermittelt</a:t>
            </a:r>
          </a:p>
          <a:p>
            <a:pPr>
              <a:buNone/>
            </a:pP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650031721"/>
              </p:ext>
            </p:extLst>
          </p:nvPr>
        </p:nvGraphicFramePr>
        <p:xfrm>
          <a:off x="467544" y="1700808"/>
          <a:ext cx="7957391" cy="2081402"/>
        </p:xfrm>
        <a:graphic>
          <a:graphicData uri="http://schemas.openxmlformats.org/drawingml/2006/table">
            <a:tbl>
              <a:tblPr firstRow="1" bandRow="1">
                <a:tableStyleId>{5C22544A-7EE6-4342-B048-85BDC9FD1C3A}</a:tableStyleId>
              </a:tblPr>
              <a:tblGrid>
                <a:gridCol w="1087700"/>
                <a:gridCol w="1087700"/>
                <a:gridCol w="2517881"/>
                <a:gridCol w="3264110"/>
              </a:tblGrid>
              <a:tr h="33087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lumMod val="50000"/>
                              <a:lumOff val="50000"/>
                            </a:schemeClr>
                          </a:solidFill>
                          <a:latin typeface="Verdana" pitchFamily="34" charset="0"/>
                          <a:ea typeface="Verdana" pitchFamily="34" charset="0"/>
                          <a:cs typeface="Verdana" pitchFamily="34" charset="0"/>
                        </a:rPr>
                        <a:t>= 331</a:t>
                      </a:r>
                      <a:endParaRPr lang="de-DE" sz="1800" b="1" dirty="0">
                        <a:solidFill>
                          <a:schemeClr val="tx1">
                            <a:lumMod val="50000"/>
                            <a:lumOff val="50000"/>
                          </a:schemeClr>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6.2.2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Bevorzugter</a:t>
                      </a:r>
                      <a:r>
                        <a:rPr lang="de-DE" sz="1800" b="1" baseline="0" dirty="0" smtClean="0">
                          <a:latin typeface="Verdana" pitchFamily="34" charset="0"/>
                          <a:ea typeface="Verdana" pitchFamily="34" charset="0"/>
                          <a:cs typeface="Verdana" pitchFamily="34" charset="0"/>
                        </a:rPr>
                        <a:t> Titel für das Werk</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solidFill>
                            <a:schemeClr val="tx1">
                              <a:lumMod val="50000"/>
                              <a:lumOff val="50000"/>
                            </a:schemeClr>
                          </a:solidFill>
                          <a:latin typeface="Verdana" pitchFamily="34" charset="0"/>
                          <a:ea typeface="Verdana" pitchFamily="34" charset="0"/>
                          <a:cs typeface="Verdana" pitchFamily="34" charset="0"/>
                        </a:rPr>
                        <a:t>Jahresbericht …</a:t>
                      </a:r>
                      <a:endParaRPr lang="de-DE" sz="1800" dirty="0">
                        <a:solidFill>
                          <a:schemeClr val="tx1">
                            <a:lumMod val="50000"/>
                            <a:lumOff val="50000"/>
                          </a:schemeClr>
                        </a:solidFill>
                        <a:latin typeface="Verdana" pitchFamily="34" charset="0"/>
                        <a:ea typeface="Verdana" pitchFamily="34" charset="0"/>
                        <a:cs typeface="Verdana" pitchFamily="34" charset="0"/>
                      </a:endParaRPr>
                    </a:p>
                  </a:txBody>
                  <a:tcP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060</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tc>
                <a:tc>
                  <a:txBody>
                    <a:bodyPr/>
                    <a:lstStyle/>
                    <a:p>
                      <a:r>
                        <a:rPr lang="de-DE" dirty="0" smtClean="0">
                          <a:solidFill>
                            <a:srgbClr val="FF0000"/>
                          </a:solidFill>
                          <a:latin typeface="Verdana" pitchFamily="34" charset="0"/>
                          <a:ea typeface="Verdana" pitchFamily="34" charset="0"/>
                          <a:cs typeface="Verdana" pitchFamily="34" charset="0"/>
                        </a:rPr>
                        <a:t>$b</a:t>
                      </a:r>
                      <a:r>
                        <a:rPr lang="de-DE" dirty="0" smtClean="0">
                          <a:solidFill>
                            <a:schemeClr val="tx1"/>
                          </a:solidFill>
                          <a:latin typeface="Verdana" pitchFamily="34" charset="0"/>
                          <a:ea typeface="Verdana" pitchFamily="34" charset="0"/>
                          <a:cs typeface="Verdana" pitchFamily="34" charset="0"/>
                        </a:rPr>
                        <a:t> </a:t>
                      </a:r>
                      <a:r>
                        <a:rPr lang="de-DE" dirty="0" err="1" smtClean="0">
                          <a:solidFill>
                            <a:schemeClr val="tx1"/>
                          </a:solidFill>
                          <a:latin typeface="Verdana" pitchFamily="34" charset="0"/>
                          <a:ea typeface="Verdana" pitchFamily="34" charset="0"/>
                          <a:cs typeface="Verdana" pitchFamily="34" charset="0"/>
                        </a:rPr>
                        <a:t>txt</a:t>
                      </a:r>
                      <a:r>
                        <a:rPr lang="de-DE" dirty="0" smtClean="0">
                          <a:solidFill>
                            <a:schemeClr val="tx1"/>
                          </a:solidFill>
                          <a:latin typeface="Verdana" pitchFamily="34" charset="0"/>
                          <a:ea typeface="Verdana" pitchFamily="34" charset="0"/>
                          <a:cs typeface="Verdana" pitchFamily="34" charset="0"/>
                        </a:rPr>
                        <a:t> </a:t>
                      </a:r>
                      <a:r>
                        <a:rPr lang="de-DE" i="1" dirty="0" smtClean="0">
                          <a:solidFill>
                            <a:schemeClr val="tx1"/>
                          </a:solidFill>
                          <a:latin typeface="Verdana" pitchFamily="34" charset="0"/>
                          <a:ea typeface="Verdana" pitchFamily="34" charset="0"/>
                          <a:cs typeface="Verdana" pitchFamily="34" charset="0"/>
                        </a:rPr>
                        <a:t>(Text</a:t>
                      </a:r>
                      <a:r>
                        <a:rPr lang="de-DE" sz="1800" i="1" dirty="0" smtClean="0">
                          <a:latin typeface="Verdana" pitchFamily="34" charset="0"/>
                          <a:ea typeface="Verdana" pitchFamily="34" charset="0"/>
                          <a:cs typeface="Verdana" pitchFamily="34" charset="0"/>
                        </a:rPr>
                        <a:t>)</a:t>
                      </a:r>
                      <a:endParaRPr lang="de-DE" sz="1800" i="1" dirty="0">
                        <a:latin typeface="Verdana" pitchFamily="34" charset="0"/>
                        <a:ea typeface="Verdana" pitchFamily="34" charset="0"/>
                        <a:cs typeface="Verdana" pitchFamily="34" charset="0"/>
                      </a:endParaRPr>
                    </a:p>
                  </a:txBody>
                  <a:tcPr/>
                </a:tc>
              </a:tr>
              <a:tr h="53778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037b</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6.11</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Sprache</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ger</a:t>
                      </a:r>
                      <a:endParaRPr lang="de-DE" sz="1800" dirty="0">
                        <a:latin typeface="Verdana" pitchFamily="34" charset="0"/>
                        <a:ea typeface="Verdana" pitchFamily="34" charset="0"/>
                        <a:cs typeface="Verdana" pitchFamily="34" charset="0"/>
                      </a:endParaRPr>
                    </a:p>
                  </a:txBody>
                  <a:tcPr anchor="ctr"/>
                </a:tc>
              </a:tr>
            </a:tbl>
          </a:graphicData>
        </a:graphic>
      </p:graphicFrame>
      <p:sp>
        <p:nvSpPr>
          <p:cNvPr id="7" name="Fußzeilenplatzhalter 6"/>
          <p:cNvSpPr>
            <a:spLocks noGrp="1"/>
          </p:cNvSpPr>
          <p:nvPr>
            <p:ph type="ftr" sz="quarter" idx="14"/>
          </p:nvPr>
        </p:nvSpPr>
        <p:spPr>
          <a:xfrm>
            <a:off x="467544" y="6376243"/>
            <a:ext cx="7848872" cy="365125"/>
          </a:xfrm>
        </p:spPr>
        <p:txBody>
          <a:bodyPr/>
          <a:lstStyle/>
          <a:p>
            <a:r>
              <a:rPr lang="de-DE" sz="800" smtClean="0"/>
              <a:t>AG RDA Schulungsunterlagen – Modul 3.01: Zusammengesetzte Beschreibung | Aleph | Stand: 29.02.2016 | CC BY-NC-SA</a:t>
            </a:r>
            <a:endParaRPr lang="de-DE" sz="800" dirty="0"/>
          </a:p>
        </p:txBody>
      </p:sp>
      <p:sp>
        <p:nvSpPr>
          <p:cNvPr id="8" name="Foliennummernplatzhalter 7"/>
          <p:cNvSpPr>
            <a:spLocks noGrp="1"/>
          </p:cNvSpPr>
          <p:nvPr>
            <p:ph type="sldNum" sz="quarter" idx="4"/>
          </p:nvPr>
        </p:nvSpPr>
        <p:spPr/>
        <p:txBody>
          <a:bodyPr/>
          <a:lstStyle/>
          <a:p>
            <a:fld id="{8A6690F1-7CA1-4166-A522-500460961984}" type="slidenum">
              <a:rPr lang="de-DE" smtClean="0"/>
              <a:pPr/>
              <a:t>29</a:t>
            </a:fld>
            <a:endParaRPr lang="de-DE"/>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Wiederholung: FRBR-Ebenen und Primärbeziehungen</a:t>
            </a:r>
            <a:endParaRPr lang="de-DE" dirty="0"/>
          </a:p>
        </p:txBody>
      </p:sp>
      <p:sp>
        <p:nvSpPr>
          <p:cNvPr id="6" name="Textfeld 5"/>
          <p:cNvSpPr txBox="1"/>
          <p:nvPr/>
        </p:nvSpPr>
        <p:spPr>
          <a:xfrm>
            <a:off x="611560" y="1340768"/>
            <a:ext cx="2376264" cy="461665"/>
          </a:xfrm>
          <a:prstGeom prst="rect">
            <a:avLst/>
          </a:prstGeom>
          <a:noFill/>
          <a:ln w="38100">
            <a:solidFill>
              <a:schemeClr val="accent2"/>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Werk</a:t>
            </a:r>
            <a:endParaRPr lang="de-DE" sz="2400" dirty="0">
              <a:latin typeface="Verdana" pitchFamily="34" charset="0"/>
              <a:ea typeface="Verdana" pitchFamily="34" charset="0"/>
              <a:cs typeface="Verdana" pitchFamily="34" charset="0"/>
            </a:endParaRPr>
          </a:p>
        </p:txBody>
      </p:sp>
      <p:sp>
        <p:nvSpPr>
          <p:cNvPr id="7" name="Textfeld 6"/>
          <p:cNvSpPr txBox="1"/>
          <p:nvPr/>
        </p:nvSpPr>
        <p:spPr>
          <a:xfrm>
            <a:off x="611560" y="2540901"/>
            <a:ext cx="2376264" cy="461665"/>
          </a:xfrm>
          <a:prstGeom prst="rect">
            <a:avLst/>
          </a:prstGeom>
          <a:noFill/>
          <a:ln w="38100">
            <a:solidFill>
              <a:schemeClr val="accent4"/>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Expression</a:t>
            </a:r>
            <a:endParaRPr lang="de-DE" sz="2400" dirty="0">
              <a:latin typeface="Verdana" pitchFamily="34" charset="0"/>
              <a:ea typeface="Verdana" pitchFamily="34" charset="0"/>
              <a:cs typeface="Verdana" pitchFamily="34" charset="0"/>
            </a:endParaRPr>
          </a:p>
        </p:txBody>
      </p:sp>
      <p:sp>
        <p:nvSpPr>
          <p:cNvPr id="8" name="Textfeld 7"/>
          <p:cNvSpPr txBox="1"/>
          <p:nvPr/>
        </p:nvSpPr>
        <p:spPr>
          <a:xfrm>
            <a:off x="611560" y="3741034"/>
            <a:ext cx="2376264" cy="461665"/>
          </a:xfrm>
          <a:prstGeom prst="rect">
            <a:avLst/>
          </a:prstGeom>
          <a:noFill/>
          <a:ln w="38100">
            <a:solidFill>
              <a:schemeClr val="accent3"/>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Manifestation</a:t>
            </a:r>
            <a:endParaRPr lang="de-DE" sz="2400" dirty="0">
              <a:latin typeface="Verdana" pitchFamily="34" charset="0"/>
              <a:ea typeface="Verdana" pitchFamily="34" charset="0"/>
              <a:cs typeface="Verdana" pitchFamily="34" charset="0"/>
            </a:endParaRPr>
          </a:p>
        </p:txBody>
      </p:sp>
      <p:sp>
        <p:nvSpPr>
          <p:cNvPr id="9" name="Textfeld 8"/>
          <p:cNvSpPr txBox="1"/>
          <p:nvPr/>
        </p:nvSpPr>
        <p:spPr>
          <a:xfrm>
            <a:off x="611560" y="4941168"/>
            <a:ext cx="2376264" cy="461665"/>
          </a:xfrm>
          <a:prstGeom prst="rect">
            <a:avLst/>
          </a:prstGeom>
          <a:noFill/>
          <a:ln w="38100">
            <a:solidFill>
              <a:schemeClr val="tx1"/>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Exemplar</a:t>
            </a:r>
            <a:endParaRPr lang="de-DE" sz="2400" dirty="0">
              <a:latin typeface="Verdana" pitchFamily="34" charset="0"/>
              <a:ea typeface="Verdana" pitchFamily="34" charset="0"/>
              <a:cs typeface="Verdana" pitchFamily="34" charset="0"/>
            </a:endParaRPr>
          </a:p>
        </p:txBody>
      </p:sp>
      <p:sp>
        <p:nvSpPr>
          <p:cNvPr id="10" name="Textfeld 9"/>
          <p:cNvSpPr txBox="1"/>
          <p:nvPr/>
        </p:nvSpPr>
        <p:spPr>
          <a:xfrm>
            <a:off x="1907704" y="1844824"/>
            <a:ext cx="1156086"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realisiert </a:t>
            </a:r>
          </a:p>
          <a:p>
            <a:r>
              <a:rPr lang="de-DE" sz="1600" dirty="0" smtClean="0">
                <a:latin typeface="Verdana" pitchFamily="34" charset="0"/>
                <a:ea typeface="Verdana" pitchFamily="34" charset="0"/>
                <a:cs typeface="Verdana" pitchFamily="34" charset="0"/>
              </a:rPr>
              <a:t>durch</a:t>
            </a:r>
            <a:endParaRPr lang="de-DE" sz="1600" dirty="0">
              <a:latin typeface="Verdana" pitchFamily="34" charset="0"/>
              <a:ea typeface="Verdana" pitchFamily="34" charset="0"/>
              <a:cs typeface="Verdana" pitchFamily="34" charset="0"/>
            </a:endParaRPr>
          </a:p>
        </p:txBody>
      </p:sp>
      <p:sp>
        <p:nvSpPr>
          <p:cNvPr id="11" name="Textfeld 10"/>
          <p:cNvSpPr txBox="1"/>
          <p:nvPr/>
        </p:nvSpPr>
        <p:spPr>
          <a:xfrm>
            <a:off x="1907704" y="3077867"/>
            <a:ext cx="1340239"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verkörpert </a:t>
            </a:r>
          </a:p>
          <a:p>
            <a:r>
              <a:rPr lang="de-DE" sz="1600" dirty="0" smtClean="0">
                <a:latin typeface="Verdana" pitchFamily="34" charset="0"/>
                <a:ea typeface="Verdana" pitchFamily="34" charset="0"/>
                <a:cs typeface="Verdana" pitchFamily="34" charset="0"/>
              </a:rPr>
              <a:t>in</a:t>
            </a:r>
            <a:endParaRPr lang="de-DE" sz="1600" dirty="0">
              <a:latin typeface="Verdana" pitchFamily="34" charset="0"/>
              <a:ea typeface="Verdana" pitchFamily="34" charset="0"/>
              <a:cs typeface="Verdana" pitchFamily="34" charset="0"/>
            </a:endParaRPr>
          </a:p>
        </p:txBody>
      </p:sp>
      <p:sp>
        <p:nvSpPr>
          <p:cNvPr id="12" name="Textfeld 11"/>
          <p:cNvSpPr txBox="1"/>
          <p:nvPr/>
        </p:nvSpPr>
        <p:spPr>
          <a:xfrm>
            <a:off x="1907704" y="4287745"/>
            <a:ext cx="1438214" cy="584775"/>
          </a:xfrm>
          <a:prstGeom prst="rect">
            <a:avLst/>
          </a:prstGeom>
          <a:noFill/>
        </p:spPr>
        <p:txBody>
          <a:bodyPr wrap="none" rtlCol="0">
            <a:spAutoFit/>
          </a:bodyPr>
          <a:lstStyle/>
          <a:p>
            <a:r>
              <a:rPr lang="de-DE" sz="1600" dirty="0" smtClean="0">
                <a:latin typeface="Verdana" pitchFamily="34" charset="0"/>
                <a:ea typeface="Verdana" pitchFamily="34" charset="0"/>
                <a:cs typeface="Verdana" pitchFamily="34" charset="0"/>
              </a:rPr>
              <a:t>beispielhaft </a:t>
            </a:r>
          </a:p>
          <a:p>
            <a:r>
              <a:rPr lang="de-DE" sz="1600" dirty="0" smtClean="0">
                <a:latin typeface="Verdana" pitchFamily="34" charset="0"/>
                <a:ea typeface="Verdana" pitchFamily="34" charset="0"/>
                <a:cs typeface="Verdana" pitchFamily="34" charset="0"/>
              </a:rPr>
              <a:t>in</a:t>
            </a:r>
            <a:endParaRPr lang="de-DE" sz="1600" dirty="0">
              <a:latin typeface="Verdana" pitchFamily="34" charset="0"/>
              <a:ea typeface="Verdana" pitchFamily="34" charset="0"/>
              <a:cs typeface="Verdana" pitchFamily="34" charset="0"/>
            </a:endParaRPr>
          </a:p>
        </p:txBody>
      </p:sp>
      <p:cxnSp>
        <p:nvCxnSpPr>
          <p:cNvPr id="14" name="Gerade Verbindung mit Pfeil 13"/>
          <p:cNvCxnSpPr>
            <a:stCxn id="6" idx="2"/>
            <a:endCxn id="7" idx="0"/>
          </p:cNvCxnSpPr>
          <p:nvPr/>
        </p:nvCxnSpPr>
        <p:spPr>
          <a:xfrm>
            <a:off x="1799692" y="1802433"/>
            <a:ext cx="0" cy="73846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Gerade Verbindung mit Pfeil 15"/>
          <p:cNvCxnSpPr>
            <a:stCxn id="7" idx="2"/>
            <a:endCxn id="8" idx="0"/>
          </p:cNvCxnSpPr>
          <p:nvPr/>
        </p:nvCxnSpPr>
        <p:spPr>
          <a:xfrm>
            <a:off x="1799692" y="3002566"/>
            <a:ext cx="0" cy="73846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Gerade Verbindung mit Pfeil 17"/>
          <p:cNvCxnSpPr>
            <a:stCxn id="8" idx="2"/>
            <a:endCxn id="9" idx="0"/>
          </p:cNvCxnSpPr>
          <p:nvPr/>
        </p:nvCxnSpPr>
        <p:spPr>
          <a:xfrm>
            <a:off x="1799692" y="4202699"/>
            <a:ext cx="0" cy="73846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Textfeld 19"/>
          <p:cNvSpPr txBox="1"/>
          <p:nvPr/>
        </p:nvSpPr>
        <p:spPr>
          <a:xfrm>
            <a:off x="3923928" y="1268760"/>
            <a:ext cx="4968552" cy="4893647"/>
          </a:xfrm>
          <a:prstGeom prst="rect">
            <a:avLst/>
          </a:prstGeom>
          <a:noFill/>
        </p:spPr>
        <p:txBody>
          <a:bodyPr wrap="square" rtlCol="0">
            <a:spAutoFit/>
          </a:bodyPr>
          <a:lstStyle/>
          <a:p>
            <a:r>
              <a:rPr lang="de-DE" sz="2400" dirty="0" smtClean="0">
                <a:latin typeface="Verdana" pitchFamily="34" charset="0"/>
                <a:ea typeface="Verdana" pitchFamily="34" charset="0"/>
                <a:cs typeface="Verdana" pitchFamily="34" charset="0"/>
              </a:rPr>
              <a:t>Werk</a:t>
            </a:r>
          </a:p>
          <a:p>
            <a:r>
              <a:rPr lang="de-DE" sz="1600" dirty="0" smtClean="0">
                <a:latin typeface="Verdana" pitchFamily="34" charset="0"/>
                <a:ea typeface="Verdana" pitchFamily="34" charset="0"/>
                <a:cs typeface="Verdana" pitchFamily="34" charset="0"/>
              </a:rPr>
              <a:t>Intellektuelle/künstlerische Schöpfung</a:t>
            </a:r>
          </a:p>
          <a:p>
            <a:endParaRPr lang="de-DE" sz="2000" dirty="0" smtClean="0">
              <a:latin typeface="Verdana" pitchFamily="34" charset="0"/>
              <a:ea typeface="Verdana" pitchFamily="34" charset="0"/>
              <a:cs typeface="Verdana" pitchFamily="34" charset="0"/>
            </a:endParaRPr>
          </a:p>
          <a:p>
            <a:endParaRPr lang="de-DE" sz="20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Expression</a:t>
            </a:r>
            <a:endParaRPr lang="de-DE" sz="2000" dirty="0" smtClean="0">
              <a:latin typeface="Verdana" pitchFamily="34" charset="0"/>
              <a:ea typeface="Verdana" pitchFamily="34" charset="0"/>
              <a:cs typeface="Verdana" pitchFamily="34" charset="0"/>
            </a:endParaRPr>
          </a:p>
          <a:p>
            <a:r>
              <a:rPr lang="de-DE" sz="1600" dirty="0" smtClean="0">
                <a:latin typeface="Verdana" pitchFamily="34" charset="0"/>
                <a:ea typeface="Verdana" pitchFamily="34" charset="0"/>
                <a:cs typeface="Verdana" pitchFamily="34" charset="0"/>
              </a:rPr>
              <a:t>Intellektuelle/künstlerische Realisierung eines Werks</a:t>
            </a:r>
          </a:p>
          <a:p>
            <a:endParaRPr lang="de-DE" sz="20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Manifestation</a:t>
            </a:r>
            <a:endParaRPr lang="de-DE" sz="2000" dirty="0" smtClean="0">
              <a:latin typeface="Verdana" pitchFamily="34" charset="0"/>
              <a:ea typeface="Verdana" pitchFamily="34" charset="0"/>
              <a:cs typeface="Verdana" pitchFamily="34" charset="0"/>
            </a:endParaRPr>
          </a:p>
          <a:p>
            <a:r>
              <a:rPr lang="de-DE" sz="1600" dirty="0" smtClean="0">
                <a:latin typeface="Verdana" pitchFamily="34" charset="0"/>
                <a:ea typeface="Verdana" pitchFamily="34" charset="0"/>
                <a:cs typeface="Verdana" pitchFamily="34" charset="0"/>
              </a:rPr>
              <a:t>Physische Verkörperung einer Expression</a:t>
            </a:r>
          </a:p>
          <a:p>
            <a:endParaRPr lang="de-DE" sz="2400" dirty="0" smtClean="0">
              <a:latin typeface="Verdana" pitchFamily="34" charset="0"/>
              <a:ea typeface="Verdana" pitchFamily="34" charset="0"/>
              <a:cs typeface="Verdana" pitchFamily="34" charset="0"/>
            </a:endParaRPr>
          </a:p>
          <a:p>
            <a:endParaRPr lang="de-DE" sz="16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Exemplar</a:t>
            </a:r>
          </a:p>
          <a:p>
            <a:r>
              <a:rPr lang="de-DE" sz="1600" dirty="0" smtClean="0">
                <a:latin typeface="Verdana" pitchFamily="34" charset="0"/>
                <a:ea typeface="Verdana" pitchFamily="34" charset="0"/>
                <a:cs typeface="Verdana" pitchFamily="34" charset="0"/>
              </a:rPr>
              <a:t>Einzelnes Stück einer Manifestation</a:t>
            </a:r>
          </a:p>
          <a:p>
            <a:endParaRPr lang="de-DE" sz="2400" dirty="0" smtClean="0">
              <a:latin typeface="Verdana" pitchFamily="34" charset="0"/>
              <a:ea typeface="Verdana" pitchFamily="34" charset="0"/>
              <a:cs typeface="Verdana" pitchFamily="34" charset="0"/>
            </a:endParaRPr>
          </a:p>
        </p:txBody>
      </p:sp>
      <p:sp>
        <p:nvSpPr>
          <p:cNvPr id="21" name="Fußzeilenplatzhalter 20"/>
          <p:cNvSpPr>
            <a:spLocks noGrp="1"/>
          </p:cNvSpPr>
          <p:nvPr>
            <p:ph type="ftr" sz="quarter" idx="14"/>
          </p:nvPr>
        </p:nvSpPr>
        <p:spPr>
          <a:xfrm>
            <a:off x="467544" y="6381328"/>
            <a:ext cx="7920880" cy="360040"/>
          </a:xfrm>
        </p:spPr>
        <p:txBody>
          <a:bodyPr/>
          <a:lstStyle/>
          <a:p>
            <a:r>
              <a:rPr lang="de-DE" sz="800" smtClean="0"/>
              <a:t>AG RDA Schulungsunterlagen – Modul 3.01: Zusammengesetzte Beschreibung | Aleph | Stand: 29.02.2016 | CC BY-NC-SA</a:t>
            </a:r>
            <a:endParaRPr lang="de-DE" sz="800" dirty="0"/>
          </a:p>
        </p:txBody>
      </p:sp>
      <p:sp>
        <p:nvSpPr>
          <p:cNvPr id="22" name="Foliennummernplatzhalter 21"/>
          <p:cNvSpPr>
            <a:spLocks noGrp="1"/>
          </p:cNvSpPr>
          <p:nvPr>
            <p:ph type="sldNum" sz="quarter" idx="4"/>
          </p:nvPr>
        </p:nvSpPr>
        <p:spPr/>
        <p:txBody>
          <a:bodyPr/>
          <a:lstStyle/>
          <a:p>
            <a:fld id="{8A6690F1-7CA1-4166-A522-500460961984}" type="slidenum">
              <a:rPr lang="de-DE" smtClean="0"/>
              <a:pPr/>
              <a:t>3</a:t>
            </a:fld>
            <a:endParaRPr 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feld 11"/>
          <p:cNvSpPr txBox="1"/>
          <p:nvPr/>
        </p:nvSpPr>
        <p:spPr>
          <a:xfrm>
            <a:off x="5076056" y="4509120"/>
            <a:ext cx="3024336" cy="1323439"/>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a:t>
            </a:r>
          </a:p>
          <a:p>
            <a:r>
              <a:rPr lang="de-DE" sz="1600" dirty="0" smtClean="0">
                <a:latin typeface="Verdana" pitchFamily="34" charset="0"/>
                <a:ea typeface="Verdana" pitchFamily="34" charset="0"/>
                <a:cs typeface="Verdana" pitchFamily="34" charset="0"/>
              </a:rPr>
              <a:t>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2" name="Titel 1"/>
          <p:cNvSpPr>
            <a:spLocks noGrp="1"/>
          </p:cNvSpPr>
          <p:nvPr>
            <p:ph type="title"/>
          </p:nvPr>
        </p:nvSpPr>
        <p:spPr/>
        <p:txBody>
          <a:bodyPr/>
          <a:lstStyle/>
          <a:p>
            <a:r>
              <a:rPr lang="de-DE" dirty="0" smtClean="0"/>
              <a:t>Beschreibung der Beziehungen: einzelne Einheit</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08720"/>
            <a:ext cx="2583132" cy="5328592"/>
          </a:xfrm>
          <a:prstGeom prst="rect">
            <a:avLst/>
          </a:prstGeom>
          <a:ln w="12700">
            <a:solidFill>
              <a:schemeClr val="tx1"/>
            </a:solidFill>
          </a:ln>
        </p:spPr>
      </p:pic>
      <p:sp>
        <p:nvSpPr>
          <p:cNvPr id="13" name="Rechteck 12"/>
          <p:cNvSpPr/>
          <p:nvPr/>
        </p:nvSpPr>
        <p:spPr>
          <a:xfrm>
            <a:off x="5148064" y="4797152"/>
            <a:ext cx="2880320" cy="50405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Rechteck 15"/>
          <p:cNvSpPr/>
          <p:nvPr/>
        </p:nvSpPr>
        <p:spPr>
          <a:xfrm>
            <a:off x="7092280" y="1302266"/>
            <a:ext cx="360040" cy="187200"/>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4" name="Fußzeilenplatzhalter 13"/>
          <p:cNvSpPr>
            <a:spLocks noGrp="1"/>
          </p:cNvSpPr>
          <p:nvPr>
            <p:ph type="ftr" sz="quarter" idx="14"/>
          </p:nvPr>
        </p:nvSpPr>
        <p:spPr>
          <a:xfrm>
            <a:off x="467544" y="6376243"/>
            <a:ext cx="7848872" cy="365125"/>
          </a:xfrm>
        </p:spPr>
        <p:txBody>
          <a:bodyPr/>
          <a:lstStyle/>
          <a:p>
            <a:r>
              <a:rPr lang="de-DE" sz="800" smtClean="0"/>
              <a:t>AG RDA Schulungsunterlagen – Modul 3.01: Zusammengesetzte Beschreibung | Aleph | Stand: 29.02.2016 | CC BY-NC-SA</a:t>
            </a:r>
            <a:endParaRPr lang="de-DE" sz="800" dirty="0"/>
          </a:p>
        </p:txBody>
      </p:sp>
      <p:sp>
        <p:nvSpPr>
          <p:cNvPr id="15" name="Foliennummernplatzhalter 1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Beziehungen: einzelne  Einheit</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1313" indent="-341313"/>
            <a:endParaRPr lang="de-DE" dirty="0" smtClean="0"/>
          </a:p>
          <a:p>
            <a:pPr marL="341313" indent="-341313"/>
            <a:endParaRPr lang="de-DE" dirty="0" smtClean="0"/>
          </a:p>
          <a:p>
            <a:pPr marL="341313" indent="-341313"/>
            <a:endParaRPr lang="de-DE" dirty="0" smtClean="0"/>
          </a:p>
          <a:p>
            <a:pPr marL="341313" indent="-341313"/>
            <a:r>
              <a:rPr lang="de-DE" dirty="0" smtClean="0"/>
              <a:t>Beziehung 17.8: durch Verwendung der zusammengesetzten Beschreibung bereits ausgedrückt (muss nicht ausdrücklich erfasst werden)</a:t>
            </a:r>
          </a:p>
        </p:txBody>
      </p:sp>
      <p:graphicFrame>
        <p:nvGraphicFramePr>
          <p:cNvPr id="7" name="Tabelle 6"/>
          <p:cNvGraphicFramePr>
            <a:graphicFrameLocks noGrp="1"/>
          </p:cNvGraphicFramePr>
          <p:nvPr>
            <p:extLst>
              <p:ext uri="{D42A27DB-BD31-4B8C-83A1-F6EECF244321}">
                <p14:modId xmlns:p14="http://schemas.microsoft.com/office/powerpoint/2010/main" val="2786063315"/>
              </p:ext>
            </p:extLst>
          </p:nvPr>
        </p:nvGraphicFramePr>
        <p:xfrm>
          <a:off x="395536" y="1484784"/>
          <a:ext cx="8208912" cy="2872253"/>
        </p:xfrm>
        <a:graphic>
          <a:graphicData uri="http://schemas.openxmlformats.org/drawingml/2006/table">
            <a:tbl>
              <a:tblPr firstRow="1" bandRow="1">
                <a:tableStyleId>{5C22544A-7EE6-4342-B048-85BDC9FD1C3A}</a:tableStyleId>
              </a:tblPr>
              <a:tblGrid>
                <a:gridCol w="1061813"/>
                <a:gridCol w="920238"/>
                <a:gridCol w="3256226"/>
                <a:gridCol w="2970635"/>
              </a:tblGrid>
              <a:tr h="39745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35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lumMod val="50000"/>
                              <a:lumOff val="50000"/>
                            </a:schemeClr>
                          </a:solidFill>
                          <a:latin typeface="Verdana" pitchFamily="34" charset="0"/>
                          <a:ea typeface="Verdana" pitchFamily="34" charset="0"/>
                          <a:cs typeface="Verdana" pitchFamily="34" charset="0"/>
                        </a:rPr>
                        <a:t>= 100</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tx1">
                              <a:lumMod val="50000"/>
                              <a:lumOff val="50000"/>
                            </a:schemeClr>
                          </a:solidFill>
                          <a:latin typeface="Verdana" pitchFamily="34" charset="0"/>
                          <a:ea typeface="Verdana" pitchFamily="34" charset="0"/>
                          <a:cs typeface="Verdana" pitchFamily="34" charset="0"/>
                        </a:rPr>
                        <a:t>= 331</a:t>
                      </a:r>
                      <a:endParaRPr lang="de-DE" sz="1800" b="1" dirty="0">
                        <a:solidFill>
                          <a:schemeClr val="tx1">
                            <a:lumMod val="50000"/>
                            <a:lumOff val="50000"/>
                          </a:schemeClr>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kern="1200" baseline="0"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Werk</a:t>
                      </a:r>
                      <a:endParaRPr lang="de-DE" sz="1800" b="1" dirty="0">
                        <a:latin typeface="Verdana" pitchFamily="34" charset="0"/>
                        <a:ea typeface="Verdana" pitchFamily="34" charset="0"/>
                        <a:cs typeface="Verdana" pitchFamily="34" charset="0"/>
                      </a:endParaRPr>
                    </a:p>
                  </a:txBody>
                  <a:tcPr anchor="ctr"/>
                </a:tc>
                <a:tc>
                  <a:txBody>
                    <a:bodyPr/>
                    <a:lstStyle/>
                    <a:p>
                      <a:r>
                        <a:rPr lang="de-DE" sz="1800" dirty="0" smtClean="0">
                          <a:solidFill>
                            <a:schemeClr val="tx1">
                              <a:lumMod val="50000"/>
                              <a:lumOff val="50000"/>
                            </a:schemeClr>
                          </a:solidFill>
                          <a:latin typeface="Verdana" pitchFamily="34" charset="0"/>
                          <a:ea typeface="Verdana" pitchFamily="34" charset="0"/>
                          <a:cs typeface="Verdana" pitchFamily="34" charset="0"/>
                        </a:rPr>
                        <a:t>Hein, Christoph,</a:t>
                      </a:r>
                      <a:r>
                        <a:rPr lang="de-DE" sz="1800" baseline="0" dirty="0" smtClean="0">
                          <a:solidFill>
                            <a:schemeClr val="tx1">
                              <a:lumMod val="50000"/>
                              <a:lumOff val="50000"/>
                            </a:schemeClr>
                          </a:solidFill>
                          <a:latin typeface="Verdana" pitchFamily="34" charset="0"/>
                          <a:ea typeface="Verdana" pitchFamily="34" charset="0"/>
                          <a:cs typeface="Verdana" pitchFamily="34" charset="0"/>
                        </a:rPr>
                        <a:t> 1944-. </a:t>
                      </a:r>
                      <a:r>
                        <a:rPr lang="de-DE" sz="1800" dirty="0" smtClean="0">
                          <a:solidFill>
                            <a:schemeClr val="tx1">
                              <a:lumMod val="50000"/>
                              <a:lumOff val="50000"/>
                            </a:schemeClr>
                          </a:solidFill>
                          <a:latin typeface="Verdana" pitchFamily="34" charset="0"/>
                          <a:ea typeface="Verdana" pitchFamily="34" charset="0"/>
                          <a:cs typeface="Verdana" pitchFamily="34" charset="0"/>
                        </a:rPr>
                        <a:t>Vor der Zeit</a:t>
                      </a:r>
                      <a:endParaRPr lang="de-DE" sz="1800" dirty="0">
                        <a:solidFill>
                          <a:schemeClr val="tx1">
                            <a:lumMod val="50000"/>
                            <a:lumOff val="50000"/>
                          </a:schemeClr>
                        </a:solidFill>
                        <a:latin typeface="Verdana" pitchFamily="34" charset="0"/>
                        <a:ea typeface="Verdana" pitchFamily="34" charset="0"/>
                        <a:cs typeface="Verdana" pitchFamily="34" charset="0"/>
                      </a:endParaRPr>
                    </a:p>
                  </a:txBody>
                  <a:tcPr anchor="ctr"/>
                </a:tc>
              </a:tr>
              <a:tr h="645999">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100</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a:t>
                      </a:r>
                      <a:r>
                        <a:rPr lang="de-DE" sz="1800" dirty="0" smtClean="0">
                          <a:latin typeface="Verdana" pitchFamily="34" charset="0"/>
                          <a:ea typeface="Verdana" pitchFamily="34" charset="0"/>
                          <a:cs typeface="Verdana" pitchFamily="34" charset="0"/>
                        </a:rPr>
                        <a:t>Hein, Christoph</a:t>
                      </a:r>
                      <a:br>
                        <a:rPr lang="de-DE" sz="1800" dirty="0" smtClean="0">
                          <a:latin typeface="Verdana" pitchFamily="34" charset="0"/>
                          <a:ea typeface="Verdana" pitchFamily="34" charset="0"/>
                          <a:cs typeface="Verdana" pitchFamily="34" charset="0"/>
                        </a:rPr>
                      </a:br>
                      <a:r>
                        <a:rPr lang="de-DE" sz="1800" dirty="0" smtClean="0">
                          <a:solidFill>
                            <a:srgbClr val="FF0000"/>
                          </a:solidFill>
                          <a:latin typeface="Verdana" pitchFamily="34" charset="0"/>
                          <a:ea typeface="Verdana" pitchFamily="34" charset="0"/>
                          <a:cs typeface="Verdana" pitchFamily="34" charset="0"/>
                        </a:rPr>
                        <a:t>$d</a:t>
                      </a:r>
                      <a:r>
                        <a:rPr lang="de-DE" sz="1800" baseline="0" dirty="0" smtClean="0">
                          <a:latin typeface="Verdana" pitchFamily="34" charset="0"/>
                          <a:ea typeface="Verdana" pitchFamily="34" charset="0"/>
                          <a:cs typeface="Verdana" pitchFamily="34" charset="0"/>
                        </a:rPr>
                        <a:t> 1944-</a:t>
                      </a:r>
                      <a:br>
                        <a:rPr lang="de-DE" sz="1800" baseline="0" dirty="0" smtClean="0">
                          <a:latin typeface="Verdana" pitchFamily="34" charset="0"/>
                          <a:ea typeface="Verdana" pitchFamily="34" charset="0"/>
                          <a:cs typeface="Verdana" pitchFamily="34" charset="0"/>
                        </a:rPr>
                      </a:br>
                      <a:r>
                        <a:rPr lang="de-DE" sz="1800" baseline="0" dirty="0" smtClean="0">
                          <a:solidFill>
                            <a:srgbClr val="FF0000"/>
                          </a:solidFill>
                          <a:latin typeface="Verdana" pitchFamily="34" charset="0"/>
                          <a:ea typeface="Verdana" pitchFamily="34" charset="0"/>
                          <a:cs typeface="Verdana" pitchFamily="34" charset="0"/>
                        </a:rPr>
                        <a:t>$9 </a:t>
                      </a:r>
                      <a:r>
                        <a:rPr lang="de-DE" sz="1800" i="1" baseline="0" dirty="0" smtClean="0">
                          <a:latin typeface="Verdana" pitchFamily="34" charset="0"/>
                          <a:ea typeface="Verdana" pitchFamily="34" charset="0"/>
                          <a:cs typeface="Verdana" pitchFamily="34" charset="0"/>
                        </a:rPr>
                        <a:t>GND-IDN</a:t>
                      </a:r>
                      <a:endParaRPr lang="de-DE" sz="1800" i="1" dirty="0">
                        <a:latin typeface="Verdana" pitchFamily="34" charset="0"/>
                        <a:ea typeface="Verdana" pitchFamily="34" charset="0"/>
                        <a:cs typeface="Verdana" pitchFamily="34" charset="0"/>
                      </a:endParaRPr>
                    </a:p>
                  </a:txBody>
                  <a:tcPr anchor="ctr"/>
                </a:tc>
              </a:tr>
              <a:tr h="645999">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r>
                        <a:rPr lang="de-DE" dirty="0" smtClean="0">
                          <a:solidFill>
                            <a:srgbClr val="FF0000"/>
                          </a:solidFill>
                          <a:latin typeface="Verdana" pitchFamily="34" charset="0"/>
                          <a:ea typeface="Verdana" pitchFamily="34" charset="0"/>
                          <a:cs typeface="Verdana" pitchFamily="34" charset="0"/>
                        </a:rPr>
                        <a:t>$4</a:t>
                      </a:r>
                      <a:r>
                        <a:rPr lang="de-DE" dirty="0" smtClean="0">
                          <a:solidFill>
                            <a:schemeClr val="tx1"/>
                          </a:solidFill>
                          <a:latin typeface="Verdana" pitchFamily="34" charset="0"/>
                          <a:ea typeface="Verdana" pitchFamily="34" charset="0"/>
                          <a:cs typeface="Verdana" pitchFamily="34" charset="0"/>
                        </a:rPr>
                        <a:t> </a:t>
                      </a:r>
                      <a:r>
                        <a:rPr lang="de-DE" dirty="0" err="1" smtClean="0">
                          <a:solidFill>
                            <a:schemeClr val="tx1"/>
                          </a:solidFill>
                          <a:latin typeface="Verdana" pitchFamily="34" charset="0"/>
                          <a:ea typeface="Verdana" pitchFamily="34" charset="0"/>
                          <a:cs typeface="Verdana" pitchFamily="34" charset="0"/>
                        </a:rPr>
                        <a:t>aut</a:t>
                      </a:r>
                      <a:r>
                        <a:rPr lang="de-DE" dirty="0" smtClean="0">
                          <a:solidFill>
                            <a:schemeClr val="tx1"/>
                          </a:solidFill>
                          <a:latin typeface="Verdana" pitchFamily="34" charset="0"/>
                          <a:ea typeface="Verdana" pitchFamily="34" charset="0"/>
                          <a:cs typeface="Verdana" pitchFamily="34" charset="0"/>
                        </a:rPr>
                        <a:t> </a:t>
                      </a:r>
                      <a:r>
                        <a:rPr lang="de-DE" i="1" dirty="0" smtClean="0">
                          <a:solidFill>
                            <a:schemeClr val="tx1"/>
                          </a:solidFill>
                          <a:latin typeface="Verdana" pitchFamily="34" charset="0"/>
                          <a:ea typeface="Verdana" pitchFamily="34" charset="0"/>
                          <a:cs typeface="Verdana" pitchFamily="34" charset="0"/>
                        </a:rPr>
                        <a:t>(</a:t>
                      </a:r>
                      <a:r>
                        <a:rPr lang="de-DE" sz="1800" i="1" dirty="0" smtClean="0">
                          <a:latin typeface="Verdana" pitchFamily="34" charset="0"/>
                          <a:ea typeface="Verdana" pitchFamily="34" charset="0"/>
                          <a:cs typeface="Verdana" pitchFamily="34" charset="0"/>
                        </a:rPr>
                        <a:t>Verfasser) [Erfassung nicht</a:t>
                      </a:r>
                      <a:r>
                        <a:rPr lang="de-DE" sz="1800" i="1" baseline="0" dirty="0" smtClean="0">
                          <a:latin typeface="Verdana" pitchFamily="34" charset="0"/>
                          <a:ea typeface="Verdana" pitchFamily="34" charset="0"/>
                          <a:cs typeface="Verdana" pitchFamily="34" charset="0"/>
                        </a:rPr>
                        <a:t> nötig]</a:t>
                      </a:r>
                      <a:endParaRPr lang="de-DE" sz="1800" i="1" dirty="0">
                        <a:latin typeface="Verdana" pitchFamily="34" charset="0"/>
                        <a:ea typeface="Verdana" pitchFamily="34" charset="0"/>
                        <a:cs typeface="Verdana" pitchFamily="34" charset="0"/>
                      </a:endParaRPr>
                    </a:p>
                  </a:txBody>
                  <a:tcPr anchor="ctr"/>
                </a:tc>
              </a:tr>
            </a:tbl>
          </a:graphicData>
        </a:graphic>
      </p:graphicFrame>
      <p:sp>
        <p:nvSpPr>
          <p:cNvPr id="10" name="Fußzeilenplatzhalter 9"/>
          <p:cNvSpPr>
            <a:spLocks noGrp="1"/>
          </p:cNvSpPr>
          <p:nvPr>
            <p:ph type="ftr" sz="quarter" idx="14"/>
          </p:nvPr>
        </p:nvSpPr>
        <p:spPr>
          <a:xfrm>
            <a:off x="467544" y="6376243"/>
            <a:ext cx="7848872" cy="365125"/>
          </a:xfrm>
        </p:spPr>
        <p:txBody>
          <a:bodyPr/>
          <a:lstStyle/>
          <a:p>
            <a:r>
              <a:rPr lang="de-DE" sz="800" smtClean="0"/>
              <a:t>AG RDA Schulungsunterlagen – Modul 3.01: Zusammengesetzte Beschreibung | Aleph | Stand: 29.02.2016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31</a:t>
            </a:fld>
            <a:endParaRPr lang="de-DE"/>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Beschreibung der Beziehungen: fortlaufende Ressource</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9" name="Rechteck 8"/>
          <p:cNvSpPr/>
          <p:nvPr/>
        </p:nvSpPr>
        <p:spPr>
          <a:xfrm>
            <a:off x="2513264" y="5425560"/>
            <a:ext cx="1224136" cy="324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16" name="Fußzeilenplatzhalter 15"/>
          <p:cNvSpPr>
            <a:spLocks noGrp="1"/>
          </p:cNvSpPr>
          <p:nvPr>
            <p:ph type="ftr" sz="quarter" idx="14"/>
          </p:nvPr>
        </p:nvSpPr>
        <p:spPr>
          <a:xfrm>
            <a:off x="467544" y="6376243"/>
            <a:ext cx="7848872" cy="365125"/>
          </a:xfrm>
        </p:spPr>
        <p:txBody>
          <a:bodyPr/>
          <a:lstStyle/>
          <a:p>
            <a:r>
              <a:rPr lang="de-DE" sz="800" smtClean="0"/>
              <a:t>AG RDA Schulungsunterlagen – Modul 3.01: Zusammengesetzte Beschreibung | Aleph | Stand: 29.02.2016 | CC BY-NC-SA</a:t>
            </a:r>
            <a:endParaRPr lang="de-DE" sz="800" dirty="0"/>
          </a:p>
        </p:txBody>
      </p:sp>
      <p:sp>
        <p:nvSpPr>
          <p:cNvPr id="17" name="Foliennummernplatzhalter 16"/>
          <p:cNvSpPr>
            <a:spLocks noGrp="1"/>
          </p:cNvSpPr>
          <p:nvPr>
            <p:ph type="sldNum" sz="quarter" idx="4"/>
          </p:nvPr>
        </p:nvSpPr>
        <p:spPr/>
        <p:txBody>
          <a:bodyPr/>
          <a:lstStyle/>
          <a:p>
            <a:fld id="{8A6690F1-7CA1-4166-A522-500460961984}" type="slidenum">
              <a:rPr lang="de-DE" smtClean="0"/>
              <a:pPr/>
              <a:t>32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96950"/>
          </a:xfrm>
        </p:spPr>
        <p:txBody>
          <a:bodyPr/>
          <a:lstStyle/>
          <a:p>
            <a:r>
              <a:rPr lang="de-DE" dirty="0" smtClean="0"/>
              <a:t>Beschreibung der Beziehungen: fortlaufende Ressource</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0" indent="0">
              <a:buNone/>
            </a:pPr>
            <a:endParaRPr lang="de-DE" dirty="0" smtClean="0"/>
          </a:p>
          <a:p>
            <a:pPr marL="341313" indent="-341313"/>
            <a:endParaRPr lang="de-DE" dirty="0" smtClean="0"/>
          </a:p>
          <a:p>
            <a:pPr marL="341313" indent="-341313"/>
            <a:endParaRPr lang="de-DE" dirty="0" smtClean="0"/>
          </a:p>
          <a:p>
            <a:pPr marL="341313" indent="-341313"/>
            <a:endParaRPr lang="de-DE" dirty="0" smtClean="0"/>
          </a:p>
          <a:p>
            <a:pPr marL="341313" indent="-341313">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3592499120"/>
              </p:ext>
            </p:extLst>
          </p:nvPr>
        </p:nvGraphicFramePr>
        <p:xfrm>
          <a:off x="251520" y="1633344"/>
          <a:ext cx="8568951" cy="2854071"/>
        </p:xfrm>
        <a:graphic>
          <a:graphicData uri="http://schemas.openxmlformats.org/drawingml/2006/table">
            <a:tbl>
              <a:tblPr firstRow="1" bandRow="1">
                <a:tableStyleId>{5C22544A-7EE6-4342-B048-85BDC9FD1C3A}</a:tableStyleId>
              </a:tblPr>
              <a:tblGrid>
                <a:gridCol w="1038053"/>
                <a:gridCol w="1038053"/>
                <a:gridCol w="2857616"/>
                <a:gridCol w="3635229"/>
              </a:tblGrid>
              <a:tr h="64655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4655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bg1">
                              <a:lumMod val="50000"/>
                            </a:schemeClr>
                          </a:solidFill>
                          <a:latin typeface="Verdana" pitchFamily="34" charset="0"/>
                          <a:ea typeface="Verdana" pitchFamily="34" charset="0"/>
                          <a:cs typeface="Verdana" pitchFamily="34" charset="0"/>
                        </a:rPr>
                        <a:t>= 200</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chemeClr val="bg1">
                              <a:lumMod val="50000"/>
                            </a:schemeClr>
                          </a:solidFill>
                          <a:latin typeface="Verdana" pitchFamily="34" charset="0"/>
                          <a:ea typeface="Verdana" pitchFamily="34" charset="0"/>
                          <a:cs typeface="Verdana" pitchFamily="34" charset="0"/>
                        </a:rPr>
                        <a:t>= 331</a:t>
                      </a:r>
                      <a:endParaRPr lang="de-DE" sz="1800" b="1" dirty="0">
                        <a:solidFill>
                          <a:schemeClr val="bg1">
                            <a:lumMod val="50000"/>
                          </a:schemeClr>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Werk</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solidFill>
                            <a:schemeClr val="tx1">
                              <a:lumMod val="50000"/>
                              <a:lumOff val="50000"/>
                            </a:schemeClr>
                          </a:solidFill>
                          <a:latin typeface="Verdana" pitchFamily="34" charset="0"/>
                          <a:ea typeface="Verdana" pitchFamily="34" charset="0"/>
                          <a:cs typeface="Verdana" pitchFamily="34" charset="0"/>
                        </a:rPr>
                        <a:t>Hamburgische Investitions- und Förderbank. Jahresbericht …</a:t>
                      </a:r>
                      <a:endParaRPr lang="de-DE" sz="1800" dirty="0">
                        <a:solidFill>
                          <a:schemeClr val="tx1">
                            <a:lumMod val="50000"/>
                            <a:lumOff val="50000"/>
                          </a:schemeClr>
                        </a:solidFill>
                        <a:latin typeface="Verdana" pitchFamily="34" charset="0"/>
                        <a:ea typeface="Verdana" pitchFamily="34" charset="0"/>
                        <a:cs typeface="Verdana" pitchFamily="34" charset="0"/>
                      </a:endParaRPr>
                    </a:p>
                  </a:txBody>
                  <a:tcPr/>
                </a:tc>
              </a:tr>
              <a:tr h="646557">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200</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tc>
                <a:tc>
                  <a:txBody>
                    <a:bodyPr/>
                    <a:lstStyle/>
                    <a:p>
                      <a:r>
                        <a:rPr lang="de-DE" dirty="0" smtClean="0">
                          <a:solidFill>
                            <a:srgbClr val="FF0000"/>
                          </a:solidFill>
                          <a:latin typeface="Verdana" pitchFamily="34" charset="0"/>
                          <a:ea typeface="Verdana" pitchFamily="34" charset="0"/>
                          <a:cs typeface="Verdana" pitchFamily="34" charset="0"/>
                        </a:rPr>
                        <a:t>$a</a:t>
                      </a:r>
                      <a:r>
                        <a:rPr lang="de-DE" dirty="0" smtClean="0">
                          <a:solidFill>
                            <a:schemeClr val="tx1"/>
                          </a:solidFill>
                          <a:latin typeface="Verdana" pitchFamily="34" charset="0"/>
                          <a:ea typeface="Verdana" pitchFamily="34" charset="0"/>
                          <a:cs typeface="Verdana" pitchFamily="34" charset="0"/>
                        </a:rPr>
                        <a:t> </a:t>
                      </a:r>
                      <a:r>
                        <a:rPr lang="de-DE" sz="1800" dirty="0" smtClean="0">
                          <a:latin typeface="Verdana" pitchFamily="34" charset="0"/>
                          <a:ea typeface="Verdana" pitchFamily="34" charset="0"/>
                          <a:cs typeface="Verdana" pitchFamily="34" charset="0"/>
                        </a:rPr>
                        <a:t>Hamburgische Investitions- und Förderbank</a:t>
                      </a:r>
                      <a:endParaRPr lang="de-DE" sz="1800" dirty="0">
                        <a:latin typeface="Verdana" pitchFamily="34" charset="0"/>
                        <a:ea typeface="Verdana" pitchFamily="34" charset="0"/>
                        <a:cs typeface="Verdana" pitchFamily="34" charset="0"/>
                      </a:endParaRPr>
                    </a:p>
                  </a:txBody>
                  <a:tcPr/>
                </a:tc>
              </a:tr>
              <a:tr h="646557">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tc>
                <a:tc>
                  <a:txBody>
                    <a:bodyPr/>
                    <a:lstStyle/>
                    <a:p>
                      <a:r>
                        <a:rPr lang="de-DE" dirty="0" smtClean="0">
                          <a:solidFill>
                            <a:schemeClr val="tx1">
                              <a:lumMod val="50000"/>
                              <a:lumOff val="50000"/>
                            </a:schemeClr>
                          </a:solidFill>
                          <a:latin typeface="Verdana" pitchFamily="34" charset="0"/>
                          <a:ea typeface="Verdana" pitchFamily="34" charset="0"/>
                          <a:cs typeface="Verdana" pitchFamily="34" charset="0"/>
                        </a:rPr>
                        <a:t>$4 </a:t>
                      </a:r>
                      <a:r>
                        <a:rPr lang="de-DE" dirty="0" err="1" smtClean="0">
                          <a:solidFill>
                            <a:schemeClr val="tx1">
                              <a:lumMod val="50000"/>
                              <a:lumOff val="50000"/>
                            </a:schemeClr>
                          </a:solidFill>
                          <a:latin typeface="Verdana" pitchFamily="34" charset="0"/>
                          <a:ea typeface="Verdana" pitchFamily="34" charset="0"/>
                          <a:cs typeface="Verdana" pitchFamily="34" charset="0"/>
                        </a:rPr>
                        <a:t>aut</a:t>
                      </a:r>
                      <a:r>
                        <a:rPr lang="de-DE" dirty="0" smtClean="0">
                          <a:solidFill>
                            <a:schemeClr val="tx1">
                              <a:lumMod val="50000"/>
                              <a:lumOff val="50000"/>
                            </a:schemeClr>
                          </a:solidFill>
                          <a:latin typeface="Verdana" pitchFamily="34" charset="0"/>
                          <a:ea typeface="Verdana" pitchFamily="34" charset="0"/>
                          <a:cs typeface="Verdana" pitchFamily="34" charset="0"/>
                        </a:rPr>
                        <a:t> </a:t>
                      </a:r>
                      <a:r>
                        <a:rPr lang="de-DE" i="1" dirty="0" smtClean="0">
                          <a:solidFill>
                            <a:schemeClr val="tx1">
                              <a:lumMod val="50000"/>
                              <a:lumOff val="50000"/>
                            </a:schemeClr>
                          </a:solidFill>
                          <a:latin typeface="Verdana" pitchFamily="34" charset="0"/>
                          <a:ea typeface="Verdana" pitchFamily="34" charset="0"/>
                          <a:cs typeface="Verdana" pitchFamily="34" charset="0"/>
                        </a:rPr>
                        <a:t>(</a:t>
                      </a:r>
                      <a:r>
                        <a:rPr lang="de-DE" sz="1800" i="1" dirty="0" smtClean="0">
                          <a:solidFill>
                            <a:schemeClr val="tx1">
                              <a:lumMod val="50000"/>
                              <a:lumOff val="50000"/>
                            </a:schemeClr>
                          </a:solidFill>
                          <a:latin typeface="Verdana" pitchFamily="34" charset="0"/>
                          <a:ea typeface="Verdana" pitchFamily="34" charset="0"/>
                          <a:cs typeface="Verdana" pitchFamily="34" charset="0"/>
                        </a:rPr>
                        <a:t>Verfasser) [Erfassung nicht nötig]</a:t>
                      </a:r>
                      <a:endParaRPr lang="de-DE" sz="1800" i="1" dirty="0">
                        <a:solidFill>
                          <a:schemeClr val="tx1">
                            <a:lumMod val="50000"/>
                            <a:lumOff val="50000"/>
                          </a:schemeClr>
                        </a:solidFill>
                        <a:latin typeface="Verdana" pitchFamily="34" charset="0"/>
                        <a:ea typeface="Verdana" pitchFamily="34" charset="0"/>
                        <a:cs typeface="Verdana" pitchFamily="34" charset="0"/>
                      </a:endParaRPr>
                    </a:p>
                  </a:txBody>
                  <a:tcPr/>
                </a:tc>
              </a:tr>
            </a:tbl>
          </a:graphicData>
        </a:graphic>
      </p:graphicFrame>
      <p:sp>
        <p:nvSpPr>
          <p:cNvPr id="10" name="Fußzeilenplatzhalter 9"/>
          <p:cNvSpPr>
            <a:spLocks noGrp="1"/>
          </p:cNvSpPr>
          <p:nvPr>
            <p:ph type="ftr" sz="quarter" idx="14"/>
          </p:nvPr>
        </p:nvSpPr>
        <p:spPr>
          <a:xfrm>
            <a:off x="467544" y="6376243"/>
            <a:ext cx="7848872" cy="365125"/>
          </a:xfrm>
        </p:spPr>
        <p:txBody>
          <a:bodyPr/>
          <a:lstStyle/>
          <a:p>
            <a:r>
              <a:rPr lang="de-DE" sz="800" smtClean="0"/>
              <a:t>AG RDA Schulungsunterlagen – Modul 3.01: Zusammengesetzte Beschreibung | Aleph | Stand: 29.02.2016 | CC BY-NC-SA</a:t>
            </a:r>
            <a:endParaRPr lang="de-DE" sz="800" dirty="0"/>
          </a:p>
        </p:txBody>
      </p:sp>
      <p:sp>
        <p:nvSpPr>
          <p:cNvPr id="11" name="Foliennummernplatzhalter 10"/>
          <p:cNvSpPr>
            <a:spLocks noGrp="1"/>
          </p:cNvSpPr>
          <p:nvPr>
            <p:ph type="sldNum" sz="quarter" idx="4"/>
          </p:nvPr>
        </p:nvSpPr>
        <p:spPr/>
        <p:txBody>
          <a:bodyPr/>
          <a:lstStyle/>
          <a:p>
            <a:fld id="{8A6690F1-7CA1-4166-A522-500460961984}" type="slidenum">
              <a:rPr lang="de-DE" smtClean="0"/>
              <a:pPr/>
              <a:t>33</a:t>
            </a:fld>
            <a:endParaRPr lang="de-DE"/>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3.01 Vor der Zeit / Christoph Hein</a:t>
            </a:r>
            <a:endParaRPr lang="de-DE" dirty="0"/>
          </a:p>
        </p:txBody>
      </p:sp>
      <p:pic>
        <p:nvPicPr>
          <p:cNvPr id="8" name="Grafik 7" descr="Vor_der_Zeit_Titelseite.jpg"/>
          <p:cNvPicPr>
            <a:picLocks noChangeAspect="1"/>
          </p:cNvPicPr>
          <p:nvPr/>
        </p:nvPicPr>
        <p:blipFill>
          <a:blip r:embed="rId3" cstate="print"/>
          <a:stretch>
            <a:fillRect/>
          </a:stretch>
        </p:blipFill>
        <p:spPr>
          <a:xfrm>
            <a:off x="1187624" y="980728"/>
            <a:ext cx="2583132" cy="5328592"/>
          </a:xfrm>
          <a:prstGeom prst="rect">
            <a:avLst/>
          </a:prstGeom>
          <a:ln w="12700">
            <a:solidFill>
              <a:schemeClr val="tx1"/>
            </a:solidFill>
          </a:ln>
        </p:spPr>
      </p:pic>
      <p:pic>
        <p:nvPicPr>
          <p:cNvPr id="1026" name="Picture 2"/>
          <p:cNvPicPr>
            <a:picLocks noChangeAspect="1" noChangeArrowheads="1"/>
          </p:cNvPicPr>
          <p:nvPr/>
        </p:nvPicPr>
        <p:blipFill>
          <a:blip r:embed="rId4"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0" name="Textfeld 9"/>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488832" cy="365125"/>
          </a:xfrm>
        </p:spPr>
        <p:txBody>
          <a:bodyPr/>
          <a:lstStyle/>
          <a:p>
            <a:r>
              <a:rPr lang="de-DE" sz="800" smtClean="0"/>
              <a:t>AG RDA Schulungsunterlagen – Modul 3.01: Zusammengesetzte Beschreibung | Aleph | Stand: 29.02.2016 | CC BY-NC-SA</a:t>
            </a:r>
            <a:endParaRPr lang="de-DE" sz="800" dirty="0"/>
          </a:p>
        </p:txBody>
      </p:sp>
      <p:sp>
        <p:nvSpPr>
          <p:cNvPr id="13" name="Foliennummernplatzhalter 12"/>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34661379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3.01</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2779842212"/>
              </p:ext>
            </p:extLst>
          </p:nvPr>
        </p:nvGraphicFramePr>
        <p:xfrm>
          <a:off x="395537" y="1124744"/>
          <a:ext cx="8280919" cy="5025728"/>
        </p:xfrm>
        <a:graphic>
          <a:graphicData uri="http://schemas.openxmlformats.org/drawingml/2006/table">
            <a:tbl>
              <a:tblPr firstRow="1" bandRow="1">
                <a:tableStyleId>{5C22544A-7EE6-4342-B048-85BDC9FD1C3A}</a:tableStyleId>
              </a:tblPr>
              <a:tblGrid>
                <a:gridCol w="936103"/>
                <a:gridCol w="864096"/>
                <a:gridCol w="3384376"/>
                <a:gridCol w="3096344"/>
              </a:tblGrid>
              <a:tr h="365760">
                <a:tc>
                  <a:txBody>
                    <a:bodyPr/>
                    <a:lstStyle/>
                    <a:p>
                      <a:pPr marL="0" algn="l" defTabSz="914400" rtl="0" eaLnBrk="1" latinLnBrk="0" hangingPunct="1"/>
                      <a:r>
                        <a:rPr lang="de-DE" sz="1600" b="1" kern="1200" dirty="0" err="1" smtClean="0">
                          <a:solidFill>
                            <a:schemeClr val="lt1"/>
                          </a:solidFill>
                          <a:latin typeface="Verdana" panose="020B0604030504040204" pitchFamily="34" charset="0"/>
                          <a:ea typeface="Verdana" panose="020B0604030504040204" pitchFamily="34" charset="0"/>
                          <a:cs typeface="Verdana" panose="020B0604030504040204" pitchFamily="34" charset="0"/>
                        </a:rPr>
                        <a:t>Aleph</a:t>
                      </a:r>
                      <a:endParaRPr lang="de-DE" sz="16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6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6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331</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baseline="0"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Vor der Zeit</a:t>
                      </a:r>
                      <a:endParaRPr lang="de-DE" sz="16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335</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Korrekturen</a:t>
                      </a:r>
                      <a:endParaRPr lang="de-DE" sz="16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359</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2.4.2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Verantwortlichkeitsangabe</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Christoph Hein</a:t>
                      </a:r>
                      <a:endParaRPr lang="de-DE" sz="16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403</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baseline="0"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Erste Auflage</a:t>
                      </a:r>
                      <a:endParaRPr lang="de-DE" sz="1600" dirty="0">
                        <a:latin typeface="Verdana" pitchFamily="34" charset="0"/>
                        <a:ea typeface="Verdana" pitchFamily="34" charset="0"/>
                        <a:cs typeface="Verdana" pitchFamily="34" charset="0"/>
                      </a:endParaRPr>
                    </a:p>
                  </a:txBody>
                  <a:tcPr anchor="ctr"/>
                </a:tc>
              </a:tr>
              <a:tr h="437716">
                <a:tc row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419</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2.8.2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Erscheinungsort</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Berlin</a:t>
                      </a:r>
                      <a:endParaRPr lang="de-DE" sz="1600" dirty="0">
                        <a:latin typeface="Verdana" pitchFamily="34" charset="0"/>
                        <a:ea typeface="Verdana" pitchFamily="34" charset="0"/>
                        <a:cs typeface="Verdana" pitchFamily="34" charset="0"/>
                      </a:endParaRPr>
                    </a:p>
                  </a:txBody>
                  <a:tcPr anchor="ctr"/>
                </a:tc>
              </a:tr>
              <a:tr h="437716">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2.8.4</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Verlagsname</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$b</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Insel Verlag</a:t>
                      </a:r>
                      <a:endParaRPr lang="de-DE" sz="1600" dirty="0">
                        <a:latin typeface="Verdana" pitchFamily="34" charset="0"/>
                        <a:ea typeface="Verdana" pitchFamily="34" charset="0"/>
                        <a:cs typeface="Verdana" pitchFamily="34" charset="0"/>
                      </a:endParaRPr>
                    </a:p>
                  </a:txBody>
                  <a:tcPr anchor="ctr"/>
                </a:tc>
              </a:tr>
              <a:tr h="437716">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2.8.6</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Erscheinungsdatum</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$c</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2013</a:t>
                      </a:r>
                      <a:endParaRPr lang="de-DE" sz="1600" dirty="0">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425a</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2013</a:t>
                      </a: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051, Pos. 0</a:t>
                      </a:r>
                      <a:endParaRPr lang="de-DE" sz="16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2.13</a:t>
                      </a:r>
                      <a:endParaRPr lang="de-DE" sz="16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Erscheinungsweise</a:t>
                      </a:r>
                      <a:endParaRPr lang="de-DE" sz="16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r>
                        <a:rPr lang="de-DE" sz="1600" kern="1200" dirty="0" smtClean="0">
                          <a:solidFill>
                            <a:schemeClr val="dk1"/>
                          </a:solidFill>
                          <a:latin typeface="Verdana" pitchFamily="34" charset="0"/>
                          <a:ea typeface="Verdana" pitchFamily="34" charset="0"/>
                          <a:cs typeface="Verdana" pitchFamily="34" charset="0"/>
                        </a:rPr>
                        <a:t>m </a:t>
                      </a:r>
                      <a:r>
                        <a:rPr lang="de-DE" sz="1600" i="1" kern="1200" dirty="0" smtClean="0">
                          <a:solidFill>
                            <a:schemeClr val="dk1"/>
                          </a:solidFill>
                          <a:latin typeface="Verdana" pitchFamily="34" charset="0"/>
                          <a:ea typeface="Verdana" pitchFamily="34" charset="0"/>
                          <a:cs typeface="Verdana" pitchFamily="34" charset="0"/>
                        </a:rPr>
                        <a:t>(einzelne Einheit)</a:t>
                      </a:r>
                      <a:endParaRPr lang="de-DE" sz="1600" i="1" kern="1200" dirty="0">
                        <a:solidFill>
                          <a:schemeClr val="dk1"/>
                        </a:solidFill>
                        <a:latin typeface="Verdana" pitchFamily="34" charset="0"/>
                        <a:ea typeface="Verdana" pitchFamily="34" charset="0"/>
                        <a:cs typeface="Verdana" pitchFamily="34" charset="0"/>
                      </a:endParaRPr>
                    </a:p>
                  </a:txBody>
                  <a:tcPr anchor="ctr"/>
                </a:tc>
              </a:tr>
              <a:tr h="4377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540a</a:t>
                      </a:r>
                      <a:endParaRPr lang="de-DE" sz="16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2.15</a:t>
                      </a:r>
                      <a:endParaRPr lang="de-DE" sz="16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dirty="0" err="1" smtClean="0">
                          <a:solidFill>
                            <a:schemeClr val="dk1"/>
                          </a:solidFill>
                          <a:latin typeface="Verdana" pitchFamily="34" charset="0"/>
                          <a:ea typeface="Verdana" pitchFamily="34" charset="0"/>
                          <a:cs typeface="Verdana" pitchFamily="34" charset="0"/>
                        </a:rPr>
                        <a:t>Identifikator</a:t>
                      </a:r>
                      <a:r>
                        <a:rPr lang="de-DE" sz="1600" b="1" kern="1200" dirty="0" smtClean="0">
                          <a:solidFill>
                            <a:schemeClr val="dk1"/>
                          </a:solidFill>
                          <a:latin typeface="Verdana" pitchFamily="34" charset="0"/>
                          <a:ea typeface="Verdana" pitchFamily="34" charset="0"/>
                          <a:cs typeface="Verdana" pitchFamily="34" charset="0"/>
                        </a:rPr>
                        <a:t> für die Manifestation</a:t>
                      </a:r>
                      <a:endParaRPr lang="de-DE" sz="16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kern="1200" dirty="0" smtClean="0">
                          <a:solidFill>
                            <a:schemeClr val="dk1"/>
                          </a:solidFill>
                          <a:latin typeface="Verdana" pitchFamily="34" charset="0"/>
                          <a:ea typeface="Verdana" pitchFamily="34" charset="0"/>
                          <a:cs typeface="Verdana" pitchFamily="34" charset="0"/>
                        </a:rPr>
                        <a:t>978-3-458-17570-4</a:t>
                      </a:r>
                      <a:endParaRPr lang="de-DE" sz="1600" kern="1200" dirty="0">
                        <a:solidFill>
                          <a:schemeClr val="dk1"/>
                        </a:solidFill>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35</a:t>
            </a:fld>
            <a:endParaRPr lang="de-DE"/>
          </a:p>
        </p:txBody>
      </p:sp>
      <p:sp>
        <p:nvSpPr>
          <p:cNvPr id="8" name="Fußzeilenplatzhalter 7"/>
          <p:cNvSpPr>
            <a:spLocks noGrp="1"/>
          </p:cNvSpPr>
          <p:nvPr>
            <p:ph type="ftr" sz="quarter" idx="14"/>
          </p:nvPr>
        </p:nvSpPr>
        <p:spPr>
          <a:xfrm>
            <a:off x="467544" y="6376243"/>
            <a:ext cx="7632848" cy="365125"/>
          </a:xfrm>
        </p:spPr>
        <p:txBody>
          <a:bodyPr/>
          <a:lstStyle/>
          <a:p>
            <a:r>
              <a:rPr lang="de-DE" sz="800" smtClean="0"/>
              <a:t>AG RDA Schulungsunterlagen – Modul 3.01: Zusammengesetzte Beschreibung | Aleph | Stand: 29.02.2016 | CC BY-NC-SA</a:t>
            </a:r>
            <a:endParaRPr lang="de-DE" sz="800" dirty="0"/>
          </a:p>
        </p:txBody>
      </p:sp>
    </p:spTree>
    <p:extLst>
      <p:ext uri="{BB962C8B-B14F-4D97-AF65-F5344CB8AC3E}">
        <p14:creationId xmlns:p14="http://schemas.microsoft.com/office/powerpoint/2010/main" val="37336528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3.01</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513647777"/>
              </p:ext>
            </p:extLst>
          </p:nvPr>
        </p:nvGraphicFramePr>
        <p:xfrm>
          <a:off x="251521" y="908720"/>
          <a:ext cx="8352928" cy="5237480"/>
        </p:xfrm>
        <a:graphic>
          <a:graphicData uri="http://schemas.openxmlformats.org/drawingml/2006/table">
            <a:tbl>
              <a:tblPr firstRow="1" bandRow="1">
                <a:tableStyleId>{5C22544A-7EE6-4342-B048-85BDC9FD1C3A}</a:tableStyleId>
              </a:tblPr>
              <a:tblGrid>
                <a:gridCol w="882830"/>
                <a:gridCol w="713892"/>
                <a:gridCol w="3316271"/>
                <a:gridCol w="3439935"/>
              </a:tblGrid>
              <a:tr h="370840">
                <a:tc>
                  <a:txBody>
                    <a:bodyPr/>
                    <a:lstStyle/>
                    <a:p>
                      <a:pPr marL="0" algn="l" defTabSz="914400" rtl="0" eaLnBrk="1" latinLnBrk="0" hangingPunct="1"/>
                      <a:r>
                        <a:rPr lang="de-DE" sz="1600" b="1" kern="1200" dirty="0" err="1" smtClean="0">
                          <a:solidFill>
                            <a:schemeClr val="lt1"/>
                          </a:solidFill>
                          <a:latin typeface="Verdana" panose="020B0604030504040204" pitchFamily="34" charset="0"/>
                          <a:ea typeface="Verdana" panose="020B0604030504040204" pitchFamily="34" charset="0"/>
                          <a:cs typeface="Verdana" panose="020B0604030504040204" pitchFamily="34" charset="0"/>
                        </a:rPr>
                        <a:t>Aleph</a:t>
                      </a:r>
                      <a:endParaRPr lang="de-DE" sz="16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6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6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061</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baseline="0" dirty="0" smtClean="0">
                          <a:latin typeface="Verdana" pitchFamily="34" charset="0"/>
                          <a:ea typeface="Verdana" pitchFamily="34" charset="0"/>
                          <a:cs typeface="Verdana" pitchFamily="34" charset="0"/>
                        </a:rPr>
                        <a:t>3.2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Medientyp</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n </a:t>
                      </a:r>
                      <a:r>
                        <a:rPr lang="de-DE" sz="1600" i="1" dirty="0" smtClean="0">
                          <a:solidFill>
                            <a:schemeClr val="tx1"/>
                          </a:solidFill>
                          <a:latin typeface="Verdana" pitchFamily="34" charset="0"/>
                          <a:ea typeface="Verdana" pitchFamily="34" charset="0"/>
                          <a:cs typeface="Verdana" pitchFamily="34" charset="0"/>
                        </a:rPr>
                        <a:t>(</a:t>
                      </a:r>
                      <a:r>
                        <a:rPr lang="de-DE" sz="1600" i="1" dirty="0" smtClean="0">
                          <a:latin typeface="Verdana" pitchFamily="34" charset="0"/>
                          <a:ea typeface="Verdana" pitchFamily="34" charset="0"/>
                          <a:cs typeface="Verdana" pitchFamily="34" charset="0"/>
                        </a:rPr>
                        <a:t>ohne Hilfsmittel zu benutzen)</a:t>
                      </a:r>
                      <a:endParaRPr lang="de-DE" sz="1600" i="1"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062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3.3</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Datenträgertyp</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err="1" smtClean="0">
                          <a:solidFill>
                            <a:schemeClr val="tx1"/>
                          </a:solidFill>
                          <a:latin typeface="Verdana" pitchFamily="34" charset="0"/>
                          <a:ea typeface="Verdana" pitchFamily="34" charset="0"/>
                          <a:cs typeface="Verdana" pitchFamily="34" charset="0"/>
                        </a:rPr>
                        <a:t>nc</a:t>
                      </a:r>
                      <a:r>
                        <a:rPr lang="de-DE" sz="1600" dirty="0" smtClean="0">
                          <a:solidFill>
                            <a:schemeClr val="tx1"/>
                          </a:solidFill>
                          <a:latin typeface="Verdana" pitchFamily="34" charset="0"/>
                          <a:ea typeface="Verdana" pitchFamily="34" charset="0"/>
                          <a:cs typeface="Verdana" pitchFamily="34" charset="0"/>
                        </a:rPr>
                        <a:t> </a:t>
                      </a:r>
                      <a:r>
                        <a:rPr lang="de-DE" sz="1600" i="1" dirty="0" smtClean="0">
                          <a:solidFill>
                            <a:schemeClr val="tx1"/>
                          </a:solidFill>
                          <a:latin typeface="Verdana" pitchFamily="34" charset="0"/>
                          <a:ea typeface="Verdana" pitchFamily="34" charset="0"/>
                          <a:cs typeface="Verdana" pitchFamily="34" charset="0"/>
                        </a:rPr>
                        <a:t>(</a:t>
                      </a:r>
                      <a:r>
                        <a:rPr lang="de-DE" sz="1600" i="1" dirty="0" smtClean="0">
                          <a:latin typeface="Verdana" pitchFamily="34" charset="0"/>
                          <a:ea typeface="Verdana" pitchFamily="34" charset="0"/>
                          <a:cs typeface="Verdana" pitchFamily="34" charset="0"/>
                        </a:rPr>
                        <a:t>Band)</a:t>
                      </a:r>
                      <a:endParaRPr lang="de-DE" sz="1600" i="1"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433</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3.4</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Umfang</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186 Seiten</a:t>
                      </a:r>
                      <a:endParaRPr lang="de-DE" sz="16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solidFill>
                            <a:schemeClr val="bg1">
                              <a:lumMod val="50000"/>
                            </a:schemeClr>
                          </a:solidFill>
                          <a:latin typeface="Verdana" pitchFamily="34" charset="0"/>
                          <a:ea typeface="Verdana" pitchFamily="34" charset="0"/>
                          <a:cs typeface="Verdana" pitchFamily="34" charset="0"/>
                        </a:rPr>
                        <a:t>= 331</a:t>
                      </a:r>
                      <a:endParaRPr lang="de-DE" sz="1600" b="1" dirty="0">
                        <a:solidFill>
                          <a:schemeClr val="bg1">
                            <a:lumMod val="50000"/>
                          </a:schemeClr>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baseline="0" dirty="0" smtClean="0">
                          <a:latin typeface="Verdana" pitchFamily="34" charset="0"/>
                          <a:ea typeface="Verdana" pitchFamily="34" charset="0"/>
                          <a:cs typeface="Verdana" pitchFamily="34" charset="0"/>
                        </a:rPr>
                        <a:t>6.2.2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Bevorzugter Titel des Werks</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chemeClr val="bg1">
                              <a:lumMod val="50000"/>
                            </a:schemeClr>
                          </a:solidFill>
                          <a:latin typeface="Verdana" pitchFamily="34" charset="0"/>
                          <a:ea typeface="Verdana" pitchFamily="34" charset="0"/>
                          <a:cs typeface="Verdana" pitchFamily="34" charset="0"/>
                        </a:rPr>
                        <a:t>Vor der Zeit</a:t>
                      </a:r>
                      <a:endParaRPr lang="de-DE" sz="1600" dirty="0">
                        <a:solidFill>
                          <a:schemeClr val="bg1">
                            <a:lumMod val="50000"/>
                          </a:schemeClr>
                        </a:solidFill>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060</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6.9</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Inhaltstyp</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err="1" smtClean="0">
                          <a:solidFill>
                            <a:schemeClr val="tx1"/>
                          </a:solidFill>
                          <a:latin typeface="Verdana" pitchFamily="34" charset="0"/>
                          <a:ea typeface="Verdana" pitchFamily="34" charset="0"/>
                          <a:cs typeface="Verdana" pitchFamily="34" charset="0"/>
                        </a:rPr>
                        <a:t>txt</a:t>
                      </a:r>
                      <a:r>
                        <a:rPr lang="de-DE" sz="1600" dirty="0" smtClean="0">
                          <a:solidFill>
                            <a:schemeClr val="tx1"/>
                          </a:solidFill>
                          <a:latin typeface="Verdana" pitchFamily="34" charset="0"/>
                          <a:ea typeface="Verdana" pitchFamily="34" charset="0"/>
                          <a:cs typeface="Verdana" pitchFamily="34" charset="0"/>
                        </a:rPr>
                        <a:t> </a:t>
                      </a:r>
                      <a:r>
                        <a:rPr lang="de-DE" sz="1600" i="1" dirty="0" smtClean="0">
                          <a:solidFill>
                            <a:schemeClr val="tx1"/>
                          </a:solidFill>
                          <a:latin typeface="Verdana" pitchFamily="34" charset="0"/>
                          <a:ea typeface="Verdana" pitchFamily="34" charset="0"/>
                          <a:cs typeface="Verdana" pitchFamily="34" charset="0"/>
                        </a:rPr>
                        <a:t>(</a:t>
                      </a:r>
                      <a:r>
                        <a:rPr lang="de-DE" sz="1600" i="1" dirty="0" smtClean="0">
                          <a:latin typeface="Verdana" pitchFamily="34" charset="0"/>
                          <a:ea typeface="Verdana" pitchFamily="34" charset="0"/>
                          <a:cs typeface="Verdana" pitchFamily="34" charset="0"/>
                        </a:rPr>
                        <a:t>Text)</a:t>
                      </a:r>
                      <a:endParaRPr lang="de-DE" sz="1600" i="1"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037b</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6.11</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Sprache der Expression</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ger</a:t>
                      </a:r>
                      <a:endParaRPr lang="de-DE" sz="16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solidFill>
                            <a:schemeClr val="bg1">
                              <a:lumMod val="50000"/>
                            </a:schemeClr>
                          </a:solidFill>
                          <a:latin typeface="Verdana" pitchFamily="34" charset="0"/>
                          <a:ea typeface="Verdana" pitchFamily="34" charset="0"/>
                          <a:cs typeface="Verdana" pitchFamily="34" charset="0"/>
                        </a:rPr>
                        <a:t>= 100</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solidFill>
                            <a:schemeClr val="bg1">
                              <a:lumMod val="50000"/>
                            </a:schemeClr>
                          </a:solidFill>
                          <a:latin typeface="Verdana" pitchFamily="34" charset="0"/>
                          <a:ea typeface="Verdana" pitchFamily="34" charset="0"/>
                          <a:cs typeface="Verdana" pitchFamily="34" charset="0"/>
                        </a:rPr>
                        <a:t>= 331</a:t>
                      </a:r>
                      <a:endParaRPr lang="de-DE" sz="1600" b="1" dirty="0">
                        <a:solidFill>
                          <a:schemeClr val="bg1">
                            <a:lumMod val="50000"/>
                          </a:schemeClr>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baseline="0" dirty="0" smtClean="0">
                          <a:latin typeface="Verdana" pitchFamily="34" charset="0"/>
                          <a:ea typeface="Verdana" pitchFamily="34" charset="0"/>
                          <a:cs typeface="Verdana" pitchFamily="34" charset="0"/>
                        </a:rPr>
                        <a:t>17.8</a:t>
                      </a:r>
                      <a:endParaRPr lang="de-DE" sz="16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Werk</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chemeClr val="bg1">
                              <a:lumMod val="50000"/>
                            </a:schemeClr>
                          </a:solidFill>
                          <a:latin typeface="Verdana" pitchFamily="34" charset="0"/>
                          <a:ea typeface="Verdana" pitchFamily="34" charset="0"/>
                          <a:cs typeface="Verdana" pitchFamily="34" charset="0"/>
                        </a:rPr>
                        <a:t>Hein, Christoph,</a:t>
                      </a:r>
                      <a:r>
                        <a:rPr lang="de-DE" sz="1600" baseline="0" dirty="0" smtClean="0">
                          <a:solidFill>
                            <a:schemeClr val="bg1">
                              <a:lumMod val="50000"/>
                            </a:schemeClr>
                          </a:solidFill>
                          <a:latin typeface="Verdana" pitchFamily="34" charset="0"/>
                          <a:ea typeface="Verdana" pitchFamily="34" charset="0"/>
                          <a:cs typeface="Verdana" pitchFamily="34" charset="0"/>
                        </a:rPr>
                        <a:t> 1944-. </a:t>
                      </a:r>
                      <a:r>
                        <a:rPr lang="de-DE" sz="1600" dirty="0" smtClean="0">
                          <a:solidFill>
                            <a:schemeClr val="bg1">
                              <a:lumMod val="50000"/>
                            </a:schemeClr>
                          </a:solidFill>
                          <a:latin typeface="Verdana" pitchFamily="34" charset="0"/>
                          <a:ea typeface="Verdana" pitchFamily="34" charset="0"/>
                          <a:cs typeface="Verdana" pitchFamily="34" charset="0"/>
                        </a:rPr>
                        <a:t>Vor der Zeit</a:t>
                      </a:r>
                      <a:endParaRPr lang="de-DE" sz="1600" dirty="0">
                        <a:solidFill>
                          <a:schemeClr val="bg1">
                            <a:lumMod val="50000"/>
                          </a:schemeClr>
                        </a:solidFill>
                        <a:latin typeface="Verdana" pitchFamily="34" charset="0"/>
                        <a:ea typeface="Verdana" pitchFamily="34" charset="0"/>
                        <a:cs typeface="Verdana" pitchFamily="34" charset="0"/>
                      </a:endParaRPr>
                    </a:p>
                  </a:txBody>
                  <a:tcPr anchor="ctr"/>
                </a:tc>
              </a:tr>
              <a:tr h="370840">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100</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19.2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Geistiger Schöpfer</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Hein, Christoph</a:t>
                      </a:r>
                      <a:br>
                        <a:rPr lang="de-DE" sz="1600" dirty="0" smtClean="0">
                          <a:latin typeface="Verdana" pitchFamily="34" charset="0"/>
                          <a:ea typeface="Verdana" pitchFamily="34" charset="0"/>
                          <a:cs typeface="Verdana" pitchFamily="34" charset="0"/>
                        </a:rPr>
                      </a:br>
                      <a:r>
                        <a:rPr lang="de-DE" sz="1600" dirty="0" smtClean="0">
                          <a:solidFill>
                            <a:srgbClr val="FF0000"/>
                          </a:solidFill>
                          <a:latin typeface="Verdana" pitchFamily="34" charset="0"/>
                          <a:ea typeface="Verdana" pitchFamily="34" charset="0"/>
                          <a:cs typeface="Verdana" pitchFamily="34" charset="0"/>
                        </a:rPr>
                        <a:t>$d</a:t>
                      </a:r>
                      <a:r>
                        <a:rPr lang="de-DE" sz="1600" baseline="0" dirty="0" smtClean="0">
                          <a:latin typeface="Verdana" pitchFamily="34" charset="0"/>
                          <a:ea typeface="Verdana" pitchFamily="34" charset="0"/>
                          <a:cs typeface="Verdana" pitchFamily="34" charset="0"/>
                        </a:rPr>
                        <a:t> 1944-</a:t>
                      </a:r>
                      <a:br>
                        <a:rPr lang="de-DE" sz="1600" baseline="0" dirty="0" smtClean="0">
                          <a:latin typeface="Verdana" pitchFamily="34" charset="0"/>
                          <a:ea typeface="Verdana" pitchFamily="34" charset="0"/>
                          <a:cs typeface="Verdana" pitchFamily="34" charset="0"/>
                        </a:rPr>
                      </a:br>
                      <a:r>
                        <a:rPr lang="de-DE" sz="1600" baseline="0" dirty="0" smtClean="0">
                          <a:solidFill>
                            <a:srgbClr val="FF0000"/>
                          </a:solidFill>
                          <a:latin typeface="Verdana" pitchFamily="34" charset="0"/>
                          <a:ea typeface="Verdana" pitchFamily="34" charset="0"/>
                          <a:cs typeface="Verdana" pitchFamily="34" charset="0"/>
                        </a:rPr>
                        <a:t>$9</a:t>
                      </a:r>
                      <a:r>
                        <a:rPr lang="de-DE" sz="1600" baseline="0" dirty="0" smtClean="0">
                          <a:latin typeface="Verdana" pitchFamily="34" charset="0"/>
                          <a:ea typeface="Verdana" pitchFamily="34" charset="0"/>
                          <a:cs typeface="Verdana" pitchFamily="34" charset="0"/>
                        </a:rPr>
                        <a:t> </a:t>
                      </a:r>
                      <a:r>
                        <a:rPr lang="de-DE" sz="1600" i="1" baseline="0" dirty="0" smtClean="0">
                          <a:latin typeface="Verdana" pitchFamily="34" charset="0"/>
                          <a:ea typeface="Verdana" pitchFamily="34" charset="0"/>
                          <a:cs typeface="Verdana" pitchFamily="34" charset="0"/>
                        </a:rPr>
                        <a:t>GND-IDN</a:t>
                      </a:r>
                      <a:endParaRPr lang="de-DE" sz="1600" i="1" dirty="0">
                        <a:latin typeface="Verdana" pitchFamily="34" charset="0"/>
                        <a:ea typeface="Verdana" pitchFamily="34" charset="0"/>
                        <a:cs typeface="Verdana" pitchFamily="34" charset="0"/>
                      </a:endParaRPr>
                    </a:p>
                  </a:txBody>
                  <a:tcPr anchor="ctr"/>
                </a:tc>
              </a:tr>
              <a:tr h="370840">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4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$4</a:t>
                      </a:r>
                      <a:r>
                        <a:rPr lang="de-DE" sz="1600" dirty="0" smtClean="0">
                          <a:solidFill>
                            <a:schemeClr val="tx1"/>
                          </a:solidFill>
                          <a:latin typeface="Verdana" pitchFamily="34" charset="0"/>
                          <a:ea typeface="Verdana" pitchFamily="34" charset="0"/>
                          <a:cs typeface="Verdana" pitchFamily="34" charset="0"/>
                        </a:rPr>
                        <a:t> </a:t>
                      </a:r>
                      <a:r>
                        <a:rPr lang="de-DE" sz="1600" dirty="0" err="1" smtClean="0">
                          <a:solidFill>
                            <a:schemeClr val="tx1"/>
                          </a:solidFill>
                          <a:latin typeface="Verdana" pitchFamily="34" charset="0"/>
                          <a:ea typeface="Verdana" pitchFamily="34" charset="0"/>
                          <a:cs typeface="Verdana" pitchFamily="34" charset="0"/>
                        </a:rPr>
                        <a:t>aut</a:t>
                      </a:r>
                      <a:r>
                        <a:rPr lang="de-DE" sz="1600" dirty="0" smtClean="0">
                          <a:solidFill>
                            <a:schemeClr val="tx1"/>
                          </a:solidFill>
                          <a:latin typeface="Verdana" pitchFamily="34" charset="0"/>
                          <a:ea typeface="Verdana" pitchFamily="34" charset="0"/>
                          <a:cs typeface="Verdana" pitchFamily="34" charset="0"/>
                        </a:rPr>
                        <a:t> </a:t>
                      </a:r>
                      <a:r>
                        <a:rPr lang="de-DE" sz="1600" i="1" dirty="0" smtClean="0">
                          <a:solidFill>
                            <a:schemeClr val="tx1"/>
                          </a:solidFill>
                          <a:latin typeface="Verdana" pitchFamily="34" charset="0"/>
                          <a:ea typeface="Verdana" pitchFamily="34" charset="0"/>
                          <a:cs typeface="Verdana" pitchFamily="34" charset="0"/>
                        </a:rPr>
                        <a:t>(</a:t>
                      </a:r>
                      <a:r>
                        <a:rPr lang="de-DE" sz="1600" i="1" dirty="0" smtClean="0">
                          <a:latin typeface="Verdana" pitchFamily="34" charset="0"/>
                          <a:ea typeface="Verdana" pitchFamily="34" charset="0"/>
                          <a:cs typeface="Verdana" pitchFamily="34" charset="0"/>
                        </a:rPr>
                        <a:t>Verfasser) [Erfassung nicht nötig]</a:t>
                      </a:r>
                      <a:endParaRPr lang="de-DE" sz="1600" i="1" dirty="0">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36</a:t>
            </a:fld>
            <a:endParaRPr lang="de-DE"/>
          </a:p>
        </p:txBody>
      </p:sp>
      <p:sp>
        <p:nvSpPr>
          <p:cNvPr id="8" name="Fußzeilenplatzhalter 7"/>
          <p:cNvSpPr>
            <a:spLocks noGrp="1"/>
          </p:cNvSpPr>
          <p:nvPr>
            <p:ph type="ftr" sz="quarter" idx="14"/>
          </p:nvPr>
        </p:nvSpPr>
        <p:spPr>
          <a:xfrm>
            <a:off x="251520" y="6376243"/>
            <a:ext cx="8136904" cy="365125"/>
          </a:xfrm>
        </p:spPr>
        <p:txBody>
          <a:bodyPr/>
          <a:lstStyle/>
          <a:p>
            <a:r>
              <a:rPr lang="de-DE" sz="800" smtClean="0"/>
              <a:t>AG RDA Schulungsunterlagen – Modul 3.01: Zusammengesetzte Beschreibung | Aleph | Stand: 29.02.2016 | CC BY-NC-SA</a:t>
            </a:r>
            <a:endParaRPr lang="de-DE" sz="800" dirty="0"/>
          </a:p>
        </p:txBody>
      </p:sp>
    </p:spTree>
    <p:extLst>
      <p:ext uri="{BB962C8B-B14F-4D97-AF65-F5344CB8AC3E}">
        <p14:creationId xmlns:p14="http://schemas.microsoft.com/office/powerpoint/2010/main" val="22227487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Zusammenfassung Bsp. 3.08</a:t>
            </a:r>
            <a:endParaRPr lang="de-DE" sz="2400" b="1" i="1" dirty="0">
              <a:solidFill>
                <a:srgbClr val="FF0000"/>
              </a:solidFill>
            </a:endParaRPr>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4"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10" name="Textfeld 9"/>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16" name="Fußzeilenplatzhalter 15"/>
          <p:cNvSpPr>
            <a:spLocks noGrp="1"/>
          </p:cNvSpPr>
          <p:nvPr>
            <p:ph type="ftr" sz="quarter" idx="14"/>
          </p:nvPr>
        </p:nvSpPr>
        <p:spPr>
          <a:xfrm>
            <a:off x="467544" y="6376243"/>
            <a:ext cx="7848872" cy="365125"/>
          </a:xfrm>
        </p:spPr>
        <p:txBody>
          <a:bodyPr/>
          <a:lstStyle/>
          <a:p>
            <a:r>
              <a:rPr lang="de-DE" sz="800" smtClean="0"/>
              <a:t>AG RDA Schulungsunterlagen – Modul 3.01: Zusammengesetzte Beschreibung | Aleph | Stand: 29.02.2016 | CC BY-NC-SA</a:t>
            </a:r>
            <a:endParaRPr lang="de-DE" sz="800" dirty="0"/>
          </a:p>
        </p:txBody>
      </p:sp>
      <p:sp>
        <p:nvSpPr>
          <p:cNvPr id="17" name="Foliennummernplatzhalter 16"/>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352358005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3.08</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824642734"/>
              </p:ext>
            </p:extLst>
          </p:nvPr>
        </p:nvGraphicFramePr>
        <p:xfrm>
          <a:off x="323528" y="806109"/>
          <a:ext cx="8352928" cy="5448387"/>
        </p:xfrm>
        <a:graphic>
          <a:graphicData uri="http://schemas.openxmlformats.org/drawingml/2006/table">
            <a:tbl>
              <a:tblPr firstRow="1" bandRow="1">
                <a:tableStyleId>{5C22544A-7EE6-4342-B048-85BDC9FD1C3A}</a:tableStyleId>
              </a:tblPr>
              <a:tblGrid>
                <a:gridCol w="864096"/>
                <a:gridCol w="792088"/>
                <a:gridCol w="2952327"/>
                <a:gridCol w="3744417"/>
              </a:tblGrid>
              <a:tr h="374964">
                <a:tc>
                  <a:txBody>
                    <a:bodyPr/>
                    <a:lstStyle/>
                    <a:p>
                      <a:pPr marL="0" algn="l" defTabSz="914400" rtl="0" eaLnBrk="1" latinLnBrk="0" hangingPunct="1"/>
                      <a:r>
                        <a:rPr lang="de-DE" sz="1600" b="1" kern="1200" dirty="0" err="1" smtClean="0">
                          <a:solidFill>
                            <a:schemeClr val="lt1"/>
                          </a:solidFill>
                          <a:latin typeface="Verdana" panose="020B0604030504040204" pitchFamily="34" charset="0"/>
                          <a:ea typeface="Verdana" panose="020B0604030504040204" pitchFamily="34" charset="0"/>
                          <a:cs typeface="Verdana" panose="020B0604030504040204" pitchFamily="34" charset="0"/>
                        </a:rPr>
                        <a:t>Aleph</a:t>
                      </a:r>
                      <a:endParaRPr lang="de-DE" sz="16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6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6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4964">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solidFill>
                            <a:schemeClr val="tx1"/>
                          </a:solidFill>
                          <a:latin typeface="Verdana" pitchFamily="34" charset="0"/>
                          <a:ea typeface="Verdana" pitchFamily="34" charset="0"/>
                          <a:cs typeface="Verdana" pitchFamily="34" charset="0"/>
                        </a:rPr>
                        <a:t>331</a:t>
                      </a:r>
                      <a:endParaRPr lang="de-DE" sz="16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kern="1200" baseline="0" dirty="0" smtClean="0">
                          <a:solidFill>
                            <a:schemeClr val="tx1"/>
                          </a:solidFill>
                          <a:latin typeface="Verdana" pitchFamily="34" charset="0"/>
                          <a:ea typeface="Verdana" pitchFamily="34" charset="0"/>
                          <a:cs typeface="Verdana" pitchFamily="34" charset="0"/>
                        </a:rPr>
                        <a:t>2.3.2</a:t>
                      </a:r>
                      <a:endParaRPr lang="de-DE" sz="16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solidFill>
                            <a:schemeClr val="tx1"/>
                          </a:solidFill>
                          <a:latin typeface="Verdana" pitchFamily="34" charset="0"/>
                          <a:ea typeface="Verdana" pitchFamily="34" charset="0"/>
                          <a:cs typeface="Verdana" pitchFamily="34" charset="0"/>
                        </a:rPr>
                        <a:t>Haupttitel</a:t>
                      </a:r>
                      <a:endParaRPr lang="de-DE" sz="1600" b="1" dirty="0">
                        <a:solidFill>
                          <a:schemeClr val="tx1"/>
                        </a:solidFill>
                        <a:latin typeface="Verdana" pitchFamily="34" charset="0"/>
                        <a:ea typeface="Verdana" pitchFamily="34" charset="0"/>
                        <a:cs typeface="Verdana" pitchFamily="34" charset="0"/>
                      </a:endParaRPr>
                    </a:p>
                  </a:txBody>
                  <a:tcPr/>
                </a:tc>
                <a:tc>
                  <a:txBody>
                    <a:bodyPr/>
                    <a:lstStyle/>
                    <a:p>
                      <a:pPr>
                        <a:lnSpc>
                          <a:spcPts val="1680"/>
                        </a:lnSpc>
                      </a:pPr>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Jahresbericht …</a:t>
                      </a:r>
                      <a:endParaRPr lang="de-DE" sz="1600" dirty="0">
                        <a:solidFill>
                          <a:schemeClr val="tx1"/>
                        </a:solidFill>
                        <a:latin typeface="Verdana" pitchFamily="34" charset="0"/>
                        <a:ea typeface="Verdana" pitchFamily="34" charset="0"/>
                        <a:cs typeface="Verdana" pitchFamily="34" charset="0"/>
                      </a:endParaRPr>
                    </a:p>
                  </a:txBody>
                  <a:tcPr/>
                </a:tc>
              </a:tr>
              <a:tr h="374964">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solidFill>
                            <a:schemeClr val="tx1"/>
                          </a:solidFill>
                          <a:latin typeface="Verdana" pitchFamily="34" charset="0"/>
                          <a:ea typeface="Verdana" pitchFamily="34" charset="0"/>
                          <a:cs typeface="Verdana" pitchFamily="34" charset="0"/>
                        </a:rPr>
                        <a:t>335</a:t>
                      </a:r>
                      <a:endParaRPr lang="de-DE" sz="16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solidFill>
                            <a:schemeClr val="tx1"/>
                          </a:solidFill>
                          <a:latin typeface="Verdana" pitchFamily="34" charset="0"/>
                          <a:ea typeface="Verdana" pitchFamily="34" charset="0"/>
                          <a:cs typeface="Verdana" pitchFamily="34" charset="0"/>
                        </a:rPr>
                        <a:t>2.3.4</a:t>
                      </a:r>
                      <a:endParaRPr lang="de-DE" sz="16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solidFill>
                            <a:schemeClr val="tx1"/>
                          </a:solidFill>
                          <a:latin typeface="Verdana" pitchFamily="34" charset="0"/>
                          <a:ea typeface="Verdana" pitchFamily="34" charset="0"/>
                          <a:cs typeface="Verdana" pitchFamily="34" charset="0"/>
                        </a:rPr>
                        <a:t>Titelzusatz</a:t>
                      </a:r>
                      <a:endParaRPr lang="de-DE" sz="1600" b="1" dirty="0">
                        <a:solidFill>
                          <a:schemeClr val="tx1"/>
                        </a:solidFill>
                        <a:latin typeface="Verdana" pitchFamily="34" charset="0"/>
                        <a:ea typeface="Verdana" pitchFamily="34" charset="0"/>
                        <a:cs typeface="Verdana" pitchFamily="34" charset="0"/>
                      </a:endParaRPr>
                    </a:p>
                  </a:txBody>
                  <a:tcPr/>
                </a:tc>
                <a:tc>
                  <a:txBody>
                    <a:bodyPr/>
                    <a:lstStyle/>
                    <a:p>
                      <a:pPr>
                        <a:lnSpc>
                          <a:spcPts val="1680"/>
                        </a:lnSpc>
                      </a:pPr>
                      <a:r>
                        <a:rPr lang="de-DE" sz="1600" dirty="0" smtClean="0">
                          <a:solidFill>
                            <a:srgbClr val="FF0000"/>
                          </a:solidFill>
                          <a:latin typeface="Verdana" pitchFamily="34" charset="0"/>
                          <a:ea typeface="Verdana" pitchFamily="34" charset="0"/>
                          <a:cs typeface="Verdana" pitchFamily="34" charset="0"/>
                        </a:rPr>
                        <a:t>$a </a:t>
                      </a:r>
                      <a:r>
                        <a:rPr lang="de-DE" sz="1600" dirty="0" smtClean="0">
                          <a:solidFill>
                            <a:schemeClr val="tx1"/>
                          </a:solidFill>
                          <a:latin typeface="Verdana" pitchFamily="34" charset="0"/>
                          <a:ea typeface="Verdana" pitchFamily="34" charset="0"/>
                          <a:cs typeface="Verdana" pitchFamily="34" charset="0"/>
                        </a:rPr>
                        <a:t>Zahlen,</a:t>
                      </a:r>
                      <a:r>
                        <a:rPr lang="de-DE" sz="1600" baseline="0" dirty="0" smtClean="0">
                          <a:solidFill>
                            <a:schemeClr val="tx1"/>
                          </a:solidFill>
                          <a:latin typeface="Verdana" pitchFamily="34" charset="0"/>
                          <a:ea typeface="Verdana" pitchFamily="34" charset="0"/>
                          <a:cs typeface="Verdana" pitchFamily="34" charset="0"/>
                        </a:rPr>
                        <a:t> Daten, Fakten</a:t>
                      </a:r>
                      <a:endParaRPr lang="de-DE" sz="1600" dirty="0">
                        <a:solidFill>
                          <a:schemeClr val="tx1"/>
                        </a:solidFill>
                        <a:latin typeface="Verdana" pitchFamily="34" charset="0"/>
                        <a:ea typeface="Verdana" pitchFamily="34" charset="0"/>
                        <a:cs typeface="Verdana" pitchFamily="34" charset="0"/>
                      </a:endParaRPr>
                    </a:p>
                  </a:txBody>
                  <a:tcPr/>
                </a:tc>
              </a:tr>
              <a:tr h="663360">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solidFill>
                            <a:schemeClr val="tx1"/>
                          </a:solidFill>
                          <a:latin typeface="Verdana" pitchFamily="34" charset="0"/>
                          <a:ea typeface="Verdana" pitchFamily="34" charset="0"/>
                          <a:cs typeface="Verdana" pitchFamily="34" charset="0"/>
                        </a:rPr>
                        <a:t>359</a:t>
                      </a:r>
                      <a:endParaRPr lang="de-DE" sz="16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solidFill>
                            <a:schemeClr val="tx1"/>
                          </a:solidFill>
                          <a:latin typeface="Verdana" pitchFamily="34" charset="0"/>
                          <a:ea typeface="Verdana" pitchFamily="34" charset="0"/>
                          <a:cs typeface="Verdana" pitchFamily="34" charset="0"/>
                        </a:rPr>
                        <a:t>2.4.2</a:t>
                      </a:r>
                      <a:endParaRPr lang="de-DE" sz="1600" b="1" dirty="0">
                        <a:solidFill>
                          <a:schemeClr val="tx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solidFill>
                            <a:schemeClr val="tx1"/>
                          </a:solidFill>
                          <a:latin typeface="Verdana" pitchFamily="34" charset="0"/>
                          <a:ea typeface="Verdana" pitchFamily="34" charset="0"/>
                          <a:cs typeface="Verdana" pitchFamily="34" charset="0"/>
                        </a:rPr>
                        <a:t>Verantwortlichkeitsangabe</a:t>
                      </a:r>
                      <a:endParaRPr lang="de-DE" sz="1600" b="1" dirty="0">
                        <a:solidFill>
                          <a:schemeClr val="tx1"/>
                        </a:solidFill>
                        <a:latin typeface="Verdana" pitchFamily="34" charset="0"/>
                        <a:ea typeface="Verdana" pitchFamily="34" charset="0"/>
                        <a:cs typeface="Verdana" pitchFamily="34" charset="0"/>
                      </a:endParaRPr>
                    </a:p>
                  </a:txBody>
                  <a:tcPr/>
                </a:tc>
                <a:tc>
                  <a:txBody>
                    <a:bodyPr/>
                    <a:lstStyle/>
                    <a:p>
                      <a:pPr>
                        <a:lnSpc>
                          <a:spcPts val="1680"/>
                        </a:lnSpc>
                      </a:pPr>
                      <a:r>
                        <a:rPr lang="de-DE" sz="1600" dirty="0" smtClean="0">
                          <a:solidFill>
                            <a:srgbClr val="FF0000"/>
                          </a:solidFill>
                          <a:latin typeface="Verdana" pitchFamily="34" charset="0"/>
                          <a:ea typeface="Verdana" pitchFamily="34" charset="0"/>
                          <a:cs typeface="Verdana" pitchFamily="34" charset="0"/>
                        </a:rPr>
                        <a:t>$a </a:t>
                      </a:r>
                      <a:r>
                        <a:rPr lang="de-DE" sz="1600" dirty="0" smtClean="0">
                          <a:solidFill>
                            <a:schemeClr val="tx1"/>
                          </a:solidFill>
                          <a:latin typeface="Verdana" pitchFamily="34" charset="0"/>
                          <a:ea typeface="Verdana" pitchFamily="34" charset="0"/>
                          <a:cs typeface="Verdana" pitchFamily="34" charset="0"/>
                        </a:rPr>
                        <a:t>IFB Hamburg, Hamburgische Investitions- und Förderbank</a:t>
                      </a:r>
                      <a:endParaRPr lang="de-DE" sz="1600" dirty="0">
                        <a:solidFill>
                          <a:schemeClr val="tx1"/>
                        </a:solidFill>
                        <a:latin typeface="Verdana" pitchFamily="34" charset="0"/>
                        <a:ea typeface="Verdana" pitchFamily="34" charset="0"/>
                        <a:cs typeface="Verdana" pitchFamily="34" charset="0"/>
                      </a:endParaRPr>
                    </a:p>
                  </a:txBody>
                  <a:tcPr/>
                </a:tc>
              </a:tr>
              <a:tr h="773942">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405</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kern="1200" baseline="0" dirty="0" smtClean="0">
                          <a:latin typeface="Verdana" pitchFamily="34" charset="0"/>
                          <a:ea typeface="Verdana" pitchFamily="34" charset="0"/>
                          <a:cs typeface="Verdana" pitchFamily="34" charset="0"/>
                        </a:rPr>
                        <a:t>2.6.3</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Chronologische Bezeichnung (Zählung)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80"/>
                        </a:lnSpc>
                      </a:pPr>
                      <a:r>
                        <a:rPr lang="de-DE" sz="1600" dirty="0" smtClean="0">
                          <a:solidFill>
                            <a:srgbClr val="FF0000"/>
                          </a:solidFill>
                          <a:latin typeface="Verdana" pitchFamily="34" charset="0"/>
                          <a:ea typeface="Verdana" pitchFamily="34" charset="0"/>
                          <a:cs typeface="Verdana" pitchFamily="34" charset="0"/>
                        </a:rPr>
                        <a:t>$a </a:t>
                      </a:r>
                      <a:r>
                        <a:rPr lang="de-DE" sz="1600" dirty="0" smtClean="0">
                          <a:solidFill>
                            <a:schemeClr val="tx1"/>
                          </a:solidFill>
                          <a:latin typeface="Verdana" pitchFamily="34" charset="0"/>
                          <a:ea typeface="Verdana" pitchFamily="34" charset="0"/>
                          <a:cs typeface="Verdana" pitchFamily="34" charset="0"/>
                        </a:rPr>
                        <a:t>2013-</a:t>
                      </a:r>
                      <a:endParaRPr lang="de-DE" sz="1600" dirty="0">
                        <a:solidFill>
                          <a:schemeClr val="tx1"/>
                        </a:solidFill>
                        <a:latin typeface="Verdana" pitchFamily="34" charset="0"/>
                        <a:ea typeface="Verdana" pitchFamily="34" charset="0"/>
                        <a:cs typeface="Verdana" pitchFamily="34" charset="0"/>
                      </a:endParaRPr>
                    </a:p>
                  </a:txBody>
                  <a:tcPr anchor="ctr"/>
                </a:tc>
              </a:tr>
              <a:tr h="374964">
                <a:tc rowSpan="3">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419</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2.8.2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Erscheinungsort</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dirty="0" smtClean="0">
                          <a:solidFill>
                            <a:srgbClr val="FF0000"/>
                          </a:solidFill>
                          <a:latin typeface="Verdana" pitchFamily="34" charset="0"/>
                          <a:ea typeface="Verdana" pitchFamily="34" charset="0"/>
                          <a:cs typeface="Verdana" pitchFamily="34" charset="0"/>
                        </a:rPr>
                        <a:t>$a </a:t>
                      </a:r>
                      <a:r>
                        <a:rPr lang="de-DE" sz="1600" dirty="0" smtClean="0">
                          <a:solidFill>
                            <a:schemeClr val="tx1"/>
                          </a:solidFill>
                          <a:latin typeface="Verdana" pitchFamily="34" charset="0"/>
                          <a:ea typeface="Verdana" pitchFamily="34" charset="0"/>
                          <a:cs typeface="Verdana" pitchFamily="34" charset="0"/>
                        </a:rPr>
                        <a:t>Hamburg</a:t>
                      </a:r>
                      <a:endParaRPr lang="de-DE" sz="1600" dirty="0">
                        <a:solidFill>
                          <a:schemeClr val="tx1"/>
                        </a:solidFill>
                      </a:endParaRPr>
                    </a:p>
                  </a:txBody>
                  <a:tcPr anchor="ctr"/>
                </a:tc>
              </a:tr>
              <a:tr h="374964">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2.8.4</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Verlagsname</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dirty="0" smtClean="0">
                          <a:solidFill>
                            <a:srgbClr val="FF0000"/>
                          </a:solidFill>
                          <a:latin typeface="Verdana" pitchFamily="34" charset="0"/>
                          <a:ea typeface="Verdana" pitchFamily="34" charset="0"/>
                          <a:cs typeface="Verdana" pitchFamily="34" charset="0"/>
                        </a:rPr>
                        <a:t>$b </a:t>
                      </a:r>
                      <a:r>
                        <a:rPr lang="de-DE" sz="1600" dirty="0" smtClean="0">
                          <a:solidFill>
                            <a:schemeClr val="tx1"/>
                          </a:solidFill>
                          <a:latin typeface="Verdana" pitchFamily="34" charset="0"/>
                          <a:ea typeface="Verdana" pitchFamily="34" charset="0"/>
                          <a:cs typeface="Verdana" pitchFamily="34" charset="0"/>
                        </a:rPr>
                        <a:t>IFB Hamburg</a:t>
                      </a:r>
                      <a:endParaRPr lang="de-DE" sz="1600" dirty="0">
                        <a:solidFill>
                          <a:schemeClr val="tx1"/>
                        </a:solidFill>
                      </a:endParaRPr>
                    </a:p>
                  </a:txBody>
                  <a:tcPr anchor="ctr"/>
                </a:tc>
              </a:tr>
              <a:tr h="374964">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2.8.6</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Erscheinungsdatum</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dirty="0" smtClean="0">
                          <a:solidFill>
                            <a:srgbClr val="FF0000"/>
                          </a:solidFill>
                          <a:latin typeface="Verdana" pitchFamily="34" charset="0"/>
                          <a:ea typeface="Verdana" pitchFamily="34" charset="0"/>
                          <a:cs typeface="Verdana" pitchFamily="34" charset="0"/>
                        </a:rPr>
                        <a:t>$c </a:t>
                      </a:r>
                      <a:r>
                        <a:rPr lang="de-DE" sz="1600" dirty="0" smtClean="0">
                          <a:solidFill>
                            <a:schemeClr val="tx1"/>
                          </a:solidFill>
                          <a:latin typeface="Verdana" pitchFamily="34" charset="0"/>
                          <a:ea typeface="Verdana" pitchFamily="34" charset="0"/>
                          <a:cs typeface="Verdana" pitchFamily="34" charset="0"/>
                        </a:rPr>
                        <a:t>Juni 2014-</a:t>
                      </a:r>
                      <a:endParaRPr lang="de-DE" sz="1600" dirty="0">
                        <a:solidFill>
                          <a:schemeClr val="tx1"/>
                        </a:solidFill>
                      </a:endParaRPr>
                    </a:p>
                  </a:txBody>
                  <a:tcPr anchor="ctr"/>
                </a:tc>
              </a:tr>
              <a:tr h="374964">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425b</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dirty="0" smtClean="0">
                          <a:solidFill>
                            <a:srgbClr val="FF0000"/>
                          </a:solidFill>
                          <a:latin typeface="Verdana" pitchFamily="34" charset="0"/>
                          <a:ea typeface="Verdana" pitchFamily="34" charset="0"/>
                          <a:cs typeface="Verdana" pitchFamily="34" charset="0"/>
                        </a:rPr>
                        <a:t>$a </a:t>
                      </a:r>
                      <a:r>
                        <a:rPr lang="de-DE" sz="1600" dirty="0" smtClean="0">
                          <a:solidFill>
                            <a:schemeClr val="tx1"/>
                          </a:solidFill>
                          <a:latin typeface="Verdana" pitchFamily="34" charset="0"/>
                          <a:ea typeface="Verdana" pitchFamily="34" charset="0"/>
                          <a:cs typeface="Verdana" pitchFamily="34" charset="0"/>
                        </a:rPr>
                        <a:t>2014</a:t>
                      </a:r>
                    </a:p>
                  </a:txBody>
                  <a:tcPr anchor="ctr"/>
                </a:tc>
              </a:tr>
              <a:tr h="721960">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052, Pos.</a:t>
                      </a:r>
                      <a:r>
                        <a:rPr lang="de-DE" sz="1600" b="1" kern="1200" baseline="0" dirty="0" smtClean="0">
                          <a:solidFill>
                            <a:schemeClr val="dk1"/>
                          </a:solidFill>
                          <a:latin typeface="Verdana" pitchFamily="34" charset="0"/>
                          <a:ea typeface="Verdana" pitchFamily="34" charset="0"/>
                          <a:cs typeface="Verdana" pitchFamily="34" charset="0"/>
                        </a:rPr>
                        <a:t> 0</a:t>
                      </a:r>
                      <a:endParaRPr lang="de-DE" sz="16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2.13</a:t>
                      </a:r>
                      <a:endParaRPr lang="de-DE" sz="16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Erscheinungsweise</a:t>
                      </a:r>
                      <a:endParaRPr lang="de-DE" sz="16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80"/>
                        </a:lnSpc>
                      </a:pPr>
                      <a:r>
                        <a:rPr lang="de-DE" sz="1600" kern="1200" dirty="0" smtClean="0">
                          <a:solidFill>
                            <a:schemeClr val="dk1"/>
                          </a:solidFill>
                          <a:latin typeface="Verdana" pitchFamily="34" charset="0"/>
                          <a:ea typeface="Verdana" pitchFamily="34" charset="0"/>
                          <a:cs typeface="Verdana" pitchFamily="34" charset="0"/>
                        </a:rPr>
                        <a:t>p </a:t>
                      </a:r>
                      <a:r>
                        <a:rPr lang="de-DE" sz="1600" i="1" kern="1200" dirty="0" smtClean="0">
                          <a:solidFill>
                            <a:schemeClr val="dk1"/>
                          </a:solidFill>
                          <a:latin typeface="Verdana" pitchFamily="34" charset="0"/>
                          <a:ea typeface="Verdana" pitchFamily="34" charset="0"/>
                          <a:cs typeface="Verdana" pitchFamily="34" charset="0"/>
                        </a:rPr>
                        <a:t>(Fortlaufende Ressource)</a:t>
                      </a:r>
                      <a:endParaRPr lang="de-DE" sz="1600" i="1" kern="1200" dirty="0">
                        <a:solidFill>
                          <a:schemeClr val="dk1"/>
                        </a:solidFill>
                        <a:latin typeface="Verdana" pitchFamily="34" charset="0"/>
                        <a:ea typeface="Verdana" pitchFamily="34" charset="0"/>
                        <a:cs typeface="Verdana" pitchFamily="34" charset="0"/>
                      </a:endParaRPr>
                    </a:p>
                  </a:txBody>
                  <a:tcPr anchor="ctr"/>
                </a:tc>
              </a:tr>
              <a:tr h="647197">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542a</a:t>
                      </a:r>
                      <a:endParaRPr lang="de-DE" sz="1600" b="1" kern="1200" dirty="0">
                        <a:solidFill>
                          <a:schemeClr val="dk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kern="1200" dirty="0" smtClean="0">
                          <a:solidFill>
                            <a:schemeClr val="dk1"/>
                          </a:solidFill>
                          <a:latin typeface="Verdana" pitchFamily="34" charset="0"/>
                          <a:ea typeface="Verdana" pitchFamily="34" charset="0"/>
                          <a:cs typeface="Verdana" pitchFamily="34" charset="0"/>
                        </a:rPr>
                        <a:t>2.15</a:t>
                      </a:r>
                      <a:endParaRPr lang="de-DE" sz="1600" b="1" kern="1200" dirty="0">
                        <a:solidFill>
                          <a:schemeClr val="dk1"/>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ts val="1680"/>
                        </a:lnSpc>
                        <a:spcBef>
                          <a:spcPts val="0"/>
                        </a:spcBef>
                        <a:spcAft>
                          <a:spcPts val="0"/>
                        </a:spcAft>
                        <a:buClrTx/>
                        <a:buSzTx/>
                        <a:buFontTx/>
                        <a:buNone/>
                        <a:tabLst/>
                        <a:defRPr/>
                      </a:pPr>
                      <a:r>
                        <a:rPr lang="de-DE" sz="1600" b="1" kern="1200" dirty="0" err="1" smtClean="0">
                          <a:solidFill>
                            <a:schemeClr val="dk1"/>
                          </a:solidFill>
                          <a:latin typeface="Verdana" pitchFamily="34" charset="0"/>
                          <a:ea typeface="Verdana" pitchFamily="34" charset="0"/>
                          <a:cs typeface="Verdana" pitchFamily="34" charset="0"/>
                        </a:rPr>
                        <a:t>Identifikator</a:t>
                      </a:r>
                      <a:r>
                        <a:rPr lang="de-DE" sz="1600" b="1" kern="1200" dirty="0" smtClean="0">
                          <a:solidFill>
                            <a:schemeClr val="dk1"/>
                          </a:solidFill>
                          <a:latin typeface="Verdana" pitchFamily="34" charset="0"/>
                          <a:ea typeface="Verdana" pitchFamily="34" charset="0"/>
                          <a:cs typeface="Verdana" pitchFamily="34" charset="0"/>
                        </a:rPr>
                        <a:t> für die Manifestation</a:t>
                      </a:r>
                      <a:endParaRPr lang="de-DE" sz="1600" b="1" kern="1200" dirty="0">
                        <a:solidFill>
                          <a:schemeClr val="dk1"/>
                        </a:solidFill>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80"/>
                        </a:lnSpc>
                      </a:pPr>
                      <a:r>
                        <a:rPr lang="de-DE" sz="1600" dirty="0" smtClean="0">
                          <a:solidFill>
                            <a:srgbClr val="FF0000"/>
                          </a:solidFill>
                          <a:latin typeface="Verdana" pitchFamily="34" charset="0"/>
                          <a:ea typeface="Verdana" pitchFamily="34" charset="0"/>
                          <a:cs typeface="Verdana" pitchFamily="34" charset="0"/>
                        </a:rPr>
                        <a:t>$a</a:t>
                      </a:r>
                      <a:r>
                        <a:rPr lang="de-DE" sz="1600" kern="1200" dirty="0" smtClean="0">
                          <a:solidFill>
                            <a:schemeClr val="tx1"/>
                          </a:solidFill>
                          <a:latin typeface="Verdana" pitchFamily="34" charset="0"/>
                          <a:ea typeface="Verdana" pitchFamily="34" charset="0"/>
                          <a:cs typeface="Verdana" pitchFamily="34" charset="0"/>
                        </a:rPr>
                        <a:t> 1234-5678</a:t>
                      </a:r>
                      <a:endParaRPr lang="de-DE" sz="1600" kern="1200" dirty="0">
                        <a:solidFill>
                          <a:schemeClr val="tx1"/>
                        </a:solidFill>
                        <a:latin typeface="Verdana" pitchFamily="34" charset="0"/>
                        <a:ea typeface="Verdana" pitchFamily="34" charset="0"/>
                        <a:cs typeface="Verdana"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38</a:t>
            </a:fld>
            <a:endParaRPr lang="de-DE"/>
          </a:p>
        </p:txBody>
      </p:sp>
      <p:sp>
        <p:nvSpPr>
          <p:cNvPr id="8" name="Fußzeilenplatzhalter 7"/>
          <p:cNvSpPr>
            <a:spLocks noGrp="1"/>
          </p:cNvSpPr>
          <p:nvPr>
            <p:ph type="ftr" sz="quarter" idx="14"/>
          </p:nvPr>
        </p:nvSpPr>
        <p:spPr>
          <a:xfrm>
            <a:off x="467544" y="6376243"/>
            <a:ext cx="7848872" cy="365125"/>
          </a:xfrm>
        </p:spPr>
        <p:txBody>
          <a:bodyPr/>
          <a:lstStyle/>
          <a:p>
            <a:r>
              <a:rPr lang="de-DE" sz="800" smtClean="0"/>
              <a:t>AG RDA Schulungsunterlagen – Modul 3.01: Zusammengesetzte Beschreibung | Aleph | Stand: 29.02.2016 | CC BY-NC-SA</a:t>
            </a:r>
            <a:endParaRPr lang="de-DE" sz="800" dirty="0"/>
          </a:p>
        </p:txBody>
      </p:sp>
    </p:spTree>
    <p:extLst>
      <p:ext uri="{BB962C8B-B14F-4D97-AF65-F5344CB8AC3E}">
        <p14:creationId xmlns:p14="http://schemas.microsoft.com/office/powerpoint/2010/main" val="41418504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Bsp. 3.08</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87364616"/>
              </p:ext>
            </p:extLst>
          </p:nvPr>
        </p:nvGraphicFramePr>
        <p:xfrm>
          <a:off x="251520" y="980728"/>
          <a:ext cx="8856983" cy="4993640"/>
        </p:xfrm>
        <a:graphic>
          <a:graphicData uri="http://schemas.openxmlformats.org/drawingml/2006/table">
            <a:tbl>
              <a:tblPr firstRow="1" bandRow="1">
                <a:tableStyleId>{5C22544A-7EE6-4342-B048-85BDC9FD1C3A}</a:tableStyleId>
              </a:tblPr>
              <a:tblGrid>
                <a:gridCol w="1008112"/>
                <a:gridCol w="864096"/>
                <a:gridCol w="3337258"/>
                <a:gridCol w="3647517"/>
              </a:tblGrid>
              <a:tr h="370840">
                <a:tc>
                  <a:txBody>
                    <a:bodyPr/>
                    <a:lstStyle/>
                    <a:p>
                      <a:pPr marL="0" algn="l" defTabSz="914400" rtl="0" eaLnBrk="1" latinLnBrk="0" hangingPunct="1"/>
                      <a:r>
                        <a:rPr lang="de-DE" sz="1600" b="1" kern="1200" dirty="0" err="1" smtClean="0">
                          <a:solidFill>
                            <a:schemeClr val="lt1"/>
                          </a:solidFill>
                          <a:latin typeface="Verdana" panose="020B0604030504040204" pitchFamily="34" charset="0"/>
                          <a:ea typeface="Verdana" panose="020B0604030504040204" pitchFamily="34" charset="0"/>
                          <a:cs typeface="Verdana" panose="020B0604030504040204" pitchFamily="34" charset="0"/>
                        </a:rPr>
                        <a:t>Aleph</a:t>
                      </a:r>
                      <a:endParaRPr lang="de-DE" sz="16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6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6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061</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3.2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Medientyp</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n </a:t>
                      </a:r>
                      <a:r>
                        <a:rPr lang="de-DE" sz="1600" i="1" dirty="0" smtClean="0">
                          <a:solidFill>
                            <a:schemeClr val="tx1"/>
                          </a:solidFill>
                          <a:latin typeface="Verdana" pitchFamily="34" charset="0"/>
                          <a:ea typeface="Verdana" pitchFamily="34" charset="0"/>
                          <a:cs typeface="Verdana" pitchFamily="34" charset="0"/>
                        </a:rPr>
                        <a:t>(</a:t>
                      </a:r>
                      <a:r>
                        <a:rPr lang="de-DE" sz="1600" i="1" dirty="0" smtClean="0">
                          <a:latin typeface="Verdana" pitchFamily="34" charset="0"/>
                          <a:ea typeface="Verdana" pitchFamily="34" charset="0"/>
                          <a:cs typeface="Verdana" pitchFamily="34" charset="0"/>
                        </a:rPr>
                        <a:t>ohne Hilfsmittel zu benutzen)</a:t>
                      </a:r>
                      <a:endParaRPr lang="de-DE" sz="1600" i="1"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062</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3.3</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Datenträgertyp</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err="1" smtClean="0">
                          <a:solidFill>
                            <a:schemeClr val="tx1"/>
                          </a:solidFill>
                          <a:latin typeface="Verdana" pitchFamily="34" charset="0"/>
                          <a:ea typeface="Verdana" pitchFamily="34" charset="0"/>
                          <a:cs typeface="Verdana" pitchFamily="34" charset="0"/>
                        </a:rPr>
                        <a:t>nc</a:t>
                      </a:r>
                      <a:r>
                        <a:rPr lang="de-DE" sz="1600" dirty="0" smtClean="0">
                          <a:solidFill>
                            <a:schemeClr val="tx1"/>
                          </a:solidFill>
                          <a:latin typeface="Verdana" pitchFamily="34" charset="0"/>
                          <a:ea typeface="Verdana" pitchFamily="34" charset="0"/>
                          <a:cs typeface="Verdana" pitchFamily="34" charset="0"/>
                        </a:rPr>
                        <a:t> </a:t>
                      </a:r>
                      <a:r>
                        <a:rPr lang="de-DE" sz="1600" i="1" dirty="0" smtClean="0">
                          <a:solidFill>
                            <a:schemeClr val="tx1"/>
                          </a:solidFill>
                          <a:latin typeface="Verdana" pitchFamily="34" charset="0"/>
                          <a:ea typeface="Verdana" pitchFamily="34" charset="0"/>
                          <a:cs typeface="Verdana" pitchFamily="34" charset="0"/>
                        </a:rPr>
                        <a:t>(</a:t>
                      </a:r>
                      <a:r>
                        <a:rPr lang="de-DE" sz="1600" i="1" dirty="0" smtClean="0">
                          <a:latin typeface="Verdana" pitchFamily="34" charset="0"/>
                          <a:ea typeface="Verdana" pitchFamily="34" charset="0"/>
                          <a:cs typeface="Verdana" pitchFamily="34" charset="0"/>
                        </a:rPr>
                        <a:t>Band)</a:t>
                      </a:r>
                      <a:endParaRPr lang="de-DE" sz="1600" i="1"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433</a:t>
                      </a:r>
                      <a:endParaRPr lang="de-DE" sz="16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3.4</a:t>
                      </a:r>
                      <a:endParaRPr lang="de-DE" sz="16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Umfang</a:t>
                      </a:r>
                      <a:endParaRPr lang="de-DE" sz="1600" b="0"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Bände</a:t>
                      </a:r>
                      <a:endParaRPr lang="de-DE" sz="16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solidFill>
                            <a:schemeClr val="bg1">
                              <a:lumMod val="50000"/>
                            </a:schemeClr>
                          </a:solidFill>
                          <a:latin typeface="Verdana" pitchFamily="34" charset="0"/>
                          <a:ea typeface="Verdana" pitchFamily="34" charset="0"/>
                          <a:cs typeface="Verdana" pitchFamily="34" charset="0"/>
                        </a:rPr>
                        <a:t>= 331</a:t>
                      </a:r>
                      <a:endParaRPr lang="de-DE" sz="1600" b="1" dirty="0">
                        <a:solidFill>
                          <a:schemeClr val="bg1">
                            <a:lumMod val="50000"/>
                          </a:schemeClr>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6.2.2</a:t>
                      </a:r>
                      <a:endParaRPr lang="de-DE" sz="16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Bevorzugter</a:t>
                      </a:r>
                      <a:r>
                        <a:rPr lang="de-DE" sz="1600" b="1" baseline="0" dirty="0" smtClean="0">
                          <a:latin typeface="Verdana" pitchFamily="34" charset="0"/>
                          <a:ea typeface="Verdana" pitchFamily="34" charset="0"/>
                          <a:cs typeface="Verdana" pitchFamily="34" charset="0"/>
                        </a:rPr>
                        <a:t> Titel für das Werk</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solidFill>
                            <a:schemeClr val="bg1">
                              <a:lumMod val="50000"/>
                            </a:schemeClr>
                          </a:solidFill>
                          <a:latin typeface="Verdana" pitchFamily="34" charset="0"/>
                          <a:ea typeface="Verdana" pitchFamily="34" charset="0"/>
                          <a:cs typeface="Verdana" pitchFamily="34" charset="0"/>
                        </a:rPr>
                        <a:t>Jahresbericht …</a:t>
                      </a:r>
                      <a:endParaRPr lang="de-DE" sz="1600" dirty="0">
                        <a:solidFill>
                          <a:schemeClr val="bg1">
                            <a:lumMod val="50000"/>
                          </a:schemeClr>
                        </a:solidFill>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060</a:t>
                      </a:r>
                      <a:endParaRPr lang="de-DE" sz="16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6.9</a:t>
                      </a:r>
                      <a:endParaRPr lang="de-DE" sz="16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Inhaltstyp</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err="1" smtClean="0">
                          <a:solidFill>
                            <a:schemeClr val="tx1"/>
                          </a:solidFill>
                          <a:latin typeface="Verdana" pitchFamily="34" charset="0"/>
                          <a:ea typeface="Verdana" pitchFamily="34" charset="0"/>
                          <a:cs typeface="Verdana" pitchFamily="34" charset="0"/>
                        </a:rPr>
                        <a:t>txt</a:t>
                      </a:r>
                      <a:r>
                        <a:rPr lang="de-DE" sz="1600" dirty="0" smtClean="0">
                          <a:solidFill>
                            <a:schemeClr val="tx1"/>
                          </a:solidFill>
                          <a:latin typeface="Verdana" pitchFamily="34" charset="0"/>
                          <a:ea typeface="Verdana" pitchFamily="34" charset="0"/>
                          <a:cs typeface="Verdana" pitchFamily="34" charset="0"/>
                        </a:rPr>
                        <a:t> </a:t>
                      </a:r>
                      <a:r>
                        <a:rPr lang="de-DE" sz="1600" i="1" dirty="0" smtClean="0">
                          <a:solidFill>
                            <a:schemeClr val="tx1"/>
                          </a:solidFill>
                          <a:latin typeface="Verdana" pitchFamily="34" charset="0"/>
                          <a:ea typeface="Verdana" pitchFamily="34" charset="0"/>
                          <a:cs typeface="Verdana" pitchFamily="34" charset="0"/>
                        </a:rPr>
                        <a:t>(</a:t>
                      </a:r>
                      <a:r>
                        <a:rPr lang="de-DE" sz="1600" i="1" dirty="0" smtClean="0">
                          <a:latin typeface="Verdana" pitchFamily="34" charset="0"/>
                          <a:ea typeface="Verdana" pitchFamily="34" charset="0"/>
                          <a:cs typeface="Verdana" pitchFamily="34" charset="0"/>
                        </a:rPr>
                        <a:t>Text)</a:t>
                      </a:r>
                      <a:endParaRPr lang="de-DE" sz="1600" i="1" dirty="0">
                        <a:latin typeface="Verdana" pitchFamily="34" charset="0"/>
                        <a:ea typeface="Verdana" pitchFamily="34" charset="0"/>
                        <a:cs typeface="Verdana" pitchFamily="34" charset="0"/>
                      </a:endParaRP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037b</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6.11</a:t>
                      </a:r>
                      <a:endParaRPr lang="de-DE" sz="1600" b="1"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Sprache</a:t>
                      </a:r>
                      <a:endParaRPr lang="de-DE" sz="1600" b="1" dirty="0">
                        <a:latin typeface="Verdana" pitchFamily="34" charset="0"/>
                        <a:ea typeface="Verdana" pitchFamily="34" charset="0"/>
                        <a:cs typeface="Verdana" pitchFamily="34" charset="0"/>
                      </a:endParaRPr>
                    </a:p>
                  </a:txBody>
                  <a:tcPr anchor="ct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ger</a:t>
                      </a:r>
                      <a:endParaRPr lang="de-DE" sz="1600" dirty="0">
                        <a:latin typeface="Verdana" pitchFamily="34" charset="0"/>
                        <a:ea typeface="Verdana" pitchFamily="34" charset="0"/>
                        <a:cs typeface="Verdana" pitchFamily="34" charset="0"/>
                      </a:endParaRPr>
                    </a:p>
                  </a:txBody>
                  <a:tcPr anchor="ct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solidFill>
                            <a:schemeClr val="bg1">
                              <a:lumMod val="50000"/>
                            </a:schemeClr>
                          </a:solidFill>
                          <a:latin typeface="Verdana" pitchFamily="34" charset="0"/>
                          <a:ea typeface="Verdana" pitchFamily="34" charset="0"/>
                          <a:cs typeface="Verdana" pitchFamily="34" charset="0"/>
                        </a:rPr>
                        <a:t>= 200</a:t>
                      </a:r>
                      <a:br>
                        <a:rPr lang="de-DE" sz="1600" b="1" dirty="0" smtClean="0">
                          <a:solidFill>
                            <a:schemeClr val="bg1">
                              <a:lumMod val="50000"/>
                            </a:schemeClr>
                          </a:solidFill>
                          <a:latin typeface="Verdana" pitchFamily="34" charset="0"/>
                          <a:ea typeface="Verdana" pitchFamily="34" charset="0"/>
                          <a:cs typeface="Verdana" pitchFamily="34" charset="0"/>
                        </a:rPr>
                      </a:br>
                      <a:r>
                        <a:rPr lang="de-DE" sz="1600" b="1" dirty="0" smtClean="0">
                          <a:solidFill>
                            <a:schemeClr val="bg1">
                              <a:lumMod val="50000"/>
                            </a:schemeClr>
                          </a:solidFill>
                          <a:latin typeface="Verdana" pitchFamily="34" charset="0"/>
                          <a:ea typeface="Verdana" pitchFamily="34" charset="0"/>
                          <a:cs typeface="Verdana" pitchFamily="34" charset="0"/>
                        </a:rPr>
                        <a:t>= 331</a:t>
                      </a:r>
                      <a:endParaRPr lang="de-DE" sz="1600" b="1" dirty="0">
                        <a:solidFill>
                          <a:schemeClr val="bg1">
                            <a:lumMod val="50000"/>
                          </a:schemeClr>
                        </a:solidFill>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17.8</a:t>
                      </a:r>
                      <a:endParaRPr lang="de-DE" sz="16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In der Manifestation verkörpertes</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Werk</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solidFill>
                            <a:schemeClr val="bg1">
                              <a:lumMod val="50000"/>
                            </a:schemeClr>
                          </a:solidFill>
                          <a:latin typeface="Verdana" pitchFamily="34" charset="0"/>
                          <a:ea typeface="Verdana" pitchFamily="34" charset="0"/>
                          <a:cs typeface="Verdana" pitchFamily="34" charset="0"/>
                        </a:rPr>
                        <a:t>Hamburgische Investitions- und Förderbank. Jahresbericht …</a:t>
                      </a:r>
                      <a:endParaRPr lang="de-DE" sz="1600" dirty="0">
                        <a:solidFill>
                          <a:schemeClr val="bg1">
                            <a:lumMod val="50000"/>
                          </a:schemeClr>
                        </a:solidFill>
                        <a:latin typeface="Verdana" pitchFamily="34" charset="0"/>
                        <a:ea typeface="Verdana" pitchFamily="34" charset="0"/>
                        <a:cs typeface="Verdana" pitchFamily="34" charset="0"/>
                      </a:endParaRPr>
                    </a:p>
                  </a:txBody>
                  <a:tcPr/>
                </a:tc>
              </a:tr>
              <a:tr h="370840">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200</a:t>
                      </a:r>
                      <a:endParaRPr lang="de-DE" sz="16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19.2</a:t>
                      </a:r>
                      <a:endParaRPr lang="de-DE" sz="1600" b="1"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itchFamily="34" charset="0"/>
                          <a:ea typeface="Verdana" pitchFamily="34" charset="0"/>
                          <a:cs typeface="Verdana" pitchFamily="34" charset="0"/>
                        </a:rPr>
                        <a:t>Geistiger Schöpfer</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solidFill>
                            <a:srgbClr val="FF0000"/>
                          </a:solidFill>
                          <a:latin typeface="Verdana" pitchFamily="34" charset="0"/>
                          <a:ea typeface="Verdana" pitchFamily="34" charset="0"/>
                          <a:cs typeface="Verdana" pitchFamily="34" charset="0"/>
                        </a:rPr>
                        <a:t>$a</a:t>
                      </a:r>
                      <a:r>
                        <a:rPr lang="de-DE" sz="1600" dirty="0" smtClean="0">
                          <a:solidFill>
                            <a:schemeClr val="tx1"/>
                          </a:solidFill>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Hamburgische Investitions- und Förderbank</a:t>
                      </a:r>
                      <a:endParaRPr lang="de-DE" sz="1600" dirty="0">
                        <a:latin typeface="Verdana" pitchFamily="34" charset="0"/>
                        <a:ea typeface="Verdana" pitchFamily="34" charset="0"/>
                        <a:cs typeface="Verdana" pitchFamily="34" charset="0"/>
                      </a:endParaRPr>
                    </a:p>
                  </a:txBody>
                  <a:tcPr/>
                </a:tc>
              </a:tr>
              <a:tr h="370840">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8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a:tc>
                <a:tc>
                  <a:txBody>
                    <a:bodyPr/>
                    <a:lstStyle/>
                    <a:p>
                      <a:r>
                        <a:rPr lang="de-DE" sz="1600" dirty="0" smtClean="0">
                          <a:solidFill>
                            <a:schemeClr val="tx1">
                              <a:lumMod val="50000"/>
                              <a:lumOff val="50000"/>
                            </a:schemeClr>
                          </a:solidFill>
                          <a:latin typeface="Verdana" pitchFamily="34" charset="0"/>
                          <a:ea typeface="Verdana" pitchFamily="34" charset="0"/>
                          <a:cs typeface="Verdana" pitchFamily="34" charset="0"/>
                        </a:rPr>
                        <a:t>$4 </a:t>
                      </a:r>
                      <a:r>
                        <a:rPr lang="de-DE" sz="1600" dirty="0" err="1" smtClean="0">
                          <a:solidFill>
                            <a:schemeClr val="tx1">
                              <a:lumMod val="50000"/>
                              <a:lumOff val="50000"/>
                            </a:schemeClr>
                          </a:solidFill>
                          <a:latin typeface="Verdana" pitchFamily="34" charset="0"/>
                          <a:ea typeface="Verdana" pitchFamily="34" charset="0"/>
                          <a:cs typeface="Verdana" pitchFamily="34" charset="0"/>
                        </a:rPr>
                        <a:t>aut</a:t>
                      </a:r>
                      <a:r>
                        <a:rPr lang="de-DE" sz="1600" dirty="0" smtClean="0">
                          <a:solidFill>
                            <a:schemeClr val="tx1">
                              <a:lumMod val="50000"/>
                              <a:lumOff val="50000"/>
                            </a:schemeClr>
                          </a:solidFill>
                          <a:latin typeface="Verdana" pitchFamily="34" charset="0"/>
                          <a:ea typeface="Verdana" pitchFamily="34" charset="0"/>
                          <a:cs typeface="Verdana" pitchFamily="34" charset="0"/>
                        </a:rPr>
                        <a:t> </a:t>
                      </a:r>
                      <a:r>
                        <a:rPr lang="de-DE" sz="1600" i="1" dirty="0" smtClean="0">
                          <a:solidFill>
                            <a:schemeClr val="tx1">
                              <a:lumMod val="50000"/>
                              <a:lumOff val="50000"/>
                            </a:schemeClr>
                          </a:solidFill>
                          <a:latin typeface="Verdana" pitchFamily="34" charset="0"/>
                          <a:ea typeface="Verdana" pitchFamily="34" charset="0"/>
                          <a:cs typeface="Verdana" pitchFamily="34" charset="0"/>
                        </a:rPr>
                        <a:t>(Verfasser) [Erfassung nicht nötig]</a:t>
                      </a:r>
                      <a:endParaRPr lang="de-DE" sz="1600" i="1" dirty="0">
                        <a:solidFill>
                          <a:schemeClr val="tx1">
                            <a:lumMod val="50000"/>
                            <a:lumOff val="50000"/>
                          </a:schemeClr>
                        </a:solidFill>
                        <a:latin typeface="Verdana" pitchFamily="34" charset="0"/>
                        <a:ea typeface="Verdana" pitchFamily="34" charset="0"/>
                        <a:cs typeface="Verdana" pitchFamily="34" charset="0"/>
                      </a:endParaRPr>
                    </a:p>
                  </a:txBody>
                  <a:tcP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39</a:t>
            </a:fld>
            <a:endParaRPr lang="de-DE"/>
          </a:p>
        </p:txBody>
      </p:sp>
      <p:sp>
        <p:nvSpPr>
          <p:cNvPr id="8" name="Fußzeilenplatzhalter 7"/>
          <p:cNvSpPr>
            <a:spLocks noGrp="1"/>
          </p:cNvSpPr>
          <p:nvPr>
            <p:ph type="ftr" sz="quarter" idx="14"/>
          </p:nvPr>
        </p:nvSpPr>
        <p:spPr>
          <a:xfrm>
            <a:off x="467544" y="6376243"/>
            <a:ext cx="7920880" cy="365125"/>
          </a:xfrm>
        </p:spPr>
        <p:txBody>
          <a:bodyPr/>
          <a:lstStyle/>
          <a:p>
            <a:r>
              <a:rPr lang="de-DE" sz="800" smtClean="0"/>
              <a:t>AG RDA Schulungsunterlagen – Modul 3.01: Zusammengesetzte Beschreibung | Aleph | Stand: 29.02.2016 | CC BY-NC-SA</a:t>
            </a:r>
            <a:endParaRPr lang="de-DE" sz="800" dirty="0"/>
          </a:p>
        </p:txBody>
      </p:sp>
    </p:spTree>
    <p:extLst>
      <p:ext uri="{BB962C8B-B14F-4D97-AF65-F5344CB8AC3E}">
        <p14:creationId xmlns:p14="http://schemas.microsoft.com/office/powerpoint/2010/main" val="2272792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Zusammengesetzte Beschreibung</a:t>
            </a:r>
            <a:endParaRPr lang="de-DE" dirty="0"/>
          </a:p>
        </p:txBody>
      </p:sp>
      <p:sp>
        <p:nvSpPr>
          <p:cNvPr id="19" name="Foliennummernplatzhalter 18"/>
          <p:cNvSpPr>
            <a:spLocks noGrp="1"/>
          </p:cNvSpPr>
          <p:nvPr>
            <p:ph type="sldNum" sz="quarter" idx="4"/>
          </p:nvPr>
        </p:nvSpPr>
        <p:spPr/>
        <p:txBody>
          <a:bodyPr/>
          <a:lstStyle/>
          <a:p>
            <a:fld id="{8A6690F1-7CA1-4166-A522-500460961984}" type="slidenum">
              <a:rPr lang="de-DE" smtClean="0"/>
              <a:pPr/>
              <a:t>4</a:t>
            </a:fld>
            <a:endParaRPr lang="de-DE"/>
          </a:p>
        </p:txBody>
      </p:sp>
      <p:sp>
        <p:nvSpPr>
          <p:cNvPr id="20" name="Fußzeilenplatzhalter 19"/>
          <p:cNvSpPr>
            <a:spLocks noGrp="1"/>
          </p:cNvSpPr>
          <p:nvPr>
            <p:ph type="ftr" sz="quarter" idx="14"/>
          </p:nvPr>
        </p:nvSpPr>
        <p:spPr>
          <a:xfrm>
            <a:off x="467544" y="6376243"/>
            <a:ext cx="7992888" cy="365125"/>
          </a:xfrm>
        </p:spPr>
        <p:txBody>
          <a:bodyPr/>
          <a:lstStyle/>
          <a:p>
            <a:r>
              <a:rPr lang="de-DE" sz="800" dirty="0" smtClean="0"/>
              <a:t>AG RDA Schulungsunterlagen – Modul 3.01: Zusammengesetzte Beschreibung | </a:t>
            </a:r>
            <a:r>
              <a:rPr lang="de-DE" sz="800" dirty="0" err="1" smtClean="0"/>
              <a:t>Aleph</a:t>
            </a:r>
            <a:r>
              <a:rPr lang="de-DE" sz="800" dirty="0" smtClean="0"/>
              <a:t> | Stand: 29.02.2016 | CC BY-NC-SA</a:t>
            </a:r>
            <a:endParaRPr lang="de-DE" sz="800" dirty="0"/>
          </a:p>
        </p:txBody>
      </p:sp>
      <p:sp>
        <p:nvSpPr>
          <p:cNvPr id="23" name="Textfeld 22"/>
          <p:cNvSpPr txBox="1"/>
          <p:nvPr/>
        </p:nvSpPr>
        <p:spPr>
          <a:xfrm>
            <a:off x="647564" y="2648178"/>
            <a:ext cx="2808312" cy="1569660"/>
          </a:xfrm>
          <a:prstGeom prst="rect">
            <a:avLst/>
          </a:prstGeom>
          <a:noFill/>
          <a:ln>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Bibliographische Beschreibung:</a:t>
            </a:r>
          </a:p>
          <a:p>
            <a:r>
              <a:rPr lang="de-DE" sz="1600" dirty="0" smtClean="0">
                <a:latin typeface="Verdana" pitchFamily="34" charset="0"/>
                <a:ea typeface="Verdana" pitchFamily="34" charset="0"/>
                <a:cs typeface="Verdana" pitchFamily="34" charset="0"/>
              </a:rPr>
              <a:t>Merkmale</a:t>
            </a:r>
          </a:p>
          <a:p>
            <a:pPr>
              <a:buFont typeface="Arial" pitchFamily="34" charset="0"/>
              <a:buChar char="•"/>
            </a:pPr>
            <a:r>
              <a:rPr lang="de-DE" sz="1600" dirty="0" smtClean="0">
                <a:latin typeface="Verdana" pitchFamily="34" charset="0"/>
                <a:ea typeface="Verdana" pitchFamily="34" charset="0"/>
                <a:cs typeface="Verdana" pitchFamily="34" charset="0"/>
              </a:rPr>
              <a:t> der Manifestation</a:t>
            </a:r>
          </a:p>
          <a:p>
            <a:pPr>
              <a:buFont typeface="Arial" pitchFamily="34" charset="0"/>
              <a:buChar char="•"/>
            </a:pPr>
            <a:r>
              <a:rPr lang="de-DE" sz="1600" dirty="0" smtClean="0">
                <a:latin typeface="Verdana" pitchFamily="34" charset="0"/>
                <a:ea typeface="Verdana" pitchFamily="34" charset="0"/>
                <a:cs typeface="Verdana" pitchFamily="34" charset="0"/>
              </a:rPr>
              <a:t> der Expression</a:t>
            </a:r>
          </a:p>
          <a:p>
            <a:pPr>
              <a:buFont typeface="Arial" pitchFamily="34" charset="0"/>
              <a:buChar char="•"/>
            </a:pPr>
            <a:r>
              <a:rPr lang="de-DE" sz="1600" dirty="0" smtClean="0">
                <a:latin typeface="Verdana" pitchFamily="34" charset="0"/>
                <a:ea typeface="Verdana" pitchFamily="34" charset="0"/>
                <a:cs typeface="Verdana" pitchFamily="34" charset="0"/>
              </a:rPr>
              <a:t> des Werks</a:t>
            </a:r>
            <a:endParaRPr lang="de-DE" sz="1600" dirty="0">
              <a:latin typeface="Verdana" pitchFamily="34" charset="0"/>
              <a:ea typeface="Verdana" pitchFamily="34" charset="0"/>
              <a:cs typeface="Verdana" pitchFamily="34" charset="0"/>
            </a:endParaRPr>
          </a:p>
        </p:txBody>
      </p:sp>
      <p:sp>
        <p:nvSpPr>
          <p:cNvPr id="24" name="Textfeld 23"/>
          <p:cNvSpPr txBox="1"/>
          <p:nvPr/>
        </p:nvSpPr>
        <p:spPr>
          <a:xfrm>
            <a:off x="6696236" y="1746987"/>
            <a:ext cx="972108" cy="338554"/>
          </a:xfrm>
          <a:prstGeom prst="rect">
            <a:avLst/>
          </a:prstGeom>
          <a:noFill/>
          <a:ln>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Person</a:t>
            </a:r>
            <a:endParaRPr lang="de-DE" sz="1600" dirty="0">
              <a:latin typeface="Verdana" pitchFamily="34" charset="0"/>
              <a:ea typeface="Verdana" pitchFamily="34" charset="0"/>
              <a:cs typeface="Verdana" pitchFamily="34" charset="0"/>
            </a:endParaRPr>
          </a:p>
        </p:txBody>
      </p:sp>
      <p:sp>
        <p:nvSpPr>
          <p:cNvPr id="25" name="Textfeld 24"/>
          <p:cNvSpPr txBox="1"/>
          <p:nvPr/>
        </p:nvSpPr>
        <p:spPr>
          <a:xfrm>
            <a:off x="6696236" y="2975373"/>
            <a:ext cx="1512168" cy="338554"/>
          </a:xfrm>
          <a:prstGeom prst="rect">
            <a:avLst/>
          </a:prstGeom>
          <a:noFill/>
          <a:ln>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Körperschaft</a:t>
            </a:r>
            <a:endParaRPr lang="de-DE" sz="1600" dirty="0">
              <a:latin typeface="Verdana" pitchFamily="34" charset="0"/>
              <a:ea typeface="Verdana" pitchFamily="34" charset="0"/>
              <a:cs typeface="Verdana" pitchFamily="34" charset="0"/>
            </a:endParaRPr>
          </a:p>
        </p:txBody>
      </p:sp>
      <p:sp>
        <p:nvSpPr>
          <p:cNvPr id="26" name="Textfeld 25"/>
          <p:cNvSpPr txBox="1"/>
          <p:nvPr/>
        </p:nvSpPr>
        <p:spPr>
          <a:xfrm>
            <a:off x="3563888" y="2492896"/>
            <a:ext cx="1332148" cy="584775"/>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Beziehung zum Werk</a:t>
            </a:r>
            <a:endParaRPr lang="de-DE" sz="1600" dirty="0">
              <a:latin typeface="Verdana" pitchFamily="34" charset="0"/>
              <a:ea typeface="Verdana" pitchFamily="34" charset="0"/>
              <a:cs typeface="Verdana" pitchFamily="34" charset="0"/>
            </a:endParaRPr>
          </a:p>
        </p:txBody>
      </p:sp>
      <p:sp>
        <p:nvSpPr>
          <p:cNvPr id="27" name="Textfeld 26"/>
          <p:cNvSpPr txBox="1"/>
          <p:nvPr/>
        </p:nvSpPr>
        <p:spPr>
          <a:xfrm>
            <a:off x="6696236" y="4193077"/>
            <a:ext cx="972108" cy="338554"/>
          </a:xfrm>
          <a:prstGeom prst="rect">
            <a:avLst/>
          </a:prstGeom>
          <a:noFill/>
          <a:ln>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Person</a:t>
            </a:r>
            <a:endParaRPr lang="de-DE" sz="1600" dirty="0">
              <a:latin typeface="Verdana" pitchFamily="34" charset="0"/>
              <a:ea typeface="Verdana" pitchFamily="34" charset="0"/>
              <a:cs typeface="Verdana" pitchFamily="34" charset="0"/>
            </a:endParaRPr>
          </a:p>
        </p:txBody>
      </p:sp>
      <p:sp>
        <p:nvSpPr>
          <p:cNvPr id="28" name="Textfeld 27"/>
          <p:cNvSpPr txBox="1"/>
          <p:nvPr/>
        </p:nvSpPr>
        <p:spPr>
          <a:xfrm>
            <a:off x="6696236" y="4965527"/>
            <a:ext cx="1512168" cy="338554"/>
          </a:xfrm>
          <a:prstGeom prst="rect">
            <a:avLst/>
          </a:prstGeom>
          <a:noFill/>
          <a:ln>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Körperschaft</a:t>
            </a:r>
            <a:endParaRPr lang="de-DE" sz="1600" dirty="0">
              <a:latin typeface="Verdana" pitchFamily="34" charset="0"/>
              <a:ea typeface="Verdana" pitchFamily="34" charset="0"/>
              <a:cs typeface="Verdana" pitchFamily="34" charset="0"/>
            </a:endParaRPr>
          </a:p>
        </p:txBody>
      </p:sp>
      <p:sp>
        <p:nvSpPr>
          <p:cNvPr id="29" name="Textfeld 28"/>
          <p:cNvSpPr txBox="1"/>
          <p:nvPr/>
        </p:nvSpPr>
        <p:spPr>
          <a:xfrm>
            <a:off x="3491880" y="3717032"/>
            <a:ext cx="1944216" cy="584775"/>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Beziehung zur Expression</a:t>
            </a:r>
            <a:endParaRPr lang="de-DE" sz="1600" dirty="0">
              <a:latin typeface="Verdana" pitchFamily="34" charset="0"/>
              <a:ea typeface="Verdana" pitchFamily="34" charset="0"/>
              <a:cs typeface="Verdana" pitchFamily="34" charset="0"/>
            </a:endParaRPr>
          </a:p>
        </p:txBody>
      </p:sp>
      <p:sp>
        <p:nvSpPr>
          <p:cNvPr id="30" name="Rechteck 29"/>
          <p:cNvSpPr/>
          <p:nvPr/>
        </p:nvSpPr>
        <p:spPr>
          <a:xfrm>
            <a:off x="323528" y="1484784"/>
            <a:ext cx="8424936" cy="4248472"/>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1" name="Gewinkelte Verbindung 30"/>
          <p:cNvCxnSpPr>
            <a:endCxn id="24" idx="1"/>
          </p:cNvCxnSpPr>
          <p:nvPr/>
        </p:nvCxnSpPr>
        <p:spPr>
          <a:xfrm flipV="1">
            <a:off x="3455876" y="1916264"/>
            <a:ext cx="3240360" cy="1246882"/>
          </a:xfrm>
          <a:prstGeom prst="bent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2" name="Gerade Verbindung mit Pfeil 31"/>
          <p:cNvCxnSpPr>
            <a:endCxn id="25" idx="1"/>
          </p:cNvCxnSpPr>
          <p:nvPr/>
        </p:nvCxnSpPr>
        <p:spPr>
          <a:xfrm>
            <a:off x="5076056" y="3140968"/>
            <a:ext cx="1620180" cy="36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Gewinkelte Verbindung 32"/>
          <p:cNvCxnSpPr>
            <a:endCxn id="27" idx="1"/>
          </p:cNvCxnSpPr>
          <p:nvPr/>
        </p:nvCxnSpPr>
        <p:spPr>
          <a:xfrm>
            <a:off x="3455876" y="3678111"/>
            <a:ext cx="3240360" cy="684243"/>
          </a:xfrm>
          <a:prstGeom prst="bentConnector3">
            <a:avLst>
              <a:gd name="adj1" fmla="val 50000"/>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4" name="Gewinkelte Verbindung 33"/>
          <p:cNvCxnSpPr>
            <a:endCxn id="28" idx="1"/>
          </p:cNvCxnSpPr>
          <p:nvPr/>
        </p:nvCxnSpPr>
        <p:spPr>
          <a:xfrm>
            <a:off x="5076056" y="4293096"/>
            <a:ext cx="1620180" cy="841708"/>
          </a:xfrm>
          <a:prstGeom prst="bentConnector3">
            <a:avLst>
              <a:gd name="adj1" fmla="val 97"/>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Textfeld 34"/>
          <p:cNvSpPr txBox="1"/>
          <p:nvPr/>
        </p:nvSpPr>
        <p:spPr>
          <a:xfrm>
            <a:off x="6696236" y="2348880"/>
            <a:ext cx="972108" cy="338554"/>
          </a:xfrm>
          <a:prstGeom prst="rect">
            <a:avLst/>
          </a:prstGeom>
          <a:noFill/>
          <a:ln>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Familie</a:t>
            </a:r>
            <a:endParaRPr lang="de-DE" sz="1600" dirty="0">
              <a:latin typeface="Verdana" pitchFamily="34" charset="0"/>
              <a:ea typeface="Verdana" pitchFamily="34" charset="0"/>
              <a:cs typeface="Verdana" pitchFamily="34" charset="0"/>
            </a:endParaRPr>
          </a:p>
        </p:txBody>
      </p:sp>
      <p:sp>
        <p:nvSpPr>
          <p:cNvPr id="36" name="Textfeld 35"/>
          <p:cNvSpPr txBox="1"/>
          <p:nvPr/>
        </p:nvSpPr>
        <p:spPr>
          <a:xfrm>
            <a:off x="6696236" y="4581128"/>
            <a:ext cx="972108" cy="338554"/>
          </a:xfrm>
          <a:prstGeom prst="rect">
            <a:avLst/>
          </a:prstGeom>
          <a:noFill/>
          <a:ln>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Familie</a:t>
            </a:r>
            <a:endParaRPr lang="de-DE" sz="1600" dirty="0">
              <a:latin typeface="Verdana" pitchFamily="34" charset="0"/>
              <a:ea typeface="Verdana" pitchFamily="34" charset="0"/>
              <a:cs typeface="Verdana" pitchFamily="34" charset="0"/>
            </a:endParaRPr>
          </a:p>
        </p:txBody>
      </p:sp>
      <p:cxnSp>
        <p:nvCxnSpPr>
          <p:cNvPr id="37" name="Gerade Verbindung mit Pfeil 36"/>
          <p:cNvCxnSpPr>
            <a:endCxn id="36" idx="1"/>
          </p:cNvCxnSpPr>
          <p:nvPr/>
        </p:nvCxnSpPr>
        <p:spPr>
          <a:xfrm>
            <a:off x="5076056" y="4725144"/>
            <a:ext cx="16201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Gerade Verbindung mit Pfeil 37"/>
          <p:cNvCxnSpPr/>
          <p:nvPr/>
        </p:nvCxnSpPr>
        <p:spPr>
          <a:xfrm>
            <a:off x="5076056" y="2492896"/>
            <a:ext cx="16201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900810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Zusammengesetzte Beschreibung</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Primärbeziehungen (Beziehungen zwischen Werk, Expression und Manifestation) werden durch die zusammengesetzte Beschreibung hergestellt</a:t>
            </a:r>
          </a:p>
          <a:p>
            <a:endParaRPr lang="de-DE" dirty="0" smtClean="0"/>
          </a:p>
          <a:p>
            <a:r>
              <a:rPr lang="de-DE" dirty="0" smtClean="0"/>
              <a:t>Beziehungen zu Personen, Körperschaften, Familien werden durch Links/Ident-Nr. zu Normdaten hergestellt</a:t>
            </a:r>
            <a:endParaRPr lang="de-DE" dirty="0"/>
          </a:p>
        </p:txBody>
      </p:sp>
      <p:sp>
        <p:nvSpPr>
          <p:cNvPr id="6" name="Fußzeilenplatzhalter 5"/>
          <p:cNvSpPr>
            <a:spLocks noGrp="1"/>
          </p:cNvSpPr>
          <p:nvPr>
            <p:ph type="ftr" sz="quarter" idx="14"/>
          </p:nvPr>
        </p:nvSpPr>
        <p:spPr>
          <a:xfrm>
            <a:off x="467544" y="6376243"/>
            <a:ext cx="7848872" cy="365125"/>
          </a:xfrm>
        </p:spPr>
        <p:txBody>
          <a:bodyPr/>
          <a:lstStyle/>
          <a:p>
            <a:r>
              <a:rPr lang="de-DE" sz="800" smtClean="0"/>
              <a:t>AG RDA Schulungsunterlagen – Modul 3.01: Zusammengesetzte Beschreibung | Aleph | Stand: 29.02.2016 | CC BY-NC-SA</a:t>
            </a:r>
            <a:endParaRPr lang="de-DE" sz="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5</a:t>
            </a:fld>
            <a:endParaRPr lang="de-DE"/>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Beispiele für eine erste RDA-Aufnahme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Fußzeilenplatzhalter 5"/>
          <p:cNvSpPr>
            <a:spLocks noGrp="1"/>
          </p:cNvSpPr>
          <p:nvPr>
            <p:ph type="ftr" sz="quarter" idx="14"/>
          </p:nvPr>
        </p:nvSpPr>
        <p:spPr>
          <a:xfrm>
            <a:off x="467544" y="6376243"/>
            <a:ext cx="7992888" cy="365125"/>
          </a:xfrm>
        </p:spPr>
        <p:txBody>
          <a:bodyPr/>
          <a:lstStyle/>
          <a:p>
            <a:r>
              <a:rPr lang="de-DE" sz="800" smtClean="0"/>
              <a:t>AG RDA Schulungsunterlagen – Modul 3.01: Zusammengesetzte Beschreibung | Aleph | Stand: 29.02.2016 | CC BY-NC-SA</a:t>
            </a:r>
            <a:endParaRPr lang="de-DE" sz="800"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einzelne Einheit: 3.01 Vor der Zeit / Christoph Hein</a:t>
            </a:r>
            <a:endParaRPr lang="de-DE" dirty="0"/>
          </a:p>
        </p:txBody>
      </p:sp>
      <p:pic>
        <p:nvPicPr>
          <p:cNvPr id="8" name="Grafik 7" descr="Vor_der_Zeit_Titelseite.jpg"/>
          <p:cNvPicPr>
            <a:picLocks noChangeAspect="1"/>
          </p:cNvPicPr>
          <p:nvPr/>
        </p:nvPicPr>
        <p:blipFill>
          <a:blip r:embed="rId2" cstate="print"/>
          <a:stretch>
            <a:fillRect/>
          </a:stretch>
        </p:blipFill>
        <p:spPr>
          <a:xfrm>
            <a:off x="1187624" y="980728"/>
            <a:ext cx="2583132" cy="5328592"/>
          </a:xfrm>
          <a:prstGeom prst="rect">
            <a:avLst/>
          </a:prstGeom>
          <a:ln w="12700">
            <a:solidFill>
              <a:schemeClr val="tx1"/>
            </a:solidFill>
          </a:ln>
        </p:spPr>
      </p:pic>
      <p:pic>
        <p:nvPicPr>
          <p:cNvPr id="1026" name="Picture 2"/>
          <p:cNvPicPr>
            <a:picLocks noChangeAspect="1" noChangeArrowheads="1"/>
          </p:cNvPicPr>
          <p:nvPr/>
        </p:nvPicPr>
        <p:blipFill>
          <a:blip r:embed="rId3" cstate="print"/>
          <a:srcRect/>
          <a:stretch>
            <a:fillRect/>
          </a:stretch>
        </p:blipFill>
        <p:spPr bwMode="auto">
          <a:xfrm>
            <a:off x="5220072" y="1268760"/>
            <a:ext cx="3200400" cy="2562225"/>
          </a:xfrm>
          <a:prstGeom prst="rect">
            <a:avLst/>
          </a:prstGeom>
          <a:noFill/>
          <a:ln w="12700">
            <a:solidFill>
              <a:schemeClr val="tx1"/>
            </a:solidFill>
            <a:miter lim="800000"/>
            <a:headEnd/>
            <a:tailEnd/>
          </a:ln>
        </p:spPr>
      </p:pic>
      <p:sp>
        <p:nvSpPr>
          <p:cNvPr id="10" name="Textfeld 9"/>
          <p:cNvSpPr txBox="1"/>
          <p:nvPr/>
        </p:nvSpPr>
        <p:spPr>
          <a:xfrm>
            <a:off x="4788024" y="4365104"/>
            <a:ext cx="3024336" cy="1077218"/>
          </a:xfrm>
          <a:prstGeom prst="rect">
            <a:avLst/>
          </a:prstGeom>
          <a:noFill/>
          <a:ln w="12700">
            <a:solidFill>
              <a:schemeClr val="tx1"/>
            </a:solidFill>
          </a:ln>
        </p:spPr>
        <p:txBody>
          <a:bodyPr wrap="square" rtlCol="0">
            <a:spAutoFit/>
          </a:bodyPr>
          <a:lstStyle/>
          <a:p>
            <a:r>
              <a:rPr lang="de-DE" sz="1600" dirty="0" smtClean="0">
                <a:latin typeface="Verdana" pitchFamily="34" charset="0"/>
                <a:ea typeface="Verdana" pitchFamily="34" charset="0"/>
                <a:cs typeface="Verdana" pitchFamily="34" charset="0"/>
              </a:rPr>
              <a:t>186 Seiten, Christoph Hein wurde 1944 geboren, </a:t>
            </a:r>
          </a:p>
          <a:p>
            <a:r>
              <a:rPr lang="de-DE" sz="1600" dirty="0" smtClean="0">
                <a:latin typeface="Verdana" pitchFamily="34" charset="0"/>
                <a:ea typeface="Verdana" pitchFamily="34" charset="0"/>
                <a:cs typeface="Verdana" pitchFamily="34" charset="0"/>
              </a:rPr>
              <a:t>die Sprache des Textes ist Deutsch</a:t>
            </a:r>
            <a:endParaRPr lang="de-DE" sz="16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952928" cy="365125"/>
          </a:xfrm>
        </p:spPr>
        <p:txBody>
          <a:bodyPr/>
          <a:lstStyle/>
          <a:p>
            <a:r>
              <a:rPr lang="de-DE" sz="800" smtClean="0"/>
              <a:t>AG RDA Schulungsunterlagen – Modul 3.01: Zusammengesetzte Beschreibung | Aleph | Stand: 29.02.2016 | CC BY-NC-SA</a:t>
            </a:r>
            <a:endParaRPr lang="de-DE" sz="800" dirty="0"/>
          </a:p>
        </p:txBody>
      </p:sp>
      <p:sp>
        <p:nvSpPr>
          <p:cNvPr id="13" name="Foliennummernplatzhalter 12"/>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652934"/>
          </a:xfrm>
        </p:spPr>
        <p:txBody>
          <a:bodyPr/>
          <a:lstStyle/>
          <a:p>
            <a:r>
              <a:rPr lang="de-DE" dirty="0" smtClean="0"/>
              <a:t>Beispiel fortlaufende Ressource: 3.08 Jahresbericht / IFB Hamburg</a:t>
            </a:r>
            <a:endParaRPr lang="de-DE" sz="2400" b="1" i="1" dirty="0">
              <a:solidFill>
                <a:srgbClr val="FF0000"/>
              </a:solidFill>
            </a:endParaRPr>
          </a:p>
        </p:txBody>
      </p:sp>
      <p:pic>
        <p:nvPicPr>
          <p:cNvPr id="11" name="Grafik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421684"/>
            <a:ext cx="3149131" cy="4379464"/>
          </a:xfrm>
          <a:prstGeom prst="rect">
            <a:avLst/>
          </a:prstGeom>
          <a:ln w="3175">
            <a:solidFill>
              <a:schemeClr val="tx1"/>
            </a:solidFill>
          </a:ln>
        </p:spPr>
      </p:pic>
      <p:pic>
        <p:nvPicPr>
          <p:cNvPr id="12" name="Grafik 11"/>
          <p:cNvPicPr>
            <a:picLocks noChangeAspect="1"/>
          </p:cNvPicPr>
          <p:nvPr/>
        </p:nvPicPr>
        <p:blipFill rotWithShape="1">
          <a:blip r:embed="rId3" cstate="print">
            <a:extLst>
              <a:ext uri="{28A0092B-C50C-407E-A947-70E740481C1C}">
                <a14:useLocalDpi xmlns:a14="http://schemas.microsoft.com/office/drawing/2010/main" val="0"/>
              </a:ext>
            </a:extLst>
          </a:blip>
          <a:srcRect l="2970" t="64823" r="33789" b="3688"/>
          <a:stretch/>
        </p:blipFill>
        <p:spPr>
          <a:xfrm>
            <a:off x="4860031" y="3556902"/>
            <a:ext cx="3066379" cy="2244245"/>
          </a:xfrm>
          <a:prstGeom prst="rect">
            <a:avLst/>
          </a:prstGeom>
          <a:ln w="3175">
            <a:solidFill>
              <a:schemeClr val="tx1"/>
            </a:solidFill>
          </a:ln>
        </p:spPr>
      </p:pic>
      <p:sp>
        <p:nvSpPr>
          <p:cNvPr id="13" name="Textfeld 12"/>
          <p:cNvSpPr txBox="1"/>
          <p:nvPr/>
        </p:nvSpPr>
        <p:spPr>
          <a:xfrm>
            <a:off x="4860032" y="2780928"/>
            <a:ext cx="2687402" cy="646331"/>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Auf der Rückseite der</a:t>
            </a:r>
          </a:p>
          <a:p>
            <a:r>
              <a:rPr lang="de-DE" dirty="0" smtClean="0">
                <a:latin typeface="Verdana" panose="020B0604030504040204" pitchFamily="34" charset="0"/>
                <a:ea typeface="Verdana" panose="020B0604030504040204" pitchFamily="34" charset="0"/>
                <a:cs typeface="Verdana" panose="020B0604030504040204" pitchFamily="34" charset="0"/>
              </a:rPr>
              <a:t>Titelseite:</a:t>
            </a:r>
          </a:p>
        </p:txBody>
      </p:sp>
      <p:sp>
        <p:nvSpPr>
          <p:cNvPr id="8" name="Textfeld 7"/>
          <p:cNvSpPr txBox="1"/>
          <p:nvPr/>
        </p:nvSpPr>
        <p:spPr>
          <a:xfrm>
            <a:off x="5213285" y="5411357"/>
            <a:ext cx="1080120" cy="184666"/>
          </a:xfrm>
          <a:prstGeom prst="rect">
            <a:avLst/>
          </a:prstGeom>
          <a:noFill/>
        </p:spPr>
        <p:txBody>
          <a:bodyPr wrap="square" rtlCol="0">
            <a:spAutoFit/>
          </a:bodyPr>
          <a:lstStyle/>
          <a:p>
            <a:r>
              <a:rPr lang="de-DE" sz="600" dirty="0" smtClean="0">
                <a:solidFill>
                  <a:schemeClr val="tx1">
                    <a:lumMod val="50000"/>
                    <a:lumOff val="50000"/>
                  </a:schemeClr>
                </a:solidFill>
                <a:latin typeface="Trebuchet MS" pitchFamily="34" charset="0"/>
                <a:ea typeface="Verdana" pitchFamily="34" charset="0"/>
                <a:cs typeface="Verdana" pitchFamily="34" charset="0"/>
              </a:rPr>
              <a:t>ISSN 1234-5678</a:t>
            </a:r>
            <a:endParaRPr lang="de-DE" sz="600" dirty="0">
              <a:solidFill>
                <a:schemeClr val="tx1">
                  <a:lumMod val="50000"/>
                  <a:lumOff val="50000"/>
                </a:schemeClr>
              </a:solidFill>
              <a:latin typeface="Trebuchet MS"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992888" cy="365125"/>
          </a:xfrm>
        </p:spPr>
        <p:txBody>
          <a:bodyPr/>
          <a:lstStyle/>
          <a:p>
            <a:r>
              <a:rPr lang="de-DE" sz="800" smtClean="0"/>
              <a:t>AG RDA Schulungsunterlagen – Modul 3.01: Zusammengesetzte Beschreibung | Aleph | Stand: 29.02.2016 | CC BY-NC-SA</a:t>
            </a:r>
            <a:endParaRPr lang="de-DE" sz="800" dirty="0"/>
          </a:p>
        </p:txBody>
      </p:sp>
      <p:sp>
        <p:nvSpPr>
          <p:cNvPr id="10" name="Foliennummernplatzhalter 9"/>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 der Manifestation: Informationsquellen</a:t>
            </a:r>
            <a:endParaRPr lang="de-DE" dirty="0"/>
          </a:p>
        </p:txBody>
      </p:sp>
      <p:sp>
        <p:nvSpPr>
          <p:cNvPr id="3" name="Textplatzhalter 2"/>
          <p:cNvSpPr>
            <a:spLocks noGrp="1"/>
          </p:cNvSpPr>
          <p:nvPr>
            <p:ph type="body" sz="quarter" idx="13"/>
          </p:nvPr>
        </p:nvSpPr>
        <p:spPr/>
        <p:txBody>
          <a:bodyPr/>
          <a:lstStyle/>
          <a:p>
            <a:endParaRPr lang="de-DE" dirty="0" smtClean="0"/>
          </a:p>
          <a:p>
            <a:pPr marL="0" indent="0">
              <a:buNone/>
            </a:pPr>
            <a:r>
              <a:rPr lang="de-DE" dirty="0" smtClean="0"/>
              <a:t>Im Fall unseres Buches/unserer Zeitschrift gilt nach RDA 2.2.2.2: </a:t>
            </a:r>
          </a:p>
          <a:p>
            <a:pPr marL="857250" lvl="1" indent="-457200">
              <a:buFont typeface="+mj-lt"/>
              <a:buAutoNum type="arabicPeriod"/>
            </a:pPr>
            <a:endParaRPr lang="de-DE" sz="2400" dirty="0" smtClean="0"/>
          </a:p>
          <a:p>
            <a:pPr marL="857250" lvl="1" indent="-457200">
              <a:buFont typeface="+mj-lt"/>
              <a:buAutoNum type="arabicPeriod"/>
            </a:pPr>
            <a:r>
              <a:rPr lang="de-DE" sz="2400" dirty="0" smtClean="0"/>
              <a:t>Bevorzugte Informationsquelle ist die Titelseite</a:t>
            </a:r>
          </a:p>
          <a:p>
            <a:pPr marL="857250" lvl="1" indent="-457200">
              <a:buFont typeface="+mj-lt"/>
              <a:buAutoNum type="arabicPeriod"/>
            </a:pPr>
            <a:endParaRPr lang="de-DE" sz="2400" dirty="0" smtClean="0"/>
          </a:p>
          <a:p>
            <a:pPr marL="857250" lvl="1" indent="-457200">
              <a:buFont typeface="+mj-lt"/>
              <a:buAutoNum type="arabicPeriod"/>
            </a:pPr>
            <a:r>
              <a:rPr lang="de-DE" sz="2400" dirty="0" smtClean="0"/>
              <a:t>Existiert keine Titelseite, dann wird in dieser Reihenfolge konsultiert:</a:t>
            </a:r>
          </a:p>
          <a:p>
            <a:pPr marL="1314450" lvl="2" indent="-514350">
              <a:buFont typeface="+mj-lt"/>
              <a:buAutoNum type="romanLcPeriod"/>
            </a:pPr>
            <a:r>
              <a:rPr lang="de-DE" sz="2000" dirty="0" smtClean="0"/>
              <a:t>Buchdeckel oder ein Schutzumschlag</a:t>
            </a:r>
          </a:p>
          <a:p>
            <a:pPr marL="1314450" lvl="2" indent="-514350">
              <a:buFont typeface="+mj-lt"/>
              <a:buAutoNum type="romanLcPeriod"/>
            </a:pPr>
            <a:r>
              <a:rPr lang="de-DE" sz="2000" dirty="0" smtClean="0"/>
              <a:t>eine Beschriftung</a:t>
            </a:r>
          </a:p>
          <a:p>
            <a:pPr marL="1314450" lvl="2" indent="-514350">
              <a:buFont typeface="+mj-lt"/>
              <a:buAutoNum type="romanLcPeriod"/>
            </a:pPr>
            <a:r>
              <a:rPr lang="de-DE" sz="2000" dirty="0" smtClean="0"/>
              <a:t>ein Impressum</a:t>
            </a:r>
          </a:p>
          <a:p>
            <a:pPr marL="1314450" lvl="2" indent="-514350">
              <a:buFont typeface="+mj-lt"/>
              <a:buAutoNum type="romanLcPeriod"/>
            </a:pPr>
            <a:r>
              <a:rPr lang="de-DE" sz="2000" dirty="0" smtClean="0"/>
              <a:t>ein </a:t>
            </a:r>
            <a:r>
              <a:rPr lang="de-DE" sz="2000" dirty="0" err="1" smtClean="0"/>
              <a:t>Kolophon</a:t>
            </a:r>
            <a:endParaRPr lang="de-DE" sz="2000" dirty="0" smtClean="0"/>
          </a:p>
        </p:txBody>
      </p:sp>
      <p:sp>
        <p:nvSpPr>
          <p:cNvPr id="8" name="Fußzeilenplatzhalter 7"/>
          <p:cNvSpPr>
            <a:spLocks noGrp="1"/>
          </p:cNvSpPr>
          <p:nvPr>
            <p:ph type="ftr" sz="quarter" idx="14"/>
          </p:nvPr>
        </p:nvSpPr>
        <p:spPr>
          <a:xfrm>
            <a:off x="467544" y="6376243"/>
            <a:ext cx="7920880" cy="365125"/>
          </a:xfrm>
        </p:spPr>
        <p:txBody>
          <a:bodyPr/>
          <a:lstStyle/>
          <a:p>
            <a:r>
              <a:rPr lang="de-DE" sz="800" smtClean="0"/>
              <a:t>AG RDA Schulungsunterlagen – Modul 3.01: Zusammengesetzte Beschreibung | Aleph | Stand: 29.02.2016 | CC BY-NC-SA</a:t>
            </a:r>
            <a:endParaRPr lang="de-DE" sz="800" dirty="0"/>
          </a:p>
        </p:txBody>
      </p:sp>
      <p:sp>
        <p:nvSpPr>
          <p:cNvPr id="9" name="Foliennummernplatzhalter 8"/>
          <p:cNvSpPr>
            <a:spLocks noGrp="1"/>
          </p:cNvSpPr>
          <p:nvPr>
            <p:ph type="sldNum" sz="quarter" idx="4"/>
          </p:nvPr>
        </p:nvSpPr>
        <p:spPr/>
        <p:txBody>
          <a:bodyPr/>
          <a:lstStyle/>
          <a:p>
            <a:fld id="{8A6690F1-7CA1-4166-A522-500460961984}" type="slidenum">
              <a:rPr lang="de-DE" smtClean="0"/>
              <a:pPr/>
              <a:t>9</a:t>
            </a:fld>
            <a:endParaRPr lang="de-DE"/>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1600" dirty="0">
            <a:latin typeface="Verdana" pitchFamily="34" charset="0"/>
            <a:ea typeface="Verdana" pitchFamily="34" charset="0"/>
            <a:cs typeface="Verdana"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2325</Words>
  <Application>Microsoft Office PowerPoint</Application>
  <PresentationFormat>Bildschirmpräsentation (4:3)</PresentationFormat>
  <Paragraphs>690</Paragraphs>
  <Slides>39</Slides>
  <Notes>14</Notes>
  <HiddenSlides>0</HiddenSlides>
  <MMClips>0</MMClips>
  <ScaleCrop>false</ScaleCrop>
  <HeadingPairs>
    <vt:vector size="4" baseType="variant">
      <vt:variant>
        <vt:lpstr>Design</vt:lpstr>
      </vt:variant>
      <vt:variant>
        <vt:i4>1</vt:i4>
      </vt:variant>
      <vt:variant>
        <vt:lpstr>Folientitel</vt:lpstr>
      </vt:variant>
      <vt:variant>
        <vt:i4>39</vt:i4>
      </vt:variant>
    </vt:vector>
  </HeadingPairs>
  <TitlesOfParts>
    <vt:vector size="40" baseType="lpstr">
      <vt:lpstr>Larissa</vt:lpstr>
      <vt:lpstr>Schulungsunterlagen der AG RDA</vt:lpstr>
      <vt:lpstr>Zusammengesetzte Beschreibung und erste Titelaufnahme nach RDA für eine einzelne Einheit und eine fortlaufende Ressource</vt:lpstr>
      <vt:lpstr>Wiederholung: FRBR-Ebenen und Primärbeziehungen</vt:lpstr>
      <vt:lpstr>Zusammengesetzte Beschreibung</vt:lpstr>
      <vt:lpstr>Zusammengesetzte Beschreibung</vt:lpstr>
      <vt:lpstr>Beispiele für eine erste RDA-Aufnahme</vt:lpstr>
      <vt:lpstr>Beispiel einzelne Einheit: 3.01 Vor der Zeit / Christoph Hein</vt:lpstr>
      <vt:lpstr>Beispiel fortlaufende Ressource: 3.08 Jahresbericht / IFB Hamburg</vt:lpstr>
      <vt:lpstr>Beschreibung der Manifestation: Informationsquellen</vt:lpstr>
      <vt:lpstr>Beschreibung der Manifestation: einzelne Einheit</vt:lpstr>
      <vt:lpstr>Beschreibung der Manifestation: einzelne Einheit</vt:lpstr>
      <vt:lpstr>Beschreibung der Manifestation: fortlaufende Ressource</vt:lpstr>
      <vt:lpstr>Beschreibung der Manifestation: fortlaufende Ressource</vt:lpstr>
      <vt:lpstr>Beschreibung der Manifestation: einzelne Einheit</vt:lpstr>
      <vt:lpstr>Beschreibung der Manifestation: einzelne Einheit</vt:lpstr>
      <vt:lpstr>Beschreibung der Manifestation: fortlaufende Ressource</vt:lpstr>
      <vt:lpstr>Beschreibung der Manifestation: fortlaufende Ressource</vt:lpstr>
      <vt:lpstr>Beschreibung der Manifestation: fortlaufende Ressourcen</vt:lpstr>
      <vt:lpstr>Beschreibung der Manifestation: einzelne Einheit</vt:lpstr>
      <vt:lpstr>Beschreibung der Manifestation: einzelne Einheit</vt:lpstr>
      <vt:lpstr>Beschreibung der Manifestation: fortlaufende Ressource</vt:lpstr>
      <vt:lpstr>Beschreibung der Manifestation: fortlaufende Ressource</vt:lpstr>
      <vt:lpstr>Beschreibung der Manifestation: einzelne Einheit</vt:lpstr>
      <vt:lpstr>Beschreibung der Manifestation: einzelne Einheit </vt:lpstr>
      <vt:lpstr>Beschreibung der Manifestation: fortlaufende Ressource</vt:lpstr>
      <vt:lpstr>Beschreibung des Werks und der Expression: einzelne Einheit</vt:lpstr>
      <vt:lpstr>Beschreibung des Werks und der Expression: einzelne Einheit</vt:lpstr>
      <vt:lpstr>Beschreibung des Werks und der Expression: fortlaufende Ressource</vt:lpstr>
      <vt:lpstr>Beschreibung des Werks und der Expression: fortlaufende Ressourcen</vt:lpstr>
      <vt:lpstr>Beschreibung der Beziehungen: einzelne Einheit</vt:lpstr>
      <vt:lpstr>Beschreibung der Beziehungen: einzelne  Einheit</vt:lpstr>
      <vt:lpstr>Beschreibung der Beziehungen: fortlaufende Ressource</vt:lpstr>
      <vt:lpstr>Beschreibung der Beziehungen: fortlaufende Ressource</vt:lpstr>
      <vt:lpstr>Zusammenfassung Bsp. 3.01 Vor der Zeit / Christoph Hein</vt:lpstr>
      <vt:lpstr>Zusammenfassung Bsp. 3.01</vt:lpstr>
      <vt:lpstr>Zusammenfassung Bsp. 3.01</vt:lpstr>
      <vt:lpstr>Zusammenfassung Bsp. 3.08</vt:lpstr>
      <vt:lpstr>Zusammenfassung Bsp. 3.08</vt:lpstr>
      <vt:lpstr>Zusammenfassung Bsp. 3.08</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420</cp:revision>
  <cp:lastPrinted>2015-05-27T13:21:26Z</cp:lastPrinted>
  <dcterms:created xsi:type="dcterms:W3CDTF">2014-02-18T07:01:40Z</dcterms:created>
  <dcterms:modified xsi:type="dcterms:W3CDTF">2016-03-15T08:10:18Z</dcterms:modified>
</cp:coreProperties>
</file>