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1"/>
  </p:notesMasterIdLst>
  <p:handoutMasterIdLst>
    <p:handoutMasterId r:id="rId42"/>
  </p:handoutMasterIdLst>
  <p:sldIdLst>
    <p:sldId id="348" r:id="rId2"/>
    <p:sldId id="288" r:id="rId3"/>
    <p:sldId id="292" r:id="rId4"/>
    <p:sldId id="327" r:id="rId5"/>
    <p:sldId id="328" r:id="rId6"/>
    <p:sldId id="331" r:id="rId7"/>
    <p:sldId id="329" r:id="rId8"/>
    <p:sldId id="330" r:id="rId9"/>
    <p:sldId id="289" r:id="rId10"/>
    <p:sldId id="291" r:id="rId11"/>
    <p:sldId id="302" r:id="rId12"/>
    <p:sldId id="332" r:id="rId13"/>
    <p:sldId id="312" r:id="rId14"/>
    <p:sldId id="333" r:id="rId15"/>
    <p:sldId id="303" r:id="rId16"/>
    <p:sldId id="334" r:id="rId17"/>
    <p:sldId id="324" r:id="rId18"/>
    <p:sldId id="314" r:id="rId19"/>
    <p:sldId id="335" r:id="rId20"/>
    <p:sldId id="304" r:id="rId21"/>
    <p:sldId id="336" r:id="rId22"/>
    <p:sldId id="315" r:id="rId23"/>
    <p:sldId id="337" r:id="rId24"/>
    <p:sldId id="305" r:id="rId25"/>
    <p:sldId id="316" r:id="rId26"/>
    <p:sldId id="296" r:id="rId27"/>
    <p:sldId id="338" r:id="rId28"/>
    <p:sldId id="340" r:id="rId29"/>
    <p:sldId id="339" r:id="rId30"/>
    <p:sldId id="298" r:id="rId31"/>
    <p:sldId id="307" r:id="rId32"/>
    <p:sldId id="341" r:id="rId33"/>
    <p:sldId id="319" r:id="rId34"/>
    <p:sldId id="347" r:id="rId35"/>
    <p:sldId id="342" r:id="rId36"/>
    <p:sldId id="343" r:id="rId37"/>
    <p:sldId id="346" r:id="rId38"/>
    <p:sldId id="344" r:id="rId39"/>
    <p:sldId id="345" r:id="rId40"/>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adisch" initials="l"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Keine Formatvorlage, Tabellengitternetz">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301B821-A1FF-4177-AEE7-76D212191A09}" styleName="Mittlere Formatvorlage 1 - Akz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59" autoAdjust="0"/>
    <p:restoredTop sz="92189" autoAdjust="0"/>
  </p:normalViewPr>
  <p:slideViewPr>
    <p:cSldViewPr>
      <p:cViewPr varScale="1">
        <p:scale>
          <a:sx n="104" d="100"/>
          <a:sy n="104" d="100"/>
        </p:scale>
        <p:origin x="-1278" y="-8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handoutMaster" Target="handoutMasters/handoutMaster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C937E4-8306-4256-98BE-2853E1A1DDAD}" type="datetimeFigureOut">
              <a:rPr lang="de-DE" smtClean="0"/>
              <a:pPr/>
              <a:t>02.03.2016</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pPr/>
              <a:t>02.03.2016</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37</a:t>
            </a:fld>
            <a:endParaRPr lang="de-DE"/>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38</a:t>
            </a:fld>
            <a:endParaRPr lang="de-DE"/>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39</a:t>
            </a:fld>
            <a:endParaRPr lang="de-D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Die Grafik zeigt</a:t>
            </a:r>
            <a:r>
              <a:rPr lang="de-DE" baseline="0" dirty="0" smtClean="0"/>
              <a:t> schematisch, wie im deutschsprachigen Raum die zusammengesetzte Beschreibung implementiert werden. Es ist darüber hinaus auch denkbar, dass Beziehungen auf Manifestationsebene hergestellt werden. Allerdings wird dies, abgesehen von einigen Ausnahmen, von den meisten Verbünden nicht praktiziert. </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a:t>
            </a:fld>
            <a:endParaRPr lang="de-DE"/>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6</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Zur Abgrenzung zwischen Haupttitel und Titelzusatz gibt es eine Anwendungsregel (RDA D-A-CH 2.3.4.3).</a:t>
            </a:r>
            <a:r>
              <a:rPr lang="de-DE" baseline="0" dirty="0" smtClean="0"/>
              <a:t> </a:t>
            </a:r>
            <a:endParaRPr lang="de-DE"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11</a:t>
            </a:fld>
            <a:endParaRPr lang="de-DE"/>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Zur Abgrenzung zwischen Haupttitel und Titelzusatz gibt es eine Anwendungsregel (RDA D-A-CH 2.3.4.3).</a:t>
            </a:r>
            <a:r>
              <a:rPr lang="de-DE" baseline="0" dirty="0" smtClean="0"/>
              <a:t> </a:t>
            </a:r>
            <a:endParaRPr lang="de-DE"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13</a:t>
            </a:fld>
            <a:endParaRPr lang="de-DE"/>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34</a:t>
            </a:fld>
            <a:endParaRPr lang="de-DE"/>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35</a:t>
            </a:fld>
            <a:endParaRPr lang="de-DE"/>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36</a:t>
            </a:fld>
            <a:endParaRPr lang="de-D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Modul 3.01: Zusammengesetzte Beschreibung | Stand: 29.02.2016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Modul 3.01: Zusammengesetzte Beschreibung | Stand: 29.02.2016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20.jpe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cstate="print">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86654737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32656"/>
            <a:ext cx="8640960" cy="432048"/>
          </a:xfrm>
        </p:spPr>
        <p:txBody>
          <a:bodyPr/>
          <a:lstStyle/>
          <a:p>
            <a:r>
              <a:rPr lang="de-DE" dirty="0" smtClean="0"/>
              <a:t>Beschreibung der Manifestation: einzelne Einheit</a:t>
            </a:r>
            <a:endParaRPr lang="de-DE" dirty="0"/>
          </a:p>
        </p:txBody>
      </p:sp>
      <p:pic>
        <p:nvPicPr>
          <p:cNvPr id="8" name="Grafik 7" descr="Vor_der_Zeit_Titelseite.jpg"/>
          <p:cNvPicPr>
            <a:picLocks noChangeAspect="1"/>
          </p:cNvPicPr>
          <p:nvPr/>
        </p:nvPicPr>
        <p:blipFill>
          <a:blip r:embed="rId2" cstate="print"/>
          <a:stretch>
            <a:fillRect/>
          </a:stretch>
        </p:blipFill>
        <p:spPr>
          <a:xfrm>
            <a:off x="1187624" y="987376"/>
            <a:ext cx="2583132" cy="5328592"/>
          </a:xfrm>
          <a:prstGeom prst="rect">
            <a:avLst/>
          </a:prstGeom>
          <a:ln w="12700">
            <a:solidFill>
              <a:schemeClr val="tx1"/>
            </a:solidFill>
          </a:ln>
        </p:spPr>
      </p:pic>
      <p:sp>
        <p:nvSpPr>
          <p:cNvPr id="10" name="Rechteck 9"/>
          <p:cNvSpPr/>
          <p:nvPr/>
        </p:nvSpPr>
        <p:spPr>
          <a:xfrm>
            <a:off x="1331640" y="1078634"/>
            <a:ext cx="2376264" cy="360040"/>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1" name="Rechteck 10"/>
          <p:cNvSpPr/>
          <p:nvPr/>
        </p:nvSpPr>
        <p:spPr>
          <a:xfrm>
            <a:off x="2051720" y="1851472"/>
            <a:ext cx="936104" cy="216024"/>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 name="Rechteck 12"/>
          <p:cNvSpPr/>
          <p:nvPr/>
        </p:nvSpPr>
        <p:spPr>
          <a:xfrm>
            <a:off x="1547664" y="1477174"/>
            <a:ext cx="1944216" cy="288032"/>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Rechteck 13"/>
          <p:cNvSpPr/>
          <p:nvPr/>
        </p:nvSpPr>
        <p:spPr>
          <a:xfrm>
            <a:off x="2051720" y="5883920"/>
            <a:ext cx="936104" cy="216024"/>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6" name="Rechteck 15"/>
          <p:cNvSpPr/>
          <p:nvPr/>
        </p:nvSpPr>
        <p:spPr>
          <a:xfrm>
            <a:off x="7092280" y="1302266"/>
            <a:ext cx="360040" cy="187200"/>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026" name="Picture 2"/>
          <p:cNvPicPr>
            <a:picLocks noChangeAspect="1" noChangeArrowheads="1"/>
          </p:cNvPicPr>
          <p:nvPr/>
        </p:nvPicPr>
        <p:blipFill>
          <a:blip r:embed="rId3" cstate="print"/>
          <a:srcRect/>
          <a:stretch>
            <a:fillRect/>
          </a:stretch>
        </p:blipFill>
        <p:spPr bwMode="auto">
          <a:xfrm>
            <a:off x="5220072" y="1268760"/>
            <a:ext cx="3200400" cy="2562225"/>
          </a:xfrm>
          <a:prstGeom prst="rect">
            <a:avLst/>
          </a:prstGeom>
          <a:noFill/>
          <a:ln w="12700">
            <a:solidFill>
              <a:schemeClr val="tx1"/>
            </a:solidFill>
            <a:miter lim="800000"/>
            <a:headEnd/>
            <a:tailEnd/>
          </a:ln>
        </p:spPr>
      </p:pic>
      <p:sp>
        <p:nvSpPr>
          <p:cNvPr id="15" name="Rechteck 14"/>
          <p:cNvSpPr/>
          <p:nvPr/>
        </p:nvSpPr>
        <p:spPr>
          <a:xfrm>
            <a:off x="6175426" y="1297635"/>
            <a:ext cx="916854" cy="187149"/>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 name="Rechteck 16"/>
          <p:cNvSpPr/>
          <p:nvPr/>
        </p:nvSpPr>
        <p:spPr>
          <a:xfrm>
            <a:off x="6895506" y="1504034"/>
            <a:ext cx="432048" cy="144016"/>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 name="Rechteck 17"/>
          <p:cNvSpPr/>
          <p:nvPr/>
        </p:nvSpPr>
        <p:spPr>
          <a:xfrm>
            <a:off x="6012160" y="3582641"/>
            <a:ext cx="1656184" cy="216024"/>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4" name="Textfeld 23"/>
          <p:cNvSpPr txBox="1"/>
          <p:nvPr/>
        </p:nvSpPr>
        <p:spPr>
          <a:xfrm>
            <a:off x="4788024" y="4365104"/>
            <a:ext cx="3024336" cy="1077218"/>
          </a:xfrm>
          <a:prstGeom prst="rect">
            <a:avLst/>
          </a:prstGeom>
          <a:noFill/>
          <a:ln w="12700">
            <a:solidFill>
              <a:schemeClr val="tx1"/>
            </a:solidFill>
          </a:ln>
        </p:spPr>
        <p:txBody>
          <a:bodyPr wrap="square" rtlCol="0">
            <a:spAutoFit/>
          </a:bodyPr>
          <a:lstStyle/>
          <a:p>
            <a:r>
              <a:rPr lang="de-DE" sz="1600" dirty="0" smtClean="0">
                <a:latin typeface="Verdana" pitchFamily="34" charset="0"/>
                <a:ea typeface="Verdana" pitchFamily="34" charset="0"/>
                <a:cs typeface="Verdana" pitchFamily="34" charset="0"/>
              </a:rPr>
              <a:t>186 Seiten, Christoph Hein wurde 1944 geboren, </a:t>
            </a:r>
          </a:p>
          <a:p>
            <a:r>
              <a:rPr lang="de-DE" sz="1600" dirty="0" smtClean="0">
                <a:latin typeface="Verdana" pitchFamily="34" charset="0"/>
                <a:ea typeface="Verdana" pitchFamily="34" charset="0"/>
                <a:cs typeface="Verdana" pitchFamily="34" charset="0"/>
              </a:rPr>
              <a:t>die Sprache des Textes ist Deutsch</a:t>
            </a:r>
            <a:endParaRPr lang="de-DE" sz="1600" dirty="0">
              <a:latin typeface="Verdana" pitchFamily="34" charset="0"/>
              <a:ea typeface="Verdana" pitchFamily="34" charset="0"/>
              <a:cs typeface="Verdana" pitchFamily="34" charset="0"/>
            </a:endParaRPr>
          </a:p>
        </p:txBody>
      </p:sp>
      <p:sp>
        <p:nvSpPr>
          <p:cNvPr id="19" name="Rechteck 18"/>
          <p:cNvSpPr/>
          <p:nvPr/>
        </p:nvSpPr>
        <p:spPr>
          <a:xfrm>
            <a:off x="4879282" y="4408237"/>
            <a:ext cx="1152128" cy="259157"/>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3" name="Rechteck 22"/>
          <p:cNvSpPr/>
          <p:nvPr/>
        </p:nvSpPr>
        <p:spPr>
          <a:xfrm>
            <a:off x="7092280" y="1302268"/>
            <a:ext cx="360000" cy="187200"/>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2" name="Foliennummernplatzhalter 21"/>
          <p:cNvSpPr>
            <a:spLocks noGrp="1"/>
          </p:cNvSpPr>
          <p:nvPr>
            <p:ph type="sldNum" sz="quarter" idx="4"/>
          </p:nvPr>
        </p:nvSpPr>
        <p:spPr/>
        <p:txBody>
          <a:bodyPr/>
          <a:lstStyle/>
          <a:p>
            <a:fld id="{8A6690F1-7CA1-4166-A522-500460961984}" type="slidenum">
              <a:rPr lang="de-DE" smtClean="0"/>
              <a:pPr/>
              <a:t>10</a:t>
            </a:fld>
            <a:endParaRPr lang="de-DE"/>
          </a:p>
        </p:txBody>
      </p:sp>
      <p:sp>
        <p:nvSpPr>
          <p:cNvPr id="25" name="Fußzeilenplatzhalter 24"/>
          <p:cNvSpPr>
            <a:spLocks noGrp="1"/>
          </p:cNvSpPr>
          <p:nvPr>
            <p:ph type="ftr" sz="quarter" idx="14"/>
          </p:nvPr>
        </p:nvSpPr>
        <p:spPr>
          <a:xfrm>
            <a:off x="467544" y="6376243"/>
            <a:ext cx="7952928" cy="365125"/>
          </a:xfrm>
        </p:spPr>
        <p:txBody>
          <a:bodyPr/>
          <a:lstStyle/>
          <a:p>
            <a:r>
              <a:rPr lang="de-DE" dirty="0" smtClean="0"/>
              <a:t>AG RDA Schulungsunterlagen – Modul 3.01: Zusammengesetzte Beschreibung | Stand: 29.02.2016 | CC BY-NC-SA</a:t>
            </a:r>
            <a:endParaRPr lang="de-DE" dirty="0"/>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Beschreibung der Manifestation: einzelne Einheit</a:t>
            </a:r>
            <a:endParaRPr lang="de-DE" dirty="0"/>
          </a:p>
        </p:txBody>
      </p:sp>
      <p:sp>
        <p:nvSpPr>
          <p:cNvPr id="3" name="Textplatzhalter 2"/>
          <p:cNvSpPr>
            <a:spLocks noGrp="1"/>
          </p:cNvSpPr>
          <p:nvPr>
            <p:ph type="body" sz="quarter" idx="13"/>
          </p:nvPr>
        </p:nvSpPr>
        <p:spPr/>
        <p:txBody>
          <a:bodyPr/>
          <a:lstStyle/>
          <a:p>
            <a:pPr>
              <a:buNone/>
            </a:pPr>
            <a:r>
              <a:rPr lang="de-DE" dirty="0" smtClean="0"/>
              <a:t>Titel- und Verantwortlichkeitsangaben</a:t>
            </a:r>
          </a:p>
          <a:p>
            <a:pPr>
              <a:buNone/>
            </a:pPr>
            <a:endParaRPr lang="de-DE" dirty="0" smtClean="0"/>
          </a:p>
          <a:p>
            <a:pPr>
              <a:buNone/>
            </a:pPr>
            <a:endParaRPr lang="de-DE" dirty="0" smtClean="0"/>
          </a:p>
          <a:p>
            <a:pPr>
              <a:buNone/>
            </a:pPr>
            <a:endParaRPr lang="de-DE" dirty="0" smtClean="0"/>
          </a:p>
          <a:p>
            <a:pPr>
              <a:buNone/>
            </a:pPr>
            <a:endParaRPr lang="de-DE" dirty="0" smtClean="0"/>
          </a:p>
          <a:p>
            <a:endParaRPr lang="de-DE" dirty="0" smtClean="0"/>
          </a:p>
          <a:p>
            <a:r>
              <a:rPr lang="de-DE" dirty="0" smtClean="0"/>
              <a:t>Haupttitel und Verantwortlichkeitsangabe möglichst aus der bevorzugten Informationsquelle entnehmen (RDA 2.3.1.4, 2.4.1.4)</a:t>
            </a:r>
          </a:p>
          <a:p>
            <a:r>
              <a:rPr lang="de-DE" dirty="0" smtClean="0"/>
              <a:t>Titelzusatz der </a:t>
            </a:r>
            <a:r>
              <a:rPr lang="de-DE" u="sng" dirty="0" smtClean="0"/>
              <a:t>gleichen</a:t>
            </a:r>
            <a:r>
              <a:rPr lang="de-DE" dirty="0" smtClean="0"/>
              <a:t> Informationsquelle entnehmen wie Haupttitel (RDA 2.3.4.2)</a:t>
            </a:r>
          </a:p>
        </p:txBody>
      </p:sp>
      <p:graphicFrame>
        <p:nvGraphicFramePr>
          <p:cNvPr id="7" name="Tabelle 6"/>
          <p:cNvGraphicFramePr>
            <a:graphicFrameLocks noGrp="1"/>
          </p:cNvGraphicFramePr>
          <p:nvPr>
            <p:extLst>
              <p:ext uri="{D42A27DB-BD31-4B8C-83A1-F6EECF244321}">
                <p14:modId xmlns:p14="http://schemas.microsoft.com/office/powerpoint/2010/main" val="1093031538"/>
              </p:ext>
            </p:extLst>
          </p:nvPr>
        </p:nvGraphicFramePr>
        <p:xfrm>
          <a:off x="251520" y="1494767"/>
          <a:ext cx="8280920" cy="1678908"/>
        </p:xfrm>
        <a:graphic>
          <a:graphicData uri="http://schemas.openxmlformats.org/drawingml/2006/table">
            <a:tbl>
              <a:tblPr firstRow="1" bandRow="1">
                <a:tableStyleId>{5C22544A-7EE6-4342-B048-85BDC9FD1C3A}</a:tableStyleId>
              </a:tblPr>
              <a:tblGrid>
                <a:gridCol w="936104"/>
                <a:gridCol w="3888432"/>
                <a:gridCol w="3456384"/>
              </a:tblGrid>
              <a:tr h="365760">
                <a:tc>
                  <a:txBody>
                    <a:bodyPr/>
                    <a:lstStyle/>
                    <a:p>
                      <a:pPr marL="0" algn="l" defTabSz="914400" rtl="0" eaLnBrk="1" latinLnBrk="0" hangingPunct="1"/>
                      <a:r>
                        <a:rPr lang="de-DE" sz="1800" b="1" kern="1200" dirty="0" smtClean="0">
                          <a:solidFill>
                            <a:schemeClr val="lt1"/>
                          </a:solidFill>
                          <a:latin typeface="Verdana" panose="020B0604030504040204" pitchFamily="34" charset="0"/>
                          <a:ea typeface="Verdana" panose="020B0604030504040204" pitchFamily="34" charset="0"/>
                          <a:cs typeface="Verdana" panose="020B0604030504040204" pitchFamily="34" charset="0"/>
                        </a:rPr>
                        <a:t>RDA</a:t>
                      </a:r>
                      <a:endParaRPr lang="de-DE" sz="1800" b="1" kern="1200" dirty="0">
                        <a:solidFill>
                          <a:schemeClr val="lt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377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baseline="0" dirty="0" smtClean="0">
                          <a:latin typeface="Verdana" pitchFamily="34" charset="0"/>
                          <a:ea typeface="Verdana" pitchFamily="34" charset="0"/>
                          <a:cs typeface="Verdana" pitchFamily="34" charset="0"/>
                        </a:rPr>
                        <a:t>2.3.2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Haupttitel</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Vor der Zeit</a:t>
                      </a:r>
                      <a:endParaRPr lang="de-DE" sz="1800" dirty="0">
                        <a:latin typeface="Verdana" pitchFamily="34" charset="0"/>
                        <a:ea typeface="Verdana" pitchFamily="34" charset="0"/>
                        <a:cs typeface="Verdana" pitchFamily="34" charset="0"/>
                      </a:endParaRPr>
                    </a:p>
                  </a:txBody>
                  <a:tcPr anchor="ctr"/>
                </a:tc>
              </a:tr>
              <a:tr h="4377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2.3.4</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Titelzusatz</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Korrekturen</a:t>
                      </a:r>
                      <a:endParaRPr lang="de-DE" sz="1800" dirty="0">
                        <a:latin typeface="Verdana" pitchFamily="34" charset="0"/>
                        <a:ea typeface="Verdana" pitchFamily="34" charset="0"/>
                        <a:cs typeface="Verdana" pitchFamily="34" charset="0"/>
                      </a:endParaRPr>
                    </a:p>
                  </a:txBody>
                  <a:tcPr anchor="ctr"/>
                </a:tc>
              </a:tr>
              <a:tr h="4377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2.4.2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Verantwortlichkeitsangabe</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Christoph Hein</a:t>
                      </a:r>
                      <a:endParaRPr lang="de-DE" sz="1800" dirty="0">
                        <a:latin typeface="Verdana" pitchFamily="34" charset="0"/>
                        <a:ea typeface="Verdana" pitchFamily="34" charset="0"/>
                        <a:cs typeface="Verdana" pitchFamily="34" charset="0"/>
                      </a:endParaRPr>
                    </a:p>
                  </a:txBody>
                  <a:tcPr anchor="ctr"/>
                </a:tc>
              </a:tr>
            </a:tbl>
          </a:graphicData>
        </a:graphic>
      </p:graphicFrame>
      <p:sp>
        <p:nvSpPr>
          <p:cNvPr id="10" name="Foliennummernplatzhalter 9"/>
          <p:cNvSpPr>
            <a:spLocks noGrp="1"/>
          </p:cNvSpPr>
          <p:nvPr>
            <p:ph type="sldNum" sz="quarter" idx="4"/>
          </p:nvPr>
        </p:nvSpPr>
        <p:spPr/>
        <p:txBody>
          <a:bodyPr/>
          <a:lstStyle/>
          <a:p>
            <a:fld id="{8A6690F1-7CA1-4166-A522-500460961984}" type="slidenum">
              <a:rPr lang="de-DE" smtClean="0"/>
              <a:pPr/>
              <a:t>11</a:t>
            </a:fld>
            <a:endParaRPr lang="de-DE"/>
          </a:p>
        </p:txBody>
      </p:sp>
      <p:sp>
        <p:nvSpPr>
          <p:cNvPr id="11" name="Fußzeilenplatzhalter 10"/>
          <p:cNvSpPr>
            <a:spLocks noGrp="1"/>
          </p:cNvSpPr>
          <p:nvPr>
            <p:ph type="ftr" sz="quarter" idx="14"/>
          </p:nvPr>
        </p:nvSpPr>
        <p:spPr>
          <a:xfrm>
            <a:off x="467544" y="6376243"/>
            <a:ext cx="7992888" cy="365125"/>
          </a:xfrm>
        </p:spPr>
        <p:txBody>
          <a:bodyPr/>
          <a:lstStyle/>
          <a:p>
            <a:r>
              <a:rPr lang="de-DE" dirty="0" smtClean="0"/>
              <a:t>AG RDA Schulungsunterlagen – Modul 3.01: Zusammengesetzte Beschreibung | Stand: 29.02.2016 | CC BY-NC-SA</a:t>
            </a:r>
            <a:endParaRPr lang="de-DE"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652934"/>
          </a:xfrm>
        </p:spPr>
        <p:txBody>
          <a:bodyPr/>
          <a:lstStyle/>
          <a:p>
            <a:r>
              <a:rPr lang="de-DE" dirty="0" smtClean="0"/>
              <a:t>Beschreibung der Manifestation: fortlaufende Ressource</a:t>
            </a:r>
            <a:endParaRPr lang="de-DE" sz="2400" b="1" i="1" dirty="0">
              <a:solidFill>
                <a:srgbClr val="FF0000"/>
              </a:solidFill>
            </a:endParaRPr>
          </a:p>
        </p:txBody>
      </p:sp>
      <p:pic>
        <p:nvPicPr>
          <p:cNvPr id="11" name="Grafik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3568" y="1421684"/>
            <a:ext cx="3149131" cy="4379464"/>
          </a:xfrm>
          <a:prstGeom prst="rect">
            <a:avLst/>
          </a:prstGeom>
          <a:ln w="3175">
            <a:solidFill>
              <a:schemeClr val="tx1"/>
            </a:solidFill>
          </a:ln>
        </p:spPr>
      </p:pic>
      <p:pic>
        <p:nvPicPr>
          <p:cNvPr id="12" name="Grafik 11"/>
          <p:cNvPicPr>
            <a:picLocks noChangeAspect="1"/>
          </p:cNvPicPr>
          <p:nvPr/>
        </p:nvPicPr>
        <p:blipFill rotWithShape="1">
          <a:blip r:embed="rId3" cstate="print">
            <a:extLst>
              <a:ext uri="{28A0092B-C50C-407E-A947-70E740481C1C}">
                <a14:useLocalDpi xmlns:a14="http://schemas.microsoft.com/office/drawing/2010/main" val="0"/>
              </a:ext>
            </a:extLst>
          </a:blip>
          <a:srcRect l="2970" t="64823" r="33789" b="3688"/>
          <a:stretch/>
        </p:blipFill>
        <p:spPr>
          <a:xfrm>
            <a:off x="4860031" y="3556902"/>
            <a:ext cx="3066379" cy="2244245"/>
          </a:xfrm>
          <a:prstGeom prst="rect">
            <a:avLst/>
          </a:prstGeom>
          <a:ln w="3175">
            <a:solidFill>
              <a:schemeClr val="tx1"/>
            </a:solidFill>
          </a:ln>
        </p:spPr>
      </p:pic>
      <p:sp>
        <p:nvSpPr>
          <p:cNvPr id="13" name="Textfeld 12"/>
          <p:cNvSpPr txBox="1"/>
          <p:nvPr/>
        </p:nvSpPr>
        <p:spPr>
          <a:xfrm>
            <a:off x="4860032" y="2780928"/>
            <a:ext cx="2687402" cy="646331"/>
          </a:xfrm>
          <a:prstGeom prst="rect">
            <a:avLst/>
          </a:prstGeom>
          <a:solidFill>
            <a:schemeClr val="bg1"/>
          </a:solid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Auf der Rückseite der</a:t>
            </a:r>
          </a:p>
          <a:p>
            <a:r>
              <a:rPr lang="de-DE" dirty="0" smtClean="0">
                <a:latin typeface="Verdana" panose="020B0604030504040204" pitchFamily="34" charset="0"/>
                <a:ea typeface="Verdana" panose="020B0604030504040204" pitchFamily="34" charset="0"/>
                <a:cs typeface="Verdana" panose="020B0604030504040204" pitchFamily="34" charset="0"/>
              </a:rPr>
              <a:t>Titelseite:</a:t>
            </a:r>
          </a:p>
        </p:txBody>
      </p:sp>
      <p:sp>
        <p:nvSpPr>
          <p:cNvPr id="8" name="Rechteck 7"/>
          <p:cNvSpPr/>
          <p:nvPr/>
        </p:nvSpPr>
        <p:spPr>
          <a:xfrm>
            <a:off x="755576" y="3789040"/>
            <a:ext cx="2376264" cy="360040"/>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Rechteck 8"/>
          <p:cNvSpPr/>
          <p:nvPr/>
        </p:nvSpPr>
        <p:spPr>
          <a:xfrm>
            <a:off x="971600" y="4456776"/>
            <a:ext cx="1152128" cy="216024"/>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Rechteck 9"/>
          <p:cNvSpPr/>
          <p:nvPr/>
        </p:nvSpPr>
        <p:spPr>
          <a:xfrm>
            <a:off x="2555776" y="5445224"/>
            <a:ext cx="1152128" cy="288032"/>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6" name="Rechteck 15"/>
          <p:cNvSpPr/>
          <p:nvPr/>
        </p:nvSpPr>
        <p:spPr>
          <a:xfrm>
            <a:off x="5220072" y="4096736"/>
            <a:ext cx="1728192" cy="288032"/>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 name="Rechteck 16"/>
          <p:cNvSpPr/>
          <p:nvPr/>
        </p:nvSpPr>
        <p:spPr>
          <a:xfrm>
            <a:off x="5229904" y="5560365"/>
            <a:ext cx="432048" cy="134184"/>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 name="Rechteck 17"/>
          <p:cNvSpPr/>
          <p:nvPr/>
        </p:nvSpPr>
        <p:spPr>
          <a:xfrm>
            <a:off x="6218352" y="4404432"/>
            <a:ext cx="432048" cy="166864"/>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9" name="Textfeld 18"/>
          <p:cNvSpPr txBox="1"/>
          <p:nvPr/>
        </p:nvSpPr>
        <p:spPr>
          <a:xfrm>
            <a:off x="5213285" y="5411357"/>
            <a:ext cx="1080120" cy="184666"/>
          </a:xfrm>
          <a:prstGeom prst="rect">
            <a:avLst/>
          </a:prstGeom>
          <a:noFill/>
        </p:spPr>
        <p:txBody>
          <a:bodyPr wrap="square" rtlCol="0">
            <a:spAutoFit/>
          </a:bodyPr>
          <a:lstStyle/>
          <a:p>
            <a:r>
              <a:rPr lang="de-DE" sz="600" dirty="0" smtClean="0">
                <a:solidFill>
                  <a:schemeClr val="tx1">
                    <a:lumMod val="50000"/>
                    <a:lumOff val="50000"/>
                  </a:schemeClr>
                </a:solidFill>
                <a:latin typeface="Trebuchet MS" pitchFamily="34" charset="0"/>
                <a:ea typeface="Verdana" pitchFamily="34" charset="0"/>
                <a:cs typeface="Verdana" pitchFamily="34" charset="0"/>
              </a:rPr>
              <a:t>ISSN 1234-5678</a:t>
            </a:r>
            <a:endParaRPr lang="de-DE" sz="600" dirty="0">
              <a:solidFill>
                <a:schemeClr val="tx1">
                  <a:lumMod val="50000"/>
                  <a:lumOff val="50000"/>
                </a:schemeClr>
              </a:solidFill>
              <a:latin typeface="Trebuchet MS" pitchFamily="34" charset="0"/>
              <a:ea typeface="Verdana" pitchFamily="34" charset="0"/>
              <a:cs typeface="Verdana" pitchFamily="34" charset="0"/>
            </a:endParaRPr>
          </a:p>
        </p:txBody>
      </p:sp>
      <p:sp>
        <p:nvSpPr>
          <p:cNvPr id="20" name="Rechteck 19"/>
          <p:cNvSpPr/>
          <p:nvPr/>
        </p:nvSpPr>
        <p:spPr>
          <a:xfrm>
            <a:off x="5220072" y="5445224"/>
            <a:ext cx="648072" cy="134184"/>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1" name="Foliennummernplatzhalter 20"/>
          <p:cNvSpPr>
            <a:spLocks noGrp="1"/>
          </p:cNvSpPr>
          <p:nvPr>
            <p:ph type="sldNum" sz="quarter" idx="4"/>
          </p:nvPr>
        </p:nvSpPr>
        <p:spPr/>
        <p:txBody>
          <a:bodyPr/>
          <a:lstStyle/>
          <a:p>
            <a:fld id="{8A6690F1-7CA1-4166-A522-500460961984}" type="slidenum">
              <a:rPr lang="de-DE" smtClean="0"/>
              <a:pPr/>
              <a:t>12</a:t>
            </a:fld>
            <a:endParaRPr lang="de-DE"/>
          </a:p>
        </p:txBody>
      </p:sp>
      <p:sp>
        <p:nvSpPr>
          <p:cNvPr id="22" name="Fußzeilenplatzhalter 21"/>
          <p:cNvSpPr>
            <a:spLocks noGrp="1"/>
          </p:cNvSpPr>
          <p:nvPr>
            <p:ph type="ftr" sz="quarter" idx="14"/>
          </p:nvPr>
        </p:nvSpPr>
        <p:spPr>
          <a:xfrm>
            <a:off x="467544" y="6376243"/>
            <a:ext cx="8136904" cy="365125"/>
          </a:xfrm>
        </p:spPr>
        <p:txBody>
          <a:bodyPr/>
          <a:lstStyle/>
          <a:p>
            <a:r>
              <a:rPr lang="de-DE" dirty="0" smtClean="0"/>
              <a:t>AG RDA Schulungsunterlagen – Modul 3.01: Zusammengesetzte Beschreibung | Stand: 29.02.2016 | CC BY-NC-SA</a:t>
            </a:r>
            <a:endParaRPr lang="de-DE" dirty="0"/>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Beschreibung der Manifestation: fortlaufende Ressource</a:t>
            </a:r>
            <a:endParaRPr lang="de-DE" dirty="0"/>
          </a:p>
        </p:txBody>
      </p:sp>
      <p:sp>
        <p:nvSpPr>
          <p:cNvPr id="3" name="Textplatzhalter 2"/>
          <p:cNvSpPr>
            <a:spLocks noGrp="1"/>
          </p:cNvSpPr>
          <p:nvPr>
            <p:ph type="body" sz="quarter" idx="13"/>
          </p:nvPr>
        </p:nvSpPr>
        <p:spPr/>
        <p:txBody>
          <a:bodyPr/>
          <a:lstStyle/>
          <a:p>
            <a:pPr>
              <a:buNone/>
            </a:pPr>
            <a:r>
              <a:rPr lang="de-DE" dirty="0" smtClean="0"/>
              <a:t>Titel- und Verantwortlichkeitsangaben</a:t>
            </a:r>
          </a:p>
          <a:p>
            <a:pPr>
              <a:buNone/>
            </a:pPr>
            <a:endParaRPr lang="de-DE" dirty="0" smtClean="0"/>
          </a:p>
          <a:p>
            <a:pPr>
              <a:buNone/>
            </a:pPr>
            <a:endParaRPr lang="de-DE" dirty="0" smtClean="0"/>
          </a:p>
          <a:p>
            <a:pPr>
              <a:buNone/>
            </a:pPr>
            <a:endParaRPr lang="de-DE" dirty="0" smtClean="0"/>
          </a:p>
          <a:p>
            <a:pPr>
              <a:buNone/>
            </a:pPr>
            <a:endParaRPr lang="de-DE" dirty="0" smtClean="0"/>
          </a:p>
          <a:p>
            <a:endParaRPr lang="de-DE" dirty="0" smtClean="0"/>
          </a:p>
          <a:p>
            <a:endParaRPr lang="de-DE" dirty="0" smtClean="0"/>
          </a:p>
        </p:txBody>
      </p:sp>
      <p:graphicFrame>
        <p:nvGraphicFramePr>
          <p:cNvPr id="7" name="Tabelle 6"/>
          <p:cNvGraphicFramePr>
            <a:graphicFrameLocks noGrp="1"/>
          </p:cNvGraphicFramePr>
          <p:nvPr>
            <p:extLst>
              <p:ext uri="{D42A27DB-BD31-4B8C-83A1-F6EECF244321}">
                <p14:modId xmlns:p14="http://schemas.microsoft.com/office/powerpoint/2010/main" val="3493404741"/>
              </p:ext>
            </p:extLst>
          </p:nvPr>
        </p:nvGraphicFramePr>
        <p:xfrm>
          <a:off x="251520" y="1700808"/>
          <a:ext cx="8280001" cy="1881272"/>
        </p:xfrm>
        <a:graphic>
          <a:graphicData uri="http://schemas.openxmlformats.org/drawingml/2006/table">
            <a:tbl>
              <a:tblPr firstRow="1" bandRow="1">
                <a:tableStyleId>{5C22544A-7EE6-4342-B048-85BDC9FD1C3A}</a:tableStyleId>
              </a:tblPr>
              <a:tblGrid>
                <a:gridCol w="871583"/>
                <a:gridCol w="2944841"/>
                <a:gridCol w="4463577"/>
              </a:tblGrid>
              <a:tr h="365760">
                <a:tc>
                  <a:txBody>
                    <a:bodyPr/>
                    <a:lstStyle/>
                    <a:p>
                      <a:pPr marL="0" algn="l" defTabSz="914400" rtl="0" eaLnBrk="1" latinLnBrk="0" hangingPunct="1"/>
                      <a:r>
                        <a:rPr lang="de-DE" sz="1800" b="1" kern="1200" dirty="0" smtClean="0">
                          <a:solidFill>
                            <a:schemeClr val="bg1"/>
                          </a:solidFill>
                          <a:latin typeface="Verdana" panose="020B0604030504040204" pitchFamily="34" charset="0"/>
                          <a:ea typeface="Verdana" panose="020B0604030504040204" pitchFamily="34" charset="0"/>
                          <a:cs typeface="Verdana" panose="020B0604030504040204" pitchFamily="34" charset="0"/>
                        </a:rPr>
                        <a:t>RDA</a:t>
                      </a:r>
                      <a:endParaRPr lang="de-DE" sz="1800" b="1" kern="1200" dirty="0">
                        <a:solidFill>
                          <a:schemeClr val="bg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solidFill>
                            <a:schemeClr val="bg1"/>
                          </a:solidFill>
                          <a:latin typeface="Verdana" panose="020B0604030504040204" pitchFamily="34" charset="0"/>
                          <a:ea typeface="Verdana" panose="020B0604030504040204" pitchFamily="34" charset="0"/>
                          <a:cs typeface="Verdana" panose="020B0604030504040204" pitchFamily="34" charset="0"/>
                        </a:rPr>
                        <a:t>Element</a:t>
                      </a:r>
                      <a:endParaRPr lang="de-DE" dirty="0">
                        <a:solidFill>
                          <a:schemeClr val="bg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solidFill>
                            <a:schemeClr val="bg1"/>
                          </a:solidFill>
                          <a:latin typeface="Verdana" panose="020B0604030504040204" pitchFamily="34" charset="0"/>
                          <a:ea typeface="Verdana" panose="020B0604030504040204" pitchFamily="34" charset="0"/>
                          <a:cs typeface="Verdana" panose="020B0604030504040204" pitchFamily="34" charset="0"/>
                        </a:rPr>
                        <a:t>Erfassung</a:t>
                      </a:r>
                      <a:endParaRPr lang="de-DE" dirty="0">
                        <a:solidFill>
                          <a:schemeClr val="bg1"/>
                        </a:solidFill>
                        <a:latin typeface="Verdana" panose="020B0604030504040204" pitchFamily="34" charset="0"/>
                        <a:ea typeface="Verdana" panose="020B0604030504040204" pitchFamily="34" charset="0"/>
                        <a:cs typeface="Verdana" panose="020B0604030504040204" pitchFamily="34" charset="0"/>
                      </a:endParaRPr>
                    </a:p>
                  </a:txBody>
                  <a:tcPr/>
                </a:tc>
              </a:tr>
              <a:tr h="4377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baseline="0" dirty="0" smtClean="0">
                          <a:solidFill>
                            <a:schemeClr val="tx1"/>
                          </a:solidFill>
                          <a:latin typeface="Verdana" pitchFamily="34" charset="0"/>
                          <a:ea typeface="Verdana" pitchFamily="34" charset="0"/>
                          <a:cs typeface="Verdana" pitchFamily="34" charset="0"/>
                        </a:rPr>
                        <a:t>2.3.2</a:t>
                      </a:r>
                      <a:endParaRPr lang="de-DE" sz="1800" b="1" dirty="0">
                        <a:solidFill>
                          <a:schemeClr val="tx1"/>
                        </a:solidFill>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solidFill>
                            <a:schemeClr val="tx1"/>
                          </a:solidFill>
                          <a:latin typeface="Verdana" pitchFamily="34" charset="0"/>
                          <a:ea typeface="Verdana" pitchFamily="34" charset="0"/>
                          <a:cs typeface="Verdana" pitchFamily="34" charset="0"/>
                        </a:rPr>
                        <a:t>Haupttitel</a:t>
                      </a:r>
                      <a:endParaRPr lang="de-DE" sz="1800" b="1" dirty="0">
                        <a:solidFill>
                          <a:schemeClr val="tx1"/>
                        </a:solidFill>
                        <a:latin typeface="Verdana" pitchFamily="34" charset="0"/>
                        <a:ea typeface="Verdana" pitchFamily="34" charset="0"/>
                        <a:cs typeface="Verdana" pitchFamily="34" charset="0"/>
                      </a:endParaRPr>
                    </a:p>
                  </a:txBody>
                  <a:tcPr/>
                </a:tc>
                <a:tc>
                  <a:txBody>
                    <a:bodyPr/>
                    <a:lstStyle/>
                    <a:p>
                      <a:r>
                        <a:rPr lang="de-DE" sz="1800" dirty="0" smtClean="0">
                          <a:solidFill>
                            <a:schemeClr val="tx1"/>
                          </a:solidFill>
                          <a:latin typeface="Verdana" pitchFamily="34" charset="0"/>
                          <a:ea typeface="Verdana" pitchFamily="34" charset="0"/>
                          <a:cs typeface="Verdana" pitchFamily="34" charset="0"/>
                        </a:rPr>
                        <a:t>Jahresbericht …</a:t>
                      </a:r>
                      <a:endParaRPr lang="de-DE" sz="1800" dirty="0">
                        <a:solidFill>
                          <a:schemeClr val="tx1"/>
                        </a:solidFill>
                        <a:latin typeface="Verdana" pitchFamily="34" charset="0"/>
                        <a:ea typeface="Verdana" pitchFamily="34" charset="0"/>
                        <a:cs typeface="Verdana" pitchFamily="34" charset="0"/>
                      </a:endParaRPr>
                    </a:p>
                  </a:txBody>
                  <a:tcPr/>
                </a:tc>
              </a:tr>
              <a:tr h="4377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solidFill>
                            <a:schemeClr val="tx1"/>
                          </a:solidFill>
                          <a:latin typeface="Verdana" pitchFamily="34" charset="0"/>
                          <a:ea typeface="Verdana" pitchFamily="34" charset="0"/>
                          <a:cs typeface="Verdana" pitchFamily="34" charset="0"/>
                        </a:rPr>
                        <a:t>2.3.4</a:t>
                      </a:r>
                      <a:endParaRPr lang="de-DE" sz="1800" b="1" dirty="0">
                        <a:solidFill>
                          <a:schemeClr val="tx1"/>
                        </a:solidFill>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solidFill>
                            <a:schemeClr val="tx1"/>
                          </a:solidFill>
                          <a:latin typeface="Verdana" pitchFamily="34" charset="0"/>
                          <a:ea typeface="Verdana" pitchFamily="34" charset="0"/>
                          <a:cs typeface="Verdana" pitchFamily="34" charset="0"/>
                        </a:rPr>
                        <a:t>Titelzusatz</a:t>
                      </a:r>
                      <a:endParaRPr lang="de-DE" sz="1800" b="1" dirty="0">
                        <a:solidFill>
                          <a:schemeClr val="tx1"/>
                        </a:solidFill>
                        <a:latin typeface="Verdana" pitchFamily="34" charset="0"/>
                        <a:ea typeface="Verdana" pitchFamily="34" charset="0"/>
                        <a:cs typeface="Verdana" pitchFamily="34" charset="0"/>
                      </a:endParaRPr>
                    </a:p>
                  </a:txBody>
                  <a:tcPr/>
                </a:tc>
                <a:tc>
                  <a:txBody>
                    <a:bodyPr/>
                    <a:lstStyle/>
                    <a:p>
                      <a:r>
                        <a:rPr lang="de-DE" sz="1800" dirty="0" smtClean="0">
                          <a:solidFill>
                            <a:schemeClr val="tx1"/>
                          </a:solidFill>
                          <a:latin typeface="Verdana" pitchFamily="34" charset="0"/>
                          <a:ea typeface="Verdana" pitchFamily="34" charset="0"/>
                          <a:cs typeface="Verdana" pitchFamily="34" charset="0"/>
                        </a:rPr>
                        <a:t>Zahlen,</a:t>
                      </a:r>
                      <a:r>
                        <a:rPr lang="de-DE" sz="1800" baseline="0" dirty="0" smtClean="0">
                          <a:solidFill>
                            <a:schemeClr val="tx1"/>
                          </a:solidFill>
                          <a:latin typeface="Verdana" pitchFamily="34" charset="0"/>
                          <a:ea typeface="Verdana" pitchFamily="34" charset="0"/>
                          <a:cs typeface="Verdana" pitchFamily="34" charset="0"/>
                        </a:rPr>
                        <a:t> Daten, Fakten</a:t>
                      </a:r>
                      <a:endParaRPr lang="de-DE" sz="1800" dirty="0">
                        <a:solidFill>
                          <a:schemeClr val="tx1"/>
                        </a:solidFill>
                        <a:latin typeface="Verdana" pitchFamily="34" charset="0"/>
                        <a:ea typeface="Verdana" pitchFamily="34" charset="0"/>
                        <a:cs typeface="Verdana" pitchFamily="34" charset="0"/>
                      </a:endParaRPr>
                    </a:p>
                  </a:txBody>
                  <a:tcPr/>
                </a:tc>
              </a:tr>
              <a:tr h="4377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solidFill>
                            <a:schemeClr val="tx1"/>
                          </a:solidFill>
                          <a:latin typeface="Verdana" pitchFamily="34" charset="0"/>
                          <a:ea typeface="Verdana" pitchFamily="34" charset="0"/>
                          <a:cs typeface="Verdana" pitchFamily="34" charset="0"/>
                        </a:rPr>
                        <a:t>2.4.2</a:t>
                      </a:r>
                      <a:endParaRPr lang="de-DE" sz="1800" b="1" dirty="0">
                        <a:solidFill>
                          <a:schemeClr val="tx1"/>
                        </a:solidFill>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solidFill>
                            <a:schemeClr val="tx1"/>
                          </a:solidFill>
                          <a:latin typeface="Verdana" pitchFamily="34" charset="0"/>
                          <a:ea typeface="Verdana" pitchFamily="34" charset="0"/>
                          <a:cs typeface="Verdana" pitchFamily="34" charset="0"/>
                        </a:rPr>
                        <a:t>Verantwortlichkeits-</a:t>
                      </a:r>
                      <a:r>
                        <a:rPr lang="de-DE" sz="1800" b="1" dirty="0" err="1" smtClean="0">
                          <a:solidFill>
                            <a:schemeClr val="tx1"/>
                          </a:solidFill>
                          <a:latin typeface="Verdana" pitchFamily="34" charset="0"/>
                          <a:ea typeface="Verdana" pitchFamily="34" charset="0"/>
                          <a:cs typeface="Verdana" pitchFamily="34" charset="0"/>
                        </a:rPr>
                        <a:t>angabe</a:t>
                      </a:r>
                      <a:endParaRPr lang="de-DE" sz="1800" b="1" dirty="0">
                        <a:solidFill>
                          <a:schemeClr val="tx1"/>
                        </a:solidFill>
                        <a:latin typeface="Verdana" pitchFamily="34" charset="0"/>
                        <a:ea typeface="Verdana" pitchFamily="34" charset="0"/>
                        <a:cs typeface="Verdana" pitchFamily="34" charset="0"/>
                      </a:endParaRPr>
                    </a:p>
                  </a:txBody>
                  <a:tcPr/>
                </a:tc>
                <a:tc>
                  <a:txBody>
                    <a:bodyPr/>
                    <a:lstStyle/>
                    <a:p>
                      <a:r>
                        <a:rPr lang="de-DE" sz="1800" dirty="0" smtClean="0">
                          <a:solidFill>
                            <a:schemeClr val="tx1"/>
                          </a:solidFill>
                          <a:latin typeface="Verdana" pitchFamily="34" charset="0"/>
                          <a:ea typeface="Verdana" pitchFamily="34" charset="0"/>
                          <a:cs typeface="Verdana" pitchFamily="34" charset="0"/>
                        </a:rPr>
                        <a:t>IFB Hamburg, Hamburgische Investitions- und Förderbank</a:t>
                      </a:r>
                      <a:endParaRPr lang="de-DE" sz="1800" dirty="0">
                        <a:solidFill>
                          <a:schemeClr val="tx1"/>
                        </a:solidFill>
                        <a:latin typeface="Verdana" pitchFamily="34" charset="0"/>
                        <a:ea typeface="Verdana" pitchFamily="34" charset="0"/>
                        <a:cs typeface="Verdana" pitchFamily="34" charset="0"/>
                      </a:endParaRPr>
                    </a:p>
                  </a:txBody>
                  <a:tcPr/>
                </a:tc>
              </a:tr>
            </a:tbl>
          </a:graphicData>
        </a:graphic>
      </p:graphicFrame>
      <p:sp>
        <p:nvSpPr>
          <p:cNvPr id="10" name="Foliennummernplatzhalter 9"/>
          <p:cNvSpPr>
            <a:spLocks noGrp="1"/>
          </p:cNvSpPr>
          <p:nvPr>
            <p:ph type="sldNum" sz="quarter" idx="4"/>
          </p:nvPr>
        </p:nvSpPr>
        <p:spPr/>
        <p:txBody>
          <a:bodyPr/>
          <a:lstStyle/>
          <a:p>
            <a:fld id="{8A6690F1-7CA1-4166-A522-500460961984}" type="slidenum">
              <a:rPr lang="de-DE" smtClean="0"/>
              <a:pPr/>
              <a:t>13</a:t>
            </a:fld>
            <a:endParaRPr lang="de-DE"/>
          </a:p>
        </p:txBody>
      </p:sp>
      <p:sp>
        <p:nvSpPr>
          <p:cNvPr id="11" name="Fußzeilenplatzhalter 10"/>
          <p:cNvSpPr>
            <a:spLocks noGrp="1"/>
          </p:cNvSpPr>
          <p:nvPr>
            <p:ph type="ftr" sz="quarter" idx="14"/>
          </p:nvPr>
        </p:nvSpPr>
        <p:spPr>
          <a:xfrm>
            <a:off x="467544" y="6376243"/>
            <a:ext cx="7992888" cy="365125"/>
          </a:xfrm>
        </p:spPr>
        <p:txBody>
          <a:bodyPr/>
          <a:lstStyle/>
          <a:p>
            <a:r>
              <a:rPr lang="de-DE" dirty="0" smtClean="0"/>
              <a:t>AG RDA Schulungsunterlagen – Modul 3.01: Zusammengesetzte Beschreibung | Stand: 29.02.2016 | CC BY-NC-SA</a:t>
            </a:r>
            <a:endParaRPr lang="de-DE"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32656"/>
            <a:ext cx="8640960" cy="432048"/>
          </a:xfrm>
        </p:spPr>
        <p:txBody>
          <a:bodyPr/>
          <a:lstStyle/>
          <a:p>
            <a:r>
              <a:rPr lang="de-DE" dirty="0" smtClean="0"/>
              <a:t>Beschreibung der Manifestation: einzelne Einheit</a:t>
            </a:r>
            <a:endParaRPr lang="de-DE" dirty="0"/>
          </a:p>
        </p:txBody>
      </p:sp>
      <p:pic>
        <p:nvPicPr>
          <p:cNvPr id="8" name="Grafik 7" descr="Vor_der_Zeit_Titelseite.jpg"/>
          <p:cNvPicPr>
            <a:picLocks noChangeAspect="1"/>
          </p:cNvPicPr>
          <p:nvPr/>
        </p:nvPicPr>
        <p:blipFill>
          <a:blip r:embed="rId2" cstate="print"/>
          <a:stretch>
            <a:fillRect/>
          </a:stretch>
        </p:blipFill>
        <p:spPr>
          <a:xfrm>
            <a:off x="1187624" y="987376"/>
            <a:ext cx="2583132" cy="5328592"/>
          </a:xfrm>
          <a:prstGeom prst="rect">
            <a:avLst/>
          </a:prstGeom>
          <a:ln w="12700">
            <a:solidFill>
              <a:schemeClr val="tx1"/>
            </a:solidFill>
          </a:ln>
        </p:spPr>
      </p:pic>
      <p:sp>
        <p:nvSpPr>
          <p:cNvPr id="14" name="Rechteck 13"/>
          <p:cNvSpPr/>
          <p:nvPr/>
        </p:nvSpPr>
        <p:spPr>
          <a:xfrm>
            <a:off x="2051720" y="5883920"/>
            <a:ext cx="936104" cy="216024"/>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6" name="Rechteck 15"/>
          <p:cNvSpPr/>
          <p:nvPr/>
        </p:nvSpPr>
        <p:spPr>
          <a:xfrm>
            <a:off x="7092280" y="1302266"/>
            <a:ext cx="360040" cy="187200"/>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026" name="Picture 2"/>
          <p:cNvPicPr>
            <a:picLocks noChangeAspect="1" noChangeArrowheads="1"/>
          </p:cNvPicPr>
          <p:nvPr/>
        </p:nvPicPr>
        <p:blipFill>
          <a:blip r:embed="rId3" cstate="print"/>
          <a:srcRect/>
          <a:stretch>
            <a:fillRect/>
          </a:stretch>
        </p:blipFill>
        <p:spPr bwMode="auto">
          <a:xfrm>
            <a:off x="5220072" y="1268760"/>
            <a:ext cx="3200400" cy="2562225"/>
          </a:xfrm>
          <a:prstGeom prst="rect">
            <a:avLst/>
          </a:prstGeom>
          <a:noFill/>
          <a:ln w="12700">
            <a:solidFill>
              <a:schemeClr val="tx1"/>
            </a:solidFill>
            <a:miter lim="800000"/>
            <a:headEnd/>
            <a:tailEnd/>
          </a:ln>
        </p:spPr>
      </p:pic>
      <p:sp>
        <p:nvSpPr>
          <p:cNvPr id="15" name="Rechteck 14"/>
          <p:cNvSpPr/>
          <p:nvPr/>
        </p:nvSpPr>
        <p:spPr>
          <a:xfrm>
            <a:off x="6175426" y="1297635"/>
            <a:ext cx="916854" cy="187149"/>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 name="Rechteck 16"/>
          <p:cNvSpPr/>
          <p:nvPr/>
        </p:nvSpPr>
        <p:spPr>
          <a:xfrm>
            <a:off x="6895506" y="1504034"/>
            <a:ext cx="432048" cy="144016"/>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4" name="Textfeld 23"/>
          <p:cNvSpPr txBox="1"/>
          <p:nvPr/>
        </p:nvSpPr>
        <p:spPr>
          <a:xfrm>
            <a:off x="4788024" y="4365104"/>
            <a:ext cx="3024336" cy="1077218"/>
          </a:xfrm>
          <a:prstGeom prst="rect">
            <a:avLst/>
          </a:prstGeom>
          <a:noFill/>
          <a:ln w="12700">
            <a:solidFill>
              <a:schemeClr val="tx1"/>
            </a:solidFill>
          </a:ln>
        </p:spPr>
        <p:txBody>
          <a:bodyPr wrap="square" rtlCol="0">
            <a:spAutoFit/>
          </a:bodyPr>
          <a:lstStyle/>
          <a:p>
            <a:r>
              <a:rPr lang="de-DE" sz="1600" dirty="0" smtClean="0">
                <a:latin typeface="Verdana" pitchFamily="34" charset="0"/>
                <a:ea typeface="Verdana" pitchFamily="34" charset="0"/>
                <a:cs typeface="Verdana" pitchFamily="34" charset="0"/>
              </a:rPr>
              <a:t>186 Seiten, Christoph Hein wurde 1944 geboren, </a:t>
            </a:r>
          </a:p>
          <a:p>
            <a:r>
              <a:rPr lang="de-DE" sz="1600" dirty="0" smtClean="0">
                <a:latin typeface="Verdana" pitchFamily="34" charset="0"/>
                <a:ea typeface="Verdana" pitchFamily="34" charset="0"/>
                <a:cs typeface="Verdana" pitchFamily="34" charset="0"/>
              </a:rPr>
              <a:t>die Sprache des Textes ist Deutsch</a:t>
            </a:r>
            <a:endParaRPr lang="de-DE" sz="1600" dirty="0">
              <a:latin typeface="Verdana" pitchFamily="34" charset="0"/>
              <a:ea typeface="Verdana" pitchFamily="34" charset="0"/>
              <a:cs typeface="Verdana" pitchFamily="34" charset="0"/>
            </a:endParaRPr>
          </a:p>
        </p:txBody>
      </p:sp>
      <p:sp>
        <p:nvSpPr>
          <p:cNvPr id="23" name="Rechteck 22"/>
          <p:cNvSpPr/>
          <p:nvPr/>
        </p:nvSpPr>
        <p:spPr>
          <a:xfrm>
            <a:off x="7092280" y="1302268"/>
            <a:ext cx="360000" cy="187200"/>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 name="Foliennummernplatzhalter 12"/>
          <p:cNvSpPr>
            <a:spLocks noGrp="1"/>
          </p:cNvSpPr>
          <p:nvPr>
            <p:ph type="sldNum" sz="quarter" idx="4"/>
          </p:nvPr>
        </p:nvSpPr>
        <p:spPr/>
        <p:txBody>
          <a:bodyPr/>
          <a:lstStyle/>
          <a:p>
            <a:fld id="{8A6690F1-7CA1-4166-A522-500460961984}" type="slidenum">
              <a:rPr lang="de-DE" smtClean="0"/>
              <a:pPr/>
              <a:t>14</a:t>
            </a:fld>
            <a:endParaRPr lang="de-DE"/>
          </a:p>
        </p:txBody>
      </p:sp>
      <p:sp>
        <p:nvSpPr>
          <p:cNvPr id="18" name="Fußzeilenplatzhalter 17"/>
          <p:cNvSpPr>
            <a:spLocks noGrp="1"/>
          </p:cNvSpPr>
          <p:nvPr>
            <p:ph type="ftr" sz="quarter" idx="14"/>
          </p:nvPr>
        </p:nvSpPr>
        <p:spPr>
          <a:xfrm>
            <a:off x="467544" y="6376243"/>
            <a:ext cx="7952928" cy="365125"/>
          </a:xfrm>
        </p:spPr>
        <p:txBody>
          <a:bodyPr/>
          <a:lstStyle/>
          <a:p>
            <a:r>
              <a:rPr lang="de-DE" dirty="0" smtClean="0"/>
              <a:t>AG RDA Schulungsunterlagen – Modul 3.01: Zusammengesetzte Beschreibung | Stand: 29.02.2016 | CC BY-NC-SA</a:t>
            </a:r>
            <a:endParaRPr lang="de-DE" dirty="0"/>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Beschreibung der Manifestation: einzelne Einheit</a:t>
            </a:r>
            <a:endParaRPr lang="de-DE" dirty="0"/>
          </a:p>
        </p:txBody>
      </p:sp>
      <p:sp>
        <p:nvSpPr>
          <p:cNvPr id="3" name="Textplatzhalter 2"/>
          <p:cNvSpPr>
            <a:spLocks noGrp="1"/>
          </p:cNvSpPr>
          <p:nvPr>
            <p:ph type="body" sz="quarter" idx="13"/>
          </p:nvPr>
        </p:nvSpPr>
        <p:spPr/>
        <p:txBody>
          <a:bodyPr/>
          <a:lstStyle/>
          <a:p>
            <a:pPr>
              <a:buNone/>
            </a:pPr>
            <a:r>
              <a:rPr lang="de-DE" dirty="0" smtClean="0"/>
              <a:t>Ausgabebezeichnung und Veröffentlichungsangabe</a:t>
            </a:r>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endParaRPr lang="de-DE" dirty="0" smtClean="0"/>
          </a:p>
          <a:p>
            <a:r>
              <a:rPr lang="de-DE" dirty="0" smtClean="0"/>
              <a:t>Ausgabebezeichnungen nicht abkürzen!</a:t>
            </a:r>
          </a:p>
          <a:p>
            <a:r>
              <a:rPr lang="de-DE" dirty="0" smtClean="0"/>
              <a:t>Verlagsname übernehmen, wie er auf der bevorzugten Informationsquelle steht, d.h. </a:t>
            </a:r>
          </a:p>
          <a:p>
            <a:pPr lvl="1"/>
            <a:r>
              <a:rPr lang="de-DE" dirty="0" smtClean="0"/>
              <a:t>es wird KEIN Bindestrich ergänzt</a:t>
            </a:r>
          </a:p>
          <a:p>
            <a:pPr lvl="1"/>
            <a:r>
              <a:rPr lang="de-DE" dirty="0" smtClean="0"/>
              <a:t>das Wort Verlag wird NICHT abgekürzt!</a:t>
            </a:r>
          </a:p>
          <a:p>
            <a:endParaRPr lang="de-DE" dirty="0" smtClean="0"/>
          </a:p>
          <a:p>
            <a:pPr>
              <a:buNone/>
            </a:pPr>
            <a:endParaRPr lang="de-DE" dirty="0"/>
          </a:p>
        </p:txBody>
      </p:sp>
      <p:graphicFrame>
        <p:nvGraphicFramePr>
          <p:cNvPr id="7" name="Tabelle 6"/>
          <p:cNvGraphicFramePr>
            <a:graphicFrameLocks noGrp="1"/>
          </p:cNvGraphicFramePr>
          <p:nvPr>
            <p:extLst>
              <p:ext uri="{D42A27DB-BD31-4B8C-83A1-F6EECF244321}">
                <p14:modId xmlns:p14="http://schemas.microsoft.com/office/powerpoint/2010/main" val="1093031538"/>
              </p:ext>
            </p:extLst>
          </p:nvPr>
        </p:nvGraphicFramePr>
        <p:xfrm>
          <a:off x="251520" y="1600645"/>
          <a:ext cx="8496944" cy="2016222"/>
        </p:xfrm>
        <a:graphic>
          <a:graphicData uri="http://schemas.openxmlformats.org/drawingml/2006/table">
            <a:tbl>
              <a:tblPr firstRow="1" bandRow="1">
                <a:tableStyleId>{5C22544A-7EE6-4342-B048-85BDC9FD1C3A}</a:tableStyleId>
              </a:tblPr>
              <a:tblGrid>
                <a:gridCol w="1345349"/>
                <a:gridCol w="3703559"/>
                <a:gridCol w="3448036"/>
              </a:tblGrid>
              <a:tr h="39195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0606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baseline="0" dirty="0" smtClean="0">
                          <a:latin typeface="Verdana" pitchFamily="34" charset="0"/>
                          <a:ea typeface="Verdana" pitchFamily="34" charset="0"/>
                          <a:cs typeface="Verdana" pitchFamily="34" charset="0"/>
                        </a:rPr>
                        <a:t>2.5.2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Ausgabebezeichnung</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Erste Auflage</a:t>
                      </a:r>
                      <a:endParaRPr lang="de-DE" sz="1800" dirty="0">
                        <a:latin typeface="Verdana" pitchFamily="34" charset="0"/>
                        <a:ea typeface="Verdana" pitchFamily="34" charset="0"/>
                        <a:cs typeface="Verdana" pitchFamily="34" charset="0"/>
                      </a:endParaRPr>
                    </a:p>
                  </a:txBody>
                  <a:tcPr anchor="ctr"/>
                </a:tc>
              </a:tr>
              <a:tr h="40606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2.8.2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Erscheinungsort</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Berlin</a:t>
                      </a:r>
                      <a:endParaRPr lang="de-DE" sz="1800" dirty="0">
                        <a:latin typeface="Verdana" pitchFamily="34" charset="0"/>
                        <a:ea typeface="Verdana" pitchFamily="34" charset="0"/>
                        <a:cs typeface="Verdana" pitchFamily="34" charset="0"/>
                      </a:endParaRPr>
                    </a:p>
                  </a:txBody>
                  <a:tcPr anchor="ctr"/>
                </a:tc>
              </a:tr>
              <a:tr h="40606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2.8.4</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Verlagsname</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Insel Verlag</a:t>
                      </a:r>
                      <a:endParaRPr lang="de-DE" sz="1800" dirty="0">
                        <a:latin typeface="Verdana" pitchFamily="34" charset="0"/>
                        <a:ea typeface="Verdana" pitchFamily="34" charset="0"/>
                        <a:cs typeface="Verdana" pitchFamily="34" charset="0"/>
                      </a:endParaRPr>
                    </a:p>
                  </a:txBody>
                  <a:tcPr anchor="ctr"/>
                </a:tc>
              </a:tr>
              <a:tr h="40606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2.8.6</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Erscheinungsdatum</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2013</a:t>
                      </a:r>
                      <a:endParaRPr lang="de-DE" sz="1800" dirty="0">
                        <a:latin typeface="Verdana" pitchFamily="34" charset="0"/>
                        <a:ea typeface="Verdana" pitchFamily="34" charset="0"/>
                        <a:cs typeface="Verdana" pitchFamily="34" charset="0"/>
                      </a:endParaRPr>
                    </a:p>
                  </a:txBody>
                  <a:tcPr anchor="ctr"/>
                </a:tc>
              </a:tr>
            </a:tbl>
          </a:graphicData>
        </a:graphic>
      </p:graphicFrame>
      <p:sp>
        <p:nvSpPr>
          <p:cNvPr id="10" name="Foliennummernplatzhalter 9"/>
          <p:cNvSpPr>
            <a:spLocks noGrp="1"/>
          </p:cNvSpPr>
          <p:nvPr>
            <p:ph type="sldNum" sz="quarter" idx="4"/>
          </p:nvPr>
        </p:nvSpPr>
        <p:spPr/>
        <p:txBody>
          <a:bodyPr/>
          <a:lstStyle/>
          <a:p>
            <a:fld id="{8A6690F1-7CA1-4166-A522-500460961984}" type="slidenum">
              <a:rPr lang="de-DE" smtClean="0"/>
              <a:pPr/>
              <a:t>15</a:t>
            </a:fld>
            <a:endParaRPr lang="de-DE"/>
          </a:p>
        </p:txBody>
      </p:sp>
      <p:sp>
        <p:nvSpPr>
          <p:cNvPr id="11" name="Fußzeilenplatzhalter 10"/>
          <p:cNvSpPr>
            <a:spLocks noGrp="1"/>
          </p:cNvSpPr>
          <p:nvPr>
            <p:ph type="ftr" sz="quarter" idx="14"/>
          </p:nvPr>
        </p:nvSpPr>
        <p:spPr>
          <a:xfrm>
            <a:off x="467544" y="6376243"/>
            <a:ext cx="7992888" cy="365125"/>
          </a:xfrm>
        </p:spPr>
        <p:txBody>
          <a:bodyPr/>
          <a:lstStyle/>
          <a:p>
            <a:r>
              <a:rPr lang="de-DE" dirty="0" smtClean="0"/>
              <a:t>AG RDA Schulungsunterlagen – Modul 3.01: Zusammengesetzte Beschreibung | Stand: 29.02.2016 | CC BY-NC-SA</a:t>
            </a:r>
            <a:endParaRPr lang="de-DE"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652934"/>
          </a:xfrm>
        </p:spPr>
        <p:txBody>
          <a:bodyPr/>
          <a:lstStyle/>
          <a:p>
            <a:r>
              <a:rPr lang="de-DE" dirty="0" smtClean="0"/>
              <a:t>Beschreibung der Manifestation: fortlaufende Ressource</a:t>
            </a:r>
            <a:endParaRPr lang="de-DE" sz="2400" b="1" i="1" dirty="0">
              <a:solidFill>
                <a:srgbClr val="FF0000"/>
              </a:solidFill>
            </a:endParaRPr>
          </a:p>
        </p:txBody>
      </p:sp>
      <p:pic>
        <p:nvPicPr>
          <p:cNvPr id="11" name="Grafik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3568" y="1421684"/>
            <a:ext cx="3149131" cy="4379464"/>
          </a:xfrm>
          <a:prstGeom prst="rect">
            <a:avLst/>
          </a:prstGeom>
          <a:ln w="3175">
            <a:solidFill>
              <a:schemeClr val="tx1"/>
            </a:solidFill>
          </a:ln>
        </p:spPr>
      </p:pic>
      <p:pic>
        <p:nvPicPr>
          <p:cNvPr id="12" name="Grafik 11"/>
          <p:cNvPicPr>
            <a:picLocks noChangeAspect="1"/>
          </p:cNvPicPr>
          <p:nvPr/>
        </p:nvPicPr>
        <p:blipFill rotWithShape="1">
          <a:blip r:embed="rId3" cstate="print">
            <a:extLst>
              <a:ext uri="{28A0092B-C50C-407E-A947-70E740481C1C}">
                <a14:useLocalDpi xmlns:a14="http://schemas.microsoft.com/office/drawing/2010/main" val="0"/>
              </a:ext>
            </a:extLst>
          </a:blip>
          <a:srcRect l="2970" t="64823" r="33789" b="3688"/>
          <a:stretch/>
        </p:blipFill>
        <p:spPr>
          <a:xfrm>
            <a:off x="4860031" y="3556902"/>
            <a:ext cx="3066379" cy="2244245"/>
          </a:xfrm>
          <a:prstGeom prst="rect">
            <a:avLst/>
          </a:prstGeom>
          <a:ln w="3175">
            <a:solidFill>
              <a:schemeClr val="tx1"/>
            </a:solidFill>
          </a:ln>
        </p:spPr>
      </p:pic>
      <p:sp>
        <p:nvSpPr>
          <p:cNvPr id="13" name="Textfeld 12"/>
          <p:cNvSpPr txBox="1"/>
          <p:nvPr/>
        </p:nvSpPr>
        <p:spPr>
          <a:xfrm>
            <a:off x="4860032" y="2780928"/>
            <a:ext cx="2687402" cy="646331"/>
          </a:xfrm>
          <a:prstGeom prst="rect">
            <a:avLst/>
          </a:prstGeom>
          <a:solidFill>
            <a:schemeClr val="bg1"/>
          </a:solid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Auf der Rückseite der</a:t>
            </a:r>
          </a:p>
          <a:p>
            <a:r>
              <a:rPr lang="de-DE" dirty="0" smtClean="0">
                <a:latin typeface="Verdana" panose="020B0604030504040204" pitchFamily="34" charset="0"/>
                <a:ea typeface="Verdana" panose="020B0604030504040204" pitchFamily="34" charset="0"/>
                <a:cs typeface="Verdana" panose="020B0604030504040204" pitchFamily="34" charset="0"/>
              </a:rPr>
              <a:t>Titelseite:</a:t>
            </a:r>
          </a:p>
        </p:txBody>
      </p:sp>
      <p:sp>
        <p:nvSpPr>
          <p:cNvPr id="8" name="Rechteck 7"/>
          <p:cNvSpPr/>
          <p:nvPr/>
        </p:nvSpPr>
        <p:spPr>
          <a:xfrm>
            <a:off x="2454272" y="3903560"/>
            <a:ext cx="432048" cy="216024"/>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Rechteck 9"/>
          <p:cNvSpPr/>
          <p:nvPr/>
        </p:nvSpPr>
        <p:spPr>
          <a:xfrm>
            <a:off x="2555776" y="5445224"/>
            <a:ext cx="648072" cy="288032"/>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 name="Rechteck 16"/>
          <p:cNvSpPr/>
          <p:nvPr/>
        </p:nvSpPr>
        <p:spPr>
          <a:xfrm>
            <a:off x="5229904" y="5550740"/>
            <a:ext cx="432048" cy="134184"/>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 name="Rechteck 17"/>
          <p:cNvSpPr/>
          <p:nvPr/>
        </p:nvSpPr>
        <p:spPr>
          <a:xfrm>
            <a:off x="6218352" y="4404432"/>
            <a:ext cx="432048" cy="166864"/>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6" name="Textfeld 15"/>
          <p:cNvSpPr txBox="1"/>
          <p:nvPr/>
        </p:nvSpPr>
        <p:spPr>
          <a:xfrm>
            <a:off x="5213285" y="5411357"/>
            <a:ext cx="1080120" cy="184666"/>
          </a:xfrm>
          <a:prstGeom prst="rect">
            <a:avLst/>
          </a:prstGeom>
          <a:noFill/>
        </p:spPr>
        <p:txBody>
          <a:bodyPr wrap="square" rtlCol="0">
            <a:spAutoFit/>
          </a:bodyPr>
          <a:lstStyle/>
          <a:p>
            <a:r>
              <a:rPr lang="de-DE" sz="600" dirty="0" smtClean="0">
                <a:solidFill>
                  <a:schemeClr val="tx1">
                    <a:lumMod val="50000"/>
                    <a:lumOff val="50000"/>
                  </a:schemeClr>
                </a:solidFill>
                <a:latin typeface="Trebuchet MS" pitchFamily="34" charset="0"/>
                <a:ea typeface="Verdana" pitchFamily="34" charset="0"/>
                <a:cs typeface="Verdana" pitchFamily="34" charset="0"/>
              </a:rPr>
              <a:t>ISSN 1234-5678</a:t>
            </a:r>
            <a:endParaRPr lang="de-DE" sz="600" dirty="0">
              <a:solidFill>
                <a:schemeClr val="tx1">
                  <a:lumMod val="50000"/>
                  <a:lumOff val="50000"/>
                </a:schemeClr>
              </a:solidFill>
              <a:latin typeface="Trebuchet MS" pitchFamily="34" charset="0"/>
              <a:ea typeface="Verdana" pitchFamily="34" charset="0"/>
              <a:cs typeface="Verdana" pitchFamily="34" charset="0"/>
            </a:endParaRPr>
          </a:p>
        </p:txBody>
      </p:sp>
      <p:sp>
        <p:nvSpPr>
          <p:cNvPr id="19" name="Foliennummernplatzhalter 18"/>
          <p:cNvSpPr>
            <a:spLocks noGrp="1"/>
          </p:cNvSpPr>
          <p:nvPr>
            <p:ph type="sldNum" sz="quarter" idx="4"/>
          </p:nvPr>
        </p:nvSpPr>
        <p:spPr/>
        <p:txBody>
          <a:bodyPr/>
          <a:lstStyle/>
          <a:p>
            <a:fld id="{8A6690F1-7CA1-4166-A522-500460961984}" type="slidenum">
              <a:rPr lang="de-DE" smtClean="0"/>
              <a:pPr/>
              <a:t>16</a:t>
            </a:fld>
            <a:endParaRPr lang="de-DE"/>
          </a:p>
        </p:txBody>
      </p:sp>
      <p:sp>
        <p:nvSpPr>
          <p:cNvPr id="20" name="Fußzeilenplatzhalter 19"/>
          <p:cNvSpPr>
            <a:spLocks noGrp="1"/>
          </p:cNvSpPr>
          <p:nvPr>
            <p:ph type="ftr" sz="quarter" idx="14"/>
          </p:nvPr>
        </p:nvSpPr>
        <p:spPr>
          <a:xfrm>
            <a:off x="467544" y="6376243"/>
            <a:ext cx="7992888" cy="365125"/>
          </a:xfrm>
        </p:spPr>
        <p:txBody>
          <a:bodyPr/>
          <a:lstStyle/>
          <a:p>
            <a:r>
              <a:rPr lang="de-DE" dirty="0" smtClean="0"/>
              <a:t>AG RDA Schulungsunterlagen – Modul 3.01: Zusammengesetzte Beschreibung | Stand: 29.02.2016 | CC BY-NC-SA</a:t>
            </a:r>
            <a:endParaRPr lang="de-DE" dirty="0"/>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652934"/>
          </a:xfrm>
        </p:spPr>
        <p:txBody>
          <a:bodyPr/>
          <a:lstStyle/>
          <a:p>
            <a:r>
              <a:rPr lang="de-DE" dirty="0" smtClean="0"/>
              <a:t>Beschreibung der Manifestation: fortlaufende Ressource</a:t>
            </a:r>
            <a:endParaRPr lang="de-DE" dirty="0"/>
          </a:p>
        </p:txBody>
      </p:sp>
      <p:sp>
        <p:nvSpPr>
          <p:cNvPr id="3" name="Textplatzhalter 2"/>
          <p:cNvSpPr>
            <a:spLocks noGrp="1"/>
          </p:cNvSpPr>
          <p:nvPr>
            <p:ph type="body" sz="quarter" idx="13"/>
          </p:nvPr>
        </p:nvSpPr>
        <p:spPr>
          <a:xfrm>
            <a:off x="251520" y="1268760"/>
            <a:ext cx="8640960" cy="5040560"/>
          </a:xfrm>
        </p:spPr>
        <p:txBody>
          <a:bodyPr/>
          <a:lstStyle/>
          <a:p>
            <a:pPr>
              <a:buNone/>
            </a:pPr>
            <a:endParaRPr lang="de-DE" dirty="0" smtClean="0"/>
          </a:p>
          <a:p>
            <a:pPr>
              <a:buNone/>
            </a:pPr>
            <a:endParaRPr lang="de-DE" dirty="0" smtClean="0"/>
          </a:p>
          <a:p>
            <a:pPr marL="0" indent="0">
              <a:buNone/>
            </a:pPr>
            <a:r>
              <a:rPr lang="de-DE" sz="2800" dirty="0" smtClean="0"/>
              <a:t>Weitere Informationen zur Erfassung des Ausgabevermerks bei fortlaufenden Ressourcen siehe </a:t>
            </a:r>
            <a:r>
              <a:rPr lang="de-DE" sz="2800" u="sng" dirty="0" smtClean="0"/>
              <a:t>Modul 5B </a:t>
            </a:r>
            <a:r>
              <a:rPr lang="de-DE" sz="2800" dirty="0" smtClean="0"/>
              <a:t>.</a:t>
            </a:r>
            <a:endParaRPr lang="de-DE" sz="2800" dirty="0" smtClean="0">
              <a:solidFill>
                <a:srgbClr val="7030A0"/>
              </a:solidFill>
            </a:endParaRPr>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endParaRPr lang="de-DE" dirty="0" smtClean="0"/>
          </a:p>
          <a:p>
            <a:pPr>
              <a:buNone/>
            </a:pPr>
            <a:endParaRPr lang="de-DE" dirty="0" smtClean="0"/>
          </a:p>
          <a:p>
            <a:pPr>
              <a:buNone/>
            </a:pPr>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17</a:t>
            </a:fld>
            <a:endParaRPr lang="de-DE"/>
          </a:p>
        </p:txBody>
      </p:sp>
      <p:sp>
        <p:nvSpPr>
          <p:cNvPr id="9" name="Fußzeilenplatzhalter 8"/>
          <p:cNvSpPr>
            <a:spLocks noGrp="1"/>
          </p:cNvSpPr>
          <p:nvPr>
            <p:ph type="ftr" sz="quarter" idx="14"/>
          </p:nvPr>
        </p:nvSpPr>
        <p:spPr>
          <a:xfrm>
            <a:off x="467544" y="6376243"/>
            <a:ext cx="8064896" cy="365125"/>
          </a:xfrm>
        </p:spPr>
        <p:txBody>
          <a:bodyPr/>
          <a:lstStyle/>
          <a:p>
            <a:r>
              <a:rPr lang="de-DE" dirty="0" smtClean="0"/>
              <a:t>AG RDA Schulungsunterlagen – Modul 3.01: Zusammengesetzte Beschreibung | Stand: 29.02.2016 | CC BY-NC-SA</a:t>
            </a:r>
            <a:endParaRPr lang="de-DE"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724942"/>
          </a:xfrm>
        </p:spPr>
        <p:txBody>
          <a:bodyPr/>
          <a:lstStyle/>
          <a:p>
            <a:r>
              <a:rPr lang="de-DE" dirty="0" smtClean="0"/>
              <a:t>Beschreibung der Manifestation: fortlaufende Ressourcen</a:t>
            </a:r>
            <a:endParaRPr lang="de-DE" dirty="0"/>
          </a:p>
        </p:txBody>
      </p:sp>
      <p:sp>
        <p:nvSpPr>
          <p:cNvPr id="3" name="Textplatzhalter 2"/>
          <p:cNvSpPr>
            <a:spLocks noGrp="1"/>
          </p:cNvSpPr>
          <p:nvPr>
            <p:ph type="body" sz="quarter" idx="13"/>
          </p:nvPr>
        </p:nvSpPr>
        <p:spPr/>
        <p:txBody>
          <a:bodyPr/>
          <a:lstStyle/>
          <a:p>
            <a:pPr>
              <a:buNone/>
            </a:pPr>
            <a:r>
              <a:rPr lang="de-DE" dirty="0" smtClean="0"/>
              <a:t>Zählung und Veröffentlichungsangabe</a:t>
            </a:r>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endParaRPr lang="de-DE" dirty="0" smtClean="0"/>
          </a:p>
          <a:p>
            <a:r>
              <a:rPr lang="de-DE" dirty="0" smtClean="0"/>
              <a:t>Zählung/Veröffentlichungsangabe: erfassen Sie die Angaben, wie sie in der Informationsquelle vorkommen</a:t>
            </a:r>
          </a:p>
          <a:p>
            <a:pPr lvl="0"/>
            <a:r>
              <a:rPr lang="de-DE" dirty="0" smtClean="0"/>
              <a:t>Erscheinungsdatum: Anfangsdatum oder Anfangs- und Enddatum  </a:t>
            </a:r>
          </a:p>
          <a:p>
            <a:endParaRPr lang="de-DE" dirty="0" smtClean="0"/>
          </a:p>
          <a:p>
            <a:pPr>
              <a:buNone/>
            </a:pPr>
            <a:endParaRPr lang="de-DE" dirty="0"/>
          </a:p>
        </p:txBody>
      </p:sp>
      <p:graphicFrame>
        <p:nvGraphicFramePr>
          <p:cNvPr id="7" name="Tabelle 6"/>
          <p:cNvGraphicFramePr>
            <a:graphicFrameLocks noGrp="1"/>
          </p:cNvGraphicFramePr>
          <p:nvPr>
            <p:extLst>
              <p:ext uri="{D42A27DB-BD31-4B8C-83A1-F6EECF244321}">
                <p14:modId xmlns:p14="http://schemas.microsoft.com/office/powerpoint/2010/main" val="1093031538"/>
              </p:ext>
            </p:extLst>
          </p:nvPr>
        </p:nvGraphicFramePr>
        <p:xfrm>
          <a:off x="251520" y="1475520"/>
          <a:ext cx="8424936" cy="2250235"/>
        </p:xfrm>
        <a:graphic>
          <a:graphicData uri="http://schemas.openxmlformats.org/drawingml/2006/table">
            <a:tbl>
              <a:tblPr firstRow="1" bandRow="1">
                <a:tableStyleId>{5C22544A-7EE6-4342-B048-85BDC9FD1C3A}</a:tableStyleId>
              </a:tblPr>
              <a:tblGrid>
                <a:gridCol w="1112728"/>
                <a:gridCol w="3179222"/>
                <a:gridCol w="4132986"/>
              </a:tblGrid>
              <a:tr h="39195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0606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baseline="0" dirty="0" smtClean="0">
                          <a:latin typeface="Verdana" pitchFamily="34" charset="0"/>
                          <a:ea typeface="Verdana" pitchFamily="34" charset="0"/>
                          <a:cs typeface="Verdana" pitchFamily="34" charset="0"/>
                        </a:rPr>
                        <a:t>2.6</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Zählung</a:t>
                      </a:r>
                      <a:endParaRPr lang="de-DE" sz="1800" b="1" dirty="0">
                        <a:latin typeface="Verdana" pitchFamily="34" charset="0"/>
                        <a:ea typeface="Verdana" pitchFamily="34" charset="0"/>
                        <a:cs typeface="Verdana" pitchFamily="34" charset="0"/>
                      </a:endParaRPr>
                    </a:p>
                  </a:txBody>
                  <a:tcPr anchor="ctr"/>
                </a:tc>
                <a:tc>
                  <a:txBody>
                    <a:bodyPr/>
                    <a:lstStyle/>
                    <a:p>
                      <a:r>
                        <a:rPr lang="de-DE" dirty="0" smtClean="0">
                          <a:solidFill>
                            <a:schemeClr val="tx1"/>
                          </a:solidFill>
                          <a:latin typeface="Verdana" pitchFamily="34" charset="0"/>
                          <a:ea typeface="Verdana" pitchFamily="34" charset="0"/>
                          <a:cs typeface="Verdana" pitchFamily="34" charset="0"/>
                        </a:rPr>
                        <a:t>2013-</a:t>
                      </a:r>
                      <a:endParaRPr lang="de-DE" dirty="0">
                        <a:solidFill>
                          <a:schemeClr val="tx1"/>
                        </a:solidFill>
                        <a:latin typeface="Verdana" pitchFamily="34" charset="0"/>
                        <a:ea typeface="Verdana" pitchFamily="34" charset="0"/>
                        <a:cs typeface="Verdana" pitchFamily="34" charset="0"/>
                      </a:endParaRPr>
                    </a:p>
                  </a:txBody>
                  <a:tcPr anchor="ctr"/>
                </a:tc>
              </a:tr>
              <a:tr h="40606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2.8.2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Erscheinungsort</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solidFill>
                            <a:schemeClr val="tx1"/>
                          </a:solidFill>
                          <a:latin typeface="Verdana" pitchFamily="34" charset="0"/>
                          <a:ea typeface="Verdana" pitchFamily="34" charset="0"/>
                          <a:cs typeface="Verdana" pitchFamily="34" charset="0"/>
                        </a:rPr>
                        <a:t>Hamburg</a:t>
                      </a:r>
                      <a:endParaRPr lang="de-DE" dirty="0">
                        <a:solidFill>
                          <a:schemeClr val="tx1"/>
                        </a:solidFill>
                      </a:endParaRPr>
                    </a:p>
                  </a:txBody>
                  <a:tcPr anchor="ctr"/>
                </a:tc>
              </a:tr>
              <a:tr h="40606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2.8.4</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Verlagsname</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solidFill>
                            <a:schemeClr val="tx1"/>
                          </a:solidFill>
                          <a:latin typeface="Verdana" pitchFamily="34" charset="0"/>
                          <a:ea typeface="Verdana" pitchFamily="34" charset="0"/>
                          <a:cs typeface="Verdana" pitchFamily="34" charset="0"/>
                        </a:rPr>
                        <a:t>Hamburgische Investitions- und Förderbank</a:t>
                      </a:r>
                      <a:endParaRPr lang="de-DE" dirty="0">
                        <a:solidFill>
                          <a:schemeClr val="tx1"/>
                        </a:solidFill>
                      </a:endParaRPr>
                    </a:p>
                  </a:txBody>
                  <a:tcPr anchor="ctr"/>
                </a:tc>
              </a:tr>
              <a:tr h="40606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2.8.6</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Erscheinungsdatum</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solidFill>
                            <a:schemeClr val="tx1"/>
                          </a:solidFill>
                          <a:latin typeface="Verdana" pitchFamily="34" charset="0"/>
                          <a:ea typeface="Verdana" pitchFamily="34" charset="0"/>
                          <a:cs typeface="Verdana" pitchFamily="34" charset="0"/>
                        </a:rPr>
                        <a:t>Juni 2014-</a:t>
                      </a:r>
                      <a:endParaRPr lang="de-DE" dirty="0">
                        <a:solidFill>
                          <a:schemeClr val="tx1"/>
                        </a:solidFill>
                      </a:endParaRPr>
                    </a:p>
                  </a:txBody>
                  <a:tcPr anchor="ctr"/>
                </a:tc>
              </a:tr>
            </a:tbl>
          </a:graphicData>
        </a:graphic>
      </p:graphicFrame>
      <p:sp>
        <p:nvSpPr>
          <p:cNvPr id="10" name="Foliennummernplatzhalter 9"/>
          <p:cNvSpPr>
            <a:spLocks noGrp="1"/>
          </p:cNvSpPr>
          <p:nvPr>
            <p:ph type="sldNum" sz="quarter" idx="4"/>
          </p:nvPr>
        </p:nvSpPr>
        <p:spPr/>
        <p:txBody>
          <a:bodyPr/>
          <a:lstStyle/>
          <a:p>
            <a:fld id="{8A6690F1-7CA1-4166-A522-500460961984}" type="slidenum">
              <a:rPr lang="de-DE" smtClean="0"/>
              <a:pPr/>
              <a:t>18</a:t>
            </a:fld>
            <a:endParaRPr lang="de-DE"/>
          </a:p>
        </p:txBody>
      </p:sp>
      <p:sp>
        <p:nvSpPr>
          <p:cNvPr id="11" name="Fußzeilenplatzhalter 10"/>
          <p:cNvSpPr>
            <a:spLocks noGrp="1"/>
          </p:cNvSpPr>
          <p:nvPr>
            <p:ph type="ftr" sz="quarter" idx="14"/>
          </p:nvPr>
        </p:nvSpPr>
        <p:spPr>
          <a:xfrm>
            <a:off x="467544" y="6376243"/>
            <a:ext cx="7992888" cy="365125"/>
          </a:xfrm>
        </p:spPr>
        <p:txBody>
          <a:bodyPr/>
          <a:lstStyle/>
          <a:p>
            <a:r>
              <a:rPr lang="de-DE" dirty="0" smtClean="0"/>
              <a:t>AG RDA Schulungsunterlagen – Modul 3.01: Zusammengesetzte Beschreibung | Stand: 29.02.2016 | CC BY-NC-SA</a:t>
            </a:r>
            <a:endParaRPr lang="de-DE"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32656"/>
            <a:ext cx="8640960" cy="432048"/>
          </a:xfrm>
        </p:spPr>
        <p:txBody>
          <a:bodyPr/>
          <a:lstStyle/>
          <a:p>
            <a:r>
              <a:rPr lang="de-DE" dirty="0" smtClean="0"/>
              <a:t>Beschreibung der Manifestation: einzelne Einheit</a:t>
            </a:r>
            <a:endParaRPr lang="de-DE" dirty="0"/>
          </a:p>
        </p:txBody>
      </p:sp>
      <p:pic>
        <p:nvPicPr>
          <p:cNvPr id="8" name="Grafik 7" descr="Vor_der_Zeit_Titelseite.jpg"/>
          <p:cNvPicPr>
            <a:picLocks noChangeAspect="1"/>
          </p:cNvPicPr>
          <p:nvPr/>
        </p:nvPicPr>
        <p:blipFill>
          <a:blip r:embed="rId2" cstate="print"/>
          <a:stretch>
            <a:fillRect/>
          </a:stretch>
        </p:blipFill>
        <p:spPr>
          <a:xfrm>
            <a:off x="1187624" y="987376"/>
            <a:ext cx="2583132" cy="5328592"/>
          </a:xfrm>
          <a:prstGeom prst="rect">
            <a:avLst/>
          </a:prstGeom>
          <a:ln w="12700">
            <a:solidFill>
              <a:schemeClr val="tx1"/>
            </a:solidFill>
          </a:ln>
        </p:spPr>
      </p:pic>
      <p:sp>
        <p:nvSpPr>
          <p:cNvPr id="16" name="Rechteck 15"/>
          <p:cNvSpPr/>
          <p:nvPr/>
        </p:nvSpPr>
        <p:spPr>
          <a:xfrm>
            <a:off x="7092280" y="1302266"/>
            <a:ext cx="360040" cy="187200"/>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026" name="Picture 2"/>
          <p:cNvPicPr>
            <a:picLocks noChangeAspect="1" noChangeArrowheads="1"/>
          </p:cNvPicPr>
          <p:nvPr/>
        </p:nvPicPr>
        <p:blipFill>
          <a:blip r:embed="rId3" cstate="print"/>
          <a:srcRect/>
          <a:stretch>
            <a:fillRect/>
          </a:stretch>
        </p:blipFill>
        <p:spPr bwMode="auto">
          <a:xfrm>
            <a:off x="5220072" y="1268760"/>
            <a:ext cx="3200400" cy="2562225"/>
          </a:xfrm>
          <a:prstGeom prst="rect">
            <a:avLst/>
          </a:prstGeom>
          <a:noFill/>
          <a:ln w="12700">
            <a:solidFill>
              <a:schemeClr val="tx1"/>
            </a:solidFill>
            <a:miter lim="800000"/>
            <a:headEnd/>
            <a:tailEnd/>
          </a:ln>
        </p:spPr>
      </p:pic>
      <p:sp>
        <p:nvSpPr>
          <p:cNvPr id="18" name="Rechteck 17"/>
          <p:cNvSpPr/>
          <p:nvPr/>
        </p:nvSpPr>
        <p:spPr>
          <a:xfrm>
            <a:off x="6012160" y="3582641"/>
            <a:ext cx="1656184" cy="216024"/>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4" name="Textfeld 23"/>
          <p:cNvSpPr txBox="1"/>
          <p:nvPr/>
        </p:nvSpPr>
        <p:spPr>
          <a:xfrm>
            <a:off x="4788024" y="4365104"/>
            <a:ext cx="3024336" cy="1077218"/>
          </a:xfrm>
          <a:prstGeom prst="rect">
            <a:avLst/>
          </a:prstGeom>
          <a:noFill/>
          <a:ln w="12700">
            <a:solidFill>
              <a:schemeClr val="tx1"/>
            </a:solidFill>
          </a:ln>
        </p:spPr>
        <p:txBody>
          <a:bodyPr wrap="square" rtlCol="0">
            <a:spAutoFit/>
          </a:bodyPr>
          <a:lstStyle/>
          <a:p>
            <a:r>
              <a:rPr lang="de-DE" sz="1600" dirty="0" smtClean="0">
                <a:latin typeface="Verdana" pitchFamily="34" charset="0"/>
                <a:ea typeface="Verdana" pitchFamily="34" charset="0"/>
                <a:cs typeface="Verdana" pitchFamily="34" charset="0"/>
              </a:rPr>
              <a:t>186 Seiten, Christoph Hein wurde 1944 geboren, </a:t>
            </a:r>
          </a:p>
          <a:p>
            <a:r>
              <a:rPr lang="de-DE" sz="1600" dirty="0" smtClean="0">
                <a:latin typeface="Verdana" pitchFamily="34" charset="0"/>
                <a:ea typeface="Verdana" pitchFamily="34" charset="0"/>
                <a:cs typeface="Verdana" pitchFamily="34" charset="0"/>
              </a:rPr>
              <a:t>die Sprache des Textes ist Deutsch</a:t>
            </a:r>
            <a:endParaRPr lang="de-DE" sz="1600" dirty="0">
              <a:latin typeface="Verdana" pitchFamily="34" charset="0"/>
              <a:ea typeface="Verdana" pitchFamily="34" charset="0"/>
              <a:cs typeface="Verdana" pitchFamily="34" charset="0"/>
            </a:endParaRPr>
          </a:p>
        </p:txBody>
      </p:sp>
      <p:sp>
        <p:nvSpPr>
          <p:cNvPr id="10" name="Foliennummernplatzhalter 9"/>
          <p:cNvSpPr>
            <a:spLocks noGrp="1"/>
          </p:cNvSpPr>
          <p:nvPr>
            <p:ph type="sldNum" sz="quarter" idx="4"/>
          </p:nvPr>
        </p:nvSpPr>
        <p:spPr/>
        <p:txBody>
          <a:bodyPr/>
          <a:lstStyle/>
          <a:p>
            <a:fld id="{8A6690F1-7CA1-4166-A522-500460961984}" type="slidenum">
              <a:rPr lang="de-DE" smtClean="0"/>
              <a:pPr/>
              <a:t>19</a:t>
            </a:fld>
            <a:endParaRPr lang="de-DE"/>
          </a:p>
        </p:txBody>
      </p:sp>
      <p:sp>
        <p:nvSpPr>
          <p:cNvPr id="11" name="Fußzeilenplatzhalter 10"/>
          <p:cNvSpPr>
            <a:spLocks noGrp="1"/>
          </p:cNvSpPr>
          <p:nvPr>
            <p:ph type="ftr" sz="quarter" idx="14"/>
          </p:nvPr>
        </p:nvSpPr>
        <p:spPr>
          <a:xfrm>
            <a:off x="467544" y="6376243"/>
            <a:ext cx="7992888" cy="365125"/>
          </a:xfrm>
        </p:spPr>
        <p:txBody>
          <a:bodyPr/>
          <a:lstStyle/>
          <a:p>
            <a:r>
              <a:rPr lang="de-DE" dirty="0" smtClean="0"/>
              <a:t>AG RDA Schulungsunterlagen – Modul 3.01: Zusammengesetzte Beschreibung | Stand: 29.02.2016 | CC BY-NC-SA</a:t>
            </a:r>
            <a:endParaRPr lang="de-DE" dirty="0"/>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420888"/>
            <a:ext cx="8229600" cy="1512168"/>
          </a:xfrm>
        </p:spPr>
        <p:txBody>
          <a:bodyPr/>
          <a:lstStyle/>
          <a:p>
            <a:pPr algn="ctr"/>
            <a:r>
              <a:rPr lang="de-DE" dirty="0" smtClean="0"/>
              <a:t>Zusammengesetzte Beschreibung und erste Titelaufnahme nach RDA für eine einzelne Einheit und eine fortlaufende Ressource</a:t>
            </a: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3</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7" name="Foliennummernplatzhalter 6"/>
          <p:cNvSpPr>
            <a:spLocks noGrp="1"/>
          </p:cNvSpPr>
          <p:nvPr>
            <p:ph type="sldNum" sz="quarter" idx="4"/>
          </p:nvPr>
        </p:nvSpPr>
        <p:spPr/>
        <p:txBody>
          <a:bodyPr/>
          <a:lstStyle/>
          <a:p>
            <a:fld id="{8A6690F1-7CA1-4166-A522-500460961984}" type="slidenum">
              <a:rPr lang="de-DE" smtClean="0"/>
              <a:pPr/>
              <a:t>2</a:t>
            </a:fld>
            <a:endParaRPr lang="de-DE"/>
          </a:p>
        </p:txBody>
      </p:sp>
      <p:sp>
        <p:nvSpPr>
          <p:cNvPr id="9" name="Fußzeilenplatzhalter 8"/>
          <p:cNvSpPr>
            <a:spLocks noGrp="1"/>
          </p:cNvSpPr>
          <p:nvPr>
            <p:ph type="ftr" sz="quarter" idx="14"/>
          </p:nvPr>
        </p:nvSpPr>
        <p:spPr>
          <a:xfrm>
            <a:off x="467544" y="6376243"/>
            <a:ext cx="7920880" cy="365125"/>
          </a:xfrm>
        </p:spPr>
        <p:txBody>
          <a:bodyPr/>
          <a:lstStyle/>
          <a:p>
            <a:r>
              <a:rPr lang="de-DE" dirty="0" smtClean="0"/>
              <a:t>AG RDA Schulungsunterlagen – Modul 3.01: Zusammengesetzte Beschreibung | Stand: 29.02.2016 | CC BY-NC-SA</a:t>
            </a:r>
            <a:endParaRPr lang="de-DE"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Beschreibung der Manifestation: einzelne Einheit</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Erscheinungsweise und </a:t>
            </a:r>
            <a:r>
              <a:rPr lang="de-DE" dirty="0" err="1" smtClean="0"/>
              <a:t>Identifikator</a:t>
            </a:r>
            <a:r>
              <a:rPr lang="de-DE" dirty="0" smtClean="0"/>
              <a:t> für die Manifestation</a:t>
            </a:r>
          </a:p>
          <a:p>
            <a:pPr marL="0" indent="0">
              <a:buNone/>
            </a:pPr>
            <a:endParaRPr lang="de-DE" dirty="0" smtClean="0"/>
          </a:p>
          <a:p>
            <a:pPr marL="0" indent="0">
              <a:buNone/>
            </a:pPr>
            <a:endParaRPr lang="de-DE" dirty="0" smtClean="0"/>
          </a:p>
          <a:p>
            <a:pPr marL="0" indent="0">
              <a:buNone/>
            </a:pPr>
            <a:endParaRPr lang="de-DE" dirty="0" smtClean="0"/>
          </a:p>
          <a:p>
            <a:pPr marL="0" indent="0">
              <a:buNone/>
            </a:pPr>
            <a:endParaRPr lang="de-DE" dirty="0" smtClean="0"/>
          </a:p>
          <a:p>
            <a:pPr marL="342000" indent="-342000"/>
            <a:endParaRPr lang="de-DE" dirty="0" smtClean="0"/>
          </a:p>
          <a:p>
            <a:pPr marL="342000" indent="-342000"/>
            <a:r>
              <a:rPr lang="de-DE" dirty="0" smtClean="0"/>
              <a:t>Erscheinungsweise: es handelt sich um eine einzelne Einheit (RDA 2.13) </a:t>
            </a:r>
            <a:endParaRPr lang="de-DE" strike="sngStrike" dirty="0" smtClean="0"/>
          </a:p>
          <a:p>
            <a:pPr marL="342000" indent="-342000"/>
            <a:r>
              <a:rPr lang="de-DE" dirty="0" err="1" smtClean="0"/>
              <a:t>Identifikator</a:t>
            </a:r>
            <a:r>
              <a:rPr lang="de-DE" dirty="0" smtClean="0"/>
              <a:t> kann z</a:t>
            </a:r>
            <a:r>
              <a:rPr lang="de-DE" dirty="0" smtClean="0"/>
              <a:t>. B</a:t>
            </a:r>
            <a:r>
              <a:rPr lang="de-DE" dirty="0" smtClean="0"/>
              <a:t>. auch sein: </a:t>
            </a:r>
          </a:p>
          <a:p>
            <a:pPr marL="342000" indent="-342000">
              <a:buNone/>
            </a:pPr>
            <a:r>
              <a:rPr lang="de-DE" dirty="0" smtClean="0"/>
              <a:t>	URN, ISSN, Produktnummern …</a:t>
            </a:r>
          </a:p>
        </p:txBody>
      </p:sp>
      <p:graphicFrame>
        <p:nvGraphicFramePr>
          <p:cNvPr id="7" name="Tabelle 6"/>
          <p:cNvGraphicFramePr>
            <a:graphicFrameLocks noGrp="1"/>
          </p:cNvGraphicFramePr>
          <p:nvPr>
            <p:extLst>
              <p:ext uri="{D42A27DB-BD31-4B8C-83A1-F6EECF244321}">
                <p14:modId xmlns:p14="http://schemas.microsoft.com/office/powerpoint/2010/main" val="1093031538"/>
              </p:ext>
            </p:extLst>
          </p:nvPr>
        </p:nvGraphicFramePr>
        <p:xfrm>
          <a:off x="251520" y="1912272"/>
          <a:ext cx="8496945" cy="1588736"/>
        </p:xfrm>
        <a:graphic>
          <a:graphicData uri="http://schemas.openxmlformats.org/drawingml/2006/table">
            <a:tbl>
              <a:tblPr firstRow="1" bandRow="1">
                <a:tableStyleId>{5C22544A-7EE6-4342-B048-85BDC9FD1C3A}</a:tableStyleId>
              </a:tblPr>
              <a:tblGrid>
                <a:gridCol w="1345349"/>
                <a:gridCol w="2975131"/>
                <a:gridCol w="4176465"/>
              </a:tblGrid>
              <a:tr h="358629">
                <a:tc>
                  <a:txBody>
                    <a:bodyPr/>
                    <a:lstStyle/>
                    <a:p>
                      <a:pPr marL="0" algn="l" defTabSz="914400" rtl="0" eaLnBrk="1" latinLnBrk="0" hangingPunct="1"/>
                      <a:r>
                        <a:rPr lang="de-DE" sz="1800" b="1" kern="1200" dirty="0" smtClean="0">
                          <a:solidFill>
                            <a:schemeClr val="lt1"/>
                          </a:solidFill>
                          <a:latin typeface="Verdana" panose="020B0604030504040204" pitchFamily="34" charset="0"/>
                          <a:ea typeface="Verdana" panose="020B0604030504040204" pitchFamily="34" charset="0"/>
                          <a:cs typeface="Verdana" panose="020B0604030504040204" pitchFamily="34" charset="0"/>
                        </a:rPr>
                        <a:t>RDA</a:t>
                      </a:r>
                      <a:endParaRPr lang="de-DE" sz="1800" b="1" kern="1200" dirty="0">
                        <a:solidFill>
                          <a:schemeClr val="lt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algn="l" defTabSz="914400" rtl="0" eaLnBrk="1" latinLnBrk="0" hangingPunct="1"/>
                      <a:r>
                        <a:rPr lang="de-DE" sz="1800" b="1" kern="1200" dirty="0" smtClean="0">
                          <a:solidFill>
                            <a:schemeClr val="lt1"/>
                          </a:solidFill>
                          <a:latin typeface="Verdana" panose="020B0604030504040204" pitchFamily="34" charset="0"/>
                          <a:ea typeface="Verdana" panose="020B0604030504040204" pitchFamily="34" charset="0"/>
                          <a:cs typeface="Verdana" panose="020B0604030504040204" pitchFamily="34" charset="0"/>
                        </a:rPr>
                        <a:t>Element</a:t>
                      </a:r>
                      <a:endParaRPr lang="de-DE" sz="1800" b="1" kern="1200" dirty="0">
                        <a:solidFill>
                          <a:schemeClr val="lt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algn="l" defTabSz="914400" rtl="0" eaLnBrk="1" latinLnBrk="0" hangingPunct="1"/>
                      <a:r>
                        <a:rPr lang="de-DE" sz="1800" b="1" kern="1200" dirty="0" smtClean="0">
                          <a:solidFill>
                            <a:schemeClr val="lt1"/>
                          </a:solidFill>
                          <a:latin typeface="Verdana" panose="020B0604030504040204" pitchFamily="34" charset="0"/>
                          <a:ea typeface="Verdana" panose="020B0604030504040204" pitchFamily="34" charset="0"/>
                          <a:cs typeface="Verdana" panose="020B0604030504040204" pitchFamily="34" charset="0"/>
                        </a:rPr>
                        <a:t>Erfassung</a:t>
                      </a:r>
                      <a:endParaRPr lang="de-DE" sz="1800" b="1" kern="1200" dirty="0">
                        <a:solidFill>
                          <a:schemeClr val="lt1"/>
                        </a:solidFill>
                        <a:latin typeface="Verdana" panose="020B0604030504040204" pitchFamily="34" charset="0"/>
                        <a:ea typeface="Verdana" panose="020B0604030504040204" pitchFamily="34" charset="0"/>
                        <a:cs typeface="Verdana" panose="020B0604030504040204" pitchFamily="34" charset="0"/>
                      </a:endParaRPr>
                    </a:p>
                  </a:txBody>
                  <a:tcPr/>
                </a:tc>
              </a:tr>
              <a:tr h="58289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dirty="0" smtClean="0">
                          <a:solidFill>
                            <a:schemeClr val="dk1"/>
                          </a:solidFill>
                          <a:latin typeface="Verdana" pitchFamily="34" charset="0"/>
                          <a:ea typeface="Verdana" pitchFamily="34" charset="0"/>
                          <a:cs typeface="Verdana" pitchFamily="34" charset="0"/>
                        </a:rPr>
                        <a:t>2.13</a:t>
                      </a:r>
                      <a:endParaRPr lang="de-DE" sz="1800" b="1" kern="1200" dirty="0">
                        <a:solidFill>
                          <a:schemeClr val="dk1"/>
                        </a:solidFill>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dirty="0" smtClean="0">
                          <a:solidFill>
                            <a:schemeClr val="dk1"/>
                          </a:solidFill>
                          <a:latin typeface="Verdana" pitchFamily="34" charset="0"/>
                          <a:ea typeface="Verdana" pitchFamily="34" charset="0"/>
                          <a:cs typeface="Verdana" pitchFamily="34" charset="0"/>
                        </a:rPr>
                        <a:t>Erscheinungsweise</a:t>
                      </a:r>
                      <a:endParaRPr lang="de-DE" sz="1800" b="1" kern="1200" dirty="0">
                        <a:solidFill>
                          <a:schemeClr val="dk1"/>
                        </a:solidFill>
                        <a:latin typeface="Verdana" pitchFamily="34" charset="0"/>
                        <a:ea typeface="Verdana" pitchFamily="34" charset="0"/>
                        <a:cs typeface="Verdana" pitchFamily="34" charset="0"/>
                      </a:endParaRPr>
                    </a:p>
                  </a:txBody>
                  <a:tcPr anchor="ctr"/>
                </a:tc>
                <a:tc>
                  <a:txBody>
                    <a:bodyPr/>
                    <a:lstStyle/>
                    <a:p>
                      <a:pPr marL="0" algn="l" defTabSz="914400" rtl="0" eaLnBrk="1" latinLnBrk="0" hangingPunct="1"/>
                      <a:r>
                        <a:rPr lang="de-DE" sz="1800" kern="1200" dirty="0" smtClean="0">
                          <a:solidFill>
                            <a:schemeClr val="dk1"/>
                          </a:solidFill>
                          <a:latin typeface="Verdana" pitchFamily="34" charset="0"/>
                          <a:ea typeface="Verdana" pitchFamily="34" charset="0"/>
                          <a:cs typeface="Verdana" pitchFamily="34" charset="0"/>
                        </a:rPr>
                        <a:t>Einzelne Einheit</a:t>
                      </a:r>
                      <a:endParaRPr lang="de-DE" sz="1800" kern="1200" dirty="0">
                        <a:solidFill>
                          <a:schemeClr val="dk1"/>
                        </a:solidFill>
                        <a:latin typeface="Verdana" pitchFamily="34" charset="0"/>
                        <a:ea typeface="Verdana" pitchFamily="34" charset="0"/>
                        <a:cs typeface="Verdana" pitchFamily="34" charset="0"/>
                      </a:endParaRPr>
                    </a:p>
                  </a:txBody>
                  <a:tcPr anchor="ctr"/>
                </a:tc>
              </a:tr>
              <a:tr h="58289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dirty="0" smtClean="0">
                          <a:solidFill>
                            <a:schemeClr val="dk1"/>
                          </a:solidFill>
                          <a:latin typeface="Verdana" pitchFamily="34" charset="0"/>
                          <a:ea typeface="Verdana" pitchFamily="34" charset="0"/>
                          <a:cs typeface="Verdana" pitchFamily="34" charset="0"/>
                        </a:rPr>
                        <a:t>2.15</a:t>
                      </a:r>
                      <a:endParaRPr lang="de-DE" sz="1800" b="1" kern="1200" dirty="0">
                        <a:solidFill>
                          <a:schemeClr val="dk1"/>
                        </a:solidFill>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dirty="0" err="1" smtClean="0">
                          <a:solidFill>
                            <a:schemeClr val="dk1"/>
                          </a:solidFill>
                          <a:latin typeface="Verdana" pitchFamily="34" charset="0"/>
                          <a:ea typeface="Verdana" pitchFamily="34" charset="0"/>
                          <a:cs typeface="Verdana" pitchFamily="34" charset="0"/>
                        </a:rPr>
                        <a:t>Identifikator</a:t>
                      </a:r>
                      <a:r>
                        <a:rPr lang="de-DE" sz="1800" b="1" kern="1200" dirty="0" smtClean="0">
                          <a:solidFill>
                            <a:schemeClr val="dk1"/>
                          </a:solidFill>
                          <a:latin typeface="Verdana" pitchFamily="34" charset="0"/>
                          <a:ea typeface="Verdana" pitchFamily="34" charset="0"/>
                          <a:cs typeface="Verdana" pitchFamily="34" charset="0"/>
                        </a:rPr>
                        <a:t> für die Manifestation</a:t>
                      </a:r>
                      <a:endParaRPr lang="de-DE" sz="1800" b="1" kern="1200" dirty="0">
                        <a:solidFill>
                          <a:schemeClr val="dk1"/>
                        </a:solidFill>
                        <a:latin typeface="Verdana" pitchFamily="34" charset="0"/>
                        <a:ea typeface="Verdana" pitchFamily="34" charset="0"/>
                        <a:cs typeface="Verdana" pitchFamily="34" charset="0"/>
                      </a:endParaRPr>
                    </a:p>
                  </a:txBody>
                  <a:tcPr anchor="ctr"/>
                </a:tc>
                <a:tc>
                  <a:txBody>
                    <a:bodyPr/>
                    <a:lstStyle/>
                    <a:p>
                      <a:pPr marL="0" algn="l" defTabSz="914400" rtl="0" eaLnBrk="1" latinLnBrk="0" hangingPunct="1"/>
                      <a:r>
                        <a:rPr lang="de-DE" sz="1800" kern="1200" dirty="0" smtClean="0">
                          <a:solidFill>
                            <a:schemeClr val="dk1"/>
                          </a:solidFill>
                          <a:latin typeface="Verdana" pitchFamily="34" charset="0"/>
                          <a:ea typeface="Verdana" pitchFamily="34" charset="0"/>
                          <a:cs typeface="Verdana" pitchFamily="34" charset="0"/>
                        </a:rPr>
                        <a:t>ISBN 978-3-458-17570-4</a:t>
                      </a:r>
                      <a:endParaRPr lang="de-DE" sz="1800" kern="1200" dirty="0">
                        <a:solidFill>
                          <a:schemeClr val="dk1"/>
                        </a:solidFill>
                        <a:latin typeface="Verdana" pitchFamily="34" charset="0"/>
                        <a:ea typeface="Verdana" pitchFamily="34" charset="0"/>
                        <a:cs typeface="Verdana" pitchFamily="34" charset="0"/>
                      </a:endParaRPr>
                    </a:p>
                  </a:txBody>
                  <a:tcPr anchor="ctr"/>
                </a:tc>
              </a:tr>
            </a:tbl>
          </a:graphicData>
        </a:graphic>
      </p:graphicFrame>
      <p:sp>
        <p:nvSpPr>
          <p:cNvPr id="10" name="Foliennummernplatzhalter 9"/>
          <p:cNvSpPr>
            <a:spLocks noGrp="1"/>
          </p:cNvSpPr>
          <p:nvPr>
            <p:ph type="sldNum" sz="quarter" idx="4"/>
          </p:nvPr>
        </p:nvSpPr>
        <p:spPr/>
        <p:txBody>
          <a:bodyPr/>
          <a:lstStyle/>
          <a:p>
            <a:fld id="{8A6690F1-7CA1-4166-A522-500460961984}" type="slidenum">
              <a:rPr lang="de-DE" smtClean="0"/>
              <a:pPr/>
              <a:t>20</a:t>
            </a:fld>
            <a:endParaRPr lang="de-DE"/>
          </a:p>
        </p:txBody>
      </p:sp>
      <p:sp>
        <p:nvSpPr>
          <p:cNvPr id="11" name="Fußzeilenplatzhalter 10"/>
          <p:cNvSpPr>
            <a:spLocks noGrp="1"/>
          </p:cNvSpPr>
          <p:nvPr>
            <p:ph type="ftr" sz="quarter" idx="14"/>
          </p:nvPr>
        </p:nvSpPr>
        <p:spPr>
          <a:xfrm>
            <a:off x="467544" y="6376243"/>
            <a:ext cx="7992888" cy="365125"/>
          </a:xfrm>
        </p:spPr>
        <p:txBody>
          <a:bodyPr/>
          <a:lstStyle/>
          <a:p>
            <a:r>
              <a:rPr lang="de-DE" dirty="0" smtClean="0"/>
              <a:t>AG RDA Schulungsunterlagen – Modul 3.01: Zusammengesetzte Beschreibung | Stand: 29.02.2016 | CC BY-NC-SA</a:t>
            </a:r>
            <a:endParaRPr lang="de-DE"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652934"/>
          </a:xfrm>
        </p:spPr>
        <p:txBody>
          <a:bodyPr/>
          <a:lstStyle/>
          <a:p>
            <a:r>
              <a:rPr lang="de-DE" dirty="0" smtClean="0"/>
              <a:t>Beschreibung der Manifestation: fortlaufende Ressource</a:t>
            </a:r>
            <a:endParaRPr lang="de-DE" sz="2400" b="1" i="1" dirty="0">
              <a:solidFill>
                <a:srgbClr val="FF0000"/>
              </a:solidFill>
            </a:endParaRPr>
          </a:p>
        </p:txBody>
      </p:sp>
      <p:pic>
        <p:nvPicPr>
          <p:cNvPr id="11" name="Grafik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3568" y="1421684"/>
            <a:ext cx="3149131" cy="4379464"/>
          </a:xfrm>
          <a:prstGeom prst="rect">
            <a:avLst/>
          </a:prstGeom>
          <a:ln w="3175">
            <a:solidFill>
              <a:schemeClr val="tx1"/>
            </a:solidFill>
          </a:ln>
        </p:spPr>
      </p:pic>
      <p:pic>
        <p:nvPicPr>
          <p:cNvPr id="12" name="Grafik 11"/>
          <p:cNvPicPr>
            <a:picLocks noChangeAspect="1"/>
          </p:cNvPicPr>
          <p:nvPr/>
        </p:nvPicPr>
        <p:blipFill rotWithShape="1">
          <a:blip r:embed="rId3" cstate="print">
            <a:extLst>
              <a:ext uri="{28A0092B-C50C-407E-A947-70E740481C1C}">
                <a14:useLocalDpi xmlns:a14="http://schemas.microsoft.com/office/drawing/2010/main" val="0"/>
              </a:ext>
            </a:extLst>
          </a:blip>
          <a:srcRect l="2970" t="64823" r="33789" b="3688"/>
          <a:stretch/>
        </p:blipFill>
        <p:spPr>
          <a:xfrm>
            <a:off x="4860031" y="3556902"/>
            <a:ext cx="3066379" cy="2244245"/>
          </a:xfrm>
          <a:prstGeom prst="rect">
            <a:avLst/>
          </a:prstGeom>
          <a:ln w="3175">
            <a:solidFill>
              <a:schemeClr val="tx1"/>
            </a:solidFill>
          </a:ln>
        </p:spPr>
      </p:pic>
      <p:sp>
        <p:nvSpPr>
          <p:cNvPr id="13" name="Textfeld 12"/>
          <p:cNvSpPr txBox="1"/>
          <p:nvPr/>
        </p:nvSpPr>
        <p:spPr>
          <a:xfrm>
            <a:off x="4860032" y="2780928"/>
            <a:ext cx="2687402" cy="646331"/>
          </a:xfrm>
          <a:prstGeom prst="rect">
            <a:avLst/>
          </a:prstGeom>
          <a:solidFill>
            <a:schemeClr val="bg1"/>
          </a:solid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Auf der Rückseite der</a:t>
            </a:r>
          </a:p>
          <a:p>
            <a:r>
              <a:rPr lang="de-DE" dirty="0" smtClean="0">
                <a:latin typeface="Verdana" panose="020B0604030504040204" pitchFamily="34" charset="0"/>
                <a:ea typeface="Verdana" panose="020B0604030504040204" pitchFamily="34" charset="0"/>
                <a:cs typeface="Verdana" panose="020B0604030504040204" pitchFamily="34" charset="0"/>
              </a:rPr>
              <a:t>Titelseite:</a:t>
            </a:r>
          </a:p>
        </p:txBody>
      </p:sp>
      <p:sp>
        <p:nvSpPr>
          <p:cNvPr id="16" name="Textfeld 15"/>
          <p:cNvSpPr txBox="1"/>
          <p:nvPr/>
        </p:nvSpPr>
        <p:spPr>
          <a:xfrm>
            <a:off x="5213285" y="5411357"/>
            <a:ext cx="1080120" cy="184666"/>
          </a:xfrm>
          <a:prstGeom prst="rect">
            <a:avLst/>
          </a:prstGeom>
          <a:noFill/>
        </p:spPr>
        <p:txBody>
          <a:bodyPr wrap="square" rtlCol="0">
            <a:spAutoFit/>
          </a:bodyPr>
          <a:lstStyle/>
          <a:p>
            <a:r>
              <a:rPr lang="de-DE" sz="600" dirty="0" smtClean="0">
                <a:solidFill>
                  <a:schemeClr val="tx1">
                    <a:lumMod val="50000"/>
                    <a:lumOff val="50000"/>
                  </a:schemeClr>
                </a:solidFill>
                <a:latin typeface="Trebuchet MS" pitchFamily="34" charset="0"/>
                <a:ea typeface="Verdana" pitchFamily="34" charset="0"/>
                <a:cs typeface="Verdana" pitchFamily="34" charset="0"/>
              </a:rPr>
              <a:t>ISSN 1234-5678</a:t>
            </a:r>
            <a:endParaRPr lang="de-DE" sz="600" dirty="0">
              <a:solidFill>
                <a:schemeClr val="tx1">
                  <a:lumMod val="50000"/>
                  <a:lumOff val="50000"/>
                </a:schemeClr>
              </a:solidFill>
              <a:latin typeface="Trebuchet MS" pitchFamily="34" charset="0"/>
              <a:ea typeface="Verdana" pitchFamily="34" charset="0"/>
              <a:cs typeface="Verdana" pitchFamily="34" charset="0"/>
            </a:endParaRPr>
          </a:p>
        </p:txBody>
      </p:sp>
      <p:sp>
        <p:nvSpPr>
          <p:cNvPr id="10" name="Rechteck 9"/>
          <p:cNvSpPr/>
          <p:nvPr/>
        </p:nvSpPr>
        <p:spPr>
          <a:xfrm>
            <a:off x="5229697" y="5435599"/>
            <a:ext cx="648072" cy="134184"/>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 name="Foliennummernplatzhalter 16"/>
          <p:cNvSpPr>
            <a:spLocks noGrp="1"/>
          </p:cNvSpPr>
          <p:nvPr>
            <p:ph type="sldNum" sz="quarter" idx="4"/>
          </p:nvPr>
        </p:nvSpPr>
        <p:spPr/>
        <p:txBody>
          <a:bodyPr/>
          <a:lstStyle/>
          <a:p>
            <a:fld id="{8A6690F1-7CA1-4166-A522-500460961984}" type="slidenum">
              <a:rPr lang="de-DE" smtClean="0"/>
              <a:pPr/>
              <a:t>21</a:t>
            </a:fld>
            <a:endParaRPr lang="de-DE"/>
          </a:p>
        </p:txBody>
      </p:sp>
      <p:sp>
        <p:nvSpPr>
          <p:cNvPr id="18" name="Fußzeilenplatzhalter 17"/>
          <p:cNvSpPr>
            <a:spLocks noGrp="1"/>
          </p:cNvSpPr>
          <p:nvPr>
            <p:ph type="ftr" sz="quarter" idx="14"/>
          </p:nvPr>
        </p:nvSpPr>
        <p:spPr>
          <a:xfrm>
            <a:off x="467544" y="6376243"/>
            <a:ext cx="7920880" cy="365125"/>
          </a:xfrm>
        </p:spPr>
        <p:txBody>
          <a:bodyPr/>
          <a:lstStyle/>
          <a:p>
            <a:r>
              <a:rPr lang="de-DE" dirty="0" smtClean="0"/>
              <a:t>AG RDA Schulungsunterlagen – Modul 3.01: Zusammengesetzte Beschreibung | Stand: 29.02.2016 | CC BY-NC-SA</a:t>
            </a:r>
            <a:endParaRPr lang="de-DE" dirty="0"/>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652934"/>
          </a:xfrm>
        </p:spPr>
        <p:txBody>
          <a:bodyPr/>
          <a:lstStyle/>
          <a:p>
            <a:r>
              <a:rPr lang="de-DE" dirty="0" smtClean="0"/>
              <a:t>Beschreibung der Manifestation: fortlaufende Ressource</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Erscheinungsweise und </a:t>
            </a:r>
            <a:r>
              <a:rPr lang="de-DE" dirty="0" err="1" smtClean="0"/>
              <a:t>Identifikator</a:t>
            </a:r>
            <a:r>
              <a:rPr lang="de-DE" dirty="0" smtClean="0"/>
              <a:t> für die Manifestation</a:t>
            </a:r>
          </a:p>
          <a:p>
            <a:pPr marL="0" indent="0">
              <a:buNone/>
            </a:pPr>
            <a:endParaRPr lang="de-DE" dirty="0" smtClean="0"/>
          </a:p>
          <a:p>
            <a:pPr marL="0" indent="0">
              <a:buNone/>
            </a:pPr>
            <a:endParaRPr lang="de-DE" dirty="0" smtClean="0"/>
          </a:p>
          <a:p>
            <a:pPr marL="0" indent="0">
              <a:buNone/>
            </a:pPr>
            <a:endParaRPr lang="de-DE" dirty="0" smtClean="0"/>
          </a:p>
          <a:p>
            <a:pPr marL="0" indent="0">
              <a:buNone/>
            </a:pPr>
            <a:endParaRPr lang="de-DE" dirty="0" smtClean="0"/>
          </a:p>
          <a:p>
            <a:pPr marL="342000" indent="-342000"/>
            <a:endParaRPr lang="de-DE" dirty="0" smtClean="0"/>
          </a:p>
          <a:p>
            <a:pPr marL="342000" indent="-342000"/>
            <a:r>
              <a:rPr lang="de-DE" dirty="0" smtClean="0"/>
              <a:t>Erscheinungsweise:</a:t>
            </a:r>
          </a:p>
          <a:p>
            <a:pPr marL="342000" indent="-342000">
              <a:buNone/>
            </a:pPr>
            <a:r>
              <a:rPr lang="de-DE" dirty="0" smtClean="0"/>
              <a:t>	Vgl. auch die Hinweise zur Abgrenzung in Modul 2</a:t>
            </a:r>
            <a:endParaRPr lang="de-DE" dirty="0" smtClean="0">
              <a:solidFill>
                <a:srgbClr val="FF0000"/>
              </a:solidFill>
            </a:endParaRPr>
          </a:p>
          <a:p>
            <a:pPr marL="342000" indent="-342000">
              <a:buNone/>
            </a:pPr>
            <a:endParaRPr lang="de-DE" dirty="0" smtClean="0"/>
          </a:p>
        </p:txBody>
      </p:sp>
      <p:graphicFrame>
        <p:nvGraphicFramePr>
          <p:cNvPr id="7" name="Tabelle 6"/>
          <p:cNvGraphicFramePr>
            <a:graphicFrameLocks noGrp="1"/>
          </p:cNvGraphicFramePr>
          <p:nvPr>
            <p:extLst>
              <p:ext uri="{D42A27DB-BD31-4B8C-83A1-F6EECF244321}">
                <p14:modId xmlns:p14="http://schemas.microsoft.com/office/powerpoint/2010/main" val="1093031538"/>
              </p:ext>
            </p:extLst>
          </p:nvPr>
        </p:nvGraphicFramePr>
        <p:xfrm>
          <a:off x="251520" y="1912272"/>
          <a:ext cx="8496945" cy="1588736"/>
        </p:xfrm>
        <a:graphic>
          <a:graphicData uri="http://schemas.openxmlformats.org/drawingml/2006/table">
            <a:tbl>
              <a:tblPr firstRow="1" bandRow="1">
                <a:tableStyleId>{5C22544A-7EE6-4342-B048-85BDC9FD1C3A}</a:tableStyleId>
              </a:tblPr>
              <a:tblGrid>
                <a:gridCol w="1345349"/>
                <a:gridCol w="2903123"/>
                <a:gridCol w="4248473"/>
              </a:tblGrid>
              <a:tr h="358629">
                <a:tc>
                  <a:txBody>
                    <a:bodyPr/>
                    <a:lstStyle/>
                    <a:p>
                      <a:pPr marL="0" algn="l" defTabSz="914400" rtl="0" eaLnBrk="1" latinLnBrk="0" hangingPunct="1"/>
                      <a:r>
                        <a:rPr lang="de-DE" sz="1800" b="1" kern="1200" dirty="0" smtClean="0">
                          <a:solidFill>
                            <a:schemeClr val="lt1"/>
                          </a:solidFill>
                          <a:latin typeface="Verdana" panose="020B0604030504040204" pitchFamily="34" charset="0"/>
                          <a:ea typeface="Verdana" panose="020B0604030504040204" pitchFamily="34" charset="0"/>
                          <a:cs typeface="Verdana" panose="020B0604030504040204" pitchFamily="34" charset="0"/>
                        </a:rPr>
                        <a:t>RDA</a:t>
                      </a:r>
                      <a:endParaRPr lang="de-DE" sz="1800" b="1" kern="1200" dirty="0">
                        <a:solidFill>
                          <a:schemeClr val="lt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algn="l" defTabSz="914400" rtl="0" eaLnBrk="1" latinLnBrk="0" hangingPunct="1"/>
                      <a:r>
                        <a:rPr lang="de-DE" sz="1800" b="1" kern="1200" dirty="0" smtClean="0">
                          <a:solidFill>
                            <a:schemeClr val="lt1"/>
                          </a:solidFill>
                          <a:latin typeface="Verdana" panose="020B0604030504040204" pitchFamily="34" charset="0"/>
                          <a:ea typeface="Verdana" panose="020B0604030504040204" pitchFamily="34" charset="0"/>
                          <a:cs typeface="Verdana" panose="020B0604030504040204" pitchFamily="34" charset="0"/>
                        </a:rPr>
                        <a:t>Element</a:t>
                      </a:r>
                      <a:endParaRPr lang="de-DE" sz="1800" b="1" kern="1200" dirty="0">
                        <a:solidFill>
                          <a:schemeClr val="lt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algn="l" defTabSz="914400" rtl="0" eaLnBrk="1" latinLnBrk="0" hangingPunct="1"/>
                      <a:r>
                        <a:rPr lang="de-DE" sz="1800" b="1" kern="1200" dirty="0" smtClean="0">
                          <a:solidFill>
                            <a:schemeClr val="lt1"/>
                          </a:solidFill>
                          <a:latin typeface="Verdana" panose="020B0604030504040204" pitchFamily="34" charset="0"/>
                          <a:ea typeface="Verdana" panose="020B0604030504040204" pitchFamily="34" charset="0"/>
                          <a:cs typeface="Verdana" panose="020B0604030504040204" pitchFamily="34" charset="0"/>
                        </a:rPr>
                        <a:t>Erfassung</a:t>
                      </a:r>
                      <a:endParaRPr lang="de-DE" sz="1800" b="1" kern="1200" dirty="0">
                        <a:solidFill>
                          <a:schemeClr val="lt1"/>
                        </a:solidFill>
                        <a:latin typeface="Verdana" panose="020B0604030504040204" pitchFamily="34" charset="0"/>
                        <a:ea typeface="Verdana" panose="020B0604030504040204" pitchFamily="34" charset="0"/>
                        <a:cs typeface="Verdana" panose="020B0604030504040204" pitchFamily="34" charset="0"/>
                      </a:endParaRPr>
                    </a:p>
                  </a:txBody>
                  <a:tcPr/>
                </a:tc>
              </a:tr>
              <a:tr h="58289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dirty="0" smtClean="0">
                          <a:solidFill>
                            <a:schemeClr val="dk1"/>
                          </a:solidFill>
                          <a:latin typeface="Verdana" pitchFamily="34" charset="0"/>
                          <a:ea typeface="Verdana" pitchFamily="34" charset="0"/>
                          <a:cs typeface="Verdana" pitchFamily="34" charset="0"/>
                        </a:rPr>
                        <a:t>2.13</a:t>
                      </a:r>
                      <a:endParaRPr lang="de-DE" sz="1800" b="1" kern="1200" dirty="0">
                        <a:solidFill>
                          <a:schemeClr val="dk1"/>
                        </a:solidFill>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dirty="0" smtClean="0">
                          <a:solidFill>
                            <a:schemeClr val="dk1"/>
                          </a:solidFill>
                          <a:latin typeface="Verdana" pitchFamily="34" charset="0"/>
                          <a:ea typeface="Verdana" pitchFamily="34" charset="0"/>
                          <a:cs typeface="Verdana" pitchFamily="34" charset="0"/>
                        </a:rPr>
                        <a:t>Erscheinungsweise</a:t>
                      </a:r>
                      <a:endParaRPr lang="de-DE" sz="1800" b="1" kern="1200" dirty="0">
                        <a:solidFill>
                          <a:schemeClr val="dk1"/>
                        </a:solidFill>
                        <a:latin typeface="Verdana" pitchFamily="34" charset="0"/>
                        <a:ea typeface="Verdana" pitchFamily="34" charset="0"/>
                        <a:cs typeface="Verdana" pitchFamily="34" charset="0"/>
                      </a:endParaRPr>
                    </a:p>
                  </a:txBody>
                  <a:tcPr anchor="ctr"/>
                </a:tc>
                <a:tc>
                  <a:txBody>
                    <a:bodyPr/>
                    <a:lstStyle/>
                    <a:p>
                      <a:pPr marL="0" algn="l" defTabSz="914400" rtl="0" eaLnBrk="1" latinLnBrk="0" hangingPunct="1"/>
                      <a:r>
                        <a:rPr lang="de-DE" sz="1800" kern="1200" dirty="0" smtClean="0">
                          <a:solidFill>
                            <a:schemeClr val="dk1"/>
                          </a:solidFill>
                          <a:latin typeface="Verdana" pitchFamily="34" charset="0"/>
                          <a:ea typeface="Verdana" pitchFamily="34" charset="0"/>
                          <a:cs typeface="Verdana" pitchFamily="34" charset="0"/>
                        </a:rPr>
                        <a:t>Fortlaufende </a:t>
                      </a:r>
                      <a:r>
                        <a:rPr lang="de-DE" sz="1800" kern="1200" baseline="0" dirty="0" smtClean="0">
                          <a:solidFill>
                            <a:schemeClr val="dk1"/>
                          </a:solidFill>
                          <a:latin typeface="Verdana" pitchFamily="34" charset="0"/>
                          <a:ea typeface="Verdana" pitchFamily="34" charset="0"/>
                          <a:cs typeface="Verdana" pitchFamily="34" charset="0"/>
                        </a:rPr>
                        <a:t>Ressource</a:t>
                      </a:r>
                      <a:endParaRPr lang="de-DE" sz="1800" kern="1200" dirty="0">
                        <a:solidFill>
                          <a:schemeClr val="dk1"/>
                        </a:solidFill>
                        <a:latin typeface="Verdana" pitchFamily="34" charset="0"/>
                        <a:ea typeface="Verdana" pitchFamily="34" charset="0"/>
                        <a:cs typeface="Verdana" pitchFamily="34" charset="0"/>
                      </a:endParaRPr>
                    </a:p>
                  </a:txBody>
                  <a:tcPr anchor="ctr"/>
                </a:tc>
              </a:tr>
              <a:tr h="58289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dirty="0" smtClean="0">
                          <a:solidFill>
                            <a:schemeClr val="dk1"/>
                          </a:solidFill>
                          <a:latin typeface="Verdana" pitchFamily="34" charset="0"/>
                          <a:ea typeface="Verdana" pitchFamily="34" charset="0"/>
                          <a:cs typeface="Verdana" pitchFamily="34" charset="0"/>
                        </a:rPr>
                        <a:t>2.15</a:t>
                      </a:r>
                      <a:endParaRPr lang="de-DE" sz="1800" b="1" kern="1200" dirty="0">
                        <a:solidFill>
                          <a:schemeClr val="dk1"/>
                        </a:solidFill>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dirty="0" err="1" smtClean="0">
                          <a:solidFill>
                            <a:schemeClr val="dk1"/>
                          </a:solidFill>
                          <a:latin typeface="Verdana" pitchFamily="34" charset="0"/>
                          <a:ea typeface="Verdana" pitchFamily="34" charset="0"/>
                          <a:cs typeface="Verdana" pitchFamily="34" charset="0"/>
                        </a:rPr>
                        <a:t>Identifikator</a:t>
                      </a:r>
                      <a:r>
                        <a:rPr lang="de-DE" sz="1800" b="1" kern="1200" dirty="0" smtClean="0">
                          <a:solidFill>
                            <a:schemeClr val="dk1"/>
                          </a:solidFill>
                          <a:latin typeface="Verdana" pitchFamily="34" charset="0"/>
                          <a:ea typeface="Verdana" pitchFamily="34" charset="0"/>
                          <a:cs typeface="Verdana" pitchFamily="34" charset="0"/>
                        </a:rPr>
                        <a:t> für die Manifestation</a:t>
                      </a:r>
                      <a:endParaRPr lang="de-DE" sz="1800" b="1" kern="1200" dirty="0">
                        <a:solidFill>
                          <a:schemeClr val="dk1"/>
                        </a:solidFill>
                        <a:latin typeface="Verdana" pitchFamily="34" charset="0"/>
                        <a:ea typeface="Verdana" pitchFamily="34" charset="0"/>
                        <a:cs typeface="Verdana" pitchFamily="34" charset="0"/>
                      </a:endParaRPr>
                    </a:p>
                  </a:txBody>
                  <a:tcPr anchor="ctr"/>
                </a:tc>
                <a:tc>
                  <a:txBody>
                    <a:bodyPr/>
                    <a:lstStyle/>
                    <a:p>
                      <a:pPr marL="0" algn="l" defTabSz="914400" rtl="0" eaLnBrk="1" latinLnBrk="0" hangingPunct="1"/>
                      <a:r>
                        <a:rPr lang="de-DE" sz="1800" kern="1200" dirty="0" smtClean="0">
                          <a:solidFill>
                            <a:schemeClr val="tx1"/>
                          </a:solidFill>
                          <a:latin typeface="Verdana" pitchFamily="34" charset="0"/>
                          <a:ea typeface="Verdana" pitchFamily="34" charset="0"/>
                          <a:cs typeface="Verdana" pitchFamily="34" charset="0"/>
                        </a:rPr>
                        <a:t>ISSN 1234-5678</a:t>
                      </a:r>
                      <a:endParaRPr lang="de-DE" sz="1800" kern="1200" dirty="0">
                        <a:solidFill>
                          <a:schemeClr val="tx1"/>
                        </a:solidFill>
                        <a:latin typeface="Verdana" pitchFamily="34" charset="0"/>
                        <a:ea typeface="Verdana" pitchFamily="34" charset="0"/>
                        <a:cs typeface="Verdana" pitchFamily="34" charset="0"/>
                      </a:endParaRPr>
                    </a:p>
                  </a:txBody>
                  <a:tcPr anchor="ctr"/>
                </a:tc>
              </a:tr>
            </a:tbl>
          </a:graphicData>
        </a:graphic>
      </p:graphicFrame>
      <p:sp>
        <p:nvSpPr>
          <p:cNvPr id="10" name="Foliennummernplatzhalter 9"/>
          <p:cNvSpPr>
            <a:spLocks noGrp="1"/>
          </p:cNvSpPr>
          <p:nvPr>
            <p:ph type="sldNum" sz="quarter" idx="4"/>
          </p:nvPr>
        </p:nvSpPr>
        <p:spPr/>
        <p:txBody>
          <a:bodyPr/>
          <a:lstStyle/>
          <a:p>
            <a:fld id="{8A6690F1-7CA1-4166-A522-500460961984}" type="slidenum">
              <a:rPr lang="de-DE" smtClean="0"/>
              <a:pPr/>
              <a:t>22</a:t>
            </a:fld>
            <a:endParaRPr lang="de-DE"/>
          </a:p>
        </p:txBody>
      </p:sp>
      <p:sp>
        <p:nvSpPr>
          <p:cNvPr id="11" name="Fußzeilenplatzhalter 10"/>
          <p:cNvSpPr>
            <a:spLocks noGrp="1"/>
          </p:cNvSpPr>
          <p:nvPr>
            <p:ph type="ftr" sz="quarter" idx="14"/>
          </p:nvPr>
        </p:nvSpPr>
        <p:spPr>
          <a:xfrm>
            <a:off x="467544" y="6376243"/>
            <a:ext cx="7992888" cy="365125"/>
          </a:xfrm>
        </p:spPr>
        <p:txBody>
          <a:bodyPr/>
          <a:lstStyle/>
          <a:p>
            <a:r>
              <a:rPr lang="de-DE" dirty="0" smtClean="0"/>
              <a:t>AG RDA Schulungsunterlagen – Modul 3.01: Zusammengesetzte Beschreibung | Stand: 29.02.2016 | CC BY-NC-SA</a:t>
            </a:r>
            <a:endParaRPr lang="de-DE"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32656"/>
            <a:ext cx="8640960" cy="432048"/>
          </a:xfrm>
        </p:spPr>
        <p:txBody>
          <a:bodyPr/>
          <a:lstStyle/>
          <a:p>
            <a:r>
              <a:rPr lang="de-DE" dirty="0" smtClean="0"/>
              <a:t>Beschreibung der Manifestation: einzelne Einheit</a:t>
            </a:r>
            <a:endParaRPr lang="de-DE" dirty="0"/>
          </a:p>
        </p:txBody>
      </p:sp>
      <p:pic>
        <p:nvPicPr>
          <p:cNvPr id="8" name="Grafik 7" descr="Vor_der_Zeit_Titelseite.jpg"/>
          <p:cNvPicPr>
            <a:picLocks noChangeAspect="1"/>
          </p:cNvPicPr>
          <p:nvPr/>
        </p:nvPicPr>
        <p:blipFill>
          <a:blip r:embed="rId2" cstate="print"/>
          <a:stretch>
            <a:fillRect/>
          </a:stretch>
        </p:blipFill>
        <p:spPr>
          <a:xfrm>
            <a:off x="1187624" y="987376"/>
            <a:ext cx="2583132" cy="5328592"/>
          </a:xfrm>
          <a:prstGeom prst="rect">
            <a:avLst/>
          </a:prstGeom>
          <a:ln w="12700">
            <a:solidFill>
              <a:schemeClr val="tx1"/>
            </a:solidFill>
          </a:ln>
        </p:spPr>
      </p:pic>
      <p:sp>
        <p:nvSpPr>
          <p:cNvPr id="16" name="Rechteck 15"/>
          <p:cNvSpPr/>
          <p:nvPr/>
        </p:nvSpPr>
        <p:spPr>
          <a:xfrm>
            <a:off x="7092280" y="1302266"/>
            <a:ext cx="360040" cy="187200"/>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026" name="Picture 2"/>
          <p:cNvPicPr>
            <a:picLocks noChangeAspect="1" noChangeArrowheads="1"/>
          </p:cNvPicPr>
          <p:nvPr/>
        </p:nvPicPr>
        <p:blipFill>
          <a:blip r:embed="rId3" cstate="print"/>
          <a:srcRect/>
          <a:stretch>
            <a:fillRect/>
          </a:stretch>
        </p:blipFill>
        <p:spPr bwMode="auto">
          <a:xfrm>
            <a:off x="5220072" y="1268760"/>
            <a:ext cx="3200400" cy="2562225"/>
          </a:xfrm>
          <a:prstGeom prst="rect">
            <a:avLst/>
          </a:prstGeom>
          <a:noFill/>
          <a:ln w="12700">
            <a:solidFill>
              <a:schemeClr val="tx1"/>
            </a:solidFill>
            <a:miter lim="800000"/>
            <a:headEnd/>
            <a:tailEnd/>
          </a:ln>
        </p:spPr>
      </p:pic>
      <p:sp>
        <p:nvSpPr>
          <p:cNvPr id="24" name="Textfeld 23"/>
          <p:cNvSpPr txBox="1"/>
          <p:nvPr/>
        </p:nvSpPr>
        <p:spPr>
          <a:xfrm>
            <a:off x="4788024" y="4365104"/>
            <a:ext cx="3024336" cy="1077218"/>
          </a:xfrm>
          <a:prstGeom prst="rect">
            <a:avLst/>
          </a:prstGeom>
          <a:noFill/>
          <a:ln w="12700">
            <a:solidFill>
              <a:schemeClr val="tx1"/>
            </a:solidFill>
          </a:ln>
        </p:spPr>
        <p:txBody>
          <a:bodyPr wrap="square" rtlCol="0">
            <a:spAutoFit/>
          </a:bodyPr>
          <a:lstStyle/>
          <a:p>
            <a:r>
              <a:rPr lang="de-DE" sz="1600" dirty="0" smtClean="0">
                <a:latin typeface="Verdana" pitchFamily="34" charset="0"/>
                <a:ea typeface="Verdana" pitchFamily="34" charset="0"/>
                <a:cs typeface="Verdana" pitchFamily="34" charset="0"/>
              </a:rPr>
              <a:t>186 Seiten, Christoph Hein wurde 1944 geboren, </a:t>
            </a:r>
          </a:p>
          <a:p>
            <a:r>
              <a:rPr lang="de-DE" sz="1600" dirty="0" smtClean="0">
                <a:latin typeface="Verdana" pitchFamily="34" charset="0"/>
                <a:ea typeface="Verdana" pitchFamily="34" charset="0"/>
                <a:cs typeface="Verdana" pitchFamily="34" charset="0"/>
              </a:rPr>
              <a:t>die Sprache des Textes ist Deutsch</a:t>
            </a:r>
            <a:endParaRPr lang="de-DE" sz="1600" dirty="0">
              <a:latin typeface="Verdana" pitchFamily="34" charset="0"/>
              <a:ea typeface="Verdana" pitchFamily="34" charset="0"/>
              <a:cs typeface="Verdana" pitchFamily="34" charset="0"/>
            </a:endParaRPr>
          </a:p>
        </p:txBody>
      </p:sp>
      <p:sp>
        <p:nvSpPr>
          <p:cNvPr id="19" name="Rechteck 18"/>
          <p:cNvSpPr/>
          <p:nvPr/>
        </p:nvSpPr>
        <p:spPr>
          <a:xfrm>
            <a:off x="4879282" y="4408237"/>
            <a:ext cx="1152128" cy="259157"/>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Foliennummernplatzhalter 9"/>
          <p:cNvSpPr>
            <a:spLocks noGrp="1"/>
          </p:cNvSpPr>
          <p:nvPr>
            <p:ph type="sldNum" sz="quarter" idx="4"/>
          </p:nvPr>
        </p:nvSpPr>
        <p:spPr/>
        <p:txBody>
          <a:bodyPr/>
          <a:lstStyle/>
          <a:p>
            <a:fld id="{8A6690F1-7CA1-4166-A522-500460961984}" type="slidenum">
              <a:rPr lang="de-DE" smtClean="0"/>
              <a:pPr/>
              <a:t>23</a:t>
            </a:fld>
            <a:endParaRPr lang="de-DE"/>
          </a:p>
        </p:txBody>
      </p:sp>
      <p:sp>
        <p:nvSpPr>
          <p:cNvPr id="11" name="Fußzeilenplatzhalter 10"/>
          <p:cNvSpPr>
            <a:spLocks noGrp="1"/>
          </p:cNvSpPr>
          <p:nvPr>
            <p:ph type="ftr" sz="quarter" idx="14"/>
          </p:nvPr>
        </p:nvSpPr>
        <p:spPr>
          <a:xfrm>
            <a:off x="467544" y="6376243"/>
            <a:ext cx="7952928" cy="365125"/>
          </a:xfrm>
        </p:spPr>
        <p:txBody>
          <a:bodyPr/>
          <a:lstStyle/>
          <a:p>
            <a:r>
              <a:rPr lang="de-DE" dirty="0" smtClean="0"/>
              <a:t>AG RDA Schulungsunterlagen – Modul 3.01: Zusammengesetzte Beschreibung | Stand: 29.02.2016 | CC BY-NC-SA</a:t>
            </a:r>
            <a:endParaRPr lang="de-DE" dirty="0"/>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Beschreibung der Manifestation: einzelne Einheit </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Beschreibung des Datenträgers</a:t>
            </a:r>
          </a:p>
          <a:p>
            <a:pPr marL="0" indent="0">
              <a:buNone/>
            </a:pPr>
            <a:endParaRPr lang="de-DE" dirty="0" smtClean="0"/>
          </a:p>
          <a:p>
            <a:pPr marL="0" indent="0">
              <a:buNone/>
            </a:pPr>
            <a:endParaRPr lang="de-DE" dirty="0" smtClean="0"/>
          </a:p>
          <a:p>
            <a:pPr marL="0" indent="0">
              <a:buNone/>
            </a:pPr>
            <a:endParaRPr lang="de-DE" dirty="0" smtClean="0"/>
          </a:p>
          <a:p>
            <a:pPr marL="0" indent="0">
              <a:buNone/>
            </a:pPr>
            <a:endParaRPr lang="de-DE" dirty="0" smtClean="0"/>
          </a:p>
          <a:p>
            <a:pPr marL="341313" indent="-341313"/>
            <a:endParaRPr lang="de-DE" dirty="0" smtClean="0"/>
          </a:p>
          <a:p>
            <a:pPr marL="341313" indent="-341313"/>
            <a:endParaRPr lang="de-DE" dirty="0" smtClean="0"/>
          </a:p>
          <a:p>
            <a:pPr marL="341313" indent="-341313"/>
            <a:r>
              <a:rPr lang="de-DE" dirty="0" smtClean="0"/>
              <a:t>Begriffe für Medientyp und Datenträgertyp sind fest vorgegeben</a:t>
            </a:r>
          </a:p>
          <a:p>
            <a:pPr marL="341313" indent="-341313"/>
            <a:r>
              <a:rPr lang="de-DE" dirty="0" smtClean="0"/>
              <a:t>letzte gezählte Seite im Buch </a:t>
            </a:r>
          </a:p>
          <a:p>
            <a:pPr marL="341313" indent="-341313">
              <a:buNone/>
            </a:pPr>
            <a:r>
              <a:rPr lang="de-DE" dirty="0" smtClean="0"/>
              <a:t>	-&gt; Grundlage für den Umfang</a:t>
            </a:r>
          </a:p>
          <a:p>
            <a:pPr marL="341313" indent="-341313"/>
            <a:r>
              <a:rPr lang="de-DE" dirty="0" smtClean="0"/>
              <a:t>Begriffe wie Seiten, Blatt… nicht abkürzen!</a:t>
            </a:r>
          </a:p>
        </p:txBody>
      </p:sp>
      <p:graphicFrame>
        <p:nvGraphicFramePr>
          <p:cNvPr id="7" name="Tabelle 6"/>
          <p:cNvGraphicFramePr>
            <a:graphicFrameLocks noGrp="1"/>
          </p:cNvGraphicFramePr>
          <p:nvPr>
            <p:extLst>
              <p:ext uri="{D42A27DB-BD31-4B8C-83A1-F6EECF244321}">
                <p14:modId xmlns:p14="http://schemas.microsoft.com/office/powerpoint/2010/main" val="1093031538"/>
              </p:ext>
            </p:extLst>
          </p:nvPr>
        </p:nvGraphicFramePr>
        <p:xfrm>
          <a:off x="251520" y="1377889"/>
          <a:ext cx="8496945" cy="1979103"/>
        </p:xfrm>
        <a:graphic>
          <a:graphicData uri="http://schemas.openxmlformats.org/drawingml/2006/table">
            <a:tbl>
              <a:tblPr firstRow="1" bandRow="1">
                <a:tableStyleId>{5C22544A-7EE6-4342-B048-85BDC9FD1C3A}</a:tableStyleId>
              </a:tblPr>
              <a:tblGrid>
                <a:gridCol w="936104"/>
                <a:gridCol w="2808312"/>
                <a:gridCol w="4752529"/>
              </a:tblGrid>
              <a:tr h="33087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3778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baseline="0" dirty="0" smtClean="0">
                          <a:latin typeface="Verdana" pitchFamily="34" charset="0"/>
                          <a:ea typeface="Verdana" pitchFamily="34" charset="0"/>
                          <a:cs typeface="Verdana" pitchFamily="34" charset="0"/>
                        </a:rPr>
                        <a:t>3.2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Medientyp</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ohne Hilfsmittel zu benutzen</a:t>
                      </a:r>
                      <a:endParaRPr lang="de-DE" sz="1800" dirty="0">
                        <a:latin typeface="Verdana" pitchFamily="34" charset="0"/>
                        <a:ea typeface="Verdana" pitchFamily="34" charset="0"/>
                        <a:cs typeface="Verdana" pitchFamily="34" charset="0"/>
                      </a:endParaRPr>
                    </a:p>
                  </a:txBody>
                  <a:tcPr anchor="ctr"/>
                </a:tc>
              </a:tr>
              <a:tr h="53778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3.3</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Datenträgertyp</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Band</a:t>
                      </a:r>
                      <a:endParaRPr lang="de-DE" sz="1800" dirty="0">
                        <a:latin typeface="Verdana" pitchFamily="34" charset="0"/>
                        <a:ea typeface="Verdana" pitchFamily="34" charset="0"/>
                        <a:cs typeface="Verdana" pitchFamily="34" charset="0"/>
                      </a:endParaRPr>
                    </a:p>
                  </a:txBody>
                  <a:tcPr anchor="ctr"/>
                </a:tc>
              </a:tr>
              <a:tr h="53778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3.4</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Umfang</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186 Seiten</a:t>
                      </a:r>
                      <a:endParaRPr lang="de-DE" sz="1800" dirty="0">
                        <a:latin typeface="Verdana" pitchFamily="34" charset="0"/>
                        <a:ea typeface="Verdana" pitchFamily="34" charset="0"/>
                        <a:cs typeface="Verdana" pitchFamily="34" charset="0"/>
                      </a:endParaRPr>
                    </a:p>
                  </a:txBody>
                  <a:tcPr anchor="ctr"/>
                </a:tc>
              </a:tr>
            </a:tbl>
          </a:graphicData>
        </a:graphic>
      </p:graphicFrame>
      <p:sp>
        <p:nvSpPr>
          <p:cNvPr id="10" name="Foliennummernplatzhalter 9"/>
          <p:cNvSpPr>
            <a:spLocks noGrp="1"/>
          </p:cNvSpPr>
          <p:nvPr>
            <p:ph type="sldNum" sz="quarter" idx="4"/>
          </p:nvPr>
        </p:nvSpPr>
        <p:spPr/>
        <p:txBody>
          <a:bodyPr/>
          <a:lstStyle/>
          <a:p>
            <a:fld id="{8A6690F1-7CA1-4166-A522-500460961984}" type="slidenum">
              <a:rPr lang="de-DE" smtClean="0"/>
              <a:pPr/>
              <a:t>24</a:t>
            </a:fld>
            <a:endParaRPr lang="de-DE"/>
          </a:p>
        </p:txBody>
      </p:sp>
      <p:sp>
        <p:nvSpPr>
          <p:cNvPr id="11" name="Fußzeilenplatzhalter 10"/>
          <p:cNvSpPr>
            <a:spLocks noGrp="1"/>
          </p:cNvSpPr>
          <p:nvPr>
            <p:ph type="ftr" sz="quarter" idx="14"/>
          </p:nvPr>
        </p:nvSpPr>
        <p:spPr>
          <a:xfrm>
            <a:off x="467544" y="6376243"/>
            <a:ext cx="7920880" cy="365125"/>
          </a:xfrm>
        </p:spPr>
        <p:txBody>
          <a:bodyPr/>
          <a:lstStyle/>
          <a:p>
            <a:r>
              <a:rPr lang="de-DE" dirty="0" smtClean="0"/>
              <a:t>AG RDA Schulungsunterlagen – Modul 3.01: Zusammengesetzte Beschreibung | Stand: 29.02.2016 | CC BY-NC-SA</a:t>
            </a:r>
            <a:endParaRPr lang="de-DE"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Beschreibung der Manifestation: fortlaufende Ressource</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Beschreibung des Datenträgers</a:t>
            </a:r>
            <a:endParaRPr lang="de-DE" i="1" dirty="0" smtClean="0"/>
          </a:p>
          <a:p>
            <a:pPr marL="0" indent="0">
              <a:buNone/>
            </a:pPr>
            <a:endParaRPr lang="de-DE" dirty="0" smtClean="0"/>
          </a:p>
          <a:p>
            <a:pPr marL="0" indent="0">
              <a:buNone/>
            </a:pPr>
            <a:endParaRPr lang="de-DE" dirty="0" smtClean="0"/>
          </a:p>
          <a:p>
            <a:pPr marL="0" indent="0">
              <a:buNone/>
            </a:pPr>
            <a:endParaRPr lang="de-DE" dirty="0" smtClean="0"/>
          </a:p>
          <a:p>
            <a:pPr marL="0" indent="0">
              <a:buNone/>
            </a:pPr>
            <a:endParaRPr lang="de-DE" dirty="0" smtClean="0"/>
          </a:p>
          <a:p>
            <a:pPr marL="341313" indent="-341313"/>
            <a:endParaRPr lang="de-DE" dirty="0" smtClean="0"/>
          </a:p>
          <a:p>
            <a:pPr marL="341313" indent="-341313"/>
            <a:endParaRPr lang="de-DE" dirty="0" smtClean="0"/>
          </a:p>
          <a:p>
            <a:pPr marL="0" indent="0">
              <a:buNone/>
            </a:pPr>
            <a:endParaRPr lang="de-DE" dirty="0" smtClean="0"/>
          </a:p>
        </p:txBody>
      </p:sp>
      <p:graphicFrame>
        <p:nvGraphicFramePr>
          <p:cNvPr id="7" name="Tabelle 6"/>
          <p:cNvGraphicFramePr>
            <a:graphicFrameLocks noGrp="1"/>
          </p:cNvGraphicFramePr>
          <p:nvPr>
            <p:extLst>
              <p:ext uri="{D42A27DB-BD31-4B8C-83A1-F6EECF244321}">
                <p14:modId xmlns:p14="http://schemas.microsoft.com/office/powerpoint/2010/main" val="462670119"/>
              </p:ext>
            </p:extLst>
          </p:nvPr>
        </p:nvGraphicFramePr>
        <p:xfrm>
          <a:off x="251520" y="1700807"/>
          <a:ext cx="8496945" cy="2039104"/>
        </p:xfrm>
        <a:graphic>
          <a:graphicData uri="http://schemas.openxmlformats.org/drawingml/2006/table">
            <a:tbl>
              <a:tblPr firstRow="1" bandRow="1">
                <a:tableStyleId>{5C22544A-7EE6-4342-B048-85BDC9FD1C3A}</a:tableStyleId>
              </a:tblPr>
              <a:tblGrid>
                <a:gridCol w="864096"/>
                <a:gridCol w="3240360"/>
                <a:gridCol w="4392489"/>
              </a:tblGrid>
              <a:tr h="50977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0977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baseline="0" dirty="0" smtClean="0">
                          <a:latin typeface="Verdana" pitchFamily="34" charset="0"/>
                          <a:ea typeface="Verdana" pitchFamily="34" charset="0"/>
                          <a:cs typeface="Verdana" pitchFamily="34" charset="0"/>
                        </a:rPr>
                        <a:t>3.2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Medientyp</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ohne Hilfsmittel zu benutzen</a:t>
                      </a:r>
                      <a:endParaRPr lang="de-DE" sz="1800" dirty="0">
                        <a:latin typeface="Verdana" pitchFamily="34" charset="0"/>
                        <a:ea typeface="Verdana" pitchFamily="34" charset="0"/>
                        <a:cs typeface="Verdana" pitchFamily="34" charset="0"/>
                      </a:endParaRPr>
                    </a:p>
                  </a:txBody>
                  <a:tcPr anchor="ctr"/>
                </a:tc>
              </a:tr>
              <a:tr h="50977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3.3</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Datenträgertyp</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Band</a:t>
                      </a:r>
                      <a:endParaRPr lang="de-DE" sz="1800" dirty="0">
                        <a:latin typeface="Verdana" pitchFamily="34" charset="0"/>
                        <a:ea typeface="Verdana" pitchFamily="34" charset="0"/>
                        <a:cs typeface="Verdana" pitchFamily="34" charset="0"/>
                      </a:endParaRPr>
                    </a:p>
                  </a:txBody>
                  <a:tcPr anchor="ctr"/>
                </a:tc>
              </a:tr>
              <a:tr h="50977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3.4</a:t>
                      </a:r>
                      <a:endParaRPr lang="de-DE" sz="1800" b="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Umfang</a:t>
                      </a:r>
                      <a:endParaRPr lang="de-DE" sz="1800" b="0"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Bände</a:t>
                      </a:r>
                      <a:endParaRPr lang="de-DE" sz="1800" dirty="0">
                        <a:latin typeface="Verdana" pitchFamily="34" charset="0"/>
                        <a:ea typeface="Verdana" pitchFamily="34" charset="0"/>
                        <a:cs typeface="Verdana" pitchFamily="34" charset="0"/>
                      </a:endParaRPr>
                    </a:p>
                  </a:txBody>
                  <a:tcPr anchor="ctr"/>
                </a:tc>
              </a:tr>
            </a:tbl>
          </a:graphicData>
        </a:graphic>
      </p:graphicFrame>
      <p:sp>
        <p:nvSpPr>
          <p:cNvPr id="10" name="Foliennummernplatzhalter 9"/>
          <p:cNvSpPr>
            <a:spLocks noGrp="1"/>
          </p:cNvSpPr>
          <p:nvPr>
            <p:ph type="sldNum" sz="quarter" idx="4"/>
          </p:nvPr>
        </p:nvSpPr>
        <p:spPr/>
        <p:txBody>
          <a:bodyPr/>
          <a:lstStyle/>
          <a:p>
            <a:fld id="{8A6690F1-7CA1-4166-A522-500460961984}" type="slidenum">
              <a:rPr lang="de-DE" smtClean="0"/>
              <a:pPr/>
              <a:t>25</a:t>
            </a:fld>
            <a:endParaRPr lang="de-DE"/>
          </a:p>
        </p:txBody>
      </p:sp>
      <p:sp>
        <p:nvSpPr>
          <p:cNvPr id="11" name="Fußzeilenplatzhalter 10"/>
          <p:cNvSpPr>
            <a:spLocks noGrp="1"/>
          </p:cNvSpPr>
          <p:nvPr>
            <p:ph type="ftr" sz="quarter" idx="14"/>
          </p:nvPr>
        </p:nvSpPr>
        <p:spPr>
          <a:xfrm>
            <a:off x="467544" y="6376243"/>
            <a:ext cx="7992888" cy="365125"/>
          </a:xfrm>
        </p:spPr>
        <p:txBody>
          <a:bodyPr/>
          <a:lstStyle/>
          <a:p>
            <a:r>
              <a:rPr lang="de-DE" dirty="0" smtClean="0"/>
              <a:t>AG RDA Schulungsunterlagen – Modul 3.01: Zusammengesetzte Beschreibung | Stand: 29.02.2016 | CC BY-NC-SA</a:t>
            </a:r>
            <a:endParaRPr lang="de-DE"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Beschreibung des Werks und der Expression: einzelne Einheit</a:t>
            </a:r>
            <a:endParaRPr lang="de-DE" dirty="0"/>
          </a:p>
        </p:txBody>
      </p:sp>
      <p:pic>
        <p:nvPicPr>
          <p:cNvPr id="8" name="Grafik 7" descr="Vor_der_Zeit_Titelseite.jpg"/>
          <p:cNvPicPr>
            <a:picLocks noChangeAspect="1"/>
          </p:cNvPicPr>
          <p:nvPr/>
        </p:nvPicPr>
        <p:blipFill>
          <a:blip r:embed="rId2" cstate="print"/>
          <a:stretch>
            <a:fillRect/>
          </a:stretch>
        </p:blipFill>
        <p:spPr>
          <a:xfrm>
            <a:off x="1187624" y="908720"/>
            <a:ext cx="2583132" cy="5328592"/>
          </a:xfrm>
          <a:prstGeom prst="rect">
            <a:avLst/>
          </a:prstGeom>
          <a:ln w="12700">
            <a:solidFill>
              <a:schemeClr val="tx1"/>
            </a:solidFill>
          </a:ln>
        </p:spPr>
      </p:pic>
      <p:sp>
        <p:nvSpPr>
          <p:cNvPr id="13" name="Rechteck 12"/>
          <p:cNvSpPr/>
          <p:nvPr/>
        </p:nvSpPr>
        <p:spPr>
          <a:xfrm>
            <a:off x="1547664" y="1369643"/>
            <a:ext cx="1944216" cy="324000"/>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6" name="Rechteck 15"/>
          <p:cNvSpPr/>
          <p:nvPr/>
        </p:nvSpPr>
        <p:spPr>
          <a:xfrm>
            <a:off x="7092280" y="1302266"/>
            <a:ext cx="360040" cy="187200"/>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026" name="Picture 2"/>
          <p:cNvPicPr>
            <a:picLocks noChangeAspect="1" noChangeArrowheads="1"/>
          </p:cNvPicPr>
          <p:nvPr/>
        </p:nvPicPr>
        <p:blipFill>
          <a:blip r:embed="rId3" cstate="print"/>
          <a:srcRect/>
          <a:stretch>
            <a:fillRect/>
          </a:stretch>
        </p:blipFill>
        <p:spPr bwMode="auto">
          <a:xfrm>
            <a:off x="5220072" y="1268760"/>
            <a:ext cx="3200400" cy="2562225"/>
          </a:xfrm>
          <a:prstGeom prst="rect">
            <a:avLst/>
          </a:prstGeom>
          <a:noFill/>
          <a:ln w="12700">
            <a:solidFill>
              <a:schemeClr val="tx1"/>
            </a:solidFill>
            <a:miter lim="800000"/>
            <a:headEnd/>
            <a:tailEnd/>
          </a:ln>
        </p:spPr>
      </p:pic>
      <p:sp>
        <p:nvSpPr>
          <p:cNvPr id="12" name="Textfeld 11"/>
          <p:cNvSpPr txBox="1"/>
          <p:nvPr/>
        </p:nvSpPr>
        <p:spPr>
          <a:xfrm>
            <a:off x="5076056" y="4509120"/>
            <a:ext cx="3024336" cy="1077218"/>
          </a:xfrm>
          <a:prstGeom prst="rect">
            <a:avLst/>
          </a:prstGeom>
          <a:noFill/>
          <a:ln w="12700">
            <a:solidFill>
              <a:schemeClr val="tx1"/>
            </a:solidFill>
          </a:ln>
        </p:spPr>
        <p:txBody>
          <a:bodyPr wrap="square" rtlCol="0">
            <a:spAutoFit/>
          </a:bodyPr>
          <a:lstStyle/>
          <a:p>
            <a:r>
              <a:rPr lang="de-DE" sz="1600" dirty="0" smtClean="0">
                <a:latin typeface="Verdana" pitchFamily="34" charset="0"/>
                <a:ea typeface="Verdana" pitchFamily="34" charset="0"/>
                <a:cs typeface="Verdana" pitchFamily="34" charset="0"/>
              </a:rPr>
              <a:t>186 Seiten, Christoph Hein wurde 1944 geboren, </a:t>
            </a:r>
          </a:p>
          <a:p>
            <a:r>
              <a:rPr lang="de-DE" sz="1600" dirty="0" smtClean="0">
                <a:latin typeface="Verdana" pitchFamily="34" charset="0"/>
                <a:ea typeface="Verdana" pitchFamily="34" charset="0"/>
                <a:cs typeface="Verdana" pitchFamily="34" charset="0"/>
              </a:rPr>
              <a:t>die Sprache des Textes ist Deutsch</a:t>
            </a:r>
            <a:endParaRPr lang="de-DE" sz="1600" dirty="0">
              <a:latin typeface="Verdana" pitchFamily="34" charset="0"/>
              <a:ea typeface="Verdana" pitchFamily="34" charset="0"/>
              <a:cs typeface="Verdana" pitchFamily="34" charset="0"/>
            </a:endParaRPr>
          </a:p>
        </p:txBody>
      </p:sp>
      <p:sp>
        <p:nvSpPr>
          <p:cNvPr id="21" name="Rechteck 20"/>
          <p:cNvSpPr/>
          <p:nvPr/>
        </p:nvSpPr>
        <p:spPr>
          <a:xfrm>
            <a:off x="5148064" y="5032426"/>
            <a:ext cx="2808312" cy="504056"/>
          </a:xfrm>
          <a:prstGeom prst="rect">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 name="Foliennummernplatzhalter 14"/>
          <p:cNvSpPr>
            <a:spLocks noGrp="1"/>
          </p:cNvSpPr>
          <p:nvPr>
            <p:ph type="sldNum" sz="quarter" idx="4"/>
          </p:nvPr>
        </p:nvSpPr>
        <p:spPr/>
        <p:txBody>
          <a:bodyPr/>
          <a:lstStyle/>
          <a:p>
            <a:fld id="{8A6690F1-7CA1-4166-A522-500460961984}" type="slidenum">
              <a:rPr lang="de-DE" smtClean="0"/>
              <a:pPr/>
              <a:t>26</a:t>
            </a:fld>
            <a:endParaRPr lang="de-DE"/>
          </a:p>
        </p:txBody>
      </p:sp>
      <p:sp>
        <p:nvSpPr>
          <p:cNvPr id="17" name="Fußzeilenplatzhalter 16"/>
          <p:cNvSpPr>
            <a:spLocks noGrp="1"/>
          </p:cNvSpPr>
          <p:nvPr>
            <p:ph type="ftr" sz="quarter" idx="14"/>
          </p:nvPr>
        </p:nvSpPr>
        <p:spPr>
          <a:xfrm>
            <a:off x="467544" y="6376243"/>
            <a:ext cx="7952928" cy="365125"/>
          </a:xfrm>
        </p:spPr>
        <p:txBody>
          <a:bodyPr/>
          <a:lstStyle/>
          <a:p>
            <a:r>
              <a:rPr lang="de-DE" dirty="0" smtClean="0"/>
              <a:t>AG RDA Schulungsunterlagen – Modul 3.01: Zusammengesetzte Beschreibung | Stand: 29.02.2016 | CC BY-NC-SA</a:t>
            </a:r>
            <a:endParaRPr lang="de-DE" dirty="0"/>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Beschreibung des Werks und der Expression: einzelne Einheit</a:t>
            </a:r>
            <a:endParaRPr lang="de-DE" dirty="0"/>
          </a:p>
        </p:txBody>
      </p:sp>
      <p:sp>
        <p:nvSpPr>
          <p:cNvPr id="3" name="Textplatzhalter 2"/>
          <p:cNvSpPr>
            <a:spLocks noGrp="1"/>
          </p:cNvSpPr>
          <p:nvPr>
            <p:ph type="body" sz="quarter" idx="13"/>
          </p:nvPr>
        </p:nvSpPr>
        <p:spPr/>
        <p:txBody>
          <a:bodyPr/>
          <a:lstStyle/>
          <a:p>
            <a:pPr marL="0" lvl="0" indent="0">
              <a:buNone/>
              <a:defRPr/>
            </a:pPr>
            <a:r>
              <a:rPr lang="de-DE" dirty="0" smtClean="0"/>
              <a:t>Werktitel, Inhaltstyp, Sprache</a:t>
            </a:r>
          </a:p>
          <a:p>
            <a:pPr marL="0" lvl="0" indent="0">
              <a:buNone/>
              <a:defRPr/>
            </a:pPr>
            <a:endParaRPr lang="de-DE" dirty="0" smtClean="0"/>
          </a:p>
          <a:p>
            <a:pPr marL="0" lvl="0" indent="0">
              <a:buNone/>
              <a:defRPr/>
            </a:pPr>
            <a:endParaRPr lang="de-DE" dirty="0" smtClean="0"/>
          </a:p>
          <a:p>
            <a:pPr marL="0" lvl="0" indent="0">
              <a:buNone/>
              <a:defRPr/>
            </a:pPr>
            <a:endParaRPr lang="de-DE" dirty="0" smtClean="0"/>
          </a:p>
          <a:p>
            <a:pPr marL="0" lvl="0" indent="0">
              <a:buNone/>
              <a:defRPr/>
            </a:pPr>
            <a:endParaRPr lang="de-DE" dirty="0" smtClean="0"/>
          </a:p>
          <a:p>
            <a:pPr marL="0" lvl="0" indent="0">
              <a:buNone/>
              <a:defRPr/>
            </a:pPr>
            <a:endParaRPr lang="de-DE" dirty="0" smtClean="0"/>
          </a:p>
          <a:p>
            <a:pPr marL="0" lvl="0" indent="0">
              <a:buNone/>
              <a:defRPr/>
            </a:pPr>
            <a:endParaRPr lang="de-DE" dirty="0" smtClean="0"/>
          </a:p>
          <a:p>
            <a:pPr marL="342000" indent="-342000">
              <a:defRPr/>
            </a:pPr>
            <a:r>
              <a:rPr lang="de-DE" dirty="0" smtClean="0"/>
              <a:t>Der Werkstitel entspricht hier dem Titel der Manifestation. </a:t>
            </a:r>
          </a:p>
          <a:p>
            <a:pPr marL="342000" indent="-342000">
              <a:defRPr/>
            </a:pPr>
            <a:r>
              <a:rPr lang="de-DE" dirty="0" smtClean="0">
                <a:ea typeface="Verdana" pitchFamily="34" charset="0"/>
                <a:cs typeface="Verdana" pitchFamily="34" charset="0"/>
              </a:rPr>
              <a:t>Inhaltstyp und Sprache gehören zur Expressionsebene</a:t>
            </a:r>
            <a:endParaRPr lang="de-DE" dirty="0" smtClean="0"/>
          </a:p>
          <a:p>
            <a:pPr marL="341313" lvl="0" indent="-341313">
              <a:defRPr/>
            </a:pPr>
            <a:r>
              <a:rPr lang="de-DE" dirty="0" smtClean="0"/>
              <a:t>Die Begriffe für den Inhaltstyp sind fest vorgegeben</a:t>
            </a:r>
          </a:p>
          <a:p>
            <a:endParaRPr lang="de-DE" dirty="0"/>
          </a:p>
        </p:txBody>
      </p:sp>
      <p:graphicFrame>
        <p:nvGraphicFramePr>
          <p:cNvPr id="7" name="Tabelle 6"/>
          <p:cNvGraphicFramePr>
            <a:graphicFrameLocks noGrp="1"/>
          </p:cNvGraphicFramePr>
          <p:nvPr>
            <p:extLst>
              <p:ext uri="{D42A27DB-BD31-4B8C-83A1-F6EECF244321}">
                <p14:modId xmlns:p14="http://schemas.microsoft.com/office/powerpoint/2010/main" val="1093031538"/>
              </p:ext>
            </p:extLst>
          </p:nvPr>
        </p:nvGraphicFramePr>
        <p:xfrm>
          <a:off x="251520" y="1412777"/>
          <a:ext cx="8640959" cy="2306965"/>
        </p:xfrm>
        <a:graphic>
          <a:graphicData uri="http://schemas.openxmlformats.org/drawingml/2006/table">
            <a:tbl>
              <a:tblPr firstRow="1" bandRow="1">
                <a:tableStyleId>{5C22544A-7EE6-4342-B048-85BDC9FD1C3A}</a:tableStyleId>
              </a:tblPr>
              <a:tblGrid>
                <a:gridCol w="1368152"/>
                <a:gridCol w="3766330"/>
                <a:gridCol w="3506477"/>
              </a:tblGrid>
              <a:tr h="392145">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3737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baseline="0" dirty="0" smtClean="0">
                          <a:latin typeface="Verdana" pitchFamily="34" charset="0"/>
                          <a:ea typeface="Verdana" pitchFamily="34" charset="0"/>
                          <a:cs typeface="Verdana" pitchFamily="34" charset="0"/>
                        </a:rPr>
                        <a:t>6.2.2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Bevorzugter Titel des Werks</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Vor der Zeit</a:t>
                      </a:r>
                      <a:endParaRPr lang="de-DE" sz="1800" dirty="0">
                        <a:latin typeface="Verdana" pitchFamily="34" charset="0"/>
                        <a:ea typeface="Verdana" pitchFamily="34" charset="0"/>
                        <a:cs typeface="Verdana" pitchFamily="34" charset="0"/>
                      </a:endParaRPr>
                    </a:p>
                  </a:txBody>
                  <a:tcPr anchor="ctr"/>
                </a:tc>
              </a:tr>
              <a:tr h="63737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6.9</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Inhaltstyp</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Text</a:t>
                      </a:r>
                      <a:endParaRPr lang="de-DE" sz="1800" dirty="0">
                        <a:latin typeface="Verdana" pitchFamily="34" charset="0"/>
                        <a:ea typeface="Verdana" pitchFamily="34" charset="0"/>
                        <a:cs typeface="Verdana" pitchFamily="34" charset="0"/>
                      </a:endParaRPr>
                    </a:p>
                  </a:txBody>
                  <a:tcPr anchor="ctr"/>
                </a:tc>
              </a:tr>
              <a:tr h="63737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6.11</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Sprache der Expression</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err="1" smtClean="0">
                          <a:latin typeface="Verdana" pitchFamily="34" charset="0"/>
                          <a:ea typeface="Verdana" pitchFamily="34" charset="0"/>
                          <a:cs typeface="Verdana" pitchFamily="34" charset="0"/>
                        </a:rPr>
                        <a:t>ger</a:t>
                      </a:r>
                      <a:endParaRPr lang="de-DE" sz="1800" dirty="0">
                        <a:latin typeface="Verdana" pitchFamily="34" charset="0"/>
                        <a:ea typeface="Verdana" pitchFamily="34" charset="0"/>
                        <a:cs typeface="Verdana" pitchFamily="34" charset="0"/>
                      </a:endParaRPr>
                    </a:p>
                  </a:txBody>
                  <a:tcPr anchor="ctr"/>
                </a:tc>
              </a:tr>
            </a:tbl>
          </a:graphicData>
        </a:graphic>
      </p:graphicFrame>
      <p:sp>
        <p:nvSpPr>
          <p:cNvPr id="8" name="Foliennummernplatzhalter 7"/>
          <p:cNvSpPr>
            <a:spLocks noGrp="1"/>
          </p:cNvSpPr>
          <p:nvPr>
            <p:ph type="sldNum" sz="quarter" idx="4"/>
          </p:nvPr>
        </p:nvSpPr>
        <p:spPr/>
        <p:txBody>
          <a:bodyPr/>
          <a:lstStyle/>
          <a:p>
            <a:fld id="{8A6690F1-7CA1-4166-A522-500460961984}" type="slidenum">
              <a:rPr lang="de-DE" smtClean="0"/>
              <a:pPr/>
              <a:t>27</a:t>
            </a:fld>
            <a:endParaRPr lang="de-DE"/>
          </a:p>
        </p:txBody>
      </p:sp>
      <p:sp>
        <p:nvSpPr>
          <p:cNvPr id="9" name="Fußzeilenplatzhalter 8"/>
          <p:cNvSpPr>
            <a:spLocks noGrp="1"/>
          </p:cNvSpPr>
          <p:nvPr>
            <p:ph type="ftr" sz="quarter" idx="14"/>
          </p:nvPr>
        </p:nvSpPr>
        <p:spPr>
          <a:xfrm>
            <a:off x="467544" y="6376243"/>
            <a:ext cx="7992888" cy="365125"/>
          </a:xfrm>
        </p:spPr>
        <p:txBody>
          <a:bodyPr/>
          <a:lstStyle/>
          <a:p>
            <a:r>
              <a:rPr lang="de-DE" dirty="0" smtClean="0"/>
              <a:t>AG RDA Schulungsunterlagen – Modul 3.01: Zusammengesetzte Beschreibung | Stand: 29.02.2016 | CC BY-NC-SA</a:t>
            </a:r>
            <a:endParaRPr lang="de-DE"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652934"/>
          </a:xfrm>
        </p:spPr>
        <p:txBody>
          <a:bodyPr/>
          <a:lstStyle/>
          <a:p>
            <a:r>
              <a:rPr lang="de-DE" dirty="0" smtClean="0"/>
              <a:t>Beschreibung des Werks und der Expression: fortlaufende Ressource</a:t>
            </a:r>
            <a:endParaRPr lang="de-DE" sz="2400" b="1" i="1" dirty="0">
              <a:solidFill>
                <a:srgbClr val="FF0000"/>
              </a:solidFill>
            </a:endParaRPr>
          </a:p>
        </p:txBody>
      </p:sp>
      <p:pic>
        <p:nvPicPr>
          <p:cNvPr id="11" name="Grafik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3568" y="1421684"/>
            <a:ext cx="3149131" cy="4379464"/>
          </a:xfrm>
          <a:prstGeom prst="rect">
            <a:avLst/>
          </a:prstGeom>
          <a:ln w="3175">
            <a:solidFill>
              <a:schemeClr val="tx1"/>
            </a:solidFill>
          </a:ln>
        </p:spPr>
      </p:pic>
      <p:pic>
        <p:nvPicPr>
          <p:cNvPr id="12" name="Grafik 11"/>
          <p:cNvPicPr>
            <a:picLocks noChangeAspect="1"/>
          </p:cNvPicPr>
          <p:nvPr/>
        </p:nvPicPr>
        <p:blipFill rotWithShape="1">
          <a:blip r:embed="rId3" cstate="print">
            <a:extLst>
              <a:ext uri="{28A0092B-C50C-407E-A947-70E740481C1C}">
                <a14:useLocalDpi xmlns:a14="http://schemas.microsoft.com/office/drawing/2010/main" val="0"/>
              </a:ext>
            </a:extLst>
          </a:blip>
          <a:srcRect l="2970" t="64823" r="33789" b="3688"/>
          <a:stretch/>
        </p:blipFill>
        <p:spPr>
          <a:xfrm>
            <a:off x="4860031" y="3556902"/>
            <a:ext cx="3066379" cy="2244245"/>
          </a:xfrm>
          <a:prstGeom prst="rect">
            <a:avLst/>
          </a:prstGeom>
          <a:ln w="3175">
            <a:solidFill>
              <a:schemeClr val="tx1"/>
            </a:solidFill>
          </a:ln>
        </p:spPr>
      </p:pic>
      <p:sp>
        <p:nvSpPr>
          <p:cNvPr id="13" name="Textfeld 12"/>
          <p:cNvSpPr txBox="1"/>
          <p:nvPr/>
        </p:nvSpPr>
        <p:spPr>
          <a:xfrm>
            <a:off x="4860032" y="2780928"/>
            <a:ext cx="2687402" cy="646331"/>
          </a:xfrm>
          <a:prstGeom prst="rect">
            <a:avLst/>
          </a:prstGeom>
          <a:solidFill>
            <a:schemeClr val="bg1"/>
          </a:solid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Auf der Rückseite der</a:t>
            </a:r>
          </a:p>
          <a:p>
            <a:r>
              <a:rPr lang="de-DE" dirty="0" smtClean="0">
                <a:latin typeface="Verdana" panose="020B0604030504040204" pitchFamily="34" charset="0"/>
                <a:ea typeface="Verdana" panose="020B0604030504040204" pitchFamily="34" charset="0"/>
                <a:cs typeface="Verdana" panose="020B0604030504040204" pitchFamily="34" charset="0"/>
              </a:rPr>
              <a:t>Titelseite:</a:t>
            </a:r>
          </a:p>
        </p:txBody>
      </p:sp>
      <p:sp>
        <p:nvSpPr>
          <p:cNvPr id="9" name="Rechteck 8"/>
          <p:cNvSpPr/>
          <p:nvPr/>
        </p:nvSpPr>
        <p:spPr>
          <a:xfrm>
            <a:off x="951936" y="3831552"/>
            <a:ext cx="1512168" cy="324000"/>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Textfeld 9"/>
          <p:cNvSpPr txBox="1"/>
          <p:nvPr/>
        </p:nvSpPr>
        <p:spPr>
          <a:xfrm>
            <a:off x="5213285" y="5411357"/>
            <a:ext cx="1080120" cy="184666"/>
          </a:xfrm>
          <a:prstGeom prst="rect">
            <a:avLst/>
          </a:prstGeom>
          <a:noFill/>
        </p:spPr>
        <p:txBody>
          <a:bodyPr wrap="square" rtlCol="0">
            <a:spAutoFit/>
          </a:bodyPr>
          <a:lstStyle/>
          <a:p>
            <a:r>
              <a:rPr lang="de-DE" sz="600" dirty="0" smtClean="0">
                <a:solidFill>
                  <a:schemeClr val="tx1">
                    <a:lumMod val="50000"/>
                    <a:lumOff val="50000"/>
                  </a:schemeClr>
                </a:solidFill>
                <a:latin typeface="Trebuchet MS" pitchFamily="34" charset="0"/>
                <a:ea typeface="Verdana" pitchFamily="34" charset="0"/>
                <a:cs typeface="Verdana" pitchFamily="34" charset="0"/>
              </a:rPr>
              <a:t>ISSN 1234-5678</a:t>
            </a:r>
            <a:endParaRPr lang="de-DE" sz="600" dirty="0">
              <a:solidFill>
                <a:schemeClr val="tx1">
                  <a:lumMod val="50000"/>
                  <a:lumOff val="50000"/>
                </a:schemeClr>
              </a:solidFill>
              <a:latin typeface="Trebuchet MS" pitchFamily="34" charset="0"/>
              <a:ea typeface="Verdana" pitchFamily="34" charset="0"/>
              <a:cs typeface="Verdana" pitchFamily="34" charset="0"/>
            </a:endParaRPr>
          </a:p>
        </p:txBody>
      </p:sp>
      <p:sp>
        <p:nvSpPr>
          <p:cNvPr id="16" name="Foliennummernplatzhalter 15"/>
          <p:cNvSpPr>
            <a:spLocks noGrp="1"/>
          </p:cNvSpPr>
          <p:nvPr>
            <p:ph type="sldNum" sz="quarter" idx="4"/>
          </p:nvPr>
        </p:nvSpPr>
        <p:spPr/>
        <p:txBody>
          <a:bodyPr/>
          <a:lstStyle/>
          <a:p>
            <a:fld id="{8A6690F1-7CA1-4166-A522-500460961984}" type="slidenum">
              <a:rPr lang="de-DE" smtClean="0"/>
              <a:pPr/>
              <a:t>28</a:t>
            </a:fld>
            <a:endParaRPr lang="de-DE"/>
          </a:p>
        </p:txBody>
      </p:sp>
      <p:sp>
        <p:nvSpPr>
          <p:cNvPr id="17" name="Fußzeilenplatzhalter 16"/>
          <p:cNvSpPr>
            <a:spLocks noGrp="1"/>
          </p:cNvSpPr>
          <p:nvPr>
            <p:ph type="ftr" sz="quarter" idx="14"/>
          </p:nvPr>
        </p:nvSpPr>
        <p:spPr>
          <a:xfrm>
            <a:off x="467544" y="6376243"/>
            <a:ext cx="7992888" cy="365125"/>
          </a:xfrm>
        </p:spPr>
        <p:txBody>
          <a:bodyPr/>
          <a:lstStyle/>
          <a:p>
            <a:r>
              <a:rPr lang="de-DE" dirty="0" smtClean="0"/>
              <a:t>AG RDA Schulungsunterlagen – Modul 3.01: Zusammengesetzte Beschreibung | Stand: 29.02.2016 | CC BY-NC-SA</a:t>
            </a:r>
            <a:endParaRPr lang="de-DE" dirty="0"/>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Beschreibung des Werks und der Expression: fortlaufende Ressourcen</a:t>
            </a:r>
            <a:endParaRPr lang="de-DE" dirty="0"/>
          </a:p>
        </p:txBody>
      </p:sp>
      <p:sp>
        <p:nvSpPr>
          <p:cNvPr id="3" name="Textplatzhalter 2"/>
          <p:cNvSpPr>
            <a:spLocks noGrp="1"/>
          </p:cNvSpPr>
          <p:nvPr>
            <p:ph type="body" sz="quarter" idx="13"/>
          </p:nvPr>
        </p:nvSpPr>
        <p:spPr/>
        <p:txBody>
          <a:bodyPr/>
          <a:lstStyle/>
          <a:p>
            <a:pPr lvl="0">
              <a:buNone/>
            </a:pPr>
            <a:r>
              <a:rPr lang="de-DE" dirty="0" smtClean="0"/>
              <a:t>Werktitel, Inhaltstyp, Sprache</a:t>
            </a:r>
          </a:p>
          <a:p>
            <a:endParaRPr lang="de-DE" dirty="0" smtClean="0">
              <a:ea typeface="Verdana" pitchFamily="34" charset="0"/>
              <a:cs typeface="Verdana" pitchFamily="34" charset="0"/>
            </a:endParaRPr>
          </a:p>
          <a:p>
            <a:pPr>
              <a:buNone/>
            </a:pPr>
            <a:endParaRPr lang="de-DE" u="sng" dirty="0" smtClean="0">
              <a:ea typeface="Verdana" pitchFamily="34" charset="0"/>
              <a:cs typeface="Verdana" pitchFamily="34" charset="0"/>
            </a:endParaRPr>
          </a:p>
          <a:p>
            <a:pPr>
              <a:buNone/>
            </a:pPr>
            <a:endParaRPr lang="de-DE" u="sng" dirty="0" smtClean="0">
              <a:ea typeface="Verdana" pitchFamily="34" charset="0"/>
              <a:cs typeface="Verdana" pitchFamily="34" charset="0"/>
            </a:endParaRPr>
          </a:p>
          <a:p>
            <a:pPr>
              <a:buNone/>
            </a:pPr>
            <a:endParaRPr lang="de-DE" u="sng" dirty="0" smtClean="0">
              <a:ea typeface="Verdana" pitchFamily="34" charset="0"/>
              <a:cs typeface="Verdana" pitchFamily="34" charset="0"/>
            </a:endParaRPr>
          </a:p>
          <a:p>
            <a:pPr>
              <a:buNone/>
            </a:pPr>
            <a:endParaRPr lang="de-DE" u="sng" dirty="0" smtClean="0">
              <a:ea typeface="Verdana" pitchFamily="34" charset="0"/>
              <a:cs typeface="Verdana" pitchFamily="34" charset="0"/>
            </a:endParaRPr>
          </a:p>
          <a:p>
            <a:pPr>
              <a:buNone/>
            </a:pPr>
            <a:endParaRPr lang="de-DE" u="sng" dirty="0" smtClean="0">
              <a:ea typeface="Verdana" pitchFamily="34" charset="0"/>
              <a:cs typeface="Verdana" pitchFamily="34" charset="0"/>
            </a:endParaRPr>
          </a:p>
          <a:p>
            <a:pPr lvl="0"/>
            <a:r>
              <a:rPr lang="de-DE" dirty="0" smtClean="0">
                <a:ea typeface="Verdana" pitchFamily="34" charset="0"/>
                <a:cs typeface="Verdana" pitchFamily="34" charset="0"/>
              </a:rPr>
              <a:t>Inhaltstyp und Sprache gehören zur Expressionsebene</a:t>
            </a:r>
          </a:p>
          <a:p>
            <a:r>
              <a:rPr lang="de-DE" dirty="0" smtClean="0">
                <a:ea typeface="Verdana" pitchFamily="34" charset="0"/>
                <a:cs typeface="Verdana" pitchFamily="34" charset="0"/>
              </a:rPr>
              <a:t>Weitere Hinweise zur Erfassung von Werken und Expressionen werden in </a:t>
            </a:r>
            <a:r>
              <a:rPr lang="de-DE" u="sng" dirty="0" smtClean="0">
                <a:ea typeface="Verdana" pitchFamily="34" charset="0"/>
                <a:cs typeface="Verdana" pitchFamily="34" charset="0"/>
              </a:rPr>
              <a:t>Modul 5B vermittelt</a:t>
            </a:r>
          </a:p>
          <a:p>
            <a:pPr>
              <a:buNone/>
            </a:pPr>
            <a:endParaRPr lang="de-DE" dirty="0"/>
          </a:p>
        </p:txBody>
      </p:sp>
      <p:graphicFrame>
        <p:nvGraphicFramePr>
          <p:cNvPr id="6" name="Tabelle 5"/>
          <p:cNvGraphicFramePr>
            <a:graphicFrameLocks noGrp="1"/>
          </p:cNvGraphicFramePr>
          <p:nvPr/>
        </p:nvGraphicFramePr>
        <p:xfrm>
          <a:off x="467544" y="1700808"/>
          <a:ext cx="7957391" cy="2081402"/>
        </p:xfrm>
        <a:graphic>
          <a:graphicData uri="http://schemas.openxmlformats.org/drawingml/2006/table">
            <a:tbl>
              <a:tblPr firstRow="1" bandRow="1">
                <a:tableStyleId>{5C22544A-7EE6-4342-B048-85BDC9FD1C3A}</a:tableStyleId>
              </a:tblPr>
              <a:tblGrid>
                <a:gridCol w="1259919"/>
                <a:gridCol w="2916545"/>
                <a:gridCol w="3780927"/>
              </a:tblGrid>
              <a:tr h="33087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3778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6.2.2</a:t>
                      </a:r>
                      <a:endParaRPr lang="de-DE" sz="1800" b="1"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Bevorzugter</a:t>
                      </a:r>
                      <a:r>
                        <a:rPr lang="de-DE" sz="1800" b="1" baseline="0" dirty="0" smtClean="0">
                          <a:latin typeface="Verdana" pitchFamily="34" charset="0"/>
                          <a:ea typeface="Verdana" pitchFamily="34" charset="0"/>
                          <a:cs typeface="Verdana" pitchFamily="34" charset="0"/>
                        </a:rPr>
                        <a:t> Titel für das Werk</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Jahresbericht …</a:t>
                      </a:r>
                      <a:endParaRPr lang="de-DE" sz="1800" dirty="0">
                        <a:latin typeface="Verdana" pitchFamily="34" charset="0"/>
                        <a:ea typeface="Verdana" pitchFamily="34" charset="0"/>
                        <a:cs typeface="Verdana" pitchFamily="34" charset="0"/>
                      </a:endParaRPr>
                    </a:p>
                  </a:txBody>
                  <a:tcPr/>
                </a:tc>
              </a:tr>
              <a:tr h="53778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6.9</a:t>
                      </a:r>
                      <a:endParaRPr lang="de-DE" sz="1800" b="1"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Inhaltstyp</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Text</a:t>
                      </a:r>
                      <a:endParaRPr lang="de-DE" sz="1800" dirty="0">
                        <a:latin typeface="Verdana" pitchFamily="34" charset="0"/>
                        <a:ea typeface="Verdana" pitchFamily="34" charset="0"/>
                        <a:cs typeface="Verdana" pitchFamily="34" charset="0"/>
                      </a:endParaRPr>
                    </a:p>
                  </a:txBody>
                  <a:tcPr/>
                </a:tc>
              </a:tr>
              <a:tr h="53778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6.11</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Sprache</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err="1" smtClean="0">
                          <a:latin typeface="Verdana" pitchFamily="34" charset="0"/>
                          <a:ea typeface="Verdana" pitchFamily="34" charset="0"/>
                          <a:cs typeface="Verdana" pitchFamily="34" charset="0"/>
                        </a:rPr>
                        <a:t>ger</a:t>
                      </a:r>
                      <a:endParaRPr lang="de-DE" sz="1800" dirty="0">
                        <a:latin typeface="Verdana" pitchFamily="34" charset="0"/>
                        <a:ea typeface="Verdana" pitchFamily="34" charset="0"/>
                        <a:cs typeface="Verdana" pitchFamily="34" charset="0"/>
                      </a:endParaRPr>
                    </a:p>
                  </a:txBody>
                  <a:tcPr anchor="ctr"/>
                </a:tc>
              </a:tr>
            </a:tbl>
          </a:graphicData>
        </a:graphic>
      </p:graphicFrame>
      <p:sp>
        <p:nvSpPr>
          <p:cNvPr id="7" name="Foliennummernplatzhalter 6"/>
          <p:cNvSpPr>
            <a:spLocks noGrp="1"/>
          </p:cNvSpPr>
          <p:nvPr>
            <p:ph type="sldNum" sz="quarter" idx="4"/>
          </p:nvPr>
        </p:nvSpPr>
        <p:spPr/>
        <p:txBody>
          <a:bodyPr/>
          <a:lstStyle/>
          <a:p>
            <a:fld id="{8A6690F1-7CA1-4166-A522-500460961984}" type="slidenum">
              <a:rPr lang="de-DE" smtClean="0"/>
              <a:pPr/>
              <a:t>29</a:t>
            </a:fld>
            <a:endParaRPr lang="de-DE"/>
          </a:p>
        </p:txBody>
      </p:sp>
      <p:sp>
        <p:nvSpPr>
          <p:cNvPr id="8" name="Fußzeilenplatzhalter 7"/>
          <p:cNvSpPr>
            <a:spLocks noGrp="1"/>
          </p:cNvSpPr>
          <p:nvPr>
            <p:ph type="ftr" sz="quarter" idx="14"/>
          </p:nvPr>
        </p:nvSpPr>
        <p:spPr>
          <a:xfrm>
            <a:off x="467544" y="6376243"/>
            <a:ext cx="7992888" cy="365125"/>
          </a:xfrm>
        </p:spPr>
        <p:txBody>
          <a:bodyPr/>
          <a:lstStyle/>
          <a:p>
            <a:r>
              <a:rPr lang="de-DE" dirty="0" smtClean="0"/>
              <a:t>AG RDA Schulungsunterlagen – Modul 3.01: Zusammengesetzte Beschreibung | Stand: 29.02.2016 | CC BY-NC-SA</a:t>
            </a:r>
            <a:endParaRPr lang="de-DE"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Wiederholung: FRBR-Ebenen und Primärbeziehungen</a:t>
            </a:r>
            <a:endParaRPr lang="de-DE" dirty="0"/>
          </a:p>
        </p:txBody>
      </p:sp>
      <p:sp>
        <p:nvSpPr>
          <p:cNvPr id="6" name="Textfeld 5"/>
          <p:cNvSpPr txBox="1"/>
          <p:nvPr/>
        </p:nvSpPr>
        <p:spPr>
          <a:xfrm>
            <a:off x="611560" y="1340768"/>
            <a:ext cx="2376264" cy="461665"/>
          </a:xfrm>
          <a:prstGeom prst="rect">
            <a:avLst/>
          </a:prstGeom>
          <a:noFill/>
          <a:ln w="38100">
            <a:solidFill>
              <a:schemeClr val="accent2"/>
            </a:solidFill>
          </a:ln>
        </p:spPr>
        <p:txBody>
          <a:bodyPr wrap="square" rtlCol="0">
            <a:spAutoFit/>
          </a:bodyPr>
          <a:lstStyle/>
          <a:p>
            <a:pPr algn="ctr"/>
            <a:r>
              <a:rPr lang="de-DE" sz="2400" dirty="0" smtClean="0">
                <a:latin typeface="Verdana" pitchFamily="34" charset="0"/>
                <a:ea typeface="Verdana" pitchFamily="34" charset="0"/>
                <a:cs typeface="Verdana" pitchFamily="34" charset="0"/>
              </a:rPr>
              <a:t>Werk</a:t>
            </a:r>
            <a:endParaRPr lang="de-DE" sz="2400" dirty="0">
              <a:latin typeface="Verdana" pitchFamily="34" charset="0"/>
              <a:ea typeface="Verdana" pitchFamily="34" charset="0"/>
              <a:cs typeface="Verdana" pitchFamily="34" charset="0"/>
            </a:endParaRPr>
          </a:p>
        </p:txBody>
      </p:sp>
      <p:sp>
        <p:nvSpPr>
          <p:cNvPr id="7" name="Textfeld 6"/>
          <p:cNvSpPr txBox="1"/>
          <p:nvPr/>
        </p:nvSpPr>
        <p:spPr>
          <a:xfrm>
            <a:off x="611560" y="2540901"/>
            <a:ext cx="2376264" cy="461665"/>
          </a:xfrm>
          <a:prstGeom prst="rect">
            <a:avLst/>
          </a:prstGeom>
          <a:noFill/>
          <a:ln w="38100">
            <a:solidFill>
              <a:schemeClr val="accent4"/>
            </a:solidFill>
          </a:ln>
        </p:spPr>
        <p:txBody>
          <a:bodyPr wrap="square" rtlCol="0">
            <a:spAutoFit/>
          </a:bodyPr>
          <a:lstStyle/>
          <a:p>
            <a:pPr algn="ctr"/>
            <a:r>
              <a:rPr lang="de-DE" sz="2400" dirty="0" smtClean="0">
                <a:latin typeface="Verdana" pitchFamily="34" charset="0"/>
                <a:ea typeface="Verdana" pitchFamily="34" charset="0"/>
                <a:cs typeface="Verdana" pitchFamily="34" charset="0"/>
              </a:rPr>
              <a:t>Expression</a:t>
            </a:r>
            <a:endParaRPr lang="de-DE" sz="2400" dirty="0">
              <a:latin typeface="Verdana" pitchFamily="34" charset="0"/>
              <a:ea typeface="Verdana" pitchFamily="34" charset="0"/>
              <a:cs typeface="Verdana" pitchFamily="34" charset="0"/>
            </a:endParaRPr>
          </a:p>
        </p:txBody>
      </p:sp>
      <p:sp>
        <p:nvSpPr>
          <p:cNvPr id="8" name="Textfeld 7"/>
          <p:cNvSpPr txBox="1"/>
          <p:nvPr/>
        </p:nvSpPr>
        <p:spPr>
          <a:xfrm>
            <a:off x="611560" y="3741034"/>
            <a:ext cx="2376264" cy="461665"/>
          </a:xfrm>
          <a:prstGeom prst="rect">
            <a:avLst/>
          </a:prstGeom>
          <a:noFill/>
          <a:ln w="38100">
            <a:solidFill>
              <a:schemeClr val="accent3"/>
            </a:solidFill>
          </a:ln>
        </p:spPr>
        <p:txBody>
          <a:bodyPr wrap="square" rtlCol="0">
            <a:spAutoFit/>
          </a:bodyPr>
          <a:lstStyle/>
          <a:p>
            <a:pPr algn="ctr"/>
            <a:r>
              <a:rPr lang="de-DE" sz="2400" dirty="0" smtClean="0">
                <a:latin typeface="Verdana" pitchFamily="34" charset="0"/>
                <a:ea typeface="Verdana" pitchFamily="34" charset="0"/>
                <a:cs typeface="Verdana" pitchFamily="34" charset="0"/>
              </a:rPr>
              <a:t>Manifestation</a:t>
            </a:r>
            <a:endParaRPr lang="de-DE" sz="2400" dirty="0">
              <a:latin typeface="Verdana" pitchFamily="34" charset="0"/>
              <a:ea typeface="Verdana" pitchFamily="34" charset="0"/>
              <a:cs typeface="Verdana" pitchFamily="34" charset="0"/>
            </a:endParaRPr>
          </a:p>
        </p:txBody>
      </p:sp>
      <p:sp>
        <p:nvSpPr>
          <p:cNvPr id="9" name="Textfeld 8"/>
          <p:cNvSpPr txBox="1"/>
          <p:nvPr/>
        </p:nvSpPr>
        <p:spPr>
          <a:xfrm>
            <a:off x="611560" y="4941168"/>
            <a:ext cx="2376264" cy="461665"/>
          </a:xfrm>
          <a:prstGeom prst="rect">
            <a:avLst/>
          </a:prstGeom>
          <a:noFill/>
          <a:ln w="38100">
            <a:solidFill>
              <a:schemeClr val="tx1"/>
            </a:solidFill>
          </a:ln>
        </p:spPr>
        <p:txBody>
          <a:bodyPr wrap="square" rtlCol="0">
            <a:spAutoFit/>
          </a:bodyPr>
          <a:lstStyle/>
          <a:p>
            <a:pPr algn="ctr"/>
            <a:r>
              <a:rPr lang="de-DE" sz="2400" dirty="0" smtClean="0">
                <a:latin typeface="Verdana" pitchFamily="34" charset="0"/>
                <a:ea typeface="Verdana" pitchFamily="34" charset="0"/>
                <a:cs typeface="Verdana" pitchFamily="34" charset="0"/>
              </a:rPr>
              <a:t>Exemplar</a:t>
            </a:r>
            <a:endParaRPr lang="de-DE" sz="2400" dirty="0">
              <a:latin typeface="Verdana" pitchFamily="34" charset="0"/>
              <a:ea typeface="Verdana" pitchFamily="34" charset="0"/>
              <a:cs typeface="Verdana" pitchFamily="34" charset="0"/>
            </a:endParaRPr>
          </a:p>
        </p:txBody>
      </p:sp>
      <p:sp>
        <p:nvSpPr>
          <p:cNvPr id="10" name="Textfeld 9"/>
          <p:cNvSpPr txBox="1"/>
          <p:nvPr/>
        </p:nvSpPr>
        <p:spPr>
          <a:xfrm>
            <a:off x="1907704" y="1844824"/>
            <a:ext cx="1156086" cy="584775"/>
          </a:xfrm>
          <a:prstGeom prst="rect">
            <a:avLst/>
          </a:prstGeom>
          <a:noFill/>
        </p:spPr>
        <p:txBody>
          <a:bodyPr wrap="none" rtlCol="0">
            <a:spAutoFit/>
          </a:bodyPr>
          <a:lstStyle/>
          <a:p>
            <a:r>
              <a:rPr lang="de-DE" sz="1600" dirty="0" smtClean="0">
                <a:latin typeface="Verdana" pitchFamily="34" charset="0"/>
                <a:ea typeface="Verdana" pitchFamily="34" charset="0"/>
                <a:cs typeface="Verdana" pitchFamily="34" charset="0"/>
              </a:rPr>
              <a:t>realisiert </a:t>
            </a:r>
          </a:p>
          <a:p>
            <a:r>
              <a:rPr lang="de-DE" sz="1600" dirty="0" smtClean="0">
                <a:latin typeface="Verdana" pitchFamily="34" charset="0"/>
                <a:ea typeface="Verdana" pitchFamily="34" charset="0"/>
                <a:cs typeface="Verdana" pitchFamily="34" charset="0"/>
              </a:rPr>
              <a:t>durch</a:t>
            </a:r>
            <a:endParaRPr lang="de-DE" sz="1600" dirty="0">
              <a:latin typeface="Verdana" pitchFamily="34" charset="0"/>
              <a:ea typeface="Verdana" pitchFamily="34" charset="0"/>
              <a:cs typeface="Verdana" pitchFamily="34" charset="0"/>
            </a:endParaRPr>
          </a:p>
        </p:txBody>
      </p:sp>
      <p:sp>
        <p:nvSpPr>
          <p:cNvPr id="11" name="Textfeld 10"/>
          <p:cNvSpPr txBox="1"/>
          <p:nvPr/>
        </p:nvSpPr>
        <p:spPr>
          <a:xfrm>
            <a:off x="1907704" y="3077867"/>
            <a:ext cx="1340239" cy="584775"/>
          </a:xfrm>
          <a:prstGeom prst="rect">
            <a:avLst/>
          </a:prstGeom>
          <a:noFill/>
        </p:spPr>
        <p:txBody>
          <a:bodyPr wrap="none" rtlCol="0">
            <a:spAutoFit/>
          </a:bodyPr>
          <a:lstStyle/>
          <a:p>
            <a:r>
              <a:rPr lang="de-DE" sz="1600" dirty="0" smtClean="0">
                <a:latin typeface="Verdana" pitchFamily="34" charset="0"/>
                <a:ea typeface="Verdana" pitchFamily="34" charset="0"/>
                <a:cs typeface="Verdana" pitchFamily="34" charset="0"/>
              </a:rPr>
              <a:t>verkörpert </a:t>
            </a:r>
          </a:p>
          <a:p>
            <a:r>
              <a:rPr lang="de-DE" sz="1600" dirty="0" smtClean="0">
                <a:latin typeface="Verdana" pitchFamily="34" charset="0"/>
                <a:ea typeface="Verdana" pitchFamily="34" charset="0"/>
                <a:cs typeface="Verdana" pitchFamily="34" charset="0"/>
              </a:rPr>
              <a:t>in</a:t>
            </a:r>
            <a:endParaRPr lang="de-DE" sz="1600" dirty="0">
              <a:latin typeface="Verdana" pitchFamily="34" charset="0"/>
              <a:ea typeface="Verdana" pitchFamily="34" charset="0"/>
              <a:cs typeface="Verdana" pitchFamily="34" charset="0"/>
            </a:endParaRPr>
          </a:p>
        </p:txBody>
      </p:sp>
      <p:sp>
        <p:nvSpPr>
          <p:cNvPr id="12" name="Textfeld 11"/>
          <p:cNvSpPr txBox="1"/>
          <p:nvPr/>
        </p:nvSpPr>
        <p:spPr>
          <a:xfrm>
            <a:off x="1907704" y="4287745"/>
            <a:ext cx="1438214" cy="584775"/>
          </a:xfrm>
          <a:prstGeom prst="rect">
            <a:avLst/>
          </a:prstGeom>
          <a:noFill/>
        </p:spPr>
        <p:txBody>
          <a:bodyPr wrap="none" rtlCol="0">
            <a:spAutoFit/>
          </a:bodyPr>
          <a:lstStyle/>
          <a:p>
            <a:r>
              <a:rPr lang="de-DE" sz="1600" dirty="0" smtClean="0">
                <a:latin typeface="Verdana" pitchFamily="34" charset="0"/>
                <a:ea typeface="Verdana" pitchFamily="34" charset="0"/>
                <a:cs typeface="Verdana" pitchFamily="34" charset="0"/>
              </a:rPr>
              <a:t>beispielhaft </a:t>
            </a:r>
          </a:p>
          <a:p>
            <a:r>
              <a:rPr lang="de-DE" sz="1600" dirty="0" smtClean="0">
                <a:latin typeface="Verdana" pitchFamily="34" charset="0"/>
                <a:ea typeface="Verdana" pitchFamily="34" charset="0"/>
                <a:cs typeface="Verdana" pitchFamily="34" charset="0"/>
              </a:rPr>
              <a:t>in</a:t>
            </a:r>
            <a:endParaRPr lang="de-DE" sz="1600" dirty="0">
              <a:latin typeface="Verdana" pitchFamily="34" charset="0"/>
              <a:ea typeface="Verdana" pitchFamily="34" charset="0"/>
              <a:cs typeface="Verdana" pitchFamily="34" charset="0"/>
            </a:endParaRPr>
          </a:p>
        </p:txBody>
      </p:sp>
      <p:cxnSp>
        <p:nvCxnSpPr>
          <p:cNvPr id="14" name="Gerade Verbindung mit Pfeil 13"/>
          <p:cNvCxnSpPr>
            <a:stCxn id="6" idx="2"/>
            <a:endCxn id="7" idx="0"/>
          </p:cNvCxnSpPr>
          <p:nvPr/>
        </p:nvCxnSpPr>
        <p:spPr>
          <a:xfrm>
            <a:off x="1799692" y="1802433"/>
            <a:ext cx="0" cy="73846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 name="Gerade Verbindung mit Pfeil 15"/>
          <p:cNvCxnSpPr>
            <a:stCxn id="7" idx="2"/>
            <a:endCxn id="8" idx="0"/>
          </p:cNvCxnSpPr>
          <p:nvPr/>
        </p:nvCxnSpPr>
        <p:spPr>
          <a:xfrm>
            <a:off x="1799692" y="3002566"/>
            <a:ext cx="0" cy="73846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 name="Gerade Verbindung mit Pfeil 17"/>
          <p:cNvCxnSpPr>
            <a:stCxn id="8" idx="2"/>
            <a:endCxn id="9" idx="0"/>
          </p:cNvCxnSpPr>
          <p:nvPr/>
        </p:nvCxnSpPr>
        <p:spPr>
          <a:xfrm>
            <a:off x="1799692" y="4202699"/>
            <a:ext cx="0" cy="738469"/>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0" name="Textfeld 19"/>
          <p:cNvSpPr txBox="1"/>
          <p:nvPr/>
        </p:nvSpPr>
        <p:spPr>
          <a:xfrm>
            <a:off x="3923928" y="1268760"/>
            <a:ext cx="4968552" cy="4893647"/>
          </a:xfrm>
          <a:prstGeom prst="rect">
            <a:avLst/>
          </a:prstGeom>
          <a:noFill/>
        </p:spPr>
        <p:txBody>
          <a:bodyPr wrap="square" rtlCol="0">
            <a:spAutoFit/>
          </a:bodyPr>
          <a:lstStyle/>
          <a:p>
            <a:r>
              <a:rPr lang="de-DE" sz="2400" dirty="0" smtClean="0">
                <a:latin typeface="Verdana" pitchFamily="34" charset="0"/>
                <a:ea typeface="Verdana" pitchFamily="34" charset="0"/>
                <a:cs typeface="Verdana" pitchFamily="34" charset="0"/>
              </a:rPr>
              <a:t>Werk</a:t>
            </a:r>
          </a:p>
          <a:p>
            <a:r>
              <a:rPr lang="de-DE" sz="1600" dirty="0" smtClean="0">
                <a:latin typeface="Verdana" pitchFamily="34" charset="0"/>
                <a:ea typeface="Verdana" pitchFamily="34" charset="0"/>
                <a:cs typeface="Verdana" pitchFamily="34" charset="0"/>
              </a:rPr>
              <a:t>Intellektuelle/künstlerische Schöpfung</a:t>
            </a:r>
          </a:p>
          <a:p>
            <a:endParaRPr lang="de-DE" sz="2000" dirty="0" smtClean="0">
              <a:latin typeface="Verdana" pitchFamily="34" charset="0"/>
              <a:ea typeface="Verdana" pitchFamily="34" charset="0"/>
              <a:cs typeface="Verdana" pitchFamily="34" charset="0"/>
            </a:endParaRPr>
          </a:p>
          <a:p>
            <a:endParaRPr lang="de-DE" sz="2000" dirty="0" smtClean="0">
              <a:latin typeface="Verdana" pitchFamily="34" charset="0"/>
              <a:ea typeface="Verdana" pitchFamily="34" charset="0"/>
              <a:cs typeface="Verdana" pitchFamily="34" charset="0"/>
            </a:endParaRPr>
          </a:p>
          <a:p>
            <a:r>
              <a:rPr lang="de-DE" sz="2400" dirty="0" smtClean="0">
                <a:latin typeface="Verdana" pitchFamily="34" charset="0"/>
                <a:ea typeface="Verdana" pitchFamily="34" charset="0"/>
                <a:cs typeface="Verdana" pitchFamily="34" charset="0"/>
              </a:rPr>
              <a:t>Expression</a:t>
            </a:r>
            <a:endParaRPr lang="de-DE" sz="2000" dirty="0" smtClean="0">
              <a:latin typeface="Verdana" pitchFamily="34" charset="0"/>
              <a:ea typeface="Verdana" pitchFamily="34" charset="0"/>
              <a:cs typeface="Verdana" pitchFamily="34" charset="0"/>
            </a:endParaRPr>
          </a:p>
          <a:p>
            <a:r>
              <a:rPr lang="de-DE" sz="1600" dirty="0" smtClean="0">
                <a:latin typeface="Verdana" pitchFamily="34" charset="0"/>
                <a:ea typeface="Verdana" pitchFamily="34" charset="0"/>
                <a:cs typeface="Verdana" pitchFamily="34" charset="0"/>
              </a:rPr>
              <a:t>Intellektuelle/künstlerische Realisierung eines Werks</a:t>
            </a:r>
          </a:p>
          <a:p>
            <a:endParaRPr lang="de-DE" sz="2000" dirty="0" smtClean="0">
              <a:latin typeface="Verdana" pitchFamily="34" charset="0"/>
              <a:ea typeface="Verdana" pitchFamily="34" charset="0"/>
              <a:cs typeface="Verdana" pitchFamily="34" charset="0"/>
            </a:endParaRPr>
          </a:p>
          <a:p>
            <a:r>
              <a:rPr lang="de-DE" sz="2400" dirty="0" smtClean="0">
                <a:latin typeface="Verdana" pitchFamily="34" charset="0"/>
                <a:ea typeface="Verdana" pitchFamily="34" charset="0"/>
                <a:cs typeface="Verdana" pitchFamily="34" charset="0"/>
              </a:rPr>
              <a:t>Manifestation</a:t>
            </a:r>
            <a:endParaRPr lang="de-DE" sz="2000" dirty="0" smtClean="0">
              <a:latin typeface="Verdana" pitchFamily="34" charset="0"/>
              <a:ea typeface="Verdana" pitchFamily="34" charset="0"/>
              <a:cs typeface="Verdana" pitchFamily="34" charset="0"/>
            </a:endParaRPr>
          </a:p>
          <a:p>
            <a:r>
              <a:rPr lang="de-DE" sz="1600" dirty="0" smtClean="0">
                <a:latin typeface="Verdana" pitchFamily="34" charset="0"/>
                <a:ea typeface="Verdana" pitchFamily="34" charset="0"/>
                <a:cs typeface="Verdana" pitchFamily="34" charset="0"/>
              </a:rPr>
              <a:t>Physische Verkörperung einer Expression</a:t>
            </a:r>
          </a:p>
          <a:p>
            <a:endParaRPr lang="de-DE" sz="2400" dirty="0" smtClean="0">
              <a:latin typeface="Verdana" pitchFamily="34" charset="0"/>
              <a:ea typeface="Verdana" pitchFamily="34" charset="0"/>
              <a:cs typeface="Verdana" pitchFamily="34" charset="0"/>
            </a:endParaRPr>
          </a:p>
          <a:p>
            <a:endParaRPr lang="de-DE" sz="1600" dirty="0" smtClean="0">
              <a:latin typeface="Verdana" pitchFamily="34" charset="0"/>
              <a:ea typeface="Verdana" pitchFamily="34" charset="0"/>
              <a:cs typeface="Verdana" pitchFamily="34" charset="0"/>
            </a:endParaRPr>
          </a:p>
          <a:p>
            <a:r>
              <a:rPr lang="de-DE" sz="2400" dirty="0" smtClean="0">
                <a:latin typeface="Verdana" pitchFamily="34" charset="0"/>
                <a:ea typeface="Verdana" pitchFamily="34" charset="0"/>
                <a:cs typeface="Verdana" pitchFamily="34" charset="0"/>
              </a:rPr>
              <a:t>Exemplar</a:t>
            </a:r>
          </a:p>
          <a:p>
            <a:r>
              <a:rPr lang="de-DE" sz="1600" dirty="0" smtClean="0">
                <a:latin typeface="Verdana" pitchFamily="34" charset="0"/>
                <a:ea typeface="Verdana" pitchFamily="34" charset="0"/>
                <a:cs typeface="Verdana" pitchFamily="34" charset="0"/>
              </a:rPr>
              <a:t>Einzelnes Stück einer Manifestation</a:t>
            </a:r>
          </a:p>
          <a:p>
            <a:endParaRPr lang="de-DE" sz="2400" dirty="0" smtClean="0">
              <a:latin typeface="Verdana" pitchFamily="34" charset="0"/>
              <a:ea typeface="Verdana" pitchFamily="34" charset="0"/>
              <a:cs typeface="Verdana" pitchFamily="34" charset="0"/>
            </a:endParaRPr>
          </a:p>
        </p:txBody>
      </p:sp>
      <p:sp>
        <p:nvSpPr>
          <p:cNvPr id="21" name="Foliennummernplatzhalter 20"/>
          <p:cNvSpPr>
            <a:spLocks noGrp="1"/>
          </p:cNvSpPr>
          <p:nvPr>
            <p:ph type="sldNum" sz="quarter" idx="4"/>
          </p:nvPr>
        </p:nvSpPr>
        <p:spPr/>
        <p:txBody>
          <a:bodyPr/>
          <a:lstStyle/>
          <a:p>
            <a:fld id="{8A6690F1-7CA1-4166-A522-500460961984}" type="slidenum">
              <a:rPr lang="de-DE" smtClean="0"/>
              <a:pPr/>
              <a:t>3</a:t>
            </a:fld>
            <a:endParaRPr lang="de-DE"/>
          </a:p>
        </p:txBody>
      </p:sp>
      <p:sp>
        <p:nvSpPr>
          <p:cNvPr id="22" name="Fußzeilenplatzhalter 21"/>
          <p:cNvSpPr>
            <a:spLocks noGrp="1"/>
          </p:cNvSpPr>
          <p:nvPr>
            <p:ph type="ftr" sz="quarter" idx="14"/>
          </p:nvPr>
        </p:nvSpPr>
        <p:spPr>
          <a:xfrm>
            <a:off x="467544" y="6376243"/>
            <a:ext cx="7920880" cy="365125"/>
          </a:xfrm>
        </p:spPr>
        <p:txBody>
          <a:bodyPr/>
          <a:lstStyle/>
          <a:p>
            <a:r>
              <a:rPr lang="de-DE" smtClean="0"/>
              <a:t>AG RDA Schulungsunterlagen – Modul 3.01: Zusammengesetzte Beschreibung | Stand: 29.02.2016 | CC BY-NC-SA</a:t>
            </a:r>
            <a:endParaRPr lang="de-DE"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feld 11"/>
          <p:cNvSpPr txBox="1"/>
          <p:nvPr/>
        </p:nvSpPr>
        <p:spPr>
          <a:xfrm>
            <a:off x="5076056" y="4509120"/>
            <a:ext cx="3024336" cy="1323439"/>
          </a:xfrm>
          <a:prstGeom prst="rect">
            <a:avLst/>
          </a:prstGeom>
          <a:noFill/>
          <a:ln w="12700">
            <a:solidFill>
              <a:schemeClr val="tx1"/>
            </a:solidFill>
          </a:ln>
        </p:spPr>
        <p:txBody>
          <a:bodyPr wrap="square" rtlCol="0">
            <a:spAutoFit/>
          </a:bodyPr>
          <a:lstStyle/>
          <a:p>
            <a:r>
              <a:rPr lang="de-DE" sz="1600" dirty="0" smtClean="0">
                <a:latin typeface="Verdana" pitchFamily="34" charset="0"/>
                <a:ea typeface="Verdana" pitchFamily="34" charset="0"/>
                <a:cs typeface="Verdana" pitchFamily="34" charset="0"/>
              </a:rPr>
              <a:t>186 Seiten, </a:t>
            </a:r>
          </a:p>
          <a:p>
            <a:r>
              <a:rPr lang="de-DE" sz="1600" dirty="0" smtClean="0">
                <a:latin typeface="Verdana" pitchFamily="34" charset="0"/>
                <a:ea typeface="Verdana" pitchFamily="34" charset="0"/>
                <a:cs typeface="Verdana" pitchFamily="34" charset="0"/>
              </a:rPr>
              <a:t>Christoph Hein wurde 1944 geboren, </a:t>
            </a:r>
          </a:p>
          <a:p>
            <a:r>
              <a:rPr lang="de-DE" sz="1600" dirty="0" smtClean="0">
                <a:latin typeface="Verdana" pitchFamily="34" charset="0"/>
                <a:ea typeface="Verdana" pitchFamily="34" charset="0"/>
                <a:cs typeface="Verdana" pitchFamily="34" charset="0"/>
              </a:rPr>
              <a:t>die Sprache des Textes ist Deutsch</a:t>
            </a:r>
            <a:endParaRPr lang="de-DE" sz="1600" dirty="0">
              <a:latin typeface="Verdana" pitchFamily="34" charset="0"/>
              <a:ea typeface="Verdana" pitchFamily="34" charset="0"/>
              <a:cs typeface="Verdana" pitchFamily="34" charset="0"/>
            </a:endParaRPr>
          </a:p>
        </p:txBody>
      </p:sp>
      <p:sp>
        <p:nvSpPr>
          <p:cNvPr id="2" name="Titel 1"/>
          <p:cNvSpPr>
            <a:spLocks noGrp="1"/>
          </p:cNvSpPr>
          <p:nvPr>
            <p:ph type="title"/>
          </p:nvPr>
        </p:nvSpPr>
        <p:spPr/>
        <p:txBody>
          <a:bodyPr/>
          <a:lstStyle/>
          <a:p>
            <a:r>
              <a:rPr lang="de-DE" dirty="0" smtClean="0"/>
              <a:t>Beschreibung der Beziehungen: einzelne Einheit</a:t>
            </a:r>
            <a:endParaRPr lang="de-DE" dirty="0"/>
          </a:p>
        </p:txBody>
      </p:sp>
      <p:pic>
        <p:nvPicPr>
          <p:cNvPr id="8" name="Grafik 7" descr="Vor_der_Zeit_Titelseite.jpg"/>
          <p:cNvPicPr>
            <a:picLocks noChangeAspect="1"/>
          </p:cNvPicPr>
          <p:nvPr/>
        </p:nvPicPr>
        <p:blipFill>
          <a:blip r:embed="rId2" cstate="print"/>
          <a:stretch>
            <a:fillRect/>
          </a:stretch>
        </p:blipFill>
        <p:spPr>
          <a:xfrm>
            <a:off x="1187624" y="908720"/>
            <a:ext cx="2583132" cy="5328592"/>
          </a:xfrm>
          <a:prstGeom prst="rect">
            <a:avLst/>
          </a:prstGeom>
          <a:ln w="12700">
            <a:solidFill>
              <a:schemeClr val="tx1"/>
            </a:solidFill>
          </a:ln>
        </p:spPr>
      </p:pic>
      <p:sp>
        <p:nvSpPr>
          <p:cNvPr id="13" name="Rechteck 12"/>
          <p:cNvSpPr/>
          <p:nvPr/>
        </p:nvSpPr>
        <p:spPr>
          <a:xfrm>
            <a:off x="5148064" y="4797152"/>
            <a:ext cx="2880320" cy="50405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6" name="Rechteck 15"/>
          <p:cNvSpPr/>
          <p:nvPr/>
        </p:nvSpPr>
        <p:spPr>
          <a:xfrm>
            <a:off x="7092280" y="1302266"/>
            <a:ext cx="360040" cy="187200"/>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026" name="Picture 2"/>
          <p:cNvPicPr>
            <a:picLocks noChangeAspect="1" noChangeArrowheads="1"/>
          </p:cNvPicPr>
          <p:nvPr/>
        </p:nvPicPr>
        <p:blipFill>
          <a:blip r:embed="rId3" cstate="print"/>
          <a:srcRect/>
          <a:stretch>
            <a:fillRect/>
          </a:stretch>
        </p:blipFill>
        <p:spPr bwMode="auto">
          <a:xfrm>
            <a:off x="5220072" y="1268760"/>
            <a:ext cx="3200400" cy="2562225"/>
          </a:xfrm>
          <a:prstGeom prst="rect">
            <a:avLst/>
          </a:prstGeom>
          <a:noFill/>
          <a:ln w="12700">
            <a:solidFill>
              <a:schemeClr val="tx1"/>
            </a:solidFill>
            <a:miter lim="800000"/>
            <a:headEnd/>
            <a:tailEnd/>
          </a:ln>
        </p:spPr>
      </p:pic>
      <p:sp>
        <p:nvSpPr>
          <p:cNvPr id="14" name="Foliennummernplatzhalter 13"/>
          <p:cNvSpPr>
            <a:spLocks noGrp="1"/>
          </p:cNvSpPr>
          <p:nvPr>
            <p:ph type="sldNum" sz="quarter" idx="4"/>
          </p:nvPr>
        </p:nvSpPr>
        <p:spPr/>
        <p:txBody>
          <a:bodyPr/>
          <a:lstStyle/>
          <a:p>
            <a:fld id="{8A6690F1-7CA1-4166-A522-500460961984}" type="slidenum">
              <a:rPr lang="de-DE" smtClean="0"/>
              <a:pPr/>
              <a:t>30</a:t>
            </a:fld>
            <a:endParaRPr lang="de-DE"/>
          </a:p>
        </p:txBody>
      </p:sp>
      <p:sp>
        <p:nvSpPr>
          <p:cNvPr id="15" name="Fußzeilenplatzhalter 14"/>
          <p:cNvSpPr>
            <a:spLocks noGrp="1"/>
          </p:cNvSpPr>
          <p:nvPr>
            <p:ph type="ftr" sz="quarter" idx="14"/>
          </p:nvPr>
        </p:nvSpPr>
        <p:spPr>
          <a:xfrm>
            <a:off x="467544" y="6376243"/>
            <a:ext cx="7992888" cy="365125"/>
          </a:xfrm>
        </p:spPr>
        <p:txBody>
          <a:bodyPr/>
          <a:lstStyle/>
          <a:p>
            <a:r>
              <a:rPr lang="de-DE" dirty="0" smtClean="0"/>
              <a:t>AG RDA Schulungsunterlagen – Modul 3.01: Zusammengesetzte Beschreibung | Stand: 29.02.2016 | CC BY-NC-SA</a:t>
            </a:r>
            <a:endParaRPr lang="de-DE" dirty="0"/>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Beschreibung der Beziehungen: einzelne  Einheit</a:t>
            </a:r>
            <a:endParaRPr lang="de-DE" dirty="0"/>
          </a:p>
        </p:txBody>
      </p:sp>
      <p:sp>
        <p:nvSpPr>
          <p:cNvPr id="3" name="Textplatzhalter 2"/>
          <p:cNvSpPr>
            <a:spLocks noGrp="1"/>
          </p:cNvSpPr>
          <p:nvPr>
            <p:ph type="body" sz="quarter" idx="13"/>
          </p:nvPr>
        </p:nvSpPr>
        <p:spPr/>
        <p:txBody>
          <a:bodyPr/>
          <a:lstStyle/>
          <a:p>
            <a:pPr marL="0" indent="0">
              <a:buNone/>
            </a:pPr>
            <a:endParaRPr lang="de-DE" dirty="0" smtClean="0"/>
          </a:p>
          <a:p>
            <a:pPr marL="0" indent="0">
              <a:buNone/>
            </a:pPr>
            <a:endParaRPr lang="de-DE" dirty="0" smtClean="0"/>
          </a:p>
          <a:p>
            <a:pPr marL="0" indent="0">
              <a:buNone/>
            </a:pPr>
            <a:endParaRPr lang="de-DE" dirty="0" smtClean="0"/>
          </a:p>
          <a:p>
            <a:pPr marL="0" indent="0">
              <a:buNone/>
            </a:pPr>
            <a:endParaRPr lang="de-DE" dirty="0" smtClean="0"/>
          </a:p>
          <a:p>
            <a:pPr marL="0" indent="0">
              <a:buNone/>
            </a:pPr>
            <a:endParaRPr lang="de-DE" dirty="0" smtClean="0"/>
          </a:p>
          <a:p>
            <a:pPr marL="341313" indent="-341313"/>
            <a:endParaRPr lang="de-DE" dirty="0" smtClean="0"/>
          </a:p>
          <a:p>
            <a:pPr marL="341313" indent="-341313"/>
            <a:endParaRPr lang="de-DE" dirty="0" smtClean="0"/>
          </a:p>
          <a:p>
            <a:pPr marL="341313" indent="-341313"/>
            <a:endParaRPr lang="de-DE" dirty="0" smtClean="0"/>
          </a:p>
          <a:p>
            <a:pPr marL="341313" indent="-341313"/>
            <a:r>
              <a:rPr lang="de-DE" dirty="0" smtClean="0"/>
              <a:t>Beziehung 17.8: durch Verwendung der zusammengesetzten Beschreibung bereits ausgedrückt (muss nicht ausdrücklich erfasst werden)</a:t>
            </a:r>
          </a:p>
        </p:txBody>
      </p:sp>
      <p:graphicFrame>
        <p:nvGraphicFramePr>
          <p:cNvPr id="7" name="Tabelle 6"/>
          <p:cNvGraphicFramePr>
            <a:graphicFrameLocks noGrp="1"/>
          </p:cNvGraphicFramePr>
          <p:nvPr>
            <p:extLst>
              <p:ext uri="{D42A27DB-BD31-4B8C-83A1-F6EECF244321}">
                <p14:modId xmlns:p14="http://schemas.microsoft.com/office/powerpoint/2010/main" val="1093031538"/>
              </p:ext>
            </p:extLst>
          </p:nvPr>
        </p:nvGraphicFramePr>
        <p:xfrm>
          <a:off x="251520" y="1484784"/>
          <a:ext cx="8496944" cy="2603852"/>
        </p:xfrm>
        <a:graphic>
          <a:graphicData uri="http://schemas.openxmlformats.org/drawingml/2006/table">
            <a:tbl>
              <a:tblPr firstRow="1" bandRow="1">
                <a:tableStyleId>{5C22544A-7EE6-4342-B048-85BDC9FD1C3A}</a:tableStyleId>
              </a:tblPr>
              <a:tblGrid>
                <a:gridCol w="1345349"/>
                <a:gridCol w="3703559"/>
                <a:gridCol w="3448036"/>
              </a:tblGrid>
              <a:tr h="39745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8358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baseline="0" dirty="0" smtClean="0">
                          <a:latin typeface="Verdana" pitchFamily="34" charset="0"/>
                          <a:ea typeface="Verdana" pitchFamily="34" charset="0"/>
                          <a:cs typeface="Verdana" pitchFamily="34" charset="0"/>
                        </a:rPr>
                        <a:t>17.8</a:t>
                      </a:r>
                      <a:endParaRPr lang="de-DE" sz="1800" b="1"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In der Manifestation verkörpertes</a:t>
                      </a:r>
                    </a:p>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Werk</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Hein, Christoph,</a:t>
                      </a:r>
                      <a:r>
                        <a:rPr lang="de-DE" sz="1800" baseline="0" dirty="0" smtClean="0">
                          <a:latin typeface="Verdana" pitchFamily="34" charset="0"/>
                          <a:ea typeface="Verdana" pitchFamily="34" charset="0"/>
                          <a:cs typeface="Verdana" pitchFamily="34" charset="0"/>
                        </a:rPr>
                        <a:t> 1944-. </a:t>
                      </a:r>
                      <a:r>
                        <a:rPr lang="de-DE" sz="1800" dirty="0" smtClean="0">
                          <a:latin typeface="Verdana" pitchFamily="34" charset="0"/>
                          <a:ea typeface="Verdana" pitchFamily="34" charset="0"/>
                          <a:cs typeface="Verdana" pitchFamily="34" charset="0"/>
                        </a:rPr>
                        <a:t>Vor der Zeit</a:t>
                      </a:r>
                      <a:endParaRPr lang="de-DE" sz="1800" dirty="0">
                        <a:latin typeface="Verdana" pitchFamily="34" charset="0"/>
                        <a:ea typeface="Verdana" pitchFamily="34" charset="0"/>
                        <a:cs typeface="Verdana" pitchFamily="34" charset="0"/>
                      </a:endParaRPr>
                    </a:p>
                  </a:txBody>
                  <a:tcPr anchor="ctr"/>
                </a:tc>
              </a:tr>
              <a:tr h="64599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19.2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Geistiger Schöpfer</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Hein, Christoph,</a:t>
                      </a:r>
                      <a:r>
                        <a:rPr lang="de-DE" sz="1800" baseline="0" dirty="0" smtClean="0">
                          <a:latin typeface="Verdana" pitchFamily="34" charset="0"/>
                          <a:ea typeface="Verdana" pitchFamily="34" charset="0"/>
                          <a:cs typeface="Verdana" pitchFamily="34" charset="0"/>
                        </a:rPr>
                        <a:t> 1944-</a:t>
                      </a:r>
                      <a:endParaRPr lang="de-DE" sz="1800" dirty="0">
                        <a:latin typeface="Verdana" pitchFamily="34" charset="0"/>
                        <a:ea typeface="Verdana" pitchFamily="34" charset="0"/>
                        <a:cs typeface="Verdana" pitchFamily="34" charset="0"/>
                      </a:endParaRPr>
                    </a:p>
                  </a:txBody>
                  <a:tcPr anchor="ctr"/>
                </a:tc>
              </a:tr>
              <a:tr h="64599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Beziehungskennzeichnung</a:t>
                      </a:r>
                      <a:endParaRPr lang="de-DE" sz="1800" b="0"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Verfasser</a:t>
                      </a:r>
                      <a:endParaRPr lang="de-DE" sz="1800" dirty="0">
                        <a:latin typeface="Verdana" pitchFamily="34" charset="0"/>
                        <a:ea typeface="Verdana" pitchFamily="34" charset="0"/>
                        <a:cs typeface="Verdana" pitchFamily="34" charset="0"/>
                      </a:endParaRPr>
                    </a:p>
                  </a:txBody>
                  <a:tcPr anchor="ctr"/>
                </a:tc>
              </a:tr>
            </a:tbl>
          </a:graphicData>
        </a:graphic>
      </p:graphicFrame>
      <p:sp>
        <p:nvSpPr>
          <p:cNvPr id="10" name="Foliennummernplatzhalter 9"/>
          <p:cNvSpPr>
            <a:spLocks noGrp="1"/>
          </p:cNvSpPr>
          <p:nvPr>
            <p:ph type="sldNum" sz="quarter" idx="4"/>
          </p:nvPr>
        </p:nvSpPr>
        <p:spPr/>
        <p:txBody>
          <a:bodyPr/>
          <a:lstStyle/>
          <a:p>
            <a:fld id="{8A6690F1-7CA1-4166-A522-500460961984}" type="slidenum">
              <a:rPr lang="de-DE" smtClean="0"/>
              <a:pPr/>
              <a:t>31</a:t>
            </a:fld>
            <a:endParaRPr lang="de-DE"/>
          </a:p>
        </p:txBody>
      </p:sp>
      <p:sp>
        <p:nvSpPr>
          <p:cNvPr id="11" name="Fußzeilenplatzhalter 10"/>
          <p:cNvSpPr>
            <a:spLocks noGrp="1"/>
          </p:cNvSpPr>
          <p:nvPr>
            <p:ph type="ftr" sz="quarter" idx="14"/>
          </p:nvPr>
        </p:nvSpPr>
        <p:spPr>
          <a:xfrm>
            <a:off x="467544" y="6376243"/>
            <a:ext cx="7992888" cy="365125"/>
          </a:xfrm>
        </p:spPr>
        <p:txBody>
          <a:bodyPr/>
          <a:lstStyle/>
          <a:p>
            <a:r>
              <a:rPr lang="de-DE" dirty="0" smtClean="0"/>
              <a:t>AG RDA Schulungsunterlagen – Modul 3.01: Zusammengesetzte Beschreibung | Stand: 29.02.2016 | CC BY-NC-SA</a:t>
            </a:r>
            <a:endParaRPr lang="de-DE"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652934"/>
          </a:xfrm>
        </p:spPr>
        <p:txBody>
          <a:bodyPr/>
          <a:lstStyle/>
          <a:p>
            <a:r>
              <a:rPr lang="de-DE" dirty="0" smtClean="0"/>
              <a:t>Beschreibung der Beziehungen: fortlaufende Ressource</a:t>
            </a:r>
            <a:endParaRPr lang="de-DE" sz="2400" b="1" i="1" dirty="0">
              <a:solidFill>
                <a:srgbClr val="FF0000"/>
              </a:solidFill>
            </a:endParaRPr>
          </a:p>
        </p:txBody>
      </p:sp>
      <p:pic>
        <p:nvPicPr>
          <p:cNvPr id="11" name="Grafik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3568" y="1421684"/>
            <a:ext cx="3149131" cy="4379464"/>
          </a:xfrm>
          <a:prstGeom prst="rect">
            <a:avLst/>
          </a:prstGeom>
          <a:ln w="3175">
            <a:solidFill>
              <a:schemeClr val="tx1"/>
            </a:solidFill>
          </a:ln>
        </p:spPr>
      </p:pic>
      <p:pic>
        <p:nvPicPr>
          <p:cNvPr id="12" name="Grafik 11"/>
          <p:cNvPicPr>
            <a:picLocks noChangeAspect="1"/>
          </p:cNvPicPr>
          <p:nvPr/>
        </p:nvPicPr>
        <p:blipFill rotWithShape="1">
          <a:blip r:embed="rId3" cstate="print">
            <a:extLst>
              <a:ext uri="{28A0092B-C50C-407E-A947-70E740481C1C}">
                <a14:useLocalDpi xmlns:a14="http://schemas.microsoft.com/office/drawing/2010/main" val="0"/>
              </a:ext>
            </a:extLst>
          </a:blip>
          <a:srcRect l="2970" t="64823" r="33789" b="3688"/>
          <a:stretch/>
        </p:blipFill>
        <p:spPr>
          <a:xfrm>
            <a:off x="4860031" y="3556902"/>
            <a:ext cx="3066379" cy="2244245"/>
          </a:xfrm>
          <a:prstGeom prst="rect">
            <a:avLst/>
          </a:prstGeom>
          <a:ln w="3175">
            <a:solidFill>
              <a:schemeClr val="tx1"/>
            </a:solidFill>
          </a:ln>
        </p:spPr>
      </p:pic>
      <p:sp>
        <p:nvSpPr>
          <p:cNvPr id="13" name="Textfeld 12"/>
          <p:cNvSpPr txBox="1"/>
          <p:nvPr/>
        </p:nvSpPr>
        <p:spPr>
          <a:xfrm>
            <a:off x="4860032" y="2780928"/>
            <a:ext cx="2687402" cy="646331"/>
          </a:xfrm>
          <a:prstGeom prst="rect">
            <a:avLst/>
          </a:prstGeom>
          <a:solidFill>
            <a:schemeClr val="bg1"/>
          </a:solid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Auf der Rückseite der</a:t>
            </a:r>
          </a:p>
          <a:p>
            <a:r>
              <a:rPr lang="de-DE" dirty="0" smtClean="0">
                <a:latin typeface="Verdana" panose="020B0604030504040204" pitchFamily="34" charset="0"/>
                <a:ea typeface="Verdana" panose="020B0604030504040204" pitchFamily="34" charset="0"/>
                <a:cs typeface="Verdana" panose="020B0604030504040204" pitchFamily="34" charset="0"/>
              </a:rPr>
              <a:t>Titelseite:</a:t>
            </a:r>
          </a:p>
        </p:txBody>
      </p:sp>
      <p:sp>
        <p:nvSpPr>
          <p:cNvPr id="9" name="Rechteck 8"/>
          <p:cNvSpPr/>
          <p:nvPr/>
        </p:nvSpPr>
        <p:spPr>
          <a:xfrm>
            <a:off x="2513264" y="5425560"/>
            <a:ext cx="1224136" cy="324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Textfeld 9"/>
          <p:cNvSpPr txBox="1"/>
          <p:nvPr/>
        </p:nvSpPr>
        <p:spPr>
          <a:xfrm>
            <a:off x="5213285" y="5411357"/>
            <a:ext cx="1080120" cy="184666"/>
          </a:xfrm>
          <a:prstGeom prst="rect">
            <a:avLst/>
          </a:prstGeom>
          <a:noFill/>
        </p:spPr>
        <p:txBody>
          <a:bodyPr wrap="square" rtlCol="0">
            <a:spAutoFit/>
          </a:bodyPr>
          <a:lstStyle/>
          <a:p>
            <a:r>
              <a:rPr lang="de-DE" sz="600" dirty="0" smtClean="0">
                <a:solidFill>
                  <a:schemeClr val="tx1">
                    <a:lumMod val="50000"/>
                    <a:lumOff val="50000"/>
                  </a:schemeClr>
                </a:solidFill>
                <a:latin typeface="Trebuchet MS" pitchFamily="34" charset="0"/>
                <a:ea typeface="Verdana" pitchFamily="34" charset="0"/>
                <a:cs typeface="Verdana" pitchFamily="34" charset="0"/>
              </a:rPr>
              <a:t>ISSN 1234-5678</a:t>
            </a:r>
            <a:endParaRPr lang="de-DE" sz="600" dirty="0">
              <a:solidFill>
                <a:schemeClr val="tx1">
                  <a:lumMod val="50000"/>
                  <a:lumOff val="50000"/>
                </a:schemeClr>
              </a:solidFill>
              <a:latin typeface="Trebuchet MS" pitchFamily="34" charset="0"/>
              <a:ea typeface="Verdana" pitchFamily="34" charset="0"/>
              <a:cs typeface="Verdana" pitchFamily="34" charset="0"/>
            </a:endParaRPr>
          </a:p>
        </p:txBody>
      </p:sp>
      <p:sp>
        <p:nvSpPr>
          <p:cNvPr id="16" name="Foliennummernplatzhalter 15"/>
          <p:cNvSpPr>
            <a:spLocks noGrp="1"/>
          </p:cNvSpPr>
          <p:nvPr>
            <p:ph type="sldNum" sz="quarter" idx="4"/>
          </p:nvPr>
        </p:nvSpPr>
        <p:spPr/>
        <p:txBody>
          <a:bodyPr/>
          <a:lstStyle/>
          <a:p>
            <a:fld id="{8A6690F1-7CA1-4166-A522-500460961984}" type="slidenum">
              <a:rPr lang="de-DE" smtClean="0"/>
              <a:pPr/>
              <a:t>32</a:t>
            </a:fld>
            <a:endParaRPr lang="de-DE"/>
          </a:p>
        </p:txBody>
      </p:sp>
      <p:sp>
        <p:nvSpPr>
          <p:cNvPr id="17" name="Fußzeilenplatzhalter 16"/>
          <p:cNvSpPr>
            <a:spLocks noGrp="1"/>
          </p:cNvSpPr>
          <p:nvPr>
            <p:ph type="ftr" sz="quarter" idx="14"/>
          </p:nvPr>
        </p:nvSpPr>
        <p:spPr>
          <a:xfrm>
            <a:off x="467544" y="6376243"/>
            <a:ext cx="7992888" cy="365125"/>
          </a:xfrm>
        </p:spPr>
        <p:txBody>
          <a:bodyPr/>
          <a:lstStyle/>
          <a:p>
            <a:r>
              <a:rPr lang="de-DE" dirty="0" smtClean="0"/>
              <a:t>AG RDA Schulungsunterlagen – Modul 3.01: Zusammengesetzte Beschreibung | Stand: 29.02.2016 | CC BY-NC-SA</a:t>
            </a:r>
            <a:endParaRPr lang="de-DE" dirty="0"/>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796950"/>
          </a:xfrm>
        </p:spPr>
        <p:txBody>
          <a:bodyPr/>
          <a:lstStyle/>
          <a:p>
            <a:r>
              <a:rPr lang="de-DE" dirty="0" smtClean="0"/>
              <a:t>Beschreibung der Beziehungen: fortlaufende Ressource</a:t>
            </a:r>
            <a:endParaRPr lang="de-DE" dirty="0"/>
          </a:p>
        </p:txBody>
      </p:sp>
      <p:sp>
        <p:nvSpPr>
          <p:cNvPr id="3" name="Textplatzhalter 2"/>
          <p:cNvSpPr>
            <a:spLocks noGrp="1"/>
          </p:cNvSpPr>
          <p:nvPr>
            <p:ph type="body" sz="quarter" idx="13"/>
          </p:nvPr>
        </p:nvSpPr>
        <p:spPr/>
        <p:txBody>
          <a:bodyPr/>
          <a:lstStyle/>
          <a:p>
            <a:pPr marL="0" indent="0">
              <a:buNone/>
            </a:pPr>
            <a:endParaRPr lang="de-DE" dirty="0" smtClean="0"/>
          </a:p>
          <a:p>
            <a:pPr marL="0" indent="0">
              <a:buNone/>
            </a:pPr>
            <a:endParaRPr lang="de-DE" dirty="0" smtClean="0"/>
          </a:p>
          <a:p>
            <a:pPr marL="0" indent="0">
              <a:buNone/>
            </a:pPr>
            <a:endParaRPr lang="de-DE" dirty="0" smtClean="0"/>
          </a:p>
          <a:p>
            <a:pPr marL="0" indent="0">
              <a:buNone/>
            </a:pPr>
            <a:endParaRPr lang="de-DE" dirty="0" smtClean="0"/>
          </a:p>
          <a:p>
            <a:pPr marL="0" indent="0">
              <a:buNone/>
            </a:pPr>
            <a:endParaRPr lang="de-DE" dirty="0" smtClean="0"/>
          </a:p>
          <a:p>
            <a:pPr marL="341313" indent="-341313"/>
            <a:endParaRPr lang="de-DE" dirty="0" smtClean="0"/>
          </a:p>
          <a:p>
            <a:pPr marL="341313" indent="-341313"/>
            <a:endParaRPr lang="de-DE" dirty="0" smtClean="0"/>
          </a:p>
          <a:p>
            <a:pPr marL="341313" indent="-341313"/>
            <a:endParaRPr lang="de-DE" dirty="0" smtClean="0"/>
          </a:p>
          <a:p>
            <a:pPr marL="341313" indent="-341313">
              <a:buNone/>
            </a:pPr>
            <a:endParaRPr lang="de-DE" dirty="0" smtClean="0"/>
          </a:p>
        </p:txBody>
      </p:sp>
      <p:graphicFrame>
        <p:nvGraphicFramePr>
          <p:cNvPr id="7" name="Tabelle 6"/>
          <p:cNvGraphicFramePr>
            <a:graphicFrameLocks noGrp="1"/>
          </p:cNvGraphicFramePr>
          <p:nvPr>
            <p:extLst>
              <p:ext uri="{D42A27DB-BD31-4B8C-83A1-F6EECF244321}">
                <p14:modId xmlns:p14="http://schemas.microsoft.com/office/powerpoint/2010/main" val="2540514457"/>
              </p:ext>
            </p:extLst>
          </p:nvPr>
        </p:nvGraphicFramePr>
        <p:xfrm>
          <a:off x="251520" y="1633344"/>
          <a:ext cx="8568952" cy="2550569"/>
        </p:xfrm>
        <a:graphic>
          <a:graphicData uri="http://schemas.openxmlformats.org/drawingml/2006/table">
            <a:tbl>
              <a:tblPr firstRow="1" bandRow="1">
                <a:tableStyleId>{5C22544A-7EE6-4342-B048-85BDC9FD1C3A}</a:tableStyleId>
              </a:tblPr>
              <a:tblGrid>
                <a:gridCol w="1181138"/>
                <a:gridCol w="3251508"/>
                <a:gridCol w="4136306"/>
              </a:tblGrid>
              <a:tr h="396469">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4801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17.8</a:t>
                      </a:r>
                      <a:endParaRPr lang="de-DE" sz="1800" b="1"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In der Manifestation verkörpertes</a:t>
                      </a:r>
                    </a:p>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Werk</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solidFill>
                            <a:schemeClr val="tx1"/>
                          </a:solidFill>
                          <a:latin typeface="Verdana" pitchFamily="34" charset="0"/>
                          <a:ea typeface="Verdana" pitchFamily="34" charset="0"/>
                          <a:cs typeface="Verdana" pitchFamily="34" charset="0"/>
                        </a:rPr>
                        <a:t>Hamburgische Investitions- und Förderbank. </a:t>
                      </a:r>
                      <a:r>
                        <a:rPr lang="de-DE" sz="1800" smtClean="0">
                          <a:solidFill>
                            <a:schemeClr val="tx1"/>
                          </a:solidFill>
                          <a:latin typeface="Verdana" pitchFamily="34" charset="0"/>
                          <a:ea typeface="Verdana" pitchFamily="34" charset="0"/>
                          <a:cs typeface="Verdana" pitchFamily="34" charset="0"/>
                        </a:rPr>
                        <a:t>Jahresbericht …</a:t>
                      </a:r>
                      <a:endParaRPr lang="de-DE" sz="1800" dirty="0">
                        <a:solidFill>
                          <a:schemeClr val="tx1"/>
                        </a:solidFill>
                        <a:latin typeface="Verdana" pitchFamily="34" charset="0"/>
                        <a:ea typeface="Verdana" pitchFamily="34" charset="0"/>
                        <a:cs typeface="Verdana" pitchFamily="34" charset="0"/>
                      </a:endParaRPr>
                    </a:p>
                  </a:txBody>
                  <a:tcPr/>
                </a:tc>
              </a:tr>
              <a:tr h="5996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19.2</a:t>
                      </a:r>
                      <a:endParaRPr lang="de-DE" sz="1800" b="1"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Geistiger Schöpfer</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Hamburgische Investitions- und Förderbank</a:t>
                      </a:r>
                      <a:endParaRPr lang="de-DE" sz="1800" dirty="0">
                        <a:latin typeface="Verdana" pitchFamily="34" charset="0"/>
                        <a:ea typeface="Verdana" pitchFamily="34" charset="0"/>
                        <a:cs typeface="Verdana" pitchFamily="34" charset="0"/>
                      </a:endParaRPr>
                    </a:p>
                  </a:txBody>
                  <a:tcPr/>
                </a:tc>
              </a:tr>
              <a:tr h="5996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Beziehungskennzeichnung</a:t>
                      </a:r>
                      <a:endParaRPr lang="de-DE" sz="1800" b="0"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Verfasser</a:t>
                      </a:r>
                      <a:endParaRPr lang="de-DE" sz="1800" dirty="0">
                        <a:latin typeface="Verdana" pitchFamily="34" charset="0"/>
                        <a:ea typeface="Verdana" pitchFamily="34" charset="0"/>
                        <a:cs typeface="Verdana" pitchFamily="34" charset="0"/>
                      </a:endParaRPr>
                    </a:p>
                  </a:txBody>
                  <a:tcPr/>
                </a:tc>
              </a:tr>
            </a:tbl>
          </a:graphicData>
        </a:graphic>
      </p:graphicFrame>
      <p:sp>
        <p:nvSpPr>
          <p:cNvPr id="10" name="Foliennummernplatzhalter 9"/>
          <p:cNvSpPr>
            <a:spLocks noGrp="1"/>
          </p:cNvSpPr>
          <p:nvPr>
            <p:ph type="sldNum" sz="quarter" idx="4"/>
          </p:nvPr>
        </p:nvSpPr>
        <p:spPr/>
        <p:txBody>
          <a:bodyPr/>
          <a:lstStyle/>
          <a:p>
            <a:fld id="{8A6690F1-7CA1-4166-A522-500460961984}" type="slidenum">
              <a:rPr lang="de-DE" smtClean="0"/>
              <a:pPr/>
              <a:t>33</a:t>
            </a:fld>
            <a:endParaRPr lang="de-DE"/>
          </a:p>
        </p:txBody>
      </p:sp>
      <p:sp>
        <p:nvSpPr>
          <p:cNvPr id="11" name="Fußzeilenplatzhalter 10"/>
          <p:cNvSpPr>
            <a:spLocks noGrp="1"/>
          </p:cNvSpPr>
          <p:nvPr>
            <p:ph type="ftr" sz="quarter" idx="14"/>
          </p:nvPr>
        </p:nvSpPr>
        <p:spPr>
          <a:xfrm>
            <a:off x="467544" y="6376243"/>
            <a:ext cx="7992888" cy="365125"/>
          </a:xfrm>
        </p:spPr>
        <p:txBody>
          <a:bodyPr/>
          <a:lstStyle/>
          <a:p>
            <a:r>
              <a:rPr lang="de-DE" dirty="0" smtClean="0"/>
              <a:t>AG RDA Schulungsunterlagen – Modul 3.01: Zusammengesetzte Beschreibung | Stand: 29.02.2016 | CC BY-NC-SA</a:t>
            </a:r>
            <a:endParaRPr lang="de-DE"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Zusammenfassung Bsp. 3.01 Vor der Zeit / Christoph Hein</a:t>
            </a:r>
            <a:endParaRPr lang="de-DE" dirty="0"/>
          </a:p>
        </p:txBody>
      </p:sp>
      <p:pic>
        <p:nvPicPr>
          <p:cNvPr id="8" name="Grafik 7" descr="Vor_der_Zeit_Titelseite.jpg"/>
          <p:cNvPicPr>
            <a:picLocks noChangeAspect="1"/>
          </p:cNvPicPr>
          <p:nvPr/>
        </p:nvPicPr>
        <p:blipFill>
          <a:blip r:embed="rId3" cstate="print"/>
          <a:stretch>
            <a:fillRect/>
          </a:stretch>
        </p:blipFill>
        <p:spPr>
          <a:xfrm>
            <a:off x="1187624" y="980728"/>
            <a:ext cx="2583132" cy="5328592"/>
          </a:xfrm>
          <a:prstGeom prst="rect">
            <a:avLst/>
          </a:prstGeom>
          <a:ln w="12700">
            <a:solidFill>
              <a:schemeClr val="tx1"/>
            </a:solidFill>
          </a:ln>
        </p:spPr>
      </p:pic>
      <p:pic>
        <p:nvPicPr>
          <p:cNvPr id="1026" name="Picture 2"/>
          <p:cNvPicPr>
            <a:picLocks noChangeAspect="1" noChangeArrowheads="1"/>
          </p:cNvPicPr>
          <p:nvPr/>
        </p:nvPicPr>
        <p:blipFill>
          <a:blip r:embed="rId4" cstate="print"/>
          <a:srcRect/>
          <a:stretch>
            <a:fillRect/>
          </a:stretch>
        </p:blipFill>
        <p:spPr bwMode="auto">
          <a:xfrm>
            <a:off x="5220072" y="1268760"/>
            <a:ext cx="3200400" cy="2562225"/>
          </a:xfrm>
          <a:prstGeom prst="rect">
            <a:avLst/>
          </a:prstGeom>
          <a:noFill/>
          <a:ln w="12700">
            <a:solidFill>
              <a:schemeClr val="tx1"/>
            </a:solidFill>
            <a:miter lim="800000"/>
            <a:headEnd/>
            <a:tailEnd/>
          </a:ln>
        </p:spPr>
      </p:pic>
      <p:sp>
        <p:nvSpPr>
          <p:cNvPr id="10" name="Textfeld 9"/>
          <p:cNvSpPr txBox="1"/>
          <p:nvPr/>
        </p:nvSpPr>
        <p:spPr>
          <a:xfrm>
            <a:off x="4788024" y="4365104"/>
            <a:ext cx="3024336" cy="1077218"/>
          </a:xfrm>
          <a:prstGeom prst="rect">
            <a:avLst/>
          </a:prstGeom>
          <a:noFill/>
          <a:ln w="12700">
            <a:solidFill>
              <a:schemeClr val="tx1"/>
            </a:solidFill>
          </a:ln>
        </p:spPr>
        <p:txBody>
          <a:bodyPr wrap="square" rtlCol="0">
            <a:spAutoFit/>
          </a:bodyPr>
          <a:lstStyle/>
          <a:p>
            <a:r>
              <a:rPr lang="de-DE" sz="1600" dirty="0" smtClean="0">
                <a:latin typeface="Verdana" pitchFamily="34" charset="0"/>
                <a:ea typeface="Verdana" pitchFamily="34" charset="0"/>
                <a:cs typeface="Verdana" pitchFamily="34" charset="0"/>
              </a:rPr>
              <a:t>186 Seiten, Christoph Hein wurde 1944 geboren, </a:t>
            </a:r>
          </a:p>
          <a:p>
            <a:r>
              <a:rPr lang="de-DE" sz="1600" dirty="0" smtClean="0">
                <a:latin typeface="Verdana" pitchFamily="34" charset="0"/>
                <a:ea typeface="Verdana" pitchFamily="34" charset="0"/>
                <a:cs typeface="Verdana" pitchFamily="34" charset="0"/>
              </a:rPr>
              <a:t>die Sprache des Textes ist Deutsch</a:t>
            </a:r>
            <a:endParaRPr lang="de-DE" sz="1600" dirty="0">
              <a:latin typeface="Verdana" pitchFamily="34" charset="0"/>
              <a:ea typeface="Verdana" pitchFamily="34" charset="0"/>
              <a:cs typeface="Verdana" pitchFamily="34" charset="0"/>
            </a:endParaRPr>
          </a:p>
        </p:txBody>
      </p:sp>
      <p:sp>
        <p:nvSpPr>
          <p:cNvPr id="9" name="Fußzeilenplatzhalter 8"/>
          <p:cNvSpPr>
            <a:spLocks noGrp="1"/>
          </p:cNvSpPr>
          <p:nvPr>
            <p:ph type="ftr" sz="quarter" idx="14"/>
          </p:nvPr>
        </p:nvSpPr>
        <p:spPr>
          <a:xfrm>
            <a:off x="467544" y="6376243"/>
            <a:ext cx="7952928" cy="365125"/>
          </a:xfrm>
        </p:spPr>
        <p:txBody>
          <a:bodyPr/>
          <a:lstStyle/>
          <a:p>
            <a:r>
              <a:rPr lang="de-DE" dirty="0" smtClean="0"/>
              <a:t>AG RDA Schulungsunterlagen – Modul 3.01: Zusammengesetzte Beschreibung | Stand: 29.02.2016 | CC BY-NC-SA</a:t>
            </a:r>
            <a:endParaRPr lang="de-DE" dirty="0"/>
          </a:p>
        </p:txBody>
      </p:sp>
      <p:sp>
        <p:nvSpPr>
          <p:cNvPr id="13" name="Foliennummernplatzhalter 12"/>
          <p:cNvSpPr>
            <a:spLocks noGrp="1"/>
          </p:cNvSpPr>
          <p:nvPr>
            <p:ph type="sldNum" sz="quarter" idx="4"/>
          </p:nvPr>
        </p:nvSpPr>
        <p:spPr/>
        <p:txBody>
          <a:bodyPr/>
          <a:lstStyle/>
          <a:p>
            <a:fld id="{8A6690F1-7CA1-4166-A522-500460961984}" type="slidenum">
              <a:rPr lang="de-DE" smtClean="0"/>
              <a:pPr/>
              <a:t>34</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Zusammenfassung Bsp. 3.01</a:t>
            </a:r>
            <a:endParaRPr lang="de-DE" dirty="0"/>
          </a:p>
        </p:txBody>
      </p:sp>
      <p:graphicFrame>
        <p:nvGraphicFramePr>
          <p:cNvPr id="9" name="Tabelle 8"/>
          <p:cNvGraphicFramePr>
            <a:graphicFrameLocks noGrp="1"/>
          </p:cNvGraphicFramePr>
          <p:nvPr>
            <p:extLst>
              <p:ext uri="{D42A27DB-BD31-4B8C-83A1-F6EECF244321}">
                <p14:modId xmlns:p14="http://schemas.microsoft.com/office/powerpoint/2010/main" val="1093031538"/>
              </p:ext>
            </p:extLst>
          </p:nvPr>
        </p:nvGraphicFramePr>
        <p:xfrm>
          <a:off x="251520" y="1268760"/>
          <a:ext cx="8280920" cy="4507568"/>
        </p:xfrm>
        <a:graphic>
          <a:graphicData uri="http://schemas.openxmlformats.org/drawingml/2006/table">
            <a:tbl>
              <a:tblPr firstRow="1" bandRow="1">
                <a:tableStyleId>{5C22544A-7EE6-4342-B048-85BDC9FD1C3A}</a:tableStyleId>
              </a:tblPr>
              <a:tblGrid>
                <a:gridCol w="936104"/>
                <a:gridCol w="3888432"/>
                <a:gridCol w="3456384"/>
              </a:tblGrid>
              <a:tr h="365760">
                <a:tc>
                  <a:txBody>
                    <a:bodyPr/>
                    <a:lstStyle/>
                    <a:p>
                      <a:pPr marL="0" algn="l" defTabSz="914400" rtl="0" eaLnBrk="1" latinLnBrk="0" hangingPunct="1"/>
                      <a:r>
                        <a:rPr lang="de-DE" sz="1800" b="1" kern="1200" dirty="0" smtClean="0">
                          <a:solidFill>
                            <a:schemeClr val="lt1"/>
                          </a:solidFill>
                          <a:latin typeface="Verdana" panose="020B0604030504040204" pitchFamily="34" charset="0"/>
                          <a:ea typeface="Verdana" panose="020B0604030504040204" pitchFamily="34" charset="0"/>
                          <a:cs typeface="Verdana" panose="020B0604030504040204" pitchFamily="34" charset="0"/>
                        </a:rPr>
                        <a:t>RDA</a:t>
                      </a:r>
                      <a:endParaRPr lang="de-DE" sz="1800" b="1" kern="1200" dirty="0">
                        <a:solidFill>
                          <a:schemeClr val="lt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377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baseline="0" dirty="0" smtClean="0">
                          <a:latin typeface="Verdana" pitchFamily="34" charset="0"/>
                          <a:ea typeface="Verdana" pitchFamily="34" charset="0"/>
                          <a:cs typeface="Verdana" pitchFamily="34" charset="0"/>
                        </a:rPr>
                        <a:t>2.3.2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Haupttitel</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Vor der Zeit</a:t>
                      </a:r>
                      <a:endParaRPr lang="de-DE" sz="1800" dirty="0">
                        <a:latin typeface="Verdana" pitchFamily="34" charset="0"/>
                        <a:ea typeface="Verdana" pitchFamily="34" charset="0"/>
                        <a:cs typeface="Verdana" pitchFamily="34" charset="0"/>
                      </a:endParaRPr>
                    </a:p>
                  </a:txBody>
                  <a:tcPr anchor="ctr"/>
                </a:tc>
              </a:tr>
              <a:tr h="4377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2.3.4</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Titelzusatz</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Korrekturen</a:t>
                      </a:r>
                      <a:endParaRPr lang="de-DE" sz="1800" dirty="0">
                        <a:latin typeface="Verdana" pitchFamily="34" charset="0"/>
                        <a:ea typeface="Verdana" pitchFamily="34" charset="0"/>
                        <a:cs typeface="Verdana" pitchFamily="34" charset="0"/>
                      </a:endParaRPr>
                    </a:p>
                  </a:txBody>
                  <a:tcPr anchor="ctr"/>
                </a:tc>
              </a:tr>
              <a:tr h="4377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2.4.2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Verantwortlichkeitsangabe</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Christoph Hein</a:t>
                      </a:r>
                      <a:endParaRPr lang="de-DE" sz="1800" dirty="0">
                        <a:latin typeface="Verdana" pitchFamily="34" charset="0"/>
                        <a:ea typeface="Verdana" pitchFamily="34" charset="0"/>
                        <a:cs typeface="Verdana" pitchFamily="34" charset="0"/>
                      </a:endParaRPr>
                    </a:p>
                  </a:txBody>
                  <a:tcPr anchor="ctr"/>
                </a:tc>
              </a:tr>
              <a:tr h="4377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baseline="0" dirty="0" smtClean="0">
                          <a:latin typeface="Verdana" pitchFamily="34" charset="0"/>
                          <a:ea typeface="Verdana" pitchFamily="34" charset="0"/>
                          <a:cs typeface="Verdana" pitchFamily="34" charset="0"/>
                        </a:rPr>
                        <a:t>2.5.2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Ausgabebezeichnung</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Erste Auflage</a:t>
                      </a:r>
                      <a:endParaRPr lang="de-DE" sz="1800" dirty="0">
                        <a:latin typeface="Verdana" pitchFamily="34" charset="0"/>
                        <a:ea typeface="Verdana" pitchFamily="34" charset="0"/>
                        <a:cs typeface="Verdana" pitchFamily="34" charset="0"/>
                      </a:endParaRPr>
                    </a:p>
                  </a:txBody>
                  <a:tcPr anchor="ctr"/>
                </a:tc>
              </a:tr>
              <a:tr h="4377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2.8.2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Erscheinungsort</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Berlin</a:t>
                      </a:r>
                      <a:endParaRPr lang="de-DE" sz="1800" dirty="0">
                        <a:latin typeface="Verdana" pitchFamily="34" charset="0"/>
                        <a:ea typeface="Verdana" pitchFamily="34" charset="0"/>
                        <a:cs typeface="Verdana" pitchFamily="34" charset="0"/>
                      </a:endParaRPr>
                    </a:p>
                  </a:txBody>
                  <a:tcPr anchor="ctr"/>
                </a:tc>
              </a:tr>
              <a:tr h="4377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2.8.4</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Verlagsname</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Insel Verlag</a:t>
                      </a:r>
                      <a:endParaRPr lang="de-DE" sz="1800" dirty="0">
                        <a:latin typeface="Verdana" pitchFamily="34" charset="0"/>
                        <a:ea typeface="Verdana" pitchFamily="34" charset="0"/>
                        <a:cs typeface="Verdana" pitchFamily="34" charset="0"/>
                      </a:endParaRPr>
                    </a:p>
                  </a:txBody>
                  <a:tcPr anchor="ctr"/>
                </a:tc>
              </a:tr>
              <a:tr h="4377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2.8.6</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Erscheinungsdatum</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2013</a:t>
                      </a:r>
                      <a:endParaRPr lang="de-DE" sz="1800" dirty="0">
                        <a:latin typeface="Verdana" pitchFamily="34" charset="0"/>
                        <a:ea typeface="Verdana" pitchFamily="34" charset="0"/>
                        <a:cs typeface="Verdana" pitchFamily="34" charset="0"/>
                      </a:endParaRPr>
                    </a:p>
                  </a:txBody>
                  <a:tcPr anchor="ctr"/>
                </a:tc>
              </a:tr>
              <a:tr h="4377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dirty="0" smtClean="0">
                          <a:solidFill>
                            <a:schemeClr val="dk1"/>
                          </a:solidFill>
                          <a:latin typeface="Verdana" pitchFamily="34" charset="0"/>
                          <a:ea typeface="Verdana" pitchFamily="34" charset="0"/>
                          <a:cs typeface="Verdana" pitchFamily="34" charset="0"/>
                        </a:rPr>
                        <a:t>2.13</a:t>
                      </a:r>
                      <a:endParaRPr lang="de-DE" sz="1800" b="1" kern="1200" dirty="0">
                        <a:solidFill>
                          <a:schemeClr val="dk1"/>
                        </a:solidFill>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dirty="0" smtClean="0">
                          <a:solidFill>
                            <a:schemeClr val="dk1"/>
                          </a:solidFill>
                          <a:latin typeface="Verdana" pitchFamily="34" charset="0"/>
                          <a:ea typeface="Verdana" pitchFamily="34" charset="0"/>
                          <a:cs typeface="Verdana" pitchFamily="34" charset="0"/>
                        </a:rPr>
                        <a:t>Erscheinungsweise</a:t>
                      </a:r>
                      <a:endParaRPr lang="de-DE" sz="1800" b="1" kern="1200" dirty="0">
                        <a:solidFill>
                          <a:schemeClr val="dk1"/>
                        </a:solidFill>
                        <a:latin typeface="Verdana" pitchFamily="34" charset="0"/>
                        <a:ea typeface="Verdana" pitchFamily="34" charset="0"/>
                        <a:cs typeface="Verdana" pitchFamily="34" charset="0"/>
                      </a:endParaRPr>
                    </a:p>
                  </a:txBody>
                  <a:tcPr anchor="ctr"/>
                </a:tc>
                <a:tc>
                  <a:txBody>
                    <a:bodyPr/>
                    <a:lstStyle/>
                    <a:p>
                      <a:pPr marL="0" algn="l" defTabSz="914400" rtl="0" eaLnBrk="1" latinLnBrk="0" hangingPunct="1"/>
                      <a:r>
                        <a:rPr lang="de-DE" sz="1800" kern="1200" dirty="0" smtClean="0">
                          <a:solidFill>
                            <a:schemeClr val="dk1"/>
                          </a:solidFill>
                          <a:latin typeface="Verdana" pitchFamily="34" charset="0"/>
                          <a:ea typeface="Verdana" pitchFamily="34" charset="0"/>
                          <a:cs typeface="Verdana" pitchFamily="34" charset="0"/>
                        </a:rPr>
                        <a:t>Einzelne Einheit</a:t>
                      </a:r>
                      <a:endParaRPr lang="de-DE" sz="1800" kern="1200" dirty="0">
                        <a:solidFill>
                          <a:schemeClr val="dk1"/>
                        </a:solidFill>
                        <a:latin typeface="Verdana" pitchFamily="34" charset="0"/>
                        <a:ea typeface="Verdana" pitchFamily="34" charset="0"/>
                        <a:cs typeface="Verdana" pitchFamily="34" charset="0"/>
                      </a:endParaRPr>
                    </a:p>
                  </a:txBody>
                  <a:tcPr anchor="ctr"/>
                </a:tc>
              </a:tr>
              <a:tr h="4377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dirty="0" smtClean="0">
                          <a:solidFill>
                            <a:schemeClr val="dk1"/>
                          </a:solidFill>
                          <a:latin typeface="Verdana" pitchFamily="34" charset="0"/>
                          <a:ea typeface="Verdana" pitchFamily="34" charset="0"/>
                          <a:cs typeface="Verdana" pitchFamily="34" charset="0"/>
                        </a:rPr>
                        <a:t>2.15</a:t>
                      </a:r>
                      <a:endParaRPr lang="de-DE" sz="1800" b="1" kern="1200" dirty="0">
                        <a:solidFill>
                          <a:schemeClr val="dk1"/>
                        </a:solidFill>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dirty="0" err="1" smtClean="0">
                          <a:solidFill>
                            <a:schemeClr val="dk1"/>
                          </a:solidFill>
                          <a:latin typeface="Verdana" pitchFamily="34" charset="0"/>
                          <a:ea typeface="Verdana" pitchFamily="34" charset="0"/>
                          <a:cs typeface="Verdana" pitchFamily="34" charset="0"/>
                        </a:rPr>
                        <a:t>Identifikator</a:t>
                      </a:r>
                      <a:r>
                        <a:rPr lang="de-DE" sz="1800" b="1" kern="1200" dirty="0" smtClean="0">
                          <a:solidFill>
                            <a:schemeClr val="dk1"/>
                          </a:solidFill>
                          <a:latin typeface="Verdana" pitchFamily="34" charset="0"/>
                          <a:ea typeface="Verdana" pitchFamily="34" charset="0"/>
                          <a:cs typeface="Verdana" pitchFamily="34" charset="0"/>
                        </a:rPr>
                        <a:t> für die Manifestation</a:t>
                      </a:r>
                      <a:endParaRPr lang="de-DE" sz="1800" b="1" kern="1200" dirty="0">
                        <a:solidFill>
                          <a:schemeClr val="dk1"/>
                        </a:solidFill>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kern="1200" dirty="0" smtClean="0">
                          <a:solidFill>
                            <a:schemeClr val="dk1"/>
                          </a:solidFill>
                          <a:latin typeface="Verdana" pitchFamily="34" charset="0"/>
                          <a:ea typeface="Verdana" pitchFamily="34" charset="0"/>
                          <a:cs typeface="Verdana" pitchFamily="34" charset="0"/>
                        </a:rPr>
                        <a:t>ISBN 978-3-458-17570-4</a:t>
                      </a:r>
                      <a:endParaRPr lang="de-DE" sz="1800" kern="1200" dirty="0">
                        <a:solidFill>
                          <a:schemeClr val="dk1"/>
                        </a:solidFill>
                        <a:latin typeface="Verdana" pitchFamily="34" charset="0"/>
                        <a:ea typeface="Verdana" pitchFamily="34" charset="0"/>
                        <a:cs typeface="Verdana" pitchFamily="34" charset="0"/>
                      </a:endParaRPr>
                    </a:p>
                  </a:txBody>
                  <a:tcPr anchor="ctr"/>
                </a:tc>
              </a:tr>
            </a:tbl>
          </a:graphicData>
        </a:graphic>
      </p:graphicFrame>
      <p:sp>
        <p:nvSpPr>
          <p:cNvPr id="7" name="Foliennummernplatzhalter 6"/>
          <p:cNvSpPr>
            <a:spLocks noGrp="1"/>
          </p:cNvSpPr>
          <p:nvPr>
            <p:ph type="sldNum" sz="quarter" idx="4"/>
          </p:nvPr>
        </p:nvSpPr>
        <p:spPr/>
        <p:txBody>
          <a:bodyPr/>
          <a:lstStyle/>
          <a:p>
            <a:fld id="{8A6690F1-7CA1-4166-A522-500460961984}" type="slidenum">
              <a:rPr lang="de-DE" smtClean="0"/>
              <a:pPr/>
              <a:t>35</a:t>
            </a:fld>
            <a:endParaRPr lang="de-DE"/>
          </a:p>
        </p:txBody>
      </p:sp>
      <p:sp>
        <p:nvSpPr>
          <p:cNvPr id="8" name="Fußzeilenplatzhalter 7"/>
          <p:cNvSpPr>
            <a:spLocks noGrp="1"/>
          </p:cNvSpPr>
          <p:nvPr>
            <p:ph type="ftr" sz="quarter" idx="14"/>
          </p:nvPr>
        </p:nvSpPr>
        <p:spPr>
          <a:xfrm>
            <a:off x="467544" y="6376243"/>
            <a:ext cx="7992888" cy="365125"/>
          </a:xfrm>
        </p:spPr>
        <p:txBody>
          <a:bodyPr/>
          <a:lstStyle/>
          <a:p>
            <a:r>
              <a:rPr lang="de-DE" dirty="0" smtClean="0"/>
              <a:t>AG RDA Schulungsunterlagen – Modul 3.01: Zusammengesetzte Beschreibung | Stand: 29.02.2016 | CC BY-NC-SA</a:t>
            </a:r>
            <a:endParaRPr lang="de-DE"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Zusammenfassung Bsp. 3.01</a:t>
            </a:r>
            <a:endParaRPr lang="de-DE" dirty="0"/>
          </a:p>
        </p:txBody>
      </p:sp>
      <p:graphicFrame>
        <p:nvGraphicFramePr>
          <p:cNvPr id="6" name="Tabelle 5"/>
          <p:cNvGraphicFramePr>
            <a:graphicFrameLocks noGrp="1"/>
          </p:cNvGraphicFramePr>
          <p:nvPr/>
        </p:nvGraphicFramePr>
        <p:xfrm>
          <a:off x="251520" y="1268760"/>
          <a:ext cx="8280000" cy="4521200"/>
        </p:xfrm>
        <a:graphic>
          <a:graphicData uri="http://schemas.openxmlformats.org/drawingml/2006/table">
            <a:tbl>
              <a:tblPr firstRow="1" bandRow="1">
                <a:tableStyleId>{5C22544A-7EE6-4342-B048-85BDC9FD1C3A}</a:tableStyleId>
              </a:tblPr>
              <a:tblGrid>
                <a:gridCol w="936000"/>
                <a:gridCol w="3888000"/>
                <a:gridCol w="3456000"/>
              </a:tblGrid>
              <a:tr h="370840">
                <a:tc>
                  <a:txBody>
                    <a:bodyPr/>
                    <a:lstStyle/>
                    <a:p>
                      <a:pPr marL="0" algn="l" defTabSz="914400" rtl="0" eaLnBrk="1" latinLnBrk="0" hangingPunct="1"/>
                      <a:r>
                        <a:rPr lang="de-DE" sz="1800" b="1" kern="1200" dirty="0" smtClean="0">
                          <a:solidFill>
                            <a:schemeClr val="lt1"/>
                          </a:solidFill>
                          <a:latin typeface="Verdana" panose="020B0604030504040204" pitchFamily="34" charset="0"/>
                          <a:ea typeface="Verdana" panose="020B0604030504040204" pitchFamily="34" charset="0"/>
                          <a:cs typeface="Verdana" panose="020B0604030504040204" pitchFamily="34" charset="0"/>
                        </a:rPr>
                        <a:t>RDA</a:t>
                      </a:r>
                      <a:endParaRPr lang="de-DE" sz="1800" b="1" kern="1200" dirty="0">
                        <a:solidFill>
                          <a:schemeClr val="lt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baseline="0" dirty="0" smtClean="0">
                          <a:latin typeface="Verdana" pitchFamily="34" charset="0"/>
                          <a:ea typeface="Verdana" pitchFamily="34" charset="0"/>
                          <a:cs typeface="Verdana" pitchFamily="34" charset="0"/>
                        </a:rPr>
                        <a:t>3.2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Medientyp</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ohne Hilfsmittel zu benutzen</a:t>
                      </a:r>
                      <a:endParaRPr lang="de-DE" sz="1800" dirty="0">
                        <a:latin typeface="Verdana" pitchFamily="34" charset="0"/>
                        <a:ea typeface="Verdana" pitchFamily="34" charset="0"/>
                        <a:cs typeface="Verdana" pitchFamily="34" charset="0"/>
                      </a:endParaRPr>
                    </a:p>
                  </a:txBody>
                  <a:tcPr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3.3</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Datenträgertyp</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Band</a:t>
                      </a:r>
                      <a:endParaRPr lang="de-DE" sz="1800" dirty="0">
                        <a:latin typeface="Verdana" pitchFamily="34" charset="0"/>
                        <a:ea typeface="Verdana" pitchFamily="34" charset="0"/>
                        <a:cs typeface="Verdana" pitchFamily="34" charset="0"/>
                      </a:endParaRPr>
                    </a:p>
                  </a:txBody>
                  <a:tcPr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3.4</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Umfang</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186 Seiten</a:t>
                      </a:r>
                      <a:endParaRPr lang="de-DE" sz="1800" dirty="0">
                        <a:latin typeface="Verdana" pitchFamily="34" charset="0"/>
                        <a:ea typeface="Verdana" pitchFamily="34" charset="0"/>
                        <a:cs typeface="Verdana" pitchFamily="34" charset="0"/>
                      </a:endParaRPr>
                    </a:p>
                  </a:txBody>
                  <a:tcPr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baseline="0" dirty="0" smtClean="0">
                          <a:latin typeface="Verdana" pitchFamily="34" charset="0"/>
                          <a:ea typeface="Verdana" pitchFamily="34" charset="0"/>
                          <a:cs typeface="Verdana" pitchFamily="34" charset="0"/>
                        </a:rPr>
                        <a:t>6.2.2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Bevorzugter Titel des Werks</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Vor der Zeit</a:t>
                      </a:r>
                      <a:endParaRPr lang="de-DE" sz="1800" dirty="0">
                        <a:latin typeface="Verdana" pitchFamily="34" charset="0"/>
                        <a:ea typeface="Verdana" pitchFamily="34" charset="0"/>
                        <a:cs typeface="Verdana" pitchFamily="34" charset="0"/>
                      </a:endParaRPr>
                    </a:p>
                  </a:txBody>
                  <a:tcPr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6.9</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Inhaltstyp</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Text</a:t>
                      </a:r>
                      <a:endParaRPr lang="de-DE" sz="1800" dirty="0">
                        <a:latin typeface="Verdana" pitchFamily="34" charset="0"/>
                        <a:ea typeface="Verdana" pitchFamily="34" charset="0"/>
                        <a:cs typeface="Verdana" pitchFamily="34" charset="0"/>
                      </a:endParaRPr>
                    </a:p>
                  </a:txBody>
                  <a:tcPr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6.11</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Sprache der Expression</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err="1" smtClean="0">
                          <a:latin typeface="Verdana" pitchFamily="34" charset="0"/>
                          <a:ea typeface="Verdana" pitchFamily="34" charset="0"/>
                          <a:cs typeface="Verdana" pitchFamily="34" charset="0"/>
                        </a:rPr>
                        <a:t>ger</a:t>
                      </a:r>
                      <a:endParaRPr lang="de-DE" sz="1800" dirty="0">
                        <a:latin typeface="Verdana" pitchFamily="34" charset="0"/>
                        <a:ea typeface="Verdana" pitchFamily="34" charset="0"/>
                        <a:cs typeface="Verdana" pitchFamily="34" charset="0"/>
                      </a:endParaRPr>
                    </a:p>
                  </a:txBody>
                  <a:tcPr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baseline="0" dirty="0" smtClean="0">
                          <a:latin typeface="Verdana" pitchFamily="34" charset="0"/>
                          <a:ea typeface="Verdana" pitchFamily="34" charset="0"/>
                          <a:cs typeface="Verdana" pitchFamily="34" charset="0"/>
                        </a:rPr>
                        <a:t>17.8</a:t>
                      </a:r>
                      <a:endParaRPr lang="de-DE" sz="1800" b="1"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In der Manifestation verkörpertes</a:t>
                      </a:r>
                    </a:p>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Werk</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Hein, Christoph,</a:t>
                      </a:r>
                      <a:r>
                        <a:rPr lang="de-DE" sz="1800" baseline="0" dirty="0" smtClean="0">
                          <a:latin typeface="Verdana" pitchFamily="34" charset="0"/>
                          <a:ea typeface="Verdana" pitchFamily="34" charset="0"/>
                          <a:cs typeface="Verdana" pitchFamily="34" charset="0"/>
                        </a:rPr>
                        <a:t> 1944-. </a:t>
                      </a:r>
                      <a:r>
                        <a:rPr lang="de-DE" sz="1800" dirty="0" smtClean="0">
                          <a:latin typeface="Verdana" pitchFamily="34" charset="0"/>
                          <a:ea typeface="Verdana" pitchFamily="34" charset="0"/>
                          <a:cs typeface="Verdana" pitchFamily="34" charset="0"/>
                        </a:rPr>
                        <a:t>Vor der Zeit</a:t>
                      </a:r>
                      <a:endParaRPr lang="de-DE" sz="1800" dirty="0">
                        <a:latin typeface="Verdana" pitchFamily="34" charset="0"/>
                        <a:ea typeface="Verdana" pitchFamily="34" charset="0"/>
                        <a:cs typeface="Verdana" pitchFamily="34" charset="0"/>
                      </a:endParaRPr>
                    </a:p>
                  </a:txBody>
                  <a:tcPr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19.2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Geistiger Schöpfer</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Hein, Christoph,</a:t>
                      </a:r>
                      <a:r>
                        <a:rPr lang="de-DE" sz="1800" baseline="0" dirty="0" smtClean="0">
                          <a:latin typeface="Verdana" pitchFamily="34" charset="0"/>
                          <a:ea typeface="Verdana" pitchFamily="34" charset="0"/>
                          <a:cs typeface="Verdana" pitchFamily="34" charset="0"/>
                        </a:rPr>
                        <a:t> 1944-</a:t>
                      </a:r>
                      <a:endParaRPr lang="de-DE" sz="1800" dirty="0">
                        <a:latin typeface="Verdana" pitchFamily="34" charset="0"/>
                        <a:ea typeface="Verdana" pitchFamily="34" charset="0"/>
                        <a:cs typeface="Verdana" pitchFamily="34" charset="0"/>
                      </a:endParaRPr>
                    </a:p>
                  </a:txBody>
                  <a:tcPr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Beziehungskennzeichnung</a:t>
                      </a:r>
                      <a:endParaRPr lang="de-DE" sz="1800" b="0"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Verfasser</a:t>
                      </a:r>
                      <a:endParaRPr lang="de-DE" sz="1800" dirty="0">
                        <a:latin typeface="Verdana" pitchFamily="34" charset="0"/>
                        <a:ea typeface="Verdana" pitchFamily="34" charset="0"/>
                        <a:cs typeface="Verdana" pitchFamily="34" charset="0"/>
                      </a:endParaRPr>
                    </a:p>
                  </a:txBody>
                  <a:tcPr anchor="ctr"/>
                </a:tc>
              </a:tr>
            </a:tbl>
          </a:graphicData>
        </a:graphic>
      </p:graphicFrame>
      <p:sp>
        <p:nvSpPr>
          <p:cNvPr id="7" name="Foliennummernplatzhalter 6"/>
          <p:cNvSpPr>
            <a:spLocks noGrp="1"/>
          </p:cNvSpPr>
          <p:nvPr>
            <p:ph type="sldNum" sz="quarter" idx="4"/>
          </p:nvPr>
        </p:nvSpPr>
        <p:spPr/>
        <p:txBody>
          <a:bodyPr/>
          <a:lstStyle/>
          <a:p>
            <a:fld id="{8A6690F1-7CA1-4166-A522-500460961984}" type="slidenum">
              <a:rPr lang="de-DE" smtClean="0"/>
              <a:pPr/>
              <a:t>36</a:t>
            </a:fld>
            <a:endParaRPr lang="de-DE"/>
          </a:p>
        </p:txBody>
      </p:sp>
      <p:sp>
        <p:nvSpPr>
          <p:cNvPr id="8" name="Fußzeilenplatzhalter 7"/>
          <p:cNvSpPr>
            <a:spLocks noGrp="1"/>
          </p:cNvSpPr>
          <p:nvPr>
            <p:ph type="ftr" sz="quarter" idx="14"/>
          </p:nvPr>
        </p:nvSpPr>
        <p:spPr>
          <a:xfrm>
            <a:off x="467544" y="6376243"/>
            <a:ext cx="7992888" cy="365125"/>
          </a:xfrm>
        </p:spPr>
        <p:txBody>
          <a:bodyPr/>
          <a:lstStyle/>
          <a:p>
            <a:r>
              <a:rPr lang="de-DE" dirty="0" smtClean="0"/>
              <a:t>AG RDA Schulungsunterlagen – Modul 3.01: Zusammengesetzte Beschreibung | Stand: 29.02.2016 | CC BY-NC-SA</a:t>
            </a:r>
            <a:endParaRPr lang="de-DE"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652934"/>
          </a:xfrm>
        </p:spPr>
        <p:txBody>
          <a:bodyPr/>
          <a:lstStyle/>
          <a:p>
            <a:r>
              <a:rPr lang="de-DE" dirty="0" smtClean="0"/>
              <a:t>Zusammenfassung Bsp. 3.08</a:t>
            </a:r>
            <a:endParaRPr lang="de-DE" sz="2400" b="1" i="1" dirty="0">
              <a:solidFill>
                <a:srgbClr val="FF0000"/>
              </a:solidFill>
            </a:endParaRPr>
          </a:p>
        </p:txBody>
      </p:sp>
      <p:pic>
        <p:nvPicPr>
          <p:cNvPr id="11" name="Grafik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3568" y="1421684"/>
            <a:ext cx="3149131" cy="4379464"/>
          </a:xfrm>
          <a:prstGeom prst="rect">
            <a:avLst/>
          </a:prstGeom>
          <a:ln w="3175">
            <a:solidFill>
              <a:schemeClr val="tx1"/>
            </a:solidFill>
          </a:ln>
        </p:spPr>
      </p:pic>
      <p:pic>
        <p:nvPicPr>
          <p:cNvPr id="12" name="Grafik 11"/>
          <p:cNvPicPr>
            <a:picLocks noChangeAspect="1"/>
          </p:cNvPicPr>
          <p:nvPr/>
        </p:nvPicPr>
        <p:blipFill rotWithShape="1">
          <a:blip r:embed="rId4" cstate="print">
            <a:extLst>
              <a:ext uri="{28A0092B-C50C-407E-A947-70E740481C1C}">
                <a14:useLocalDpi xmlns:a14="http://schemas.microsoft.com/office/drawing/2010/main" val="0"/>
              </a:ext>
            </a:extLst>
          </a:blip>
          <a:srcRect l="2970" t="64823" r="33789" b="3688"/>
          <a:stretch/>
        </p:blipFill>
        <p:spPr>
          <a:xfrm>
            <a:off x="4860031" y="3556902"/>
            <a:ext cx="3066379" cy="2244245"/>
          </a:xfrm>
          <a:prstGeom prst="rect">
            <a:avLst/>
          </a:prstGeom>
          <a:ln w="3175">
            <a:solidFill>
              <a:schemeClr val="tx1"/>
            </a:solidFill>
          </a:ln>
        </p:spPr>
      </p:pic>
      <p:sp>
        <p:nvSpPr>
          <p:cNvPr id="13" name="Textfeld 12"/>
          <p:cNvSpPr txBox="1"/>
          <p:nvPr/>
        </p:nvSpPr>
        <p:spPr>
          <a:xfrm>
            <a:off x="4860032" y="2780928"/>
            <a:ext cx="2687402" cy="646331"/>
          </a:xfrm>
          <a:prstGeom prst="rect">
            <a:avLst/>
          </a:prstGeom>
          <a:solidFill>
            <a:schemeClr val="bg1"/>
          </a:solid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Auf der Rückseite der</a:t>
            </a:r>
          </a:p>
          <a:p>
            <a:r>
              <a:rPr lang="de-DE" dirty="0" smtClean="0">
                <a:latin typeface="Verdana" panose="020B0604030504040204" pitchFamily="34" charset="0"/>
                <a:ea typeface="Verdana" panose="020B0604030504040204" pitchFamily="34" charset="0"/>
                <a:cs typeface="Verdana" panose="020B0604030504040204" pitchFamily="34" charset="0"/>
              </a:rPr>
              <a:t>Titelseite:</a:t>
            </a:r>
          </a:p>
        </p:txBody>
      </p:sp>
      <p:sp>
        <p:nvSpPr>
          <p:cNvPr id="10" name="Textfeld 9"/>
          <p:cNvSpPr txBox="1"/>
          <p:nvPr/>
        </p:nvSpPr>
        <p:spPr>
          <a:xfrm>
            <a:off x="5213285" y="5411357"/>
            <a:ext cx="1080120" cy="184666"/>
          </a:xfrm>
          <a:prstGeom prst="rect">
            <a:avLst/>
          </a:prstGeom>
          <a:noFill/>
        </p:spPr>
        <p:txBody>
          <a:bodyPr wrap="square" rtlCol="0">
            <a:spAutoFit/>
          </a:bodyPr>
          <a:lstStyle/>
          <a:p>
            <a:r>
              <a:rPr lang="de-DE" sz="600" dirty="0" smtClean="0">
                <a:solidFill>
                  <a:schemeClr val="tx1">
                    <a:lumMod val="50000"/>
                    <a:lumOff val="50000"/>
                  </a:schemeClr>
                </a:solidFill>
                <a:latin typeface="Trebuchet MS" pitchFamily="34" charset="0"/>
                <a:ea typeface="Verdana" pitchFamily="34" charset="0"/>
                <a:cs typeface="Verdana" pitchFamily="34" charset="0"/>
              </a:rPr>
              <a:t>ISSN 1234-5678</a:t>
            </a:r>
            <a:endParaRPr lang="de-DE" sz="600" dirty="0">
              <a:solidFill>
                <a:schemeClr val="tx1">
                  <a:lumMod val="50000"/>
                  <a:lumOff val="50000"/>
                </a:schemeClr>
              </a:solidFill>
              <a:latin typeface="Trebuchet MS" pitchFamily="34" charset="0"/>
              <a:ea typeface="Verdana" pitchFamily="34" charset="0"/>
              <a:cs typeface="Verdana" pitchFamily="34" charset="0"/>
            </a:endParaRPr>
          </a:p>
        </p:txBody>
      </p:sp>
      <p:sp>
        <p:nvSpPr>
          <p:cNvPr id="16" name="Fußzeilenplatzhalter 15"/>
          <p:cNvSpPr>
            <a:spLocks noGrp="1"/>
          </p:cNvSpPr>
          <p:nvPr>
            <p:ph type="ftr" sz="quarter" idx="14"/>
          </p:nvPr>
        </p:nvSpPr>
        <p:spPr>
          <a:xfrm>
            <a:off x="467544" y="6376243"/>
            <a:ext cx="7920880" cy="365125"/>
          </a:xfrm>
        </p:spPr>
        <p:txBody>
          <a:bodyPr/>
          <a:lstStyle/>
          <a:p>
            <a:r>
              <a:rPr lang="de-DE" dirty="0" smtClean="0"/>
              <a:t>AG RDA Schulungsunterlagen – Modul 3.01: Zusammengesetzte Beschreibung | Stand: 29.02.2016 | CC BY-NC-SA</a:t>
            </a:r>
            <a:endParaRPr lang="de-DE" dirty="0"/>
          </a:p>
        </p:txBody>
      </p:sp>
      <p:sp>
        <p:nvSpPr>
          <p:cNvPr id="17" name="Foliennummernplatzhalter 16"/>
          <p:cNvSpPr>
            <a:spLocks noGrp="1"/>
          </p:cNvSpPr>
          <p:nvPr>
            <p:ph type="sldNum" sz="quarter" idx="4"/>
          </p:nvPr>
        </p:nvSpPr>
        <p:spPr/>
        <p:txBody>
          <a:bodyPr/>
          <a:lstStyle/>
          <a:p>
            <a:fld id="{8A6690F1-7CA1-4166-A522-500460961984}" type="slidenum">
              <a:rPr lang="de-DE" smtClean="0"/>
              <a:pPr/>
              <a:t>37</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Zusammenfassung Bsp. 3.08</a:t>
            </a:r>
            <a:endParaRPr lang="de-DE" dirty="0"/>
          </a:p>
        </p:txBody>
      </p:sp>
      <p:graphicFrame>
        <p:nvGraphicFramePr>
          <p:cNvPr id="6" name="Tabelle 5"/>
          <p:cNvGraphicFramePr>
            <a:graphicFrameLocks noGrp="1"/>
          </p:cNvGraphicFramePr>
          <p:nvPr/>
        </p:nvGraphicFramePr>
        <p:xfrm>
          <a:off x="251520" y="1124744"/>
          <a:ext cx="8280000" cy="5059680"/>
        </p:xfrm>
        <a:graphic>
          <a:graphicData uri="http://schemas.openxmlformats.org/drawingml/2006/table">
            <a:tbl>
              <a:tblPr firstRow="1" bandRow="1">
                <a:tableStyleId>{5C22544A-7EE6-4342-B048-85BDC9FD1C3A}</a:tableStyleId>
              </a:tblPr>
              <a:tblGrid>
                <a:gridCol w="936000"/>
                <a:gridCol w="3888000"/>
                <a:gridCol w="3456000"/>
              </a:tblGrid>
              <a:tr h="370840">
                <a:tc>
                  <a:txBody>
                    <a:bodyPr/>
                    <a:lstStyle/>
                    <a:p>
                      <a:pPr marL="0" algn="l" defTabSz="914400" rtl="0" eaLnBrk="1" latinLnBrk="0" hangingPunct="1"/>
                      <a:r>
                        <a:rPr lang="de-DE" sz="1800" b="1" kern="1200" dirty="0" smtClean="0">
                          <a:solidFill>
                            <a:schemeClr val="lt1"/>
                          </a:solidFill>
                          <a:latin typeface="Verdana" panose="020B0604030504040204" pitchFamily="34" charset="0"/>
                          <a:ea typeface="Verdana" panose="020B0604030504040204" pitchFamily="34" charset="0"/>
                          <a:cs typeface="Verdana" panose="020B0604030504040204" pitchFamily="34" charset="0"/>
                        </a:rPr>
                        <a:t>RDA</a:t>
                      </a:r>
                      <a:endParaRPr lang="de-DE" sz="1800" b="1" kern="1200" dirty="0">
                        <a:solidFill>
                          <a:schemeClr val="lt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baseline="0" dirty="0" smtClean="0">
                          <a:solidFill>
                            <a:schemeClr val="tx1"/>
                          </a:solidFill>
                          <a:latin typeface="Verdana" pitchFamily="34" charset="0"/>
                          <a:ea typeface="Verdana" pitchFamily="34" charset="0"/>
                          <a:cs typeface="Verdana" pitchFamily="34" charset="0"/>
                        </a:rPr>
                        <a:t>2.3.2</a:t>
                      </a:r>
                      <a:endParaRPr lang="de-DE" sz="1800" b="1" dirty="0">
                        <a:solidFill>
                          <a:schemeClr val="tx1"/>
                        </a:solidFill>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solidFill>
                            <a:schemeClr val="tx1"/>
                          </a:solidFill>
                          <a:latin typeface="Verdana" pitchFamily="34" charset="0"/>
                          <a:ea typeface="Verdana" pitchFamily="34" charset="0"/>
                          <a:cs typeface="Verdana" pitchFamily="34" charset="0"/>
                        </a:rPr>
                        <a:t>Haupttitel</a:t>
                      </a:r>
                      <a:endParaRPr lang="de-DE" sz="1800" b="1" dirty="0">
                        <a:solidFill>
                          <a:schemeClr val="tx1"/>
                        </a:solidFill>
                        <a:latin typeface="Verdana" pitchFamily="34" charset="0"/>
                        <a:ea typeface="Verdana" pitchFamily="34" charset="0"/>
                        <a:cs typeface="Verdana" pitchFamily="34" charset="0"/>
                      </a:endParaRPr>
                    </a:p>
                  </a:txBody>
                  <a:tcPr/>
                </a:tc>
                <a:tc>
                  <a:txBody>
                    <a:bodyPr/>
                    <a:lstStyle/>
                    <a:p>
                      <a:r>
                        <a:rPr lang="de-DE" sz="1800" dirty="0" smtClean="0">
                          <a:solidFill>
                            <a:schemeClr val="tx1"/>
                          </a:solidFill>
                          <a:latin typeface="Verdana" pitchFamily="34" charset="0"/>
                          <a:ea typeface="Verdana" pitchFamily="34" charset="0"/>
                          <a:cs typeface="Verdana" pitchFamily="34" charset="0"/>
                        </a:rPr>
                        <a:t>Jahresbericht …</a:t>
                      </a:r>
                      <a:endParaRPr lang="de-DE" sz="1800" dirty="0">
                        <a:solidFill>
                          <a:schemeClr val="tx1"/>
                        </a:solidFill>
                        <a:latin typeface="Verdana" pitchFamily="34" charset="0"/>
                        <a:ea typeface="Verdana" pitchFamily="34" charset="0"/>
                        <a:cs typeface="Verdana"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solidFill>
                            <a:schemeClr val="tx1"/>
                          </a:solidFill>
                          <a:latin typeface="Verdana" pitchFamily="34" charset="0"/>
                          <a:ea typeface="Verdana" pitchFamily="34" charset="0"/>
                          <a:cs typeface="Verdana" pitchFamily="34" charset="0"/>
                        </a:rPr>
                        <a:t>2.3.4</a:t>
                      </a:r>
                      <a:endParaRPr lang="de-DE" sz="1800" b="1" dirty="0">
                        <a:solidFill>
                          <a:schemeClr val="tx1"/>
                        </a:solidFill>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solidFill>
                            <a:schemeClr val="tx1"/>
                          </a:solidFill>
                          <a:latin typeface="Verdana" pitchFamily="34" charset="0"/>
                          <a:ea typeface="Verdana" pitchFamily="34" charset="0"/>
                          <a:cs typeface="Verdana" pitchFamily="34" charset="0"/>
                        </a:rPr>
                        <a:t>Titelzusatz</a:t>
                      </a:r>
                      <a:endParaRPr lang="de-DE" sz="1800" b="1" dirty="0">
                        <a:solidFill>
                          <a:schemeClr val="tx1"/>
                        </a:solidFill>
                        <a:latin typeface="Verdana" pitchFamily="34" charset="0"/>
                        <a:ea typeface="Verdana" pitchFamily="34" charset="0"/>
                        <a:cs typeface="Verdana" pitchFamily="34" charset="0"/>
                      </a:endParaRPr>
                    </a:p>
                  </a:txBody>
                  <a:tcPr/>
                </a:tc>
                <a:tc>
                  <a:txBody>
                    <a:bodyPr/>
                    <a:lstStyle/>
                    <a:p>
                      <a:r>
                        <a:rPr lang="de-DE" sz="1800" dirty="0" smtClean="0">
                          <a:solidFill>
                            <a:schemeClr val="tx1"/>
                          </a:solidFill>
                          <a:latin typeface="Verdana" pitchFamily="34" charset="0"/>
                          <a:ea typeface="Verdana" pitchFamily="34" charset="0"/>
                          <a:cs typeface="Verdana" pitchFamily="34" charset="0"/>
                        </a:rPr>
                        <a:t>Zahlen,</a:t>
                      </a:r>
                      <a:r>
                        <a:rPr lang="de-DE" sz="1800" baseline="0" dirty="0" smtClean="0">
                          <a:solidFill>
                            <a:schemeClr val="tx1"/>
                          </a:solidFill>
                          <a:latin typeface="Verdana" pitchFamily="34" charset="0"/>
                          <a:ea typeface="Verdana" pitchFamily="34" charset="0"/>
                          <a:cs typeface="Verdana" pitchFamily="34" charset="0"/>
                        </a:rPr>
                        <a:t> Daten, Fakten</a:t>
                      </a:r>
                      <a:endParaRPr lang="de-DE" sz="1800" dirty="0">
                        <a:solidFill>
                          <a:schemeClr val="tx1"/>
                        </a:solidFill>
                        <a:latin typeface="Verdana" pitchFamily="34" charset="0"/>
                        <a:ea typeface="Verdana" pitchFamily="34" charset="0"/>
                        <a:cs typeface="Verdana"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solidFill>
                            <a:schemeClr val="tx1"/>
                          </a:solidFill>
                          <a:latin typeface="Verdana" pitchFamily="34" charset="0"/>
                          <a:ea typeface="Verdana" pitchFamily="34" charset="0"/>
                          <a:cs typeface="Verdana" pitchFamily="34" charset="0"/>
                        </a:rPr>
                        <a:t>2.4.2</a:t>
                      </a:r>
                      <a:endParaRPr lang="de-DE" sz="1800" b="1" dirty="0">
                        <a:solidFill>
                          <a:schemeClr val="tx1"/>
                        </a:solidFill>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solidFill>
                            <a:schemeClr val="tx1"/>
                          </a:solidFill>
                          <a:latin typeface="Verdana" pitchFamily="34" charset="0"/>
                          <a:ea typeface="Verdana" pitchFamily="34" charset="0"/>
                          <a:cs typeface="Verdana" pitchFamily="34" charset="0"/>
                        </a:rPr>
                        <a:t>Verantwortlichkeitsangabe</a:t>
                      </a:r>
                      <a:endParaRPr lang="de-DE" sz="1800" b="1" dirty="0">
                        <a:solidFill>
                          <a:schemeClr val="tx1"/>
                        </a:solidFill>
                        <a:latin typeface="Verdana" pitchFamily="34" charset="0"/>
                        <a:ea typeface="Verdana" pitchFamily="34" charset="0"/>
                        <a:cs typeface="Verdana" pitchFamily="34" charset="0"/>
                      </a:endParaRPr>
                    </a:p>
                  </a:txBody>
                  <a:tcPr/>
                </a:tc>
                <a:tc>
                  <a:txBody>
                    <a:bodyPr/>
                    <a:lstStyle/>
                    <a:p>
                      <a:r>
                        <a:rPr lang="de-DE" sz="1800" dirty="0" smtClean="0">
                          <a:solidFill>
                            <a:schemeClr val="tx1"/>
                          </a:solidFill>
                          <a:latin typeface="Verdana" pitchFamily="34" charset="0"/>
                          <a:ea typeface="Verdana" pitchFamily="34" charset="0"/>
                          <a:cs typeface="Verdana" pitchFamily="34" charset="0"/>
                        </a:rPr>
                        <a:t>IFB Hamburg, Hamburgische Investitions- und Förderbank</a:t>
                      </a:r>
                      <a:endParaRPr lang="de-DE" sz="1800" dirty="0">
                        <a:solidFill>
                          <a:schemeClr val="tx1"/>
                        </a:solidFill>
                        <a:latin typeface="Verdana" pitchFamily="34" charset="0"/>
                        <a:ea typeface="Verdana" pitchFamily="34" charset="0"/>
                        <a:cs typeface="Verdana"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baseline="0" dirty="0" smtClean="0">
                          <a:latin typeface="Verdana" pitchFamily="34" charset="0"/>
                          <a:ea typeface="Verdana" pitchFamily="34" charset="0"/>
                          <a:cs typeface="Verdana" pitchFamily="34" charset="0"/>
                        </a:rPr>
                        <a:t>2.6.3</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Chronologische Bezeichnung (Zählung)</a:t>
                      </a:r>
                      <a:endParaRPr lang="de-DE" sz="1800" b="1" dirty="0">
                        <a:latin typeface="Verdana" pitchFamily="34" charset="0"/>
                        <a:ea typeface="Verdana" pitchFamily="34" charset="0"/>
                        <a:cs typeface="Verdana" pitchFamily="34" charset="0"/>
                      </a:endParaRPr>
                    </a:p>
                  </a:txBody>
                  <a:tcPr anchor="ctr"/>
                </a:tc>
                <a:tc>
                  <a:txBody>
                    <a:bodyPr/>
                    <a:lstStyle/>
                    <a:p>
                      <a:r>
                        <a:rPr lang="de-DE" dirty="0" smtClean="0">
                          <a:solidFill>
                            <a:schemeClr val="tx1"/>
                          </a:solidFill>
                          <a:latin typeface="Verdana" pitchFamily="34" charset="0"/>
                          <a:ea typeface="Verdana" pitchFamily="34" charset="0"/>
                          <a:cs typeface="Verdana" pitchFamily="34" charset="0"/>
                        </a:rPr>
                        <a:t>2013-</a:t>
                      </a:r>
                      <a:endParaRPr lang="de-DE" dirty="0">
                        <a:solidFill>
                          <a:schemeClr val="tx1"/>
                        </a:solidFill>
                        <a:latin typeface="Verdana" pitchFamily="34" charset="0"/>
                        <a:ea typeface="Verdana" pitchFamily="34" charset="0"/>
                        <a:cs typeface="Verdana" pitchFamily="34" charset="0"/>
                      </a:endParaRPr>
                    </a:p>
                  </a:txBody>
                  <a:tcPr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2.8.2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Erscheinungsort</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solidFill>
                            <a:schemeClr val="tx1"/>
                          </a:solidFill>
                          <a:latin typeface="Verdana" pitchFamily="34" charset="0"/>
                          <a:ea typeface="Verdana" pitchFamily="34" charset="0"/>
                          <a:cs typeface="Verdana" pitchFamily="34" charset="0"/>
                        </a:rPr>
                        <a:t>Hamburg</a:t>
                      </a:r>
                      <a:endParaRPr lang="de-DE" dirty="0">
                        <a:solidFill>
                          <a:schemeClr val="tx1"/>
                        </a:solidFill>
                      </a:endParaRPr>
                    </a:p>
                  </a:txBody>
                  <a:tcPr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2.8.4</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Verlagsname</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solidFill>
                            <a:schemeClr val="tx1"/>
                          </a:solidFill>
                          <a:latin typeface="Verdana" pitchFamily="34" charset="0"/>
                          <a:ea typeface="Verdana" pitchFamily="34" charset="0"/>
                          <a:cs typeface="Verdana" pitchFamily="34" charset="0"/>
                        </a:rPr>
                        <a:t>Hamburgische Investitions- und Förderbank</a:t>
                      </a:r>
                      <a:endParaRPr lang="de-DE" dirty="0">
                        <a:solidFill>
                          <a:schemeClr val="tx1"/>
                        </a:solidFill>
                      </a:endParaRPr>
                    </a:p>
                  </a:txBody>
                  <a:tcPr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2.8.6</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Erscheinungsdatum</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solidFill>
                            <a:schemeClr val="tx1"/>
                          </a:solidFill>
                          <a:latin typeface="Verdana" pitchFamily="34" charset="0"/>
                          <a:ea typeface="Verdana" pitchFamily="34" charset="0"/>
                          <a:cs typeface="Verdana" pitchFamily="34" charset="0"/>
                        </a:rPr>
                        <a:t>Juni 2014-</a:t>
                      </a:r>
                      <a:endParaRPr lang="de-DE" dirty="0">
                        <a:solidFill>
                          <a:schemeClr val="tx1"/>
                        </a:solidFill>
                      </a:endParaRPr>
                    </a:p>
                  </a:txBody>
                  <a:tcPr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dirty="0" smtClean="0">
                          <a:solidFill>
                            <a:schemeClr val="dk1"/>
                          </a:solidFill>
                          <a:latin typeface="Verdana" pitchFamily="34" charset="0"/>
                          <a:ea typeface="Verdana" pitchFamily="34" charset="0"/>
                          <a:cs typeface="Verdana" pitchFamily="34" charset="0"/>
                        </a:rPr>
                        <a:t>2.13</a:t>
                      </a:r>
                      <a:endParaRPr lang="de-DE" sz="1800" b="1" kern="1200" dirty="0">
                        <a:solidFill>
                          <a:schemeClr val="dk1"/>
                        </a:solidFill>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dirty="0" smtClean="0">
                          <a:solidFill>
                            <a:schemeClr val="dk1"/>
                          </a:solidFill>
                          <a:latin typeface="Verdana" pitchFamily="34" charset="0"/>
                          <a:ea typeface="Verdana" pitchFamily="34" charset="0"/>
                          <a:cs typeface="Verdana" pitchFamily="34" charset="0"/>
                        </a:rPr>
                        <a:t>Erscheinungsweise</a:t>
                      </a:r>
                      <a:endParaRPr lang="de-DE" sz="1800" b="1" kern="1200" dirty="0">
                        <a:solidFill>
                          <a:schemeClr val="dk1"/>
                        </a:solidFill>
                        <a:latin typeface="Verdana" pitchFamily="34" charset="0"/>
                        <a:ea typeface="Verdana" pitchFamily="34" charset="0"/>
                        <a:cs typeface="Verdana" pitchFamily="34" charset="0"/>
                      </a:endParaRPr>
                    </a:p>
                  </a:txBody>
                  <a:tcPr anchor="ctr"/>
                </a:tc>
                <a:tc>
                  <a:txBody>
                    <a:bodyPr/>
                    <a:lstStyle/>
                    <a:p>
                      <a:pPr marL="0" algn="l" defTabSz="914400" rtl="0" eaLnBrk="1" latinLnBrk="0" hangingPunct="1"/>
                      <a:r>
                        <a:rPr lang="de-DE" sz="1800" kern="1200" dirty="0" smtClean="0">
                          <a:solidFill>
                            <a:schemeClr val="dk1"/>
                          </a:solidFill>
                          <a:latin typeface="Verdana" pitchFamily="34" charset="0"/>
                          <a:ea typeface="Verdana" pitchFamily="34" charset="0"/>
                          <a:cs typeface="Verdana" pitchFamily="34" charset="0"/>
                        </a:rPr>
                        <a:t>Fortlaufende Ressource</a:t>
                      </a:r>
                      <a:endParaRPr lang="de-DE" sz="1800" kern="1200" dirty="0">
                        <a:solidFill>
                          <a:schemeClr val="dk1"/>
                        </a:solidFill>
                        <a:latin typeface="Verdana" pitchFamily="34" charset="0"/>
                        <a:ea typeface="Verdana" pitchFamily="34" charset="0"/>
                        <a:cs typeface="Verdana" pitchFamily="34" charset="0"/>
                      </a:endParaRPr>
                    </a:p>
                  </a:txBody>
                  <a:tcPr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dirty="0" smtClean="0">
                          <a:solidFill>
                            <a:schemeClr val="dk1"/>
                          </a:solidFill>
                          <a:latin typeface="Verdana" pitchFamily="34" charset="0"/>
                          <a:ea typeface="Verdana" pitchFamily="34" charset="0"/>
                          <a:cs typeface="Verdana" pitchFamily="34" charset="0"/>
                        </a:rPr>
                        <a:t>2.15</a:t>
                      </a:r>
                      <a:endParaRPr lang="de-DE" sz="1800" b="1" kern="1200" dirty="0">
                        <a:solidFill>
                          <a:schemeClr val="dk1"/>
                        </a:solidFill>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dirty="0" err="1" smtClean="0">
                          <a:solidFill>
                            <a:schemeClr val="dk1"/>
                          </a:solidFill>
                          <a:latin typeface="Verdana" pitchFamily="34" charset="0"/>
                          <a:ea typeface="Verdana" pitchFamily="34" charset="0"/>
                          <a:cs typeface="Verdana" pitchFamily="34" charset="0"/>
                        </a:rPr>
                        <a:t>Identifikator</a:t>
                      </a:r>
                      <a:r>
                        <a:rPr lang="de-DE" sz="1800" b="1" kern="1200" dirty="0" smtClean="0">
                          <a:solidFill>
                            <a:schemeClr val="dk1"/>
                          </a:solidFill>
                          <a:latin typeface="Verdana" pitchFamily="34" charset="0"/>
                          <a:ea typeface="Verdana" pitchFamily="34" charset="0"/>
                          <a:cs typeface="Verdana" pitchFamily="34" charset="0"/>
                        </a:rPr>
                        <a:t> für die Manifestation</a:t>
                      </a:r>
                      <a:endParaRPr lang="de-DE" sz="1800" b="1" kern="1200" dirty="0">
                        <a:solidFill>
                          <a:schemeClr val="dk1"/>
                        </a:solidFill>
                        <a:latin typeface="Verdana" pitchFamily="34" charset="0"/>
                        <a:ea typeface="Verdana" pitchFamily="34" charset="0"/>
                        <a:cs typeface="Verdana" pitchFamily="34" charset="0"/>
                      </a:endParaRPr>
                    </a:p>
                  </a:txBody>
                  <a:tcPr anchor="ctr"/>
                </a:tc>
                <a:tc>
                  <a:txBody>
                    <a:bodyPr/>
                    <a:lstStyle/>
                    <a:p>
                      <a:pPr marL="0" algn="l" defTabSz="914400" rtl="0" eaLnBrk="1" latinLnBrk="0" hangingPunct="1"/>
                      <a:r>
                        <a:rPr lang="de-DE" sz="1800" kern="1200" dirty="0" smtClean="0">
                          <a:solidFill>
                            <a:schemeClr val="tx1"/>
                          </a:solidFill>
                          <a:latin typeface="Verdana" pitchFamily="34" charset="0"/>
                          <a:ea typeface="Verdana" pitchFamily="34" charset="0"/>
                          <a:cs typeface="Verdana" pitchFamily="34" charset="0"/>
                        </a:rPr>
                        <a:t>ISSN 1234-5678</a:t>
                      </a:r>
                      <a:endParaRPr lang="de-DE" sz="1800" kern="1200" dirty="0">
                        <a:solidFill>
                          <a:schemeClr val="tx1"/>
                        </a:solidFill>
                        <a:latin typeface="Verdana" pitchFamily="34" charset="0"/>
                        <a:ea typeface="Verdana" pitchFamily="34" charset="0"/>
                        <a:cs typeface="Verdana" pitchFamily="34" charset="0"/>
                      </a:endParaRPr>
                    </a:p>
                  </a:txBody>
                  <a:tcPr anchor="ctr"/>
                </a:tc>
              </a:tr>
            </a:tbl>
          </a:graphicData>
        </a:graphic>
      </p:graphicFrame>
      <p:sp>
        <p:nvSpPr>
          <p:cNvPr id="7" name="Foliennummernplatzhalter 6"/>
          <p:cNvSpPr>
            <a:spLocks noGrp="1"/>
          </p:cNvSpPr>
          <p:nvPr>
            <p:ph type="sldNum" sz="quarter" idx="4"/>
          </p:nvPr>
        </p:nvSpPr>
        <p:spPr/>
        <p:txBody>
          <a:bodyPr/>
          <a:lstStyle/>
          <a:p>
            <a:fld id="{8A6690F1-7CA1-4166-A522-500460961984}" type="slidenum">
              <a:rPr lang="de-DE" smtClean="0"/>
              <a:pPr/>
              <a:t>38</a:t>
            </a:fld>
            <a:endParaRPr lang="de-DE"/>
          </a:p>
        </p:txBody>
      </p:sp>
      <p:sp>
        <p:nvSpPr>
          <p:cNvPr id="8" name="Fußzeilenplatzhalter 7"/>
          <p:cNvSpPr>
            <a:spLocks noGrp="1"/>
          </p:cNvSpPr>
          <p:nvPr>
            <p:ph type="ftr" sz="quarter" idx="14"/>
          </p:nvPr>
        </p:nvSpPr>
        <p:spPr>
          <a:xfrm>
            <a:off x="467544" y="6376243"/>
            <a:ext cx="7920880" cy="365125"/>
          </a:xfrm>
        </p:spPr>
        <p:txBody>
          <a:bodyPr/>
          <a:lstStyle/>
          <a:p>
            <a:r>
              <a:rPr lang="de-DE" dirty="0" smtClean="0"/>
              <a:t>AG RDA Schulungsunterlagen – Modul 3.01: Zusammengesetzte Beschreibung | Stand: 29.02.2016 | CC BY-NC-SA</a:t>
            </a:r>
            <a:endParaRPr lang="de-DE"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Zusammenfassung Bsp. 3.08</a:t>
            </a:r>
            <a:endParaRPr lang="de-DE" dirty="0"/>
          </a:p>
        </p:txBody>
      </p:sp>
      <p:graphicFrame>
        <p:nvGraphicFramePr>
          <p:cNvPr id="6" name="Tabelle 5"/>
          <p:cNvGraphicFramePr>
            <a:graphicFrameLocks noGrp="1"/>
          </p:cNvGraphicFramePr>
          <p:nvPr/>
        </p:nvGraphicFramePr>
        <p:xfrm>
          <a:off x="251520" y="980728"/>
          <a:ext cx="8280000" cy="5059680"/>
        </p:xfrm>
        <a:graphic>
          <a:graphicData uri="http://schemas.openxmlformats.org/drawingml/2006/table">
            <a:tbl>
              <a:tblPr firstRow="1" bandRow="1">
                <a:tableStyleId>{5C22544A-7EE6-4342-B048-85BDC9FD1C3A}</a:tableStyleId>
              </a:tblPr>
              <a:tblGrid>
                <a:gridCol w="936000"/>
                <a:gridCol w="3888000"/>
                <a:gridCol w="3456000"/>
              </a:tblGrid>
              <a:tr h="370840">
                <a:tc>
                  <a:txBody>
                    <a:bodyPr/>
                    <a:lstStyle/>
                    <a:p>
                      <a:pPr marL="0" algn="l" defTabSz="914400" rtl="0" eaLnBrk="1" latinLnBrk="0" hangingPunct="1"/>
                      <a:r>
                        <a:rPr lang="de-DE" sz="1800" b="1" kern="1200" dirty="0" smtClean="0">
                          <a:solidFill>
                            <a:schemeClr val="lt1"/>
                          </a:solidFill>
                          <a:latin typeface="Verdana" panose="020B0604030504040204" pitchFamily="34" charset="0"/>
                          <a:ea typeface="Verdana" panose="020B0604030504040204" pitchFamily="34" charset="0"/>
                          <a:cs typeface="Verdana" panose="020B0604030504040204" pitchFamily="34" charset="0"/>
                        </a:rPr>
                        <a:t>RDA</a:t>
                      </a:r>
                      <a:endParaRPr lang="de-DE" sz="1800" b="1" kern="1200" dirty="0">
                        <a:solidFill>
                          <a:schemeClr val="lt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3.2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Medientyp</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ohne Hilfsmittel zu benutzen</a:t>
                      </a:r>
                      <a:endParaRPr lang="de-DE" sz="1800" dirty="0">
                        <a:latin typeface="Verdana" pitchFamily="34" charset="0"/>
                        <a:ea typeface="Verdana" pitchFamily="34" charset="0"/>
                        <a:cs typeface="Verdana" pitchFamily="34" charset="0"/>
                      </a:endParaRPr>
                    </a:p>
                  </a:txBody>
                  <a:tcPr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3.3</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Datenträgertyp</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Band</a:t>
                      </a:r>
                      <a:endParaRPr lang="de-DE" sz="1800" dirty="0">
                        <a:latin typeface="Verdana" pitchFamily="34" charset="0"/>
                        <a:ea typeface="Verdana" pitchFamily="34" charset="0"/>
                        <a:cs typeface="Verdana" pitchFamily="34" charset="0"/>
                      </a:endParaRPr>
                    </a:p>
                  </a:txBody>
                  <a:tcPr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3.4</a:t>
                      </a:r>
                      <a:endParaRPr lang="de-DE" sz="1800" b="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Umfang</a:t>
                      </a:r>
                      <a:endParaRPr lang="de-DE" sz="1800" b="0"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Bände</a:t>
                      </a:r>
                      <a:endParaRPr lang="de-DE" sz="1800" dirty="0">
                        <a:latin typeface="Verdana" pitchFamily="34" charset="0"/>
                        <a:ea typeface="Verdana" pitchFamily="34" charset="0"/>
                        <a:cs typeface="Verdana" pitchFamily="34" charset="0"/>
                      </a:endParaRPr>
                    </a:p>
                  </a:txBody>
                  <a:tcPr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6.2.2</a:t>
                      </a:r>
                      <a:endParaRPr lang="de-DE" sz="1800" b="1"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Bevorzugter</a:t>
                      </a:r>
                      <a:r>
                        <a:rPr lang="de-DE" sz="1800" b="1" baseline="0" dirty="0" smtClean="0">
                          <a:latin typeface="Verdana" pitchFamily="34" charset="0"/>
                          <a:ea typeface="Verdana" pitchFamily="34" charset="0"/>
                          <a:cs typeface="Verdana" pitchFamily="34" charset="0"/>
                        </a:rPr>
                        <a:t> Titel für das Werk</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Jahresbericht …</a:t>
                      </a:r>
                      <a:endParaRPr lang="de-DE" sz="1800" dirty="0">
                        <a:latin typeface="Verdana" pitchFamily="34" charset="0"/>
                        <a:ea typeface="Verdana" pitchFamily="34" charset="0"/>
                        <a:cs typeface="Verdana"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6.9</a:t>
                      </a:r>
                      <a:endParaRPr lang="de-DE" sz="1800" b="1"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Inhaltstyp</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Text</a:t>
                      </a:r>
                      <a:endParaRPr lang="de-DE" sz="1800" dirty="0">
                        <a:latin typeface="Verdana" pitchFamily="34" charset="0"/>
                        <a:ea typeface="Verdana" pitchFamily="34" charset="0"/>
                        <a:cs typeface="Verdana"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6.11</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Sprache</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err="1" smtClean="0">
                          <a:latin typeface="Verdana" pitchFamily="34" charset="0"/>
                          <a:ea typeface="Verdana" pitchFamily="34" charset="0"/>
                          <a:cs typeface="Verdana" pitchFamily="34" charset="0"/>
                        </a:rPr>
                        <a:t>ger</a:t>
                      </a:r>
                      <a:endParaRPr lang="de-DE" sz="1800" dirty="0">
                        <a:latin typeface="Verdana" pitchFamily="34" charset="0"/>
                        <a:ea typeface="Verdana" pitchFamily="34" charset="0"/>
                        <a:cs typeface="Verdana" pitchFamily="34" charset="0"/>
                      </a:endParaRPr>
                    </a:p>
                  </a:txBody>
                  <a:tcPr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17.8</a:t>
                      </a:r>
                      <a:endParaRPr lang="de-DE" sz="1800" b="1"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In der Manifestation verkörpertes</a:t>
                      </a:r>
                    </a:p>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Werk</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solidFill>
                            <a:schemeClr val="tx1"/>
                          </a:solidFill>
                          <a:latin typeface="Verdana" pitchFamily="34" charset="0"/>
                          <a:ea typeface="Verdana" pitchFamily="34" charset="0"/>
                          <a:cs typeface="Verdana" pitchFamily="34" charset="0"/>
                        </a:rPr>
                        <a:t>Hamburgische Investitions- und Förderbank. Jahresbericht …</a:t>
                      </a:r>
                      <a:endParaRPr lang="de-DE" sz="1800" dirty="0">
                        <a:solidFill>
                          <a:schemeClr val="tx1"/>
                        </a:solidFill>
                        <a:latin typeface="Verdana" pitchFamily="34" charset="0"/>
                        <a:ea typeface="Verdana" pitchFamily="34" charset="0"/>
                        <a:cs typeface="Verdana"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19.2</a:t>
                      </a:r>
                      <a:endParaRPr lang="de-DE" sz="1800" b="1"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Geistiger Schöpfer</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Hamburgische Investitions- und Förderbank</a:t>
                      </a:r>
                      <a:endParaRPr lang="de-DE" sz="1800" dirty="0">
                        <a:latin typeface="Verdana" pitchFamily="34" charset="0"/>
                        <a:ea typeface="Verdana" pitchFamily="34" charset="0"/>
                        <a:cs typeface="Verdana"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Beziehungskennzeichnung</a:t>
                      </a:r>
                      <a:endParaRPr lang="de-DE" sz="1800" b="0"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Verfasser</a:t>
                      </a:r>
                      <a:endParaRPr lang="de-DE" sz="1800" dirty="0">
                        <a:latin typeface="Verdana" pitchFamily="34" charset="0"/>
                        <a:ea typeface="Verdana" pitchFamily="34" charset="0"/>
                        <a:cs typeface="Verdana" pitchFamily="34" charset="0"/>
                      </a:endParaRPr>
                    </a:p>
                  </a:txBody>
                  <a:tcPr/>
                </a:tc>
              </a:tr>
            </a:tbl>
          </a:graphicData>
        </a:graphic>
      </p:graphicFrame>
      <p:sp>
        <p:nvSpPr>
          <p:cNvPr id="7" name="Foliennummernplatzhalter 6"/>
          <p:cNvSpPr>
            <a:spLocks noGrp="1"/>
          </p:cNvSpPr>
          <p:nvPr>
            <p:ph type="sldNum" sz="quarter" idx="4"/>
          </p:nvPr>
        </p:nvSpPr>
        <p:spPr/>
        <p:txBody>
          <a:bodyPr/>
          <a:lstStyle/>
          <a:p>
            <a:fld id="{8A6690F1-7CA1-4166-A522-500460961984}" type="slidenum">
              <a:rPr lang="de-DE" smtClean="0"/>
              <a:pPr/>
              <a:t>39</a:t>
            </a:fld>
            <a:endParaRPr lang="de-DE"/>
          </a:p>
        </p:txBody>
      </p:sp>
      <p:sp>
        <p:nvSpPr>
          <p:cNvPr id="8" name="Fußzeilenplatzhalter 7"/>
          <p:cNvSpPr>
            <a:spLocks noGrp="1"/>
          </p:cNvSpPr>
          <p:nvPr>
            <p:ph type="ftr" sz="quarter" idx="14"/>
          </p:nvPr>
        </p:nvSpPr>
        <p:spPr>
          <a:xfrm>
            <a:off x="467544" y="6376243"/>
            <a:ext cx="7992888" cy="365125"/>
          </a:xfrm>
        </p:spPr>
        <p:txBody>
          <a:bodyPr/>
          <a:lstStyle/>
          <a:p>
            <a:r>
              <a:rPr lang="de-DE" dirty="0" smtClean="0"/>
              <a:t>AG RDA Schulungsunterlagen – Modul 3.01: Zusammengesetzte Beschreibung | Stand: 29.02.2016 | CC BY-NC-SA</a:t>
            </a:r>
            <a:endParaRPr lang="de-DE"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Zusammengesetzte Beschreibung</a:t>
            </a:r>
            <a:endParaRPr lang="de-DE" dirty="0"/>
          </a:p>
        </p:txBody>
      </p:sp>
      <p:sp>
        <p:nvSpPr>
          <p:cNvPr id="19" name="Foliennummernplatzhalter 18"/>
          <p:cNvSpPr>
            <a:spLocks noGrp="1"/>
          </p:cNvSpPr>
          <p:nvPr>
            <p:ph type="sldNum" sz="quarter" idx="4"/>
          </p:nvPr>
        </p:nvSpPr>
        <p:spPr/>
        <p:txBody>
          <a:bodyPr/>
          <a:lstStyle/>
          <a:p>
            <a:fld id="{8A6690F1-7CA1-4166-A522-500460961984}" type="slidenum">
              <a:rPr lang="de-DE" smtClean="0"/>
              <a:pPr/>
              <a:t>4</a:t>
            </a:fld>
            <a:endParaRPr lang="de-DE"/>
          </a:p>
        </p:txBody>
      </p:sp>
      <p:sp>
        <p:nvSpPr>
          <p:cNvPr id="20" name="Fußzeilenplatzhalter 19"/>
          <p:cNvSpPr>
            <a:spLocks noGrp="1"/>
          </p:cNvSpPr>
          <p:nvPr>
            <p:ph type="ftr" sz="quarter" idx="14"/>
          </p:nvPr>
        </p:nvSpPr>
        <p:spPr>
          <a:xfrm>
            <a:off x="467544" y="6376243"/>
            <a:ext cx="7992888" cy="365125"/>
          </a:xfrm>
        </p:spPr>
        <p:txBody>
          <a:bodyPr/>
          <a:lstStyle/>
          <a:p>
            <a:r>
              <a:rPr lang="de-DE" dirty="0" smtClean="0"/>
              <a:t>AG RDA Schulungsunterlagen – Modul 3.01: Zusammengesetzte Beschreibung | Stand: 29.02.2016 | CC BY-NC-SA</a:t>
            </a:r>
            <a:endParaRPr lang="de-DE" dirty="0"/>
          </a:p>
        </p:txBody>
      </p:sp>
      <p:sp>
        <p:nvSpPr>
          <p:cNvPr id="23" name="Textfeld 22"/>
          <p:cNvSpPr txBox="1"/>
          <p:nvPr/>
        </p:nvSpPr>
        <p:spPr>
          <a:xfrm>
            <a:off x="647564" y="2648178"/>
            <a:ext cx="2808312" cy="1569660"/>
          </a:xfrm>
          <a:prstGeom prst="rect">
            <a:avLst/>
          </a:prstGeom>
          <a:noFill/>
          <a:ln>
            <a:solidFill>
              <a:schemeClr val="tx1"/>
            </a:solidFill>
          </a:ln>
        </p:spPr>
        <p:txBody>
          <a:bodyPr wrap="square" rtlCol="0">
            <a:spAutoFit/>
          </a:bodyPr>
          <a:lstStyle/>
          <a:p>
            <a:r>
              <a:rPr lang="de-DE" sz="1600" dirty="0" smtClean="0">
                <a:latin typeface="Verdana" pitchFamily="34" charset="0"/>
                <a:ea typeface="Verdana" pitchFamily="34" charset="0"/>
                <a:cs typeface="Verdana" pitchFamily="34" charset="0"/>
              </a:rPr>
              <a:t>Bibliographische Beschreibung:</a:t>
            </a:r>
          </a:p>
          <a:p>
            <a:r>
              <a:rPr lang="de-DE" sz="1600" dirty="0" smtClean="0">
                <a:latin typeface="Verdana" pitchFamily="34" charset="0"/>
                <a:ea typeface="Verdana" pitchFamily="34" charset="0"/>
                <a:cs typeface="Verdana" pitchFamily="34" charset="0"/>
              </a:rPr>
              <a:t>Merkmale</a:t>
            </a:r>
          </a:p>
          <a:p>
            <a:pPr>
              <a:buFont typeface="Arial" pitchFamily="34" charset="0"/>
              <a:buChar char="•"/>
            </a:pPr>
            <a:r>
              <a:rPr lang="de-DE" sz="1600" dirty="0" smtClean="0">
                <a:latin typeface="Verdana" pitchFamily="34" charset="0"/>
                <a:ea typeface="Verdana" pitchFamily="34" charset="0"/>
                <a:cs typeface="Verdana" pitchFamily="34" charset="0"/>
              </a:rPr>
              <a:t> der Manifestation</a:t>
            </a:r>
          </a:p>
          <a:p>
            <a:pPr>
              <a:buFont typeface="Arial" pitchFamily="34" charset="0"/>
              <a:buChar char="•"/>
            </a:pPr>
            <a:r>
              <a:rPr lang="de-DE" sz="1600" dirty="0" smtClean="0">
                <a:latin typeface="Verdana" pitchFamily="34" charset="0"/>
                <a:ea typeface="Verdana" pitchFamily="34" charset="0"/>
                <a:cs typeface="Verdana" pitchFamily="34" charset="0"/>
              </a:rPr>
              <a:t> der Expression</a:t>
            </a:r>
          </a:p>
          <a:p>
            <a:pPr>
              <a:buFont typeface="Arial" pitchFamily="34" charset="0"/>
              <a:buChar char="•"/>
            </a:pPr>
            <a:r>
              <a:rPr lang="de-DE" sz="1600" dirty="0" smtClean="0">
                <a:latin typeface="Verdana" pitchFamily="34" charset="0"/>
                <a:ea typeface="Verdana" pitchFamily="34" charset="0"/>
                <a:cs typeface="Verdana" pitchFamily="34" charset="0"/>
              </a:rPr>
              <a:t> des Werks</a:t>
            </a:r>
            <a:endParaRPr lang="de-DE" sz="1600" dirty="0">
              <a:latin typeface="Verdana" pitchFamily="34" charset="0"/>
              <a:ea typeface="Verdana" pitchFamily="34" charset="0"/>
              <a:cs typeface="Verdana" pitchFamily="34" charset="0"/>
            </a:endParaRPr>
          </a:p>
        </p:txBody>
      </p:sp>
      <p:sp>
        <p:nvSpPr>
          <p:cNvPr id="24" name="Textfeld 23"/>
          <p:cNvSpPr txBox="1"/>
          <p:nvPr/>
        </p:nvSpPr>
        <p:spPr>
          <a:xfrm>
            <a:off x="6696236" y="1746987"/>
            <a:ext cx="972108" cy="338554"/>
          </a:xfrm>
          <a:prstGeom prst="rect">
            <a:avLst/>
          </a:prstGeom>
          <a:noFill/>
          <a:ln>
            <a:solidFill>
              <a:schemeClr val="tx1"/>
            </a:solidFill>
          </a:ln>
        </p:spPr>
        <p:txBody>
          <a:bodyPr wrap="square" rtlCol="0">
            <a:spAutoFit/>
          </a:bodyPr>
          <a:lstStyle/>
          <a:p>
            <a:r>
              <a:rPr lang="de-DE" sz="1600" dirty="0" smtClean="0">
                <a:latin typeface="Verdana" pitchFamily="34" charset="0"/>
                <a:ea typeface="Verdana" pitchFamily="34" charset="0"/>
                <a:cs typeface="Verdana" pitchFamily="34" charset="0"/>
              </a:rPr>
              <a:t>Person</a:t>
            </a:r>
            <a:endParaRPr lang="de-DE" sz="1600" dirty="0">
              <a:latin typeface="Verdana" pitchFamily="34" charset="0"/>
              <a:ea typeface="Verdana" pitchFamily="34" charset="0"/>
              <a:cs typeface="Verdana" pitchFamily="34" charset="0"/>
            </a:endParaRPr>
          </a:p>
        </p:txBody>
      </p:sp>
      <p:sp>
        <p:nvSpPr>
          <p:cNvPr id="25" name="Textfeld 24"/>
          <p:cNvSpPr txBox="1"/>
          <p:nvPr/>
        </p:nvSpPr>
        <p:spPr>
          <a:xfrm>
            <a:off x="6696236" y="2975373"/>
            <a:ext cx="1512168" cy="338554"/>
          </a:xfrm>
          <a:prstGeom prst="rect">
            <a:avLst/>
          </a:prstGeom>
          <a:noFill/>
          <a:ln>
            <a:solidFill>
              <a:schemeClr val="tx1"/>
            </a:solidFill>
          </a:ln>
        </p:spPr>
        <p:txBody>
          <a:bodyPr wrap="square" rtlCol="0">
            <a:spAutoFit/>
          </a:bodyPr>
          <a:lstStyle/>
          <a:p>
            <a:r>
              <a:rPr lang="de-DE" sz="1600" dirty="0" smtClean="0">
                <a:latin typeface="Verdana" pitchFamily="34" charset="0"/>
                <a:ea typeface="Verdana" pitchFamily="34" charset="0"/>
                <a:cs typeface="Verdana" pitchFamily="34" charset="0"/>
              </a:rPr>
              <a:t>Körperschaft</a:t>
            </a:r>
            <a:endParaRPr lang="de-DE" sz="1600" dirty="0">
              <a:latin typeface="Verdana" pitchFamily="34" charset="0"/>
              <a:ea typeface="Verdana" pitchFamily="34" charset="0"/>
              <a:cs typeface="Verdana" pitchFamily="34" charset="0"/>
            </a:endParaRPr>
          </a:p>
        </p:txBody>
      </p:sp>
      <p:sp>
        <p:nvSpPr>
          <p:cNvPr id="26" name="Textfeld 25"/>
          <p:cNvSpPr txBox="1"/>
          <p:nvPr/>
        </p:nvSpPr>
        <p:spPr>
          <a:xfrm>
            <a:off x="3563888" y="2492896"/>
            <a:ext cx="1332148" cy="584775"/>
          </a:xfrm>
          <a:prstGeom prst="rect">
            <a:avLst/>
          </a:prstGeom>
          <a:noFill/>
        </p:spPr>
        <p:txBody>
          <a:bodyPr wrap="square" rtlCol="0">
            <a:spAutoFit/>
          </a:bodyPr>
          <a:lstStyle/>
          <a:p>
            <a:r>
              <a:rPr lang="de-DE" sz="1600" dirty="0" smtClean="0">
                <a:latin typeface="Verdana" pitchFamily="34" charset="0"/>
                <a:ea typeface="Verdana" pitchFamily="34" charset="0"/>
                <a:cs typeface="Verdana" pitchFamily="34" charset="0"/>
              </a:rPr>
              <a:t>Beziehung zum Werk</a:t>
            </a:r>
            <a:endParaRPr lang="de-DE" sz="1600" dirty="0">
              <a:latin typeface="Verdana" pitchFamily="34" charset="0"/>
              <a:ea typeface="Verdana" pitchFamily="34" charset="0"/>
              <a:cs typeface="Verdana" pitchFamily="34" charset="0"/>
            </a:endParaRPr>
          </a:p>
        </p:txBody>
      </p:sp>
      <p:sp>
        <p:nvSpPr>
          <p:cNvPr id="27" name="Textfeld 26"/>
          <p:cNvSpPr txBox="1"/>
          <p:nvPr/>
        </p:nvSpPr>
        <p:spPr>
          <a:xfrm>
            <a:off x="6696236" y="4193077"/>
            <a:ext cx="972108" cy="338554"/>
          </a:xfrm>
          <a:prstGeom prst="rect">
            <a:avLst/>
          </a:prstGeom>
          <a:noFill/>
          <a:ln>
            <a:solidFill>
              <a:schemeClr val="tx1"/>
            </a:solidFill>
          </a:ln>
        </p:spPr>
        <p:txBody>
          <a:bodyPr wrap="square" rtlCol="0">
            <a:spAutoFit/>
          </a:bodyPr>
          <a:lstStyle/>
          <a:p>
            <a:r>
              <a:rPr lang="de-DE" sz="1600" dirty="0" smtClean="0">
                <a:latin typeface="Verdana" pitchFamily="34" charset="0"/>
                <a:ea typeface="Verdana" pitchFamily="34" charset="0"/>
                <a:cs typeface="Verdana" pitchFamily="34" charset="0"/>
              </a:rPr>
              <a:t>Person</a:t>
            </a:r>
            <a:endParaRPr lang="de-DE" sz="1600" dirty="0">
              <a:latin typeface="Verdana" pitchFamily="34" charset="0"/>
              <a:ea typeface="Verdana" pitchFamily="34" charset="0"/>
              <a:cs typeface="Verdana" pitchFamily="34" charset="0"/>
            </a:endParaRPr>
          </a:p>
        </p:txBody>
      </p:sp>
      <p:sp>
        <p:nvSpPr>
          <p:cNvPr id="28" name="Textfeld 27"/>
          <p:cNvSpPr txBox="1"/>
          <p:nvPr/>
        </p:nvSpPr>
        <p:spPr>
          <a:xfrm>
            <a:off x="6696236" y="4965527"/>
            <a:ext cx="1512168" cy="338554"/>
          </a:xfrm>
          <a:prstGeom prst="rect">
            <a:avLst/>
          </a:prstGeom>
          <a:noFill/>
          <a:ln>
            <a:solidFill>
              <a:schemeClr val="tx1"/>
            </a:solidFill>
          </a:ln>
        </p:spPr>
        <p:txBody>
          <a:bodyPr wrap="square" rtlCol="0">
            <a:spAutoFit/>
          </a:bodyPr>
          <a:lstStyle/>
          <a:p>
            <a:r>
              <a:rPr lang="de-DE" sz="1600" dirty="0" smtClean="0">
                <a:latin typeface="Verdana" pitchFamily="34" charset="0"/>
                <a:ea typeface="Verdana" pitchFamily="34" charset="0"/>
                <a:cs typeface="Verdana" pitchFamily="34" charset="0"/>
              </a:rPr>
              <a:t>Körperschaft</a:t>
            </a:r>
            <a:endParaRPr lang="de-DE" sz="1600" dirty="0">
              <a:latin typeface="Verdana" pitchFamily="34" charset="0"/>
              <a:ea typeface="Verdana" pitchFamily="34" charset="0"/>
              <a:cs typeface="Verdana" pitchFamily="34" charset="0"/>
            </a:endParaRPr>
          </a:p>
        </p:txBody>
      </p:sp>
      <p:sp>
        <p:nvSpPr>
          <p:cNvPr id="29" name="Textfeld 28"/>
          <p:cNvSpPr txBox="1"/>
          <p:nvPr/>
        </p:nvSpPr>
        <p:spPr>
          <a:xfrm>
            <a:off x="3491880" y="3717032"/>
            <a:ext cx="1944216" cy="584775"/>
          </a:xfrm>
          <a:prstGeom prst="rect">
            <a:avLst/>
          </a:prstGeom>
          <a:noFill/>
        </p:spPr>
        <p:txBody>
          <a:bodyPr wrap="square" rtlCol="0">
            <a:spAutoFit/>
          </a:bodyPr>
          <a:lstStyle/>
          <a:p>
            <a:r>
              <a:rPr lang="de-DE" sz="1600" dirty="0" smtClean="0">
                <a:latin typeface="Verdana" pitchFamily="34" charset="0"/>
                <a:ea typeface="Verdana" pitchFamily="34" charset="0"/>
                <a:cs typeface="Verdana" pitchFamily="34" charset="0"/>
              </a:rPr>
              <a:t>Beziehung zur Expression</a:t>
            </a:r>
            <a:endParaRPr lang="de-DE" sz="1600" dirty="0">
              <a:latin typeface="Verdana" pitchFamily="34" charset="0"/>
              <a:ea typeface="Verdana" pitchFamily="34" charset="0"/>
              <a:cs typeface="Verdana" pitchFamily="34" charset="0"/>
            </a:endParaRPr>
          </a:p>
        </p:txBody>
      </p:sp>
      <p:sp>
        <p:nvSpPr>
          <p:cNvPr id="30" name="Rechteck 29"/>
          <p:cNvSpPr/>
          <p:nvPr/>
        </p:nvSpPr>
        <p:spPr>
          <a:xfrm>
            <a:off x="323528" y="1484784"/>
            <a:ext cx="8424936" cy="4248472"/>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31" name="Gewinkelte Verbindung 30"/>
          <p:cNvCxnSpPr>
            <a:endCxn id="24" idx="1"/>
          </p:cNvCxnSpPr>
          <p:nvPr/>
        </p:nvCxnSpPr>
        <p:spPr>
          <a:xfrm flipV="1">
            <a:off x="3455876" y="1916264"/>
            <a:ext cx="3240360" cy="1246882"/>
          </a:xfrm>
          <a:prstGeom prst="bentConnector3">
            <a:avLst>
              <a:gd name="adj1" fmla="val 50000"/>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32" name="Gerade Verbindung mit Pfeil 31"/>
          <p:cNvCxnSpPr>
            <a:endCxn id="25" idx="1"/>
          </p:cNvCxnSpPr>
          <p:nvPr/>
        </p:nvCxnSpPr>
        <p:spPr>
          <a:xfrm>
            <a:off x="5076056" y="3140968"/>
            <a:ext cx="1620180" cy="368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3" name="Gewinkelte Verbindung 32"/>
          <p:cNvCxnSpPr>
            <a:endCxn id="27" idx="1"/>
          </p:cNvCxnSpPr>
          <p:nvPr/>
        </p:nvCxnSpPr>
        <p:spPr>
          <a:xfrm>
            <a:off x="3455876" y="3678111"/>
            <a:ext cx="3240360" cy="684243"/>
          </a:xfrm>
          <a:prstGeom prst="bentConnector3">
            <a:avLst>
              <a:gd name="adj1" fmla="val 50000"/>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34" name="Gewinkelte Verbindung 33"/>
          <p:cNvCxnSpPr>
            <a:endCxn id="28" idx="1"/>
          </p:cNvCxnSpPr>
          <p:nvPr/>
        </p:nvCxnSpPr>
        <p:spPr>
          <a:xfrm>
            <a:off x="5076056" y="4293096"/>
            <a:ext cx="1620180" cy="841708"/>
          </a:xfrm>
          <a:prstGeom prst="bentConnector3">
            <a:avLst>
              <a:gd name="adj1" fmla="val 97"/>
            </a:avLst>
          </a:prstGeom>
          <a:ln>
            <a:tailEnd type="arrow"/>
          </a:ln>
        </p:spPr>
        <p:style>
          <a:lnRef idx="1">
            <a:schemeClr val="accent1"/>
          </a:lnRef>
          <a:fillRef idx="0">
            <a:schemeClr val="accent1"/>
          </a:fillRef>
          <a:effectRef idx="0">
            <a:schemeClr val="accent1"/>
          </a:effectRef>
          <a:fontRef idx="minor">
            <a:schemeClr val="tx1"/>
          </a:fontRef>
        </p:style>
      </p:cxnSp>
      <p:sp>
        <p:nvSpPr>
          <p:cNvPr id="35" name="Textfeld 34"/>
          <p:cNvSpPr txBox="1"/>
          <p:nvPr/>
        </p:nvSpPr>
        <p:spPr>
          <a:xfrm>
            <a:off x="6696236" y="2348880"/>
            <a:ext cx="972108" cy="338554"/>
          </a:xfrm>
          <a:prstGeom prst="rect">
            <a:avLst/>
          </a:prstGeom>
          <a:noFill/>
          <a:ln>
            <a:solidFill>
              <a:schemeClr val="tx1"/>
            </a:solidFill>
          </a:ln>
        </p:spPr>
        <p:txBody>
          <a:bodyPr wrap="square" rtlCol="0">
            <a:spAutoFit/>
          </a:bodyPr>
          <a:lstStyle/>
          <a:p>
            <a:r>
              <a:rPr lang="de-DE" sz="1600" dirty="0" smtClean="0">
                <a:latin typeface="Verdana" pitchFamily="34" charset="0"/>
                <a:ea typeface="Verdana" pitchFamily="34" charset="0"/>
                <a:cs typeface="Verdana" pitchFamily="34" charset="0"/>
              </a:rPr>
              <a:t>Familie</a:t>
            </a:r>
            <a:endParaRPr lang="de-DE" sz="1600" dirty="0">
              <a:latin typeface="Verdana" pitchFamily="34" charset="0"/>
              <a:ea typeface="Verdana" pitchFamily="34" charset="0"/>
              <a:cs typeface="Verdana" pitchFamily="34" charset="0"/>
            </a:endParaRPr>
          </a:p>
        </p:txBody>
      </p:sp>
      <p:sp>
        <p:nvSpPr>
          <p:cNvPr id="36" name="Textfeld 35"/>
          <p:cNvSpPr txBox="1"/>
          <p:nvPr/>
        </p:nvSpPr>
        <p:spPr>
          <a:xfrm>
            <a:off x="6696236" y="4581128"/>
            <a:ext cx="972108" cy="338554"/>
          </a:xfrm>
          <a:prstGeom prst="rect">
            <a:avLst/>
          </a:prstGeom>
          <a:noFill/>
          <a:ln>
            <a:solidFill>
              <a:schemeClr val="tx1"/>
            </a:solidFill>
          </a:ln>
        </p:spPr>
        <p:txBody>
          <a:bodyPr wrap="square" rtlCol="0">
            <a:spAutoFit/>
          </a:bodyPr>
          <a:lstStyle/>
          <a:p>
            <a:r>
              <a:rPr lang="de-DE" sz="1600" dirty="0" smtClean="0">
                <a:latin typeface="Verdana" pitchFamily="34" charset="0"/>
                <a:ea typeface="Verdana" pitchFamily="34" charset="0"/>
                <a:cs typeface="Verdana" pitchFamily="34" charset="0"/>
              </a:rPr>
              <a:t>Familie</a:t>
            </a:r>
            <a:endParaRPr lang="de-DE" sz="1600" dirty="0">
              <a:latin typeface="Verdana" pitchFamily="34" charset="0"/>
              <a:ea typeface="Verdana" pitchFamily="34" charset="0"/>
              <a:cs typeface="Verdana" pitchFamily="34" charset="0"/>
            </a:endParaRPr>
          </a:p>
        </p:txBody>
      </p:sp>
      <p:cxnSp>
        <p:nvCxnSpPr>
          <p:cNvPr id="37" name="Gerade Verbindung mit Pfeil 36"/>
          <p:cNvCxnSpPr>
            <a:endCxn id="36" idx="1"/>
          </p:cNvCxnSpPr>
          <p:nvPr/>
        </p:nvCxnSpPr>
        <p:spPr>
          <a:xfrm>
            <a:off x="5076056" y="4725144"/>
            <a:ext cx="162018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8" name="Gerade Verbindung mit Pfeil 37"/>
          <p:cNvCxnSpPr/>
          <p:nvPr/>
        </p:nvCxnSpPr>
        <p:spPr>
          <a:xfrm>
            <a:off x="5076056" y="2492896"/>
            <a:ext cx="162018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Zusammengesetzte Beschreibung</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Primärbeziehungen (Beziehungen zwischen Werk, Expression und Manifestation) werden durch die zusammengesetzte Beschreibung hergestellt</a:t>
            </a:r>
          </a:p>
          <a:p>
            <a:endParaRPr lang="de-DE" dirty="0" smtClean="0"/>
          </a:p>
          <a:p>
            <a:r>
              <a:rPr lang="de-DE" dirty="0" smtClean="0"/>
              <a:t>Beziehungen zu Personen, Körperschaften, Familien werden durch Links/Ident-Nr. zu Normdaten hergestellt</a:t>
            </a:r>
            <a:endParaRPr lang="de-DE" dirty="0"/>
          </a:p>
        </p:txBody>
      </p:sp>
      <p:sp>
        <p:nvSpPr>
          <p:cNvPr id="6" name="Foliennummernplatzhalter 5"/>
          <p:cNvSpPr>
            <a:spLocks noGrp="1"/>
          </p:cNvSpPr>
          <p:nvPr>
            <p:ph type="sldNum" sz="quarter" idx="4"/>
          </p:nvPr>
        </p:nvSpPr>
        <p:spPr/>
        <p:txBody>
          <a:bodyPr/>
          <a:lstStyle/>
          <a:p>
            <a:fld id="{8A6690F1-7CA1-4166-A522-500460961984}" type="slidenum">
              <a:rPr lang="de-DE" smtClean="0"/>
              <a:pPr/>
              <a:t>5</a:t>
            </a:fld>
            <a:endParaRPr lang="de-DE"/>
          </a:p>
        </p:txBody>
      </p:sp>
      <p:sp>
        <p:nvSpPr>
          <p:cNvPr id="7" name="Fußzeilenplatzhalter 6"/>
          <p:cNvSpPr>
            <a:spLocks noGrp="1"/>
          </p:cNvSpPr>
          <p:nvPr>
            <p:ph type="ftr" sz="quarter" idx="14"/>
          </p:nvPr>
        </p:nvSpPr>
        <p:spPr>
          <a:xfrm>
            <a:off x="467544" y="6376243"/>
            <a:ext cx="8064896" cy="365125"/>
          </a:xfrm>
        </p:spPr>
        <p:txBody>
          <a:bodyPr/>
          <a:lstStyle/>
          <a:p>
            <a:r>
              <a:rPr lang="de-DE" dirty="0" smtClean="0"/>
              <a:t>AG RDA Schulungsunterlagen – Modul 3.01: Zusammengesetzte Beschreibung | Stand: 29.02.2016 | CC BY-NC-SA</a:t>
            </a:r>
            <a:endParaRPr lang="de-DE"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dirty="0" smtClean="0"/>
              <a:t>Beispiele für eine erste RDA-Aufnahme</a:t>
            </a: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3</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6" name="Foliennummernplatzhalter 5"/>
          <p:cNvSpPr>
            <a:spLocks noGrp="1"/>
          </p:cNvSpPr>
          <p:nvPr>
            <p:ph type="sldNum" sz="quarter" idx="4"/>
          </p:nvPr>
        </p:nvSpPr>
        <p:spPr/>
        <p:txBody>
          <a:bodyPr/>
          <a:lstStyle/>
          <a:p>
            <a:fld id="{8A6690F1-7CA1-4166-A522-500460961984}" type="slidenum">
              <a:rPr lang="de-DE" smtClean="0"/>
              <a:pPr/>
              <a:t>6</a:t>
            </a:fld>
            <a:endParaRPr lang="de-DE"/>
          </a:p>
        </p:txBody>
      </p:sp>
      <p:sp>
        <p:nvSpPr>
          <p:cNvPr id="7" name="Fußzeilenplatzhalter 6"/>
          <p:cNvSpPr>
            <a:spLocks noGrp="1"/>
          </p:cNvSpPr>
          <p:nvPr>
            <p:ph type="ftr" sz="quarter" idx="14"/>
          </p:nvPr>
        </p:nvSpPr>
        <p:spPr>
          <a:xfrm>
            <a:off x="467544" y="6376243"/>
            <a:ext cx="8064896" cy="365125"/>
          </a:xfrm>
        </p:spPr>
        <p:txBody>
          <a:bodyPr/>
          <a:lstStyle/>
          <a:p>
            <a:r>
              <a:rPr lang="de-DE" dirty="0" smtClean="0"/>
              <a:t>AG RDA Schulungsunterlagen – Modul 3.01: Zusammengesetzte Beschreibung | Stand: 29.02.2016 | CC BY-NC-SA</a:t>
            </a:r>
            <a:endParaRPr lang="de-DE"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Beispiel einzelne Einheit: 3.01 Vor der Zeit / Christoph Hein</a:t>
            </a:r>
            <a:endParaRPr lang="de-DE" dirty="0"/>
          </a:p>
        </p:txBody>
      </p:sp>
      <p:pic>
        <p:nvPicPr>
          <p:cNvPr id="8" name="Grafik 7" descr="Vor_der_Zeit_Titelseite.jpg"/>
          <p:cNvPicPr>
            <a:picLocks noChangeAspect="1"/>
          </p:cNvPicPr>
          <p:nvPr/>
        </p:nvPicPr>
        <p:blipFill>
          <a:blip r:embed="rId2" cstate="print"/>
          <a:stretch>
            <a:fillRect/>
          </a:stretch>
        </p:blipFill>
        <p:spPr>
          <a:xfrm>
            <a:off x="1187624" y="980728"/>
            <a:ext cx="2583132" cy="5328592"/>
          </a:xfrm>
          <a:prstGeom prst="rect">
            <a:avLst/>
          </a:prstGeom>
          <a:ln w="12700">
            <a:solidFill>
              <a:schemeClr val="tx1"/>
            </a:solidFill>
          </a:ln>
        </p:spPr>
      </p:pic>
      <p:pic>
        <p:nvPicPr>
          <p:cNvPr id="1026" name="Picture 2"/>
          <p:cNvPicPr>
            <a:picLocks noChangeAspect="1" noChangeArrowheads="1"/>
          </p:cNvPicPr>
          <p:nvPr/>
        </p:nvPicPr>
        <p:blipFill>
          <a:blip r:embed="rId3" cstate="print"/>
          <a:srcRect/>
          <a:stretch>
            <a:fillRect/>
          </a:stretch>
        </p:blipFill>
        <p:spPr bwMode="auto">
          <a:xfrm>
            <a:off x="5220072" y="1268760"/>
            <a:ext cx="3200400" cy="2562225"/>
          </a:xfrm>
          <a:prstGeom prst="rect">
            <a:avLst/>
          </a:prstGeom>
          <a:noFill/>
          <a:ln w="12700">
            <a:solidFill>
              <a:schemeClr val="tx1"/>
            </a:solidFill>
            <a:miter lim="800000"/>
            <a:headEnd/>
            <a:tailEnd/>
          </a:ln>
        </p:spPr>
      </p:pic>
      <p:sp>
        <p:nvSpPr>
          <p:cNvPr id="10" name="Textfeld 9"/>
          <p:cNvSpPr txBox="1"/>
          <p:nvPr/>
        </p:nvSpPr>
        <p:spPr>
          <a:xfrm>
            <a:off x="4788024" y="4365104"/>
            <a:ext cx="3024336" cy="1077218"/>
          </a:xfrm>
          <a:prstGeom prst="rect">
            <a:avLst/>
          </a:prstGeom>
          <a:noFill/>
          <a:ln w="12700">
            <a:solidFill>
              <a:schemeClr val="tx1"/>
            </a:solidFill>
          </a:ln>
        </p:spPr>
        <p:txBody>
          <a:bodyPr wrap="square" rtlCol="0">
            <a:spAutoFit/>
          </a:bodyPr>
          <a:lstStyle/>
          <a:p>
            <a:r>
              <a:rPr lang="de-DE" sz="1600" dirty="0" smtClean="0">
                <a:latin typeface="Verdana" pitchFamily="34" charset="0"/>
                <a:ea typeface="Verdana" pitchFamily="34" charset="0"/>
                <a:cs typeface="Verdana" pitchFamily="34" charset="0"/>
              </a:rPr>
              <a:t>186 Seiten, Christoph Hein wurde 1944 geboren, </a:t>
            </a:r>
          </a:p>
          <a:p>
            <a:r>
              <a:rPr lang="de-DE" sz="1600" dirty="0" smtClean="0">
                <a:latin typeface="Verdana" pitchFamily="34" charset="0"/>
                <a:ea typeface="Verdana" pitchFamily="34" charset="0"/>
                <a:cs typeface="Verdana" pitchFamily="34" charset="0"/>
              </a:rPr>
              <a:t>die Sprache des Textes ist Deutsch</a:t>
            </a:r>
            <a:endParaRPr lang="de-DE" sz="1600" dirty="0">
              <a:latin typeface="Verdana" pitchFamily="34" charset="0"/>
              <a:ea typeface="Verdana" pitchFamily="34" charset="0"/>
              <a:cs typeface="Verdana" pitchFamily="34" charset="0"/>
            </a:endParaRPr>
          </a:p>
        </p:txBody>
      </p:sp>
      <p:sp>
        <p:nvSpPr>
          <p:cNvPr id="9" name="Foliennummernplatzhalter 8"/>
          <p:cNvSpPr>
            <a:spLocks noGrp="1"/>
          </p:cNvSpPr>
          <p:nvPr>
            <p:ph type="sldNum" sz="quarter" idx="4"/>
          </p:nvPr>
        </p:nvSpPr>
        <p:spPr/>
        <p:txBody>
          <a:bodyPr/>
          <a:lstStyle/>
          <a:p>
            <a:fld id="{8A6690F1-7CA1-4166-A522-500460961984}" type="slidenum">
              <a:rPr lang="de-DE" smtClean="0"/>
              <a:pPr/>
              <a:t>7</a:t>
            </a:fld>
            <a:endParaRPr lang="de-DE"/>
          </a:p>
        </p:txBody>
      </p:sp>
      <p:sp>
        <p:nvSpPr>
          <p:cNvPr id="13" name="Fußzeilenplatzhalter 12"/>
          <p:cNvSpPr>
            <a:spLocks noGrp="1"/>
          </p:cNvSpPr>
          <p:nvPr>
            <p:ph type="ftr" sz="quarter" idx="14"/>
          </p:nvPr>
        </p:nvSpPr>
        <p:spPr>
          <a:xfrm>
            <a:off x="467544" y="6376243"/>
            <a:ext cx="8064896" cy="365125"/>
          </a:xfrm>
        </p:spPr>
        <p:txBody>
          <a:bodyPr/>
          <a:lstStyle/>
          <a:p>
            <a:r>
              <a:rPr lang="de-DE" dirty="0" smtClean="0"/>
              <a:t>AG RDA Schulungsunterlagen – Modul 3.01: Zusammengesetzte Beschreibung | Stand: 29.02.2016 | CC BY-NC-SA</a:t>
            </a:r>
            <a:endParaRPr lang="de-DE" dirty="0"/>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652934"/>
          </a:xfrm>
        </p:spPr>
        <p:txBody>
          <a:bodyPr/>
          <a:lstStyle/>
          <a:p>
            <a:r>
              <a:rPr lang="de-DE" dirty="0" smtClean="0"/>
              <a:t>Beispiel fortlaufende Ressource: 3.08 Jahresbericht / IFB Hamburg</a:t>
            </a:r>
            <a:endParaRPr lang="de-DE" sz="2400" b="1" i="1" dirty="0">
              <a:solidFill>
                <a:srgbClr val="FF0000"/>
              </a:solidFill>
            </a:endParaRPr>
          </a:p>
        </p:txBody>
      </p:sp>
      <p:pic>
        <p:nvPicPr>
          <p:cNvPr id="11" name="Grafik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3568" y="1421684"/>
            <a:ext cx="3149131" cy="4379464"/>
          </a:xfrm>
          <a:prstGeom prst="rect">
            <a:avLst/>
          </a:prstGeom>
          <a:ln w="3175">
            <a:solidFill>
              <a:schemeClr val="tx1"/>
            </a:solidFill>
          </a:ln>
        </p:spPr>
      </p:pic>
      <p:pic>
        <p:nvPicPr>
          <p:cNvPr id="12" name="Grafik 11"/>
          <p:cNvPicPr>
            <a:picLocks noChangeAspect="1"/>
          </p:cNvPicPr>
          <p:nvPr/>
        </p:nvPicPr>
        <p:blipFill rotWithShape="1">
          <a:blip r:embed="rId3" cstate="print">
            <a:extLst>
              <a:ext uri="{28A0092B-C50C-407E-A947-70E740481C1C}">
                <a14:useLocalDpi xmlns:a14="http://schemas.microsoft.com/office/drawing/2010/main" val="0"/>
              </a:ext>
            </a:extLst>
          </a:blip>
          <a:srcRect l="2970" t="64823" r="33789" b="3688"/>
          <a:stretch/>
        </p:blipFill>
        <p:spPr>
          <a:xfrm>
            <a:off x="4860031" y="3556902"/>
            <a:ext cx="3066379" cy="2244245"/>
          </a:xfrm>
          <a:prstGeom prst="rect">
            <a:avLst/>
          </a:prstGeom>
          <a:ln w="3175">
            <a:solidFill>
              <a:schemeClr val="tx1"/>
            </a:solidFill>
          </a:ln>
        </p:spPr>
      </p:pic>
      <p:sp>
        <p:nvSpPr>
          <p:cNvPr id="13" name="Textfeld 12"/>
          <p:cNvSpPr txBox="1"/>
          <p:nvPr/>
        </p:nvSpPr>
        <p:spPr>
          <a:xfrm>
            <a:off x="4860032" y="2780928"/>
            <a:ext cx="2687402" cy="646331"/>
          </a:xfrm>
          <a:prstGeom prst="rect">
            <a:avLst/>
          </a:prstGeom>
          <a:solidFill>
            <a:schemeClr val="bg1"/>
          </a:solid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Auf der Rückseite der</a:t>
            </a:r>
          </a:p>
          <a:p>
            <a:r>
              <a:rPr lang="de-DE" dirty="0" smtClean="0">
                <a:latin typeface="Verdana" panose="020B0604030504040204" pitchFamily="34" charset="0"/>
                <a:ea typeface="Verdana" panose="020B0604030504040204" pitchFamily="34" charset="0"/>
                <a:cs typeface="Verdana" panose="020B0604030504040204" pitchFamily="34" charset="0"/>
              </a:rPr>
              <a:t>Titelseite:</a:t>
            </a:r>
          </a:p>
        </p:txBody>
      </p:sp>
      <p:sp>
        <p:nvSpPr>
          <p:cNvPr id="8" name="Textfeld 7"/>
          <p:cNvSpPr txBox="1"/>
          <p:nvPr/>
        </p:nvSpPr>
        <p:spPr>
          <a:xfrm>
            <a:off x="5213285" y="5411357"/>
            <a:ext cx="1080120" cy="184666"/>
          </a:xfrm>
          <a:prstGeom prst="rect">
            <a:avLst/>
          </a:prstGeom>
          <a:noFill/>
        </p:spPr>
        <p:txBody>
          <a:bodyPr wrap="square" rtlCol="0">
            <a:spAutoFit/>
          </a:bodyPr>
          <a:lstStyle/>
          <a:p>
            <a:r>
              <a:rPr lang="de-DE" sz="600" dirty="0" smtClean="0">
                <a:solidFill>
                  <a:schemeClr val="tx1">
                    <a:lumMod val="50000"/>
                    <a:lumOff val="50000"/>
                  </a:schemeClr>
                </a:solidFill>
                <a:latin typeface="Trebuchet MS" pitchFamily="34" charset="0"/>
                <a:ea typeface="Verdana" pitchFamily="34" charset="0"/>
                <a:cs typeface="Verdana" pitchFamily="34" charset="0"/>
              </a:rPr>
              <a:t>ISSN 1234-5678</a:t>
            </a:r>
            <a:endParaRPr lang="de-DE" sz="600" dirty="0">
              <a:solidFill>
                <a:schemeClr val="tx1">
                  <a:lumMod val="50000"/>
                  <a:lumOff val="50000"/>
                </a:schemeClr>
              </a:solidFill>
              <a:latin typeface="Trebuchet MS" pitchFamily="34" charset="0"/>
              <a:ea typeface="Verdana" pitchFamily="34" charset="0"/>
              <a:cs typeface="Verdana" pitchFamily="34" charset="0"/>
            </a:endParaRPr>
          </a:p>
        </p:txBody>
      </p:sp>
      <p:sp>
        <p:nvSpPr>
          <p:cNvPr id="9" name="Foliennummernplatzhalter 8"/>
          <p:cNvSpPr>
            <a:spLocks noGrp="1"/>
          </p:cNvSpPr>
          <p:nvPr>
            <p:ph type="sldNum" sz="quarter" idx="4"/>
          </p:nvPr>
        </p:nvSpPr>
        <p:spPr/>
        <p:txBody>
          <a:bodyPr/>
          <a:lstStyle/>
          <a:p>
            <a:fld id="{8A6690F1-7CA1-4166-A522-500460961984}" type="slidenum">
              <a:rPr lang="de-DE" smtClean="0"/>
              <a:pPr/>
              <a:t>8</a:t>
            </a:fld>
            <a:endParaRPr lang="de-DE"/>
          </a:p>
        </p:txBody>
      </p:sp>
      <p:sp>
        <p:nvSpPr>
          <p:cNvPr id="10" name="Fußzeilenplatzhalter 9"/>
          <p:cNvSpPr>
            <a:spLocks noGrp="1"/>
          </p:cNvSpPr>
          <p:nvPr>
            <p:ph type="ftr" sz="quarter" idx="14"/>
          </p:nvPr>
        </p:nvSpPr>
        <p:spPr>
          <a:xfrm>
            <a:off x="467544" y="6376243"/>
            <a:ext cx="8064896" cy="365125"/>
          </a:xfrm>
        </p:spPr>
        <p:txBody>
          <a:bodyPr/>
          <a:lstStyle/>
          <a:p>
            <a:r>
              <a:rPr lang="de-DE" dirty="0" smtClean="0"/>
              <a:t>AG RDA Schulungsunterlagen – Modul 3.01: Zusammengesetzte Beschreibung | Stand: 29.02.2016 | CC BY-NC-SA</a:t>
            </a:r>
            <a:endParaRPr lang="de-DE" dirty="0"/>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Beschreibung der Manifestation: Informationsquellen</a:t>
            </a:r>
            <a:endParaRPr lang="de-DE" dirty="0"/>
          </a:p>
        </p:txBody>
      </p:sp>
      <p:sp>
        <p:nvSpPr>
          <p:cNvPr id="3" name="Textplatzhalter 2"/>
          <p:cNvSpPr>
            <a:spLocks noGrp="1"/>
          </p:cNvSpPr>
          <p:nvPr>
            <p:ph type="body" sz="quarter" idx="13"/>
          </p:nvPr>
        </p:nvSpPr>
        <p:spPr/>
        <p:txBody>
          <a:bodyPr/>
          <a:lstStyle/>
          <a:p>
            <a:endParaRPr lang="de-DE" dirty="0" smtClean="0"/>
          </a:p>
          <a:p>
            <a:pPr marL="0" indent="0">
              <a:buNone/>
            </a:pPr>
            <a:r>
              <a:rPr lang="de-DE" dirty="0" smtClean="0"/>
              <a:t>Im Fall unseres Buches/unserer Zeitschrift gilt nach RDA 2.2.2.2: </a:t>
            </a:r>
          </a:p>
          <a:p>
            <a:pPr marL="857250" lvl="1" indent="-457200">
              <a:buFont typeface="+mj-lt"/>
              <a:buAutoNum type="arabicPeriod"/>
            </a:pPr>
            <a:endParaRPr lang="de-DE" sz="2400" dirty="0" smtClean="0"/>
          </a:p>
          <a:p>
            <a:pPr marL="857250" lvl="1" indent="-457200">
              <a:buFont typeface="+mj-lt"/>
              <a:buAutoNum type="arabicPeriod"/>
            </a:pPr>
            <a:r>
              <a:rPr lang="de-DE" sz="2400" dirty="0" smtClean="0"/>
              <a:t>Bevorzugte Informationsquelle ist die Titelseite</a:t>
            </a:r>
          </a:p>
          <a:p>
            <a:pPr marL="857250" lvl="1" indent="-457200">
              <a:buFont typeface="+mj-lt"/>
              <a:buAutoNum type="arabicPeriod"/>
            </a:pPr>
            <a:endParaRPr lang="de-DE" sz="2400" dirty="0" smtClean="0"/>
          </a:p>
          <a:p>
            <a:pPr marL="857250" lvl="1" indent="-457200">
              <a:buFont typeface="+mj-lt"/>
              <a:buAutoNum type="arabicPeriod"/>
            </a:pPr>
            <a:r>
              <a:rPr lang="de-DE" sz="2400" dirty="0" smtClean="0"/>
              <a:t>Existiert keine Titelseite, dann wird in dieser Reihenfolge konsultiert:</a:t>
            </a:r>
          </a:p>
          <a:p>
            <a:pPr marL="1314450" lvl="2" indent="-514350">
              <a:buFont typeface="+mj-lt"/>
              <a:buAutoNum type="romanLcPeriod"/>
            </a:pPr>
            <a:r>
              <a:rPr lang="de-DE" sz="2000" dirty="0" smtClean="0"/>
              <a:t>Buchdeckel oder ein Schutzumschlag</a:t>
            </a:r>
          </a:p>
          <a:p>
            <a:pPr marL="1314450" lvl="2" indent="-514350">
              <a:buFont typeface="+mj-lt"/>
              <a:buAutoNum type="romanLcPeriod"/>
            </a:pPr>
            <a:r>
              <a:rPr lang="de-DE" sz="2000" dirty="0" smtClean="0"/>
              <a:t>eine Beschriftung</a:t>
            </a:r>
          </a:p>
          <a:p>
            <a:pPr marL="1314450" lvl="2" indent="-514350">
              <a:buFont typeface="+mj-lt"/>
              <a:buAutoNum type="romanLcPeriod"/>
            </a:pPr>
            <a:r>
              <a:rPr lang="de-DE" sz="2000" dirty="0" smtClean="0"/>
              <a:t>ein Impressum</a:t>
            </a:r>
          </a:p>
          <a:p>
            <a:pPr marL="1314450" lvl="2" indent="-514350">
              <a:buFont typeface="+mj-lt"/>
              <a:buAutoNum type="romanLcPeriod"/>
            </a:pPr>
            <a:r>
              <a:rPr lang="de-DE" sz="2000" dirty="0" smtClean="0"/>
              <a:t>ein </a:t>
            </a:r>
            <a:r>
              <a:rPr lang="de-DE" sz="2000" dirty="0" err="1" smtClean="0"/>
              <a:t>Kolophon</a:t>
            </a:r>
            <a:endParaRPr lang="de-DE" sz="2000" dirty="0" smtClean="0"/>
          </a:p>
        </p:txBody>
      </p:sp>
      <p:sp>
        <p:nvSpPr>
          <p:cNvPr id="8" name="Foliennummernplatzhalter 7"/>
          <p:cNvSpPr>
            <a:spLocks noGrp="1"/>
          </p:cNvSpPr>
          <p:nvPr>
            <p:ph type="sldNum" sz="quarter" idx="4"/>
          </p:nvPr>
        </p:nvSpPr>
        <p:spPr/>
        <p:txBody>
          <a:bodyPr/>
          <a:lstStyle/>
          <a:p>
            <a:fld id="{8A6690F1-7CA1-4166-A522-500460961984}" type="slidenum">
              <a:rPr lang="de-DE" smtClean="0"/>
              <a:pPr/>
              <a:t>9</a:t>
            </a:fld>
            <a:endParaRPr lang="de-DE"/>
          </a:p>
        </p:txBody>
      </p:sp>
      <p:sp>
        <p:nvSpPr>
          <p:cNvPr id="9" name="Fußzeilenplatzhalter 8"/>
          <p:cNvSpPr>
            <a:spLocks noGrp="1"/>
          </p:cNvSpPr>
          <p:nvPr>
            <p:ph type="ftr" sz="quarter" idx="14"/>
          </p:nvPr>
        </p:nvSpPr>
        <p:spPr>
          <a:xfrm>
            <a:off x="467544" y="6376243"/>
            <a:ext cx="8064896" cy="365125"/>
          </a:xfrm>
        </p:spPr>
        <p:txBody>
          <a:bodyPr/>
          <a:lstStyle/>
          <a:p>
            <a:r>
              <a:rPr lang="de-DE" dirty="0" smtClean="0"/>
              <a:t>AG RDA Schulungsunterlagen – Modul 3.01: Zusammengesetzte Beschreibung | Stand: 29.02.2016 | CC BY-NC-SA</a:t>
            </a:r>
            <a:endParaRPr lang="de-DE"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sz="1600" dirty="0">
            <a:latin typeface="Verdana" pitchFamily="34" charset="0"/>
            <a:ea typeface="Verdana" pitchFamily="34" charset="0"/>
            <a:cs typeface="Verdana"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1930</Words>
  <Application>Microsoft Office PowerPoint</Application>
  <PresentationFormat>Bildschirmpräsentation (4:3)</PresentationFormat>
  <Paragraphs>600</Paragraphs>
  <Slides>39</Slides>
  <Notes>12</Notes>
  <HiddenSlides>0</HiddenSlides>
  <MMClips>0</MMClips>
  <ScaleCrop>false</ScaleCrop>
  <HeadingPairs>
    <vt:vector size="4" baseType="variant">
      <vt:variant>
        <vt:lpstr>Design</vt:lpstr>
      </vt:variant>
      <vt:variant>
        <vt:i4>1</vt:i4>
      </vt:variant>
      <vt:variant>
        <vt:lpstr>Folientitel</vt:lpstr>
      </vt:variant>
      <vt:variant>
        <vt:i4>39</vt:i4>
      </vt:variant>
    </vt:vector>
  </HeadingPairs>
  <TitlesOfParts>
    <vt:vector size="40" baseType="lpstr">
      <vt:lpstr>Larissa</vt:lpstr>
      <vt:lpstr>Schulungsunterlagen der AG RDA</vt:lpstr>
      <vt:lpstr>Zusammengesetzte Beschreibung und erste Titelaufnahme nach RDA für eine einzelne Einheit und eine fortlaufende Ressource</vt:lpstr>
      <vt:lpstr>Wiederholung: FRBR-Ebenen und Primärbeziehungen</vt:lpstr>
      <vt:lpstr>Zusammengesetzte Beschreibung</vt:lpstr>
      <vt:lpstr>Zusammengesetzte Beschreibung</vt:lpstr>
      <vt:lpstr>Beispiele für eine erste RDA-Aufnahme</vt:lpstr>
      <vt:lpstr>Beispiel einzelne Einheit: 3.01 Vor der Zeit / Christoph Hein</vt:lpstr>
      <vt:lpstr>Beispiel fortlaufende Ressource: 3.08 Jahresbericht / IFB Hamburg</vt:lpstr>
      <vt:lpstr>Beschreibung der Manifestation: Informationsquellen</vt:lpstr>
      <vt:lpstr>Beschreibung der Manifestation: einzelne Einheit</vt:lpstr>
      <vt:lpstr>Beschreibung der Manifestation: einzelne Einheit</vt:lpstr>
      <vt:lpstr>Beschreibung der Manifestation: fortlaufende Ressource</vt:lpstr>
      <vt:lpstr>Beschreibung der Manifestation: fortlaufende Ressource</vt:lpstr>
      <vt:lpstr>Beschreibung der Manifestation: einzelne Einheit</vt:lpstr>
      <vt:lpstr>Beschreibung der Manifestation: einzelne Einheit</vt:lpstr>
      <vt:lpstr>Beschreibung der Manifestation: fortlaufende Ressource</vt:lpstr>
      <vt:lpstr>Beschreibung der Manifestation: fortlaufende Ressource</vt:lpstr>
      <vt:lpstr>Beschreibung der Manifestation: fortlaufende Ressourcen</vt:lpstr>
      <vt:lpstr>Beschreibung der Manifestation: einzelne Einheit</vt:lpstr>
      <vt:lpstr>Beschreibung der Manifestation: einzelne Einheit</vt:lpstr>
      <vt:lpstr>Beschreibung der Manifestation: fortlaufende Ressource</vt:lpstr>
      <vt:lpstr>Beschreibung der Manifestation: fortlaufende Ressource</vt:lpstr>
      <vt:lpstr>Beschreibung der Manifestation: einzelne Einheit</vt:lpstr>
      <vt:lpstr>Beschreibung der Manifestation: einzelne Einheit </vt:lpstr>
      <vt:lpstr>Beschreibung der Manifestation: fortlaufende Ressource</vt:lpstr>
      <vt:lpstr>Beschreibung des Werks und der Expression: einzelne Einheit</vt:lpstr>
      <vt:lpstr>Beschreibung des Werks und der Expression: einzelne Einheit</vt:lpstr>
      <vt:lpstr>Beschreibung des Werks und der Expression: fortlaufende Ressource</vt:lpstr>
      <vt:lpstr>Beschreibung des Werks und der Expression: fortlaufende Ressourcen</vt:lpstr>
      <vt:lpstr>Beschreibung der Beziehungen: einzelne Einheit</vt:lpstr>
      <vt:lpstr>Beschreibung der Beziehungen: einzelne  Einheit</vt:lpstr>
      <vt:lpstr>Beschreibung der Beziehungen: fortlaufende Ressource</vt:lpstr>
      <vt:lpstr>Beschreibung der Beziehungen: fortlaufende Ressource</vt:lpstr>
      <vt:lpstr>Zusammenfassung Bsp. 3.01 Vor der Zeit / Christoph Hein</vt:lpstr>
      <vt:lpstr>Zusammenfassung Bsp. 3.01</vt:lpstr>
      <vt:lpstr>Zusammenfassung Bsp. 3.01</vt:lpstr>
      <vt:lpstr>Zusammenfassung Bsp. 3.08</vt:lpstr>
      <vt:lpstr>Zusammenfassung Bsp. 3.08</vt:lpstr>
      <vt:lpstr>Zusammenfassung Bsp. 3.08</vt:lpstr>
    </vt:vector>
  </TitlesOfParts>
  <Company>Deutsche Nationalbibliothek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Ingeborg Töpler</dc:creator>
  <cp:lastModifiedBy>Goerlich</cp:lastModifiedBy>
  <cp:revision>415</cp:revision>
  <dcterms:created xsi:type="dcterms:W3CDTF">2014-02-18T07:01:40Z</dcterms:created>
  <dcterms:modified xsi:type="dcterms:W3CDTF">2016-03-02T10:17:10Z</dcterms:modified>
</cp:coreProperties>
</file>