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0"/>
  </p:notesMasterIdLst>
  <p:handoutMasterIdLst>
    <p:handoutMasterId r:id="rId51"/>
  </p:handoutMasterIdLst>
  <p:sldIdLst>
    <p:sldId id="285" r:id="rId2"/>
    <p:sldId id="259" r:id="rId3"/>
    <p:sldId id="287" r:id="rId4"/>
    <p:sldId id="333" r:id="rId5"/>
    <p:sldId id="358" r:id="rId6"/>
    <p:sldId id="340" r:id="rId7"/>
    <p:sldId id="334" r:id="rId8"/>
    <p:sldId id="343" r:id="rId9"/>
    <p:sldId id="341" r:id="rId10"/>
    <p:sldId id="342" r:id="rId11"/>
    <p:sldId id="345" r:id="rId12"/>
    <p:sldId id="352" r:id="rId13"/>
    <p:sldId id="347" r:id="rId14"/>
    <p:sldId id="348" r:id="rId15"/>
    <p:sldId id="349" r:id="rId16"/>
    <p:sldId id="350" r:id="rId17"/>
    <p:sldId id="351" r:id="rId18"/>
    <p:sldId id="317" r:id="rId19"/>
    <p:sldId id="353" r:id="rId20"/>
    <p:sldId id="374" r:id="rId21"/>
    <p:sldId id="356" r:id="rId22"/>
    <p:sldId id="359" r:id="rId23"/>
    <p:sldId id="361" r:id="rId24"/>
    <p:sldId id="375" r:id="rId25"/>
    <p:sldId id="355" r:id="rId26"/>
    <p:sldId id="357" r:id="rId27"/>
    <p:sldId id="363" r:id="rId28"/>
    <p:sldId id="362" r:id="rId29"/>
    <p:sldId id="365" r:id="rId30"/>
    <p:sldId id="367" r:id="rId31"/>
    <p:sldId id="391" r:id="rId32"/>
    <p:sldId id="370" r:id="rId33"/>
    <p:sldId id="371" r:id="rId34"/>
    <p:sldId id="369" r:id="rId35"/>
    <p:sldId id="372" r:id="rId36"/>
    <p:sldId id="373" r:id="rId37"/>
    <p:sldId id="376" r:id="rId38"/>
    <p:sldId id="380" r:id="rId39"/>
    <p:sldId id="377" r:id="rId40"/>
    <p:sldId id="381" r:id="rId41"/>
    <p:sldId id="393" r:id="rId42"/>
    <p:sldId id="379" r:id="rId43"/>
    <p:sldId id="382" r:id="rId44"/>
    <p:sldId id="383" r:id="rId45"/>
    <p:sldId id="389" r:id="rId46"/>
    <p:sldId id="388" r:id="rId47"/>
    <p:sldId id="390" r:id="rId48"/>
    <p:sldId id="392" r:id="rId4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te Ristau" initials="ur" lastIdx="5"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77" autoAdjust="0"/>
    <p:restoredTop sz="95563" autoAdjust="0"/>
  </p:normalViewPr>
  <p:slideViewPr>
    <p:cSldViewPr>
      <p:cViewPr>
        <p:scale>
          <a:sx n="80" d="100"/>
          <a:sy n="80" d="100"/>
        </p:scale>
        <p:origin x="-1968" y="-6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08.09.2015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08.09.2015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264464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2.07: Beziehungen | PICA DNB/ZDB | Stand: 31.07.2015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2.07: Beziehungen | PICA DNB/ZDB | Stand: 31.07.2015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access.rdatoolkit.org/rdachp17-de_rda17-70.html"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access.rdatoolkit.org/rdachp17-de_rda17-395.html" TargetMode="External"/><Relationship Id="rId1" Type="http://schemas.openxmlformats.org/officeDocument/2006/relationships/slideLayout" Target="../slideLayouts/slideLayout1.xml"/><Relationship Id="rId4" Type="http://schemas.openxmlformats.org/officeDocument/2006/relationships/hyperlink" Target="http://access.rdatoolkit.org/rdachp17-de_rda17-543.html"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access.rdatoolkit.org/nlgpschp19_nlgps19-27.html" TargetMode="Externa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access.rdatoolkit.org/rdachp19-de_rda19-2459.html"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access.rdatoolkit.org/nlgpschp19_nlgps19-87.html" TargetMode="Externa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access.rdatoolkit.org/nlgpschp20_nlgps20-181.html" TargetMode="Externa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access.rdatoolkit.org/rdachp18-de_rda18-204.html" TargetMode="External"/><Relationship Id="rId1" Type="http://schemas.openxmlformats.org/officeDocument/2006/relationships/slideLayout" Target="../slideLayouts/slideLayout1.xml"/><Relationship Id="rId4" Type="http://schemas.openxmlformats.org/officeDocument/2006/relationships/hyperlink" Target="http://access.rdatoolkit.org/nlgpschp18_nlgps18-27.html"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access.rdatoolkit.org/nlgpschp18_nlgps18-175.html" TargetMode="Externa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access.rdatoolkit.org/rdaappi-de_rdai-15.html" TargetMode="Externa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access.rdatoolkit.org/rdachp24-de_rda24-151.html" TargetMode="External"/><Relationship Id="rId1" Type="http://schemas.openxmlformats.org/officeDocument/2006/relationships/slideLayout" Target="../slideLayouts/slideLayout1.xml"/><Relationship Id="rId4" Type="http://schemas.openxmlformats.org/officeDocument/2006/relationships/hyperlink" Target="http://access.rdatoolkit.org/nlgpschp27_nlgps27-27.html"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access.rdatoolkit.org/nlgpschp24_nlgps24-27.html" TargetMode="Externa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access.rdatoolkit.org/rdachp24-de_rda24-154.html"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access.rdatoolkit.org/rdaappj-de_rdaj-15.html" TargetMode="Externa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access.rdatoolkit.org/rdachp0-de_rda0-289.html"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Beziehungskennzeichnung</a:t>
            </a:r>
            <a:endParaRPr lang="de-DE" dirty="0"/>
          </a:p>
        </p:txBody>
      </p:sp>
      <p:sp>
        <p:nvSpPr>
          <p:cNvPr id="3" name="Textplatzhalter 2"/>
          <p:cNvSpPr>
            <a:spLocks noGrp="1"/>
          </p:cNvSpPr>
          <p:nvPr>
            <p:ph type="body" sz="quarter" idx="13"/>
          </p:nvPr>
        </p:nvSpPr>
        <p:spPr/>
        <p:txBody>
          <a:bodyPr wrap="square"/>
          <a:lstStyle/>
          <a:p>
            <a:r>
              <a:rPr lang="de-DE" dirty="0" smtClean="0"/>
              <a:t>Textstring und/oder Code erfassen</a:t>
            </a:r>
          </a:p>
          <a:p>
            <a:r>
              <a:rPr lang="de-DE" dirty="0" smtClean="0"/>
              <a:t>Textstring immer mit großem Anfangsbuchstaben erfassen</a:t>
            </a:r>
          </a:p>
          <a:p>
            <a:pPr>
              <a:buNone/>
            </a:pPr>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2. Primärbeziehungen zwischen einem Werk, einer Expression, einer Manifestation und einem Exemplar</a:t>
            </a: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11</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2.07: Beziehungen | PICA DNB/ZDB | Stand: 31.07.2015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Geltungsbereich</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17.0 </a:t>
            </a:r>
          </a:p>
          <a:p>
            <a:r>
              <a:rPr lang="de-DE" dirty="0" smtClean="0"/>
              <a:t>FRBR-Gruppe 1</a:t>
            </a:r>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grpSp>
        <p:nvGrpSpPr>
          <p:cNvPr id="6" name="Gruppieren 77"/>
          <p:cNvGrpSpPr/>
          <p:nvPr/>
        </p:nvGrpSpPr>
        <p:grpSpPr>
          <a:xfrm>
            <a:off x="359963" y="2420888"/>
            <a:ext cx="8424075" cy="2881313"/>
            <a:chOff x="395536" y="2131863"/>
            <a:chExt cx="8424075" cy="2881313"/>
          </a:xfrm>
        </p:grpSpPr>
        <p:sp>
          <p:nvSpPr>
            <p:cNvPr id="7" name="AutoShape 6"/>
            <p:cNvSpPr>
              <a:spLocks noChangeArrowheads="1"/>
            </p:cNvSpPr>
            <p:nvPr/>
          </p:nvSpPr>
          <p:spPr bwMode="auto">
            <a:xfrm>
              <a:off x="611436" y="2131863"/>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7"/>
            <p:cNvSpPr>
              <a:spLocks noChangeArrowheads="1"/>
            </p:cNvSpPr>
            <p:nvPr/>
          </p:nvSpPr>
          <p:spPr bwMode="auto">
            <a:xfrm>
              <a:off x="2772024" y="2995463"/>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AutoShape 8"/>
            <p:cNvSpPr>
              <a:spLocks noChangeArrowheads="1"/>
            </p:cNvSpPr>
            <p:nvPr/>
          </p:nvSpPr>
          <p:spPr bwMode="auto">
            <a:xfrm>
              <a:off x="4788149" y="3716188"/>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AutoShape 9"/>
            <p:cNvSpPr>
              <a:spLocks noChangeArrowheads="1"/>
            </p:cNvSpPr>
            <p:nvPr/>
          </p:nvSpPr>
          <p:spPr bwMode="auto">
            <a:xfrm>
              <a:off x="7091611" y="4292451"/>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Line 14"/>
            <p:cNvSpPr>
              <a:spLocks noChangeShapeType="1"/>
            </p:cNvSpPr>
            <p:nvPr/>
          </p:nvSpPr>
          <p:spPr bwMode="auto">
            <a:xfrm>
              <a:off x="395536" y="3212951"/>
              <a:ext cx="2376488"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2" name="Line 15"/>
            <p:cNvSpPr>
              <a:spLocks noChangeShapeType="1"/>
            </p:cNvSpPr>
            <p:nvPr/>
          </p:nvSpPr>
          <p:spPr bwMode="auto">
            <a:xfrm>
              <a:off x="395536" y="2565251"/>
              <a:ext cx="0" cy="647700"/>
            </a:xfrm>
            <a:prstGeom prst="line">
              <a:avLst/>
            </a:prstGeom>
            <a:noFill/>
            <a:ln w="9525">
              <a:solidFill>
                <a:schemeClr val="tx1"/>
              </a:solidFill>
              <a:round/>
              <a:headEnd/>
              <a:tailEn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3" name="Line 16"/>
            <p:cNvSpPr>
              <a:spLocks noChangeShapeType="1"/>
            </p:cNvSpPr>
            <p:nvPr/>
          </p:nvSpPr>
          <p:spPr bwMode="auto">
            <a:xfrm>
              <a:off x="395536" y="2565251"/>
              <a:ext cx="215900"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4" name="Line 17"/>
            <p:cNvSpPr>
              <a:spLocks noChangeShapeType="1"/>
            </p:cNvSpPr>
            <p:nvPr/>
          </p:nvSpPr>
          <p:spPr bwMode="auto">
            <a:xfrm>
              <a:off x="395536" y="3212951"/>
              <a:ext cx="2232025"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5" name="Line 18"/>
            <p:cNvSpPr>
              <a:spLocks noChangeShapeType="1"/>
            </p:cNvSpPr>
            <p:nvPr/>
          </p:nvSpPr>
          <p:spPr bwMode="auto">
            <a:xfrm>
              <a:off x="2556124" y="3932088"/>
              <a:ext cx="2232025"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6" name="Line 19"/>
            <p:cNvSpPr>
              <a:spLocks noChangeShapeType="1"/>
            </p:cNvSpPr>
            <p:nvPr/>
          </p:nvSpPr>
          <p:spPr bwMode="auto">
            <a:xfrm>
              <a:off x="2556124" y="3573313"/>
              <a:ext cx="0" cy="358775"/>
            </a:xfrm>
            <a:prstGeom prst="line">
              <a:avLst/>
            </a:prstGeom>
            <a:noFill/>
            <a:ln w="9525">
              <a:solidFill>
                <a:schemeClr val="tx1"/>
              </a:solidFill>
              <a:round/>
              <a:headEnd/>
              <a:tailEn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7" name="Line 20"/>
            <p:cNvSpPr>
              <a:spLocks noChangeShapeType="1"/>
            </p:cNvSpPr>
            <p:nvPr/>
          </p:nvSpPr>
          <p:spPr bwMode="auto">
            <a:xfrm>
              <a:off x="2556124" y="3573313"/>
              <a:ext cx="215900"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8" name="Line 22"/>
            <p:cNvSpPr>
              <a:spLocks noChangeShapeType="1"/>
            </p:cNvSpPr>
            <p:nvPr/>
          </p:nvSpPr>
          <p:spPr bwMode="auto">
            <a:xfrm>
              <a:off x="4572249" y="4724251"/>
              <a:ext cx="2519362"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9" name="Line 23"/>
            <p:cNvSpPr>
              <a:spLocks noChangeShapeType="1"/>
            </p:cNvSpPr>
            <p:nvPr/>
          </p:nvSpPr>
          <p:spPr bwMode="auto">
            <a:xfrm>
              <a:off x="4572249" y="4292451"/>
              <a:ext cx="0" cy="431800"/>
            </a:xfrm>
            <a:prstGeom prst="line">
              <a:avLst/>
            </a:prstGeom>
            <a:noFill/>
            <a:ln w="9525">
              <a:solidFill>
                <a:schemeClr val="tx1"/>
              </a:solidFill>
              <a:round/>
              <a:headEnd/>
              <a:tailEn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0" name="Line 25"/>
            <p:cNvSpPr>
              <a:spLocks noChangeShapeType="1"/>
            </p:cNvSpPr>
            <p:nvPr/>
          </p:nvSpPr>
          <p:spPr bwMode="auto">
            <a:xfrm>
              <a:off x="4572249" y="4292451"/>
              <a:ext cx="215900"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1" name="Line 26"/>
            <p:cNvSpPr>
              <a:spLocks noChangeShapeType="1"/>
            </p:cNvSpPr>
            <p:nvPr/>
          </p:nvSpPr>
          <p:spPr bwMode="auto">
            <a:xfrm>
              <a:off x="2556124" y="3932088"/>
              <a:ext cx="2087562"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2" name="Line 27"/>
            <p:cNvSpPr>
              <a:spLocks noChangeShapeType="1"/>
            </p:cNvSpPr>
            <p:nvPr/>
          </p:nvSpPr>
          <p:spPr bwMode="auto">
            <a:xfrm>
              <a:off x="4859586" y="4724251"/>
              <a:ext cx="2087563" cy="0"/>
            </a:xfrm>
            <a:prstGeom prst="line">
              <a:avLst/>
            </a:prstGeom>
            <a:noFill/>
            <a:ln w="9525">
              <a:solidFill>
                <a:schemeClr val="tx1"/>
              </a:solidFill>
              <a:round/>
              <a:headEnd/>
              <a:tailEnd type="triangle" w="med" len="med"/>
            </a:ln>
          </p:spPr>
          <p:txBody>
            <a:bodyPr/>
            <a:lstStyle/>
            <a:p>
              <a:pPr algn="ct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3" name="Text Box 28"/>
            <p:cNvSpPr txBox="1">
              <a:spLocks noChangeArrowheads="1"/>
            </p:cNvSpPr>
            <p:nvPr/>
          </p:nvSpPr>
          <p:spPr bwMode="auto">
            <a:xfrm>
              <a:off x="712242" y="3212951"/>
              <a:ext cx="1238250" cy="304800"/>
            </a:xfrm>
            <a:prstGeom prst="rect">
              <a:avLst/>
            </a:prstGeom>
            <a:noFill/>
            <a:ln w="9525">
              <a:noFill/>
              <a:miter lim="800000"/>
              <a:headEnd/>
              <a:tailEnd/>
            </a:ln>
          </p:spPr>
          <p:txBody>
            <a:bodyPr wrap="none">
              <a:spAutoFit/>
            </a:bodyPr>
            <a:lstStyle/>
            <a:p>
              <a:pPr algn="ctr"/>
              <a:r>
                <a:rPr lang="de-DE" sz="1400" dirty="0">
                  <a:latin typeface="Verdana" panose="020B0604030504040204" pitchFamily="34" charset="0"/>
                  <a:ea typeface="Verdana" panose="020B0604030504040204" pitchFamily="34" charset="0"/>
                  <a:cs typeface="Verdana" panose="020B0604030504040204" pitchFamily="34" charset="0"/>
                </a:rPr>
                <a:t>ist realisiert</a:t>
              </a:r>
            </a:p>
          </p:txBody>
        </p:sp>
        <p:sp>
          <p:nvSpPr>
            <p:cNvPr id="24" name="Text Box 30"/>
            <p:cNvSpPr txBox="1">
              <a:spLocks noChangeArrowheads="1"/>
            </p:cNvSpPr>
            <p:nvPr/>
          </p:nvSpPr>
          <p:spPr bwMode="auto">
            <a:xfrm>
              <a:off x="2793455" y="3986907"/>
              <a:ext cx="1397000" cy="304800"/>
            </a:xfrm>
            <a:prstGeom prst="rect">
              <a:avLst/>
            </a:prstGeom>
            <a:noFill/>
            <a:ln w="9525">
              <a:noFill/>
              <a:miter lim="800000"/>
              <a:headEnd/>
              <a:tailEnd/>
            </a:ln>
          </p:spPr>
          <p:txBody>
            <a:bodyPr wrap="none">
              <a:spAutoFit/>
            </a:bodyPr>
            <a:lstStyle/>
            <a:p>
              <a:pPr algn="ctr"/>
              <a:r>
                <a:rPr lang="de-DE" sz="1400" dirty="0">
                  <a:latin typeface="Verdana" panose="020B0604030504040204" pitchFamily="34" charset="0"/>
                  <a:ea typeface="Verdana" panose="020B0604030504040204" pitchFamily="34" charset="0"/>
                  <a:cs typeface="Verdana" panose="020B0604030504040204" pitchFamily="34" charset="0"/>
                </a:rPr>
                <a:t>ist verkörpert</a:t>
              </a:r>
            </a:p>
          </p:txBody>
        </p:sp>
        <p:sp>
          <p:nvSpPr>
            <p:cNvPr id="25" name="Text Box 31"/>
            <p:cNvSpPr txBox="1">
              <a:spLocks noChangeArrowheads="1"/>
            </p:cNvSpPr>
            <p:nvPr/>
          </p:nvSpPr>
          <p:spPr bwMode="auto">
            <a:xfrm>
              <a:off x="5199583" y="4708376"/>
              <a:ext cx="725488" cy="304800"/>
            </a:xfrm>
            <a:prstGeom prst="rect">
              <a:avLst/>
            </a:prstGeom>
            <a:noFill/>
            <a:ln w="9525">
              <a:noFill/>
              <a:miter lim="800000"/>
              <a:headEnd/>
              <a:tailEnd/>
            </a:ln>
          </p:spPr>
          <p:txBody>
            <a:bodyPr wrap="none">
              <a:spAutoFit/>
            </a:bodyPr>
            <a:lstStyle/>
            <a:p>
              <a:pPr algn="ctr"/>
              <a:r>
                <a:rPr lang="de-DE" sz="1400" dirty="0">
                  <a:latin typeface="Verdana" panose="020B0604030504040204" pitchFamily="34" charset="0"/>
                  <a:ea typeface="Verdana" panose="020B0604030504040204" pitchFamily="34" charset="0"/>
                  <a:cs typeface="Verdana" panose="020B0604030504040204" pitchFamily="34" charset="0"/>
                </a:rPr>
                <a:t>ist ein</a:t>
              </a:r>
            </a:p>
          </p:txBody>
        </p:sp>
      </p:grpSp>
      <p:pic>
        <p:nvPicPr>
          <p:cNvPr id="26" name="Grafik 25" descr="http://access.rdatoolkit.org/images/rdalink.pn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7704" y="990823"/>
            <a:ext cx="493081" cy="205929"/>
          </a:xfrm>
          <a:prstGeom prst="rect">
            <a:avLst/>
          </a:prstGeom>
          <a:noFill/>
          <a:ln>
            <a:no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a:t>
            </a:r>
            <a:endParaRPr lang="de-DE" dirty="0"/>
          </a:p>
        </p:txBody>
      </p:sp>
      <p:sp>
        <p:nvSpPr>
          <p:cNvPr id="3" name="Textplatzhalter 2"/>
          <p:cNvSpPr>
            <a:spLocks noGrp="1"/>
          </p:cNvSpPr>
          <p:nvPr>
            <p:ph type="body" sz="quarter" idx="13"/>
          </p:nvPr>
        </p:nvSpPr>
        <p:spPr/>
        <p:txBody>
          <a:bodyPr wrap="square"/>
          <a:lstStyle/>
          <a:p>
            <a:r>
              <a:rPr lang="de-DE" dirty="0" smtClean="0"/>
              <a:t>in der Manifestation verkörpertes Werk</a:t>
            </a:r>
            <a:br>
              <a:rPr lang="de-DE" dirty="0" smtClean="0"/>
            </a:br>
            <a:r>
              <a:rPr lang="de-DE" dirty="0" smtClean="0"/>
              <a:t>RDA 17.8</a:t>
            </a:r>
          </a:p>
          <a:p>
            <a:pPr lvl="1"/>
            <a:r>
              <a:rPr lang="de-DE" sz="1800" dirty="0" smtClean="0"/>
              <a:t>das in der Manifestation verkörperte Werk</a:t>
            </a:r>
          </a:p>
          <a:p>
            <a:pPr lvl="1"/>
            <a:r>
              <a:rPr lang="de-DE" sz="1800" dirty="0" smtClean="0"/>
              <a:t>bei mehreren Werken in einer Manifestation, das hauptsächliche oder zuerst genannte Werk</a:t>
            </a:r>
          </a:p>
          <a:p>
            <a:r>
              <a:rPr lang="de-DE" dirty="0" smtClean="0"/>
              <a:t>in der Manifestation verkörperte Expression</a:t>
            </a:r>
            <a:br>
              <a:rPr lang="de-DE" dirty="0" smtClean="0"/>
            </a:br>
            <a:r>
              <a:rPr lang="de-DE" dirty="0" smtClean="0"/>
              <a:t>RDA 17.10</a:t>
            </a:r>
          </a:p>
          <a:p>
            <a:pPr lvl="1"/>
            <a:r>
              <a:rPr lang="de-DE" sz="1800" dirty="0" smtClean="0"/>
              <a:t>bei mehreren Expressionen eines Werks, die in der Manifestation verkörperte Expression</a:t>
            </a:r>
          </a:p>
          <a:p>
            <a:pPr lvl="1"/>
            <a:r>
              <a:rPr lang="de-DE" sz="1800" dirty="0" smtClean="0"/>
              <a:t>bei mehreren Expressionen in einer Manifestation,  die hauptsächliche oder die zuerst genannte Expression</a:t>
            </a:r>
            <a:endParaRPr lang="de-DE" sz="2400" dirty="0" smtClean="0"/>
          </a:p>
          <a:p>
            <a:pPr lvl="1">
              <a:buNone/>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pic>
        <p:nvPicPr>
          <p:cNvPr id="6" name="Grafik 5" descr="http://access.rdatoolkit.org/images/rdalink.pn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78719" y="1350863"/>
            <a:ext cx="493081" cy="205929"/>
          </a:xfrm>
          <a:prstGeom prst="rect">
            <a:avLst/>
          </a:prstGeom>
          <a:noFill/>
          <a:ln>
            <a:noFill/>
          </a:ln>
        </p:spPr>
      </p:pic>
      <p:pic>
        <p:nvPicPr>
          <p:cNvPr id="7" name="Grafik 6" descr="http://access.rdatoolkit.org/images/rdalink.png">
            <a:hlinkClick r:id="rId4"/>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22735" y="3079055"/>
            <a:ext cx="493081" cy="205929"/>
          </a:xfrm>
          <a:prstGeom prst="rect">
            <a:avLst/>
          </a:prstGeom>
          <a:noFill/>
          <a:ln>
            <a:no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17.4-17.10</a:t>
            </a:r>
          </a:p>
          <a:p>
            <a:r>
              <a:rPr lang="de-DE" dirty="0" smtClean="0"/>
              <a:t>Primärbeziehungen zwischen Werk, Expression und Manifestation werden im D-A-CH-Bereich als zusammengesetzte Beschreibung in einem Datensatz erfasst.</a:t>
            </a:r>
          </a:p>
          <a:p>
            <a:pPr marL="342900" lvl="1" indent="-342900">
              <a:buFont typeface="Arial" panose="020B0604020202020204" pitchFamily="34" charset="0"/>
              <a:buChar char="•"/>
            </a:pPr>
            <a:r>
              <a:rPr lang="de-DE" sz="2400" dirty="0" smtClean="0"/>
              <a:t>Zusätzlich kann mit Hilfe eines normierten Sucheinstiegs und/oder </a:t>
            </a:r>
            <a:r>
              <a:rPr lang="de-DE" sz="2400" dirty="0" err="1" smtClean="0"/>
              <a:t>Identifikators</a:t>
            </a:r>
            <a:r>
              <a:rPr lang="de-DE" sz="2400" dirty="0" smtClean="0"/>
              <a:t> eine Beziehung zu einem Werktitelsatz in der GND hergestellt werden.</a:t>
            </a:r>
          </a:p>
          <a:p>
            <a:pPr marL="342900" lvl="1" indent="-342900">
              <a:buFont typeface="Arial" panose="020B0604020202020204" pitchFamily="34" charset="0"/>
              <a:buChar char="•"/>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278647137"/>
              </p:ext>
            </p:extLst>
          </p:nvPr>
        </p:nvGraphicFramePr>
        <p:xfrm>
          <a:off x="359736" y="1700808"/>
          <a:ext cx="8424528" cy="3789680"/>
        </p:xfrm>
        <a:graphic>
          <a:graphicData uri="http://schemas.openxmlformats.org/drawingml/2006/table">
            <a:tbl>
              <a:tblPr firstRow="1" bandRow="1">
                <a:tableStyleId>{5C22544A-7EE6-4342-B048-85BDC9FD1C3A}</a:tableStyleId>
              </a:tblPr>
              <a:tblGrid>
                <a:gridCol w="1008112"/>
                <a:gridCol w="936104"/>
                <a:gridCol w="3672000"/>
                <a:gridCol w="2808312"/>
              </a:tblGrid>
              <a:tr h="49268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32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kern="1200" baseline="0" dirty="0" smtClean="0">
                          <a:latin typeface="Verdana" pitchFamily="34" charset="0"/>
                          <a:ea typeface="Verdana" pitchFamily="34" charset="0"/>
                          <a:cs typeface="Verdana" pitchFamily="34" charset="0"/>
                        </a:rPr>
                        <a:t>6.2.2</a:t>
                      </a:r>
                      <a:endParaRPr lang="de-DE" sz="1800" b="1" dirty="0" smtClean="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Bevorzugter Titel des Werks</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Vor der Zeit</a:t>
                      </a:r>
                    </a:p>
                  </a:txBody>
                  <a:tcPr anchor="ctr"/>
                </a:tc>
              </a:tr>
              <a:tr h="2771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6.9</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Inhaltstyp</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Text</a:t>
                      </a:r>
                    </a:p>
                  </a:txBody>
                  <a:tcPr anchor="ctr"/>
                </a:tc>
              </a:tr>
              <a:tr h="2771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6.11</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Sprache der Expression</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err="1" smtClean="0">
                          <a:latin typeface="Verdana" pitchFamily="34" charset="0"/>
                          <a:ea typeface="Verdana" pitchFamily="34" charset="0"/>
                          <a:cs typeface="Verdana" pitchFamily="34" charset="0"/>
                        </a:rPr>
                        <a:t>ger</a:t>
                      </a:r>
                      <a:endParaRPr lang="de-DE" sz="1800" dirty="0" smtClean="0">
                        <a:latin typeface="Verdana" pitchFamily="34" charset="0"/>
                        <a:ea typeface="Verdana" pitchFamily="34" charset="0"/>
                        <a:cs typeface="Verdana" pitchFamily="34" charset="0"/>
                      </a:endParaRPr>
                    </a:p>
                  </a:txBody>
                  <a:tcPr anchor="ctr"/>
                </a:tc>
              </a:tr>
              <a:tr h="2771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kern="1200" baseline="0" dirty="0" smtClean="0">
                          <a:latin typeface="Verdana" pitchFamily="34" charset="0"/>
                          <a:ea typeface="Verdana" pitchFamily="34" charset="0"/>
                          <a:cs typeface="Verdana" pitchFamily="34" charset="0"/>
                        </a:rPr>
                        <a:t>2.3.2</a:t>
                      </a:r>
                      <a:endParaRPr lang="de-DE" sz="1800" b="1" dirty="0" smtClean="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Haupttitel</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Vor der Zeit</a:t>
                      </a:r>
                    </a:p>
                  </a:txBody>
                  <a:tcPr anchor="ctr"/>
                </a:tc>
              </a:tr>
              <a:tr h="2771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2.3.4</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Titelzusatz</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Korrekturen</a:t>
                      </a:r>
                    </a:p>
                  </a:txBody>
                  <a:tcPr anchor="ctr"/>
                </a:tc>
              </a:tr>
              <a:tr h="2771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2.4.2</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Verantwortlichkeitsangabe</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Christoph Hein</a:t>
                      </a:r>
                    </a:p>
                  </a:txBody>
                  <a:tcPr anchor="ctr"/>
                </a:tc>
              </a:tr>
              <a:tr h="2771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marR="0" indent="-342900" algn="l" defTabSz="914400" rtl="0" eaLnBrk="1" fontAlgn="auto" latinLnBrk="0" hangingPunct="1">
                        <a:lnSpc>
                          <a:spcPts val="1600"/>
                        </a:lnSpc>
                        <a:spcBef>
                          <a:spcPts val="600"/>
                        </a:spcBef>
                        <a:spcAft>
                          <a:spcPts val="600"/>
                        </a:spcAft>
                        <a:buClrTx/>
                        <a:buSzTx/>
                        <a:buFontTx/>
                        <a:buNone/>
                        <a:tabLst/>
                        <a:defRPr/>
                      </a:pPr>
                      <a:r>
                        <a:rPr lang="de-DE" sz="1800" b="1" kern="1200" baseline="0" dirty="0" smtClean="0">
                          <a:latin typeface="Verdana" pitchFamily="34" charset="0"/>
                          <a:ea typeface="Verdana" pitchFamily="34" charset="0"/>
                          <a:cs typeface="Verdana" pitchFamily="34" charset="0"/>
                        </a:rPr>
                        <a:t>2.5.2</a:t>
                      </a:r>
                      <a:endParaRPr lang="de-DE" sz="1800" b="1" dirty="0" smtClean="0">
                        <a:latin typeface="Verdana" pitchFamily="34" charset="0"/>
                        <a:ea typeface="Verdana" pitchFamily="34" charset="0"/>
                        <a:cs typeface="Verdana" pitchFamily="34" charset="0"/>
                      </a:endParaRPr>
                    </a:p>
                  </a:txBody>
                  <a:tcPr anchor="ctr"/>
                </a:tc>
                <a:tc>
                  <a:txBody>
                    <a:bodyPr/>
                    <a:lstStyle/>
                    <a:p>
                      <a:pPr marL="342900" marR="0" indent="-34290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Ausgabebezeichnung</a:t>
                      </a:r>
                    </a:p>
                  </a:txBody>
                  <a:tcPr anchor="ctr"/>
                </a:tc>
                <a:tc>
                  <a:txBody>
                    <a:bodyPr/>
                    <a:lstStyle/>
                    <a:p>
                      <a:pPr marL="342900" indent="-34290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Erste Auflage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2771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2.8.2</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Erscheinungsort</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2771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2.8.4</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Verlagsname</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Insel 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2771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2.8.6</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Erscheinungsdatum</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2013</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Zusammengesetzte Beschreibung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2.07: Beziehungen | PICA DNB/ZDB | Stand: 31.07.2015 | CC BY-NC-SA</a:t>
            </a:r>
            <a:endParaRPr lang="de-DE" dirty="0"/>
          </a:p>
        </p:txBody>
      </p:sp>
      <p:sp>
        <p:nvSpPr>
          <p:cNvPr id="10" name="Textplatzhalter 2"/>
          <p:cNvSpPr>
            <a:spLocks noGrp="1"/>
          </p:cNvSpPr>
          <p:nvPr>
            <p:ph type="body" sz="quarter" idx="13"/>
          </p:nvPr>
        </p:nvSpPr>
        <p:spPr>
          <a:xfrm>
            <a:off x="251520" y="836712"/>
            <a:ext cx="8640960" cy="576064"/>
          </a:xfrm>
        </p:spPr>
        <p:txBody>
          <a:bodyPr wrap="square"/>
          <a:lstStyle/>
          <a:p>
            <a:pPr>
              <a:buNone/>
            </a:pPr>
            <a:r>
              <a:rPr lang="de-DE" sz="2400" dirty="0" smtClean="0"/>
              <a:t>Teil 1</a:t>
            </a:r>
          </a:p>
        </p:txBody>
      </p:sp>
    </p:spTree>
    <p:extLst>
      <p:ext uri="{BB962C8B-B14F-4D97-AF65-F5344CB8AC3E}">
        <p14:creationId xmlns:p14="http://schemas.microsoft.com/office/powerpoint/2010/main" val="10457123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278647137"/>
              </p:ext>
            </p:extLst>
          </p:nvPr>
        </p:nvGraphicFramePr>
        <p:xfrm>
          <a:off x="359736" y="1649344"/>
          <a:ext cx="8424528" cy="2715760"/>
        </p:xfrm>
        <a:graphic>
          <a:graphicData uri="http://schemas.openxmlformats.org/drawingml/2006/table">
            <a:tbl>
              <a:tblPr firstRow="1" bandRow="1">
                <a:tableStyleId>{5C22544A-7EE6-4342-B048-85BDC9FD1C3A}</a:tableStyleId>
              </a:tblPr>
              <a:tblGrid>
                <a:gridCol w="1008112"/>
                <a:gridCol w="936104"/>
                <a:gridCol w="3672000"/>
                <a:gridCol w="2808312"/>
              </a:tblGrid>
              <a:tr h="4194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600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2.13</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Erscheinungsweise</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einzelne Einheit</a:t>
                      </a:r>
                    </a:p>
                  </a:txBody>
                  <a:tcPr anchor="ctr"/>
                </a:tc>
              </a:tr>
              <a:tr h="3600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2.15</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kern="1200" dirty="0" err="1" smtClean="0">
                          <a:solidFill>
                            <a:schemeClr val="dk1"/>
                          </a:solidFill>
                          <a:latin typeface="Verdana" pitchFamily="34" charset="0"/>
                          <a:ea typeface="Verdana" pitchFamily="34" charset="0"/>
                          <a:cs typeface="Verdana" pitchFamily="34" charset="0"/>
                        </a:rPr>
                        <a:t>Identifikator</a:t>
                      </a:r>
                      <a:r>
                        <a:rPr lang="de-DE" sz="1800" b="1" kern="1200" dirty="0" smtClean="0">
                          <a:solidFill>
                            <a:schemeClr val="dk1"/>
                          </a:solidFill>
                          <a:latin typeface="Verdana" pitchFamily="34" charset="0"/>
                          <a:ea typeface="Verdana" pitchFamily="34" charset="0"/>
                          <a:cs typeface="Verdana" pitchFamily="34" charset="0"/>
                        </a:rPr>
                        <a:t> für die Manifestation</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ISBN 978-3-462-04573-4</a:t>
                      </a:r>
                    </a:p>
                  </a:txBody>
                  <a:tcPr anchor="ctr"/>
                </a:tc>
              </a:tr>
              <a:tr h="4680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kern="1200" baseline="0" dirty="0" smtClean="0">
                          <a:latin typeface="Verdana" pitchFamily="34" charset="0"/>
                          <a:ea typeface="Verdana" pitchFamily="34" charset="0"/>
                          <a:cs typeface="Verdana" pitchFamily="34" charset="0"/>
                        </a:rPr>
                        <a:t>3.2</a:t>
                      </a:r>
                      <a:endParaRPr lang="de-DE" sz="1800" b="1" dirty="0" smtClean="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Medientyp</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ohne Hilfsmittel zu benutzen</a:t>
                      </a:r>
                    </a:p>
                  </a:txBody>
                  <a:tcPr anchor="ctr"/>
                </a:tc>
              </a:tr>
              <a:tr h="3600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3.3</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Datenträgertyp</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a:t>
                      </a:r>
                    </a:p>
                  </a:txBody>
                  <a:tcPr anchor="ctr"/>
                </a:tc>
              </a:tr>
              <a:tr h="3600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3.4</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itchFamily="34" charset="0"/>
                          <a:ea typeface="Verdana" pitchFamily="34" charset="0"/>
                          <a:cs typeface="Verdana" pitchFamily="34" charset="0"/>
                        </a:rPr>
                        <a:t>Umfang</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186 Seiten</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Zusammengesetzte Beschreibung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2.07: Beziehungen | PICA DNB/ZDB | Stand: 31.07.2015 | CC BY-NC-SA</a:t>
            </a:r>
            <a:endParaRPr lang="de-DE" dirty="0" smtClean="0"/>
          </a:p>
        </p:txBody>
      </p:sp>
      <p:sp>
        <p:nvSpPr>
          <p:cNvPr id="8" name="Textplatzhalter 2"/>
          <p:cNvSpPr>
            <a:spLocks noGrp="1"/>
          </p:cNvSpPr>
          <p:nvPr>
            <p:ph type="body" sz="quarter" idx="13"/>
          </p:nvPr>
        </p:nvSpPr>
        <p:spPr>
          <a:xfrm>
            <a:off x="251520" y="836712"/>
            <a:ext cx="8640960" cy="576064"/>
          </a:xfrm>
        </p:spPr>
        <p:txBody>
          <a:bodyPr wrap="square"/>
          <a:lstStyle/>
          <a:p>
            <a:pPr>
              <a:buNone/>
            </a:pPr>
            <a:r>
              <a:rPr lang="de-DE" sz="2400" dirty="0" smtClean="0"/>
              <a:t>Teil 2</a:t>
            </a:r>
          </a:p>
        </p:txBody>
      </p:sp>
    </p:spTree>
    <p:extLst>
      <p:ext uri="{BB962C8B-B14F-4D97-AF65-F5344CB8AC3E}">
        <p14:creationId xmlns:p14="http://schemas.microsoft.com/office/powerpoint/2010/main" val="10457123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278647137"/>
              </p:ext>
            </p:extLst>
          </p:nvPr>
        </p:nvGraphicFramePr>
        <p:xfrm>
          <a:off x="359736" y="2018536"/>
          <a:ext cx="8424528" cy="1554480"/>
        </p:xfrm>
        <a:graphic>
          <a:graphicData uri="http://schemas.openxmlformats.org/drawingml/2006/table">
            <a:tbl>
              <a:tblPr firstRow="1" bandRow="1">
                <a:tableStyleId>{5C22544A-7EE6-4342-B048-85BDC9FD1C3A}</a:tableStyleId>
              </a:tblPr>
              <a:tblGrid>
                <a:gridCol w="1008112"/>
                <a:gridCol w="936104"/>
                <a:gridCol w="3672000"/>
                <a:gridCol w="2808312"/>
              </a:tblGrid>
              <a:tr h="49268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32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 der Manifestation verkörpertes</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Werk</a:t>
                      </a:r>
                    </a:p>
                  </a:txBody>
                  <a:tcPr anchor="ctr"/>
                </a:tc>
                <a:tc>
                  <a:txBody>
                    <a:bodyPr/>
                    <a:lstStyle/>
                    <a:p>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 </a:t>
                      </a:r>
                      <a:r>
                        <a:rPr lang="de-DE" sz="1800" dirty="0" smtClean="0">
                          <a:latin typeface="Verdana" pitchFamily="34" charset="0"/>
                          <a:ea typeface="Verdana" pitchFamily="34" charset="0"/>
                          <a:cs typeface="Verdana" pitchFamily="34" charset="0"/>
                        </a:rPr>
                        <a:t>Vor der Zeit</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Beziehung zu einem Werktitelsatz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2.07: Beziehungen | PICA DNB/ZDB | Stand: 31.07.2015 | CC BY-NC-SA</a:t>
            </a:r>
            <a:endParaRPr lang="de-DE" dirty="0"/>
          </a:p>
        </p:txBody>
      </p:sp>
      <p:sp>
        <p:nvSpPr>
          <p:cNvPr id="10" name="Textplatzhalter 2"/>
          <p:cNvSpPr>
            <a:spLocks noGrp="1"/>
          </p:cNvSpPr>
          <p:nvPr>
            <p:ph type="body" sz="quarter" idx="13"/>
          </p:nvPr>
        </p:nvSpPr>
        <p:spPr>
          <a:xfrm>
            <a:off x="251520" y="836712"/>
            <a:ext cx="8640960" cy="864096"/>
          </a:xfrm>
        </p:spPr>
        <p:txBody>
          <a:bodyPr wrap="square"/>
          <a:lstStyle/>
          <a:p>
            <a:pPr marL="0" indent="0">
              <a:buNone/>
            </a:pPr>
            <a:r>
              <a:rPr lang="de-DE" sz="2400" dirty="0" smtClean="0"/>
              <a:t>Beziehung zu einem Werktitelsatz mit Hilfe eines normierten Sucheinstiegs</a:t>
            </a:r>
          </a:p>
        </p:txBody>
      </p:sp>
    </p:spTree>
    <p:extLst>
      <p:ext uri="{BB962C8B-B14F-4D97-AF65-F5344CB8AC3E}">
        <p14:creationId xmlns:p14="http://schemas.microsoft.com/office/powerpoint/2010/main" val="10457123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3. Beziehungen zu Personen, Familien und Körperschaften, die mit einer Ressource in Verbindung stehen</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18</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2.07: Beziehungen | PICA DNB/ZDB | Stand: 31.07.2015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Geltungsbereich</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18.0, 19.0, 20.0, 21.0, 22.0</a:t>
            </a:r>
          </a:p>
          <a:p>
            <a:r>
              <a:rPr lang="de-DE" dirty="0" smtClean="0"/>
              <a:t>FRBR-Gruppe 2 zu FRBR-Gruppe 1</a:t>
            </a:r>
            <a:endParaRPr lang="de-DE" sz="1800" dirty="0" smtClean="0"/>
          </a:p>
          <a:p>
            <a:pPr>
              <a:buNone/>
            </a:pPr>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grpSp>
        <p:nvGrpSpPr>
          <p:cNvPr id="26" name="Gruppieren 25"/>
          <p:cNvGrpSpPr/>
          <p:nvPr/>
        </p:nvGrpSpPr>
        <p:grpSpPr>
          <a:xfrm>
            <a:off x="935546" y="1916832"/>
            <a:ext cx="7272908" cy="4032448"/>
            <a:chOff x="899492" y="1124744"/>
            <a:chExt cx="7272908" cy="5112568"/>
          </a:xfrm>
        </p:grpSpPr>
        <p:sp>
          <p:nvSpPr>
            <p:cNvPr id="27" name="Line 22"/>
            <p:cNvSpPr>
              <a:spLocks noChangeShapeType="1"/>
            </p:cNvSpPr>
            <p:nvPr/>
          </p:nvSpPr>
          <p:spPr bwMode="auto">
            <a:xfrm flipV="1">
              <a:off x="3275981" y="3068959"/>
              <a:ext cx="1079500" cy="1"/>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8" name="Line 49"/>
            <p:cNvSpPr>
              <a:spLocks noChangeShapeType="1"/>
            </p:cNvSpPr>
            <p:nvPr/>
          </p:nvSpPr>
          <p:spPr bwMode="auto">
            <a:xfrm>
              <a:off x="4283968" y="3861172"/>
              <a:ext cx="0" cy="647948"/>
            </a:xfrm>
            <a:prstGeom prst="line">
              <a:avLst/>
            </a:prstGeom>
            <a:noFill/>
            <a:ln w="9525">
              <a:solidFill>
                <a:schemeClr val="tx1"/>
              </a:solidFill>
              <a:round/>
              <a:headEnd/>
              <a:tailEnd/>
            </a:ln>
          </p:spPr>
          <p:txBody>
            <a:bodyPr/>
            <a:lstStyle/>
            <a:p>
              <a:endParaRPr lang="de-DE"/>
            </a:p>
          </p:txBody>
        </p:sp>
        <p:grpSp>
          <p:nvGrpSpPr>
            <p:cNvPr id="29" name="Gruppieren 38"/>
            <p:cNvGrpSpPr/>
            <p:nvPr/>
          </p:nvGrpSpPr>
          <p:grpSpPr>
            <a:xfrm>
              <a:off x="899492" y="1124744"/>
              <a:ext cx="7272908" cy="5112568"/>
              <a:chOff x="899492" y="1124744"/>
              <a:chExt cx="7272908" cy="5112568"/>
            </a:xfrm>
          </p:grpSpPr>
          <p:sp>
            <p:nvSpPr>
              <p:cNvPr id="30" name="Line 14"/>
              <p:cNvSpPr>
                <a:spLocks noChangeShapeType="1"/>
              </p:cNvSpPr>
              <p:nvPr/>
            </p:nvSpPr>
            <p:spPr bwMode="auto">
              <a:xfrm>
                <a:off x="899492" y="1484784"/>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31" name="Line 18"/>
              <p:cNvSpPr>
                <a:spLocks noChangeShapeType="1"/>
              </p:cNvSpPr>
              <p:nvPr/>
            </p:nvSpPr>
            <p:spPr bwMode="auto">
              <a:xfrm>
                <a:off x="1978992" y="2276872"/>
                <a:ext cx="792163"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32" name="Rectangle 28"/>
              <p:cNvSpPr>
                <a:spLocks noChangeArrowheads="1"/>
              </p:cNvSpPr>
              <p:nvPr/>
            </p:nvSpPr>
            <p:spPr bwMode="auto">
              <a:xfrm>
                <a:off x="6155705" y="4292054"/>
                <a:ext cx="2016695" cy="1945258"/>
              </a:xfrm>
              <a:prstGeom prst="rect">
                <a:avLst/>
              </a:prstGeom>
              <a:noFill/>
              <a:ln w="9525">
                <a:solidFill>
                  <a:schemeClr val="tx1"/>
                </a:solidFill>
                <a:miter lim="800000"/>
                <a:headEnd/>
                <a:tailEnd/>
              </a:ln>
            </p:spPr>
            <p:txBody>
              <a:bodyPr wrap="none" anchor="ctr"/>
              <a:lstStyle/>
              <a:p>
                <a:endParaRPr lang="de-DE"/>
              </a:p>
            </p:txBody>
          </p:sp>
          <p:sp>
            <p:nvSpPr>
              <p:cNvPr id="33" name="Rectangle 29"/>
              <p:cNvSpPr>
                <a:spLocks noChangeArrowheads="1"/>
              </p:cNvSpPr>
              <p:nvPr/>
            </p:nvSpPr>
            <p:spPr bwMode="auto">
              <a:xfrm>
                <a:off x="6372051" y="4423831"/>
                <a:ext cx="1584325" cy="4318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Person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4" name="Rectangle 31"/>
              <p:cNvSpPr>
                <a:spLocks noChangeArrowheads="1"/>
              </p:cNvSpPr>
              <p:nvPr/>
            </p:nvSpPr>
            <p:spPr bwMode="auto">
              <a:xfrm>
                <a:off x="6372051" y="5641446"/>
                <a:ext cx="1584325" cy="4318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a:latin typeface="Verdana" panose="020B0604030504040204" pitchFamily="34" charset="0"/>
                    <a:ea typeface="Verdana" panose="020B0604030504040204" pitchFamily="34" charset="0"/>
                    <a:cs typeface="Verdana" panose="020B0604030504040204" pitchFamily="34" charset="0"/>
                  </a:rPr>
                  <a:t>Körperschaft</a:t>
                </a:r>
              </a:p>
            </p:txBody>
          </p:sp>
          <p:sp>
            <p:nvSpPr>
              <p:cNvPr id="35" name="Line 33"/>
              <p:cNvSpPr>
                <a:spLocks noChangeShapeType="1"/>
              </p:cNvSpPr>
              <p:nvPr/>
            </p:nvSpPr>
            <p:spPr bwMode="auto">
              <a:xfrm flipH="1">
                <a:off x="899492" y="1484784"/>
                <a:ext cx="670" cy="4392488"/>
              </a:xfrm>
              <a:prstGeom prst="line">
                <a:avLst/>
              </a:prstGeom>
              <a:noFill/>
              <a:ln w="9525">
                <a:solidFill>
                  <a:schemeClr val="tx1"/>
                </a:solidFill>
                <a:round/>
                <a:headEnd/>
                <a:tailEnd/>
              </a:ln>
            </p:spPr>
            <p:txBody>
              <a:bodyPr/>
              <a:lstStyle/>
              <a:p>
                <a:endParaRPr lang="de-DE"/>
              </a:p>
            </p:txBody>
          </p:sp>
          <p:sp>
            <p:nvSpPr>
              <p:cNvPr id="36" name="Line 34"/>
              <p:cNvSpPr>
                <a:spLocks noChangeShapeType="1"/>
              </p:cNvSpPr>
              <p:nvPr/>
            </p:nvSpPr>
            <p:spPr bwMode="auto">
              <a:xfrm>
                <a:off x="899492" y="5877272"/>
                <a:ext cx="5256213" cy="0"/>
              </a:xfrm>
              <a:prstGeom prst="line">
                <a:avLst/>
              </a:prstGeom>
              <a:noFill/>
              <a:ln w="9525">
                <a:solidFill>
                  <a:schemeClr val="tx1"/>
                </a:solidFill>
                <a:round/>
                <a:headEnd/>
                <a:tailEnd type="triangle" w="med" len="med"/>
              </a:ln>
            </p:spPr>
            <p:txBody>
              <a:bodyPr/>
              <a:lstStyle/>
              <a:p>
                <a:endParaRPr lang="de-DE"/>
              </a:p>
            </p:txBody>
          </p:sp>
          <p:sp>
            <p:nvSpPr>
              <p:cNvPr id="37" name="Line 38"/>
              <p:cNvSpPr>
                <a:spLocks noChangeShapeType="1"/>
              </p:cNvSpPr>
              <p:nvPr/>
            </p:nvSpPr>
            <p:spPr bwMode="auto">
              <a:xfrm>
                <a:off x="1978992" y="5445472"/>
                <a:ext cx="4176713" cy="0"/>
              </a:xfrm>
              <a:prstGeom prst="line">
                <a:avLst/>
              </a:prstGeom>
              <a:noFill/>
              <a:ln w="9525">
                <a:solidFill>
                  <a:schemeClr val="tx1"/>
                </a:solidFill>
                <a:round/>
                <a:headEnd/>
                <a:tailEnd type="triangle" w="med" len="med"/>
              </a:ln>
            </p:spPr>
            <p:txBody>
              <a:bodyPr/>
              <a:lstStyle/>
              <a:p>
                <a:endParaRPr lang="de-DE"/>
              </a:p>
            </p:txBody>
          </p:sp>
          <p:sp>
            <p:nvSpPr>
              <p:cNvPr id="38" name="Line 39"/>
              <p:cNvSpPr>
                <a:spLocks noChangeShapeType="1"/>
              </p:cNvSpPr>
              <p:nvPr/>
            </p:nvSpPr>
            <p:spPr bwMode="auto">
              <a:xfrm>
                <a:off x="1978992" y="2276872"/>
                <a:ext cx="0" cy="3168600"/>
              </a:xfrm>
              <a:prstGeom prst="line">
                <a:avLst/>
              </a:prstGeom>
              <a:noFill/>
              <a:ln w="9525">
                <a:solidFill>
                  <a:schemeClr val="tx1"/>
                </a:solidFill>
                <a:round/>
                <a:headEnd/>
                <a:tailEnd/>
              </a:ln>
            </p:spPr>
            <p:txBody>
              <a:bodyPr/>
              <a:lstStyle/>
              <a:p>
                <a:endParaRPr lang="de-DE"/>
              </a:p>
            </p:txBody>
          </p:sp>
          <p:sp>
            <p:nvSpPr>
              <p:cNvPr id="39" name="Line 42"/>
              <p:cNvSpPr>
                <a:spLocks noChangeShapeType="1"/>
              </p:cNvSpPr>
              <p:nvPr/>
            </p:nvSpPr>
            <p:spPr bwMode="auto">
              <a:xfrm>
                <a:off x="3275980" y="5014515"/>
                <a:ext cx="2879725" cy="0"/>
              </a:xfrm>
              <a:prstGeom prst="line">
                <a:avLst/>
              </a:prstGeom>
              <a:noFill/>
              <a:ln w="9525">
                <a:solidFill>
                  <a:schemeClr val="tx1"/>
                </a:solidFill>
                <a:round/>
                <a:headEnd/>
                <a:tailEnd type="triangle" w="med" len="med"/>
              </a:ln>
            </p:spPr>
            <p:txBody>
              <a:bodyPr/>
              <a:lstStyle/>
              <a:p>
                <a:endParaRPr lang="de-DE"/>
              </a:p>
            </p:txBody>
          </p:sp>
          <p:sp>
            <p:nvSpPr>
              <p:cNvPr id="40" name="Line 43"/>
              <p:cNvSpPr>
                <a:spLocks noChangeShapeType="1"/>
              </p:cNvSpPr>
              <p:nvPr/>
            </p:nvSpPr>
            <p:spPr bwMode="auto">
              <a:xfrm>
                <a:off x="3275980" y="3068959"/>
                <a:ext cx="0" cy="1945555"/>
              </a:xfrm>
              <a:prstGeom prst="line">
                <a:avLst/>
              </a:prstGeom>
              <a:noFill/>
              <a:ln w="9525">
                <a:solidFill>
                  <a:schemeClr val="tx1"/>
                </a:solidFill>
                <a:round/>
                <a:headEnd/>
                <a:tailEnd/>
              </a:ln>
            </p:spPr>
            <p:txBody>
              <a:bodyPr/>
              <a:lstStyle/>
              <a:p>
                <a:endParaRPr lang="de-DE"/>
              </a:p>
            </p:txBody>
          </p:sp>
          <p:sp>
            <p:nvSpPr>
              <p:cNvPr id="41" name="Line 47"/>
              <p:cNvSpPr>
                <a:spLocks noChangeShapeType="1"/>
              </p:cNvSpPr>
              <p:nvPr/>
            </p:nvSpPr>
            <p:spPr bwMode="auto">
              <a:xfrm>
                <a:off x="4284042" y="3854351"/>
                <a:ext cx="1800721" cy="6697"/>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42" name="Line 50"/>
              <p:cNvSpPr>
                <a:spLocks noChangeShapeType="1"/>
              </p:cNvSpPr>
              <p:nvPr/>
            </p:nvSpPr>
            <p:spPr bwMode="auto">
              <a:xfrm>
                <a:off x="4284042" y="4509120"/>
                <a:ext cx="1871663" cy="0"/>
              </a:xfrm>
              <a:prstGeom prst="line">
                <a:avLst/>
              </a:prstGeom>
              <a:noFill/>
              <a:ln w="9525">
                <a:solidFill>
                  <a:schemeClr val="tx1"/>
                </a:solidFill>
                <a:round/>
                <a:headEnd/>
                <a:tailEnd type="triangle" w="med" len="med"/>
              </a:ln>
            </p:spPr>
            <p:txBody>
              <a:bodyPr/>
              <a:lstStyle/>
              <a:p>
                <a:endParaRPr lang="de-DE"/>
              </a:p>
            </p:txBody>
          </p:sp>
          <p:sp>
            <p:nvSpPr>
              <p:cNvPr id="43" name="Text Box 52"/>
              <p:cNvSpPr txBox="1">
                <a:spLocks noChangeArrowheads="1"/>
              </p:cNvSpPr>
              <p:nvPr/>
            </p:nvSpPr>
            <p:spPr bwMode="auto">
              <a:xfrm>
                <a:off x="899592" y="5572472"/>
                <a:ext cx="3671887" cy="304800"/>
              </a:xfrm>
              <a:prstGeom prst="rect">
                <a:avLst/>
              </a:prstGeom>
              <a:noFill/>
              <a:ln w="9525">
                <a:noFill/>
                <a:miter lim="800000"/>
                <a:headEnd/>
                <a:tailEnd/>
              </a:ln>
            </p:spPr>
            <p:txBody>
              <a:bodyPr>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geschaffen von</a:t>
                </a:r>
              </a:p>
            </p:txBody>
          </p:sp>
          <p:sp>
            <p:nvSpPr>
              <p:cNvPr id="44" name="Text Box 53"/>
              <p:cNvSpPr txBox="1">
                <a:spLocks noChangeArrowheads="1"/>
              </p:cNvSpPr>
              <p:nvPr/>
            </p:nvSpPr>
            <p:spPr bwMode="auto">
              <a:xfrm>
                <a:off x="1978992" y="5140424"/>
                <a:ext cx="3671888" cy="304800"/>
              </a:xfrm>
              <a:prstGeom prst="rect">
                <a:avLst/>
              </a:prstGeom>
              <a:noFill/>
              <a:ln w="9525">
                <a:noFill/>
                <a:miter lim="800000"/>
                <a:headEnd/>
                <a:tailEnd/>
              </a:ln>
            </p:spPr>
            <p:txBody>
              <a:bodyPr>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realisiert von</a:t>
                </a:r>
              </a:p>
            </p:txBody>
          </p:sp>
          <p:sp>
            <p:nvSpPr>
              <p:cNvPr id="45" name="Text Box 54"/>
              <p:cNvSpPr txBox="1">
                <a:spLocks noChangeArrowheads="1"/>
              </p:cNvSpPr>
              <p:nvPr/>
            </p:nvSpPr>
            <p:spPr bwMode="auto">
              <a:xfrm>
                <a:off x="3275856" y="4708376"/>
                <a:ext cx="1799431" cy="304800"/>
              </a:xfrm>
              <a:prstGeom prst="rect">
                <a:avLst/>
              </a:prstGeom>
              <a:noFill/>
              <a:ln w="9525">
                <a:noFill/>
                <a:miter lim="800000"/>
                <a:headEnd/>
                <a:tailEnd/>
              </a:ln>
            </p:spPr>
            <p:txBody>
              <a:bodyPr wrap="square">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erstellt von</a:t>
                </a:r>
              </a:p>
            </p:txBody>
          </p:sp>
          <p:sp>
            <p:nvSpPr>
              <p:cNvPr id="46" name="Text Box 55"/>
              <p:cNvSpPr txBox="1">
                <a:spLocks noChangeArrowheads="1"/>
              </p:cNvSpPr>
              <p:nvPr/>
            </p:nvSpPr>
            <p:spPr bwMode="auto">
              <a:xfrm>
                <a:off x="4283968" y="4132312"/>
                <a:ext cx="1800225" cy="304800"/>
              </a:xfrm>
              <a:prstGeom prst="rect">
                <a:avLst/>
              </a:prstGeom>
              <a:noFill/>
              <a:ln w="9525">
                <a:noFill/>
                <a:miter lim="800000"/>
                <a:headEnd/>
                <a:tailEnd/>
              </a:ln>
            </p:spPr>
            <p:txBody>
              <a:bodyPr wrap="square">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im Besitz von</a:t>
                </a:r>
              </a:p>
            </p:txBody>
          </p:sp>
          <p:sp>
            <p:nvSpPr>
              <p:cNvPr id="47" name="Rectangle 29"/>
              <p:cNvSpPr>
                <a:spLocks noChangeArrowheads="1"/>
              </p:cNvSpPr>
              <p:nvPr/>
            </p:nvSpPr>
            <p:spPr bwMode="auto">
              <a:xfrm>
                <a:off x="6372051" y="5020734"/>
                <a:ext cx="1584325" cy="4318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Familie</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48" name="AutoShape 6"/>
              <p:cNvSpPr>
                <a:spLocks noChangeArrowheads="1"/>
              </p:cNvSpPr>
              <p:nvPr/>
            </p:nvSpPr>
            <p:spPr bwMode="auto">
              <a:xfrm>
                <a:off x="1128384" y="1124744"/>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49" name="AutoShape 7"/>
              <p:cNvSpPr>
                <a:spLocks noChangeArrowheads="1"/>
              </p:cNvSpPr>
              <p:nvPr/>
            </p:nvSpPr>
            <p:spPr bwMode="auto">
              <a:xfrm>
                <a:off x="2770535" y="1916832"/>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50" name="AutoShape 8"/>
              <p:cNvSpPr>
                <a:spLocks noChangeArrowheads="1"/>
              </p:cNvSpPr>
              <p:nvPr/>
            </p:nvSpPr>
            <p:spPr bwMode="auto">
              <a:xfrm>
                <a:off x="4355976" y="2708920"/>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51" name="AutoShape 9"/>
              <p:cNvSpPr>
                <a:spLocks noChangeArrowheads="1"/>
              </p:cNvSpPr>
              <p:nvPr/>
            </p:nvSpPr>
            <p:spPr bwMode="auto">
              <a:xfrm>
                <a:off x="6084763" y="350036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grpSp>
      </p:gr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Beziehungen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2.07: Beziehungen | PICA DNB/ZDB | Stand: 31.07.2015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 - Geistiger Schöpfer</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19.2 D-A-CH </a:t>
            </a:r>
          </a:p>
          <a:p>
            <a:r>
              <a:rPr lang="de-DE" dirty="0" smtClean="0"/>
              <a:t>der erste oder der hauptverantwortliche geistige Schöpfer für das </a:t>
            </a:r>
            <a:r>
              <a:rPr lang="de-DE" b="1" dirty="0" smtClean="0"/>
              <a:t>Werk</a:t>
            </a:r>
            <a:endParaRPr lang="de-DE" dirty="0" smtClean="0"/>
          </a:p>
          <a:p>
            <a:pPr marL="342900" lvl="1" indent="-342900">
              <a:buFont typeface="Arial" panose="020B0604020202020204" pitchFamily="34" charset="0"/>
              <a:buChar char="•"/>
            </a:pPr>
            <a:r>
              <a:rPr lang="de-DE" sz="2400" dirty="0" smtClean="0"/>
              <a:t>weitere hauptverantwortliche geistige Schöpfer werden nach Möglichkeit angegeben</a:t>
            </a:r>
          </a:p>
          <a:p>
            <a:pPr marL="342900" lvl="1" indent="-342900">
              <a:buFont typeface="Arial" panose="020B0604020202020204" pitchFamily="34" charset="0"/>
              <a:buChar char="•"/>
            </a:pPr>
            <a:r>
              <a:rPr lang="de-DE" sz="2400" dirty="0" smtClean="0"/>
              <a:t>es können auch alle geistigen Schöpfer angegeben werden</a:t>
            </a:r>
          </a:p>
          <a:p>
            <a:pPr marL="342900" lvl="1" indent="-342900">
              <a:buNone/>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pic>
        <p:nvPicPr>
          <p:cNvPr id="6" name="Grafik 5" descr="http://access.rdatoolkit.org/images/rdalink.pn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3848" y="980728"/>
            <a:ext cx="493081" cy="205929"/>
          </a:xfrm>
          <a:prstGeom prst="rect">
            <a:avLst/>
          </a:prstGeom>
          <a:noFill/>
          <a:ln>
            <a:no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84982"/>
          </a:xfrm>
        </p:spPr>
        <p:txBody>
          <a:bodyPr/>
          <a:lstStyle/>
          <a:p>
            <a:r>
              <a:rPr lang="de-DE" dirty="0" smtClean="0"/>
              <a:t>Standardelemente - Sonstige Person, Familie oder Körperschaft</a:t>
            </a:r>
            <a:endParaRPr lang="de-DE" dirty="0"/>
          </a:p>
        </p:txBody>
      </p:sp>
      <p:sp>
        <p:nvSpPr>
          <p:cNvPr id="3" name="Textplatzhalter 2"/>
          <p:cNvSpPr>
            <a:spLocks noGrp="1"/>
          </p:cNvSpPr>
          <p:nvPr>
            <p:ph type="body" sz="quarter" idx="13"/>
          </p:nvPr>
        </p:nvSpPr>
        <p:spPr>
          <a:xfrm>
            <a:off x="251520" y="1268760"/>
            <a:ext cx="8640960" cy="5040560"/>
          </a:xfrm>
        </p:spPr>
        <p:txBody>
          <a:bodyPr wrap="square"/>
          <a:lstStyle/>
          <a:p>
            <a:pPr>
              <a:buNone/>
            </a:pPr>
            <a:r>
              <a:rPr lang="de-DE" dirty="0" smtClean="0"/>
              <a:t>RDA 19.3</a:t>
            </a:r>
          </a:p>
          <a:p>
            <a:r>
              <a:rPr lang="de-DE" dirty="0" smtClean="0"/>
              <a:t>sonstige Person, Familie oder Körperschaft, die mit einem </a:t>
            </a:r>
            <a:r>
              <a:rPr lang="de-DE" b="1" dirty="0" smtClean="0"/>
              <a:t>Werk</a:t>
            </a:r>
            <a:r>
              <a:rPr lang="de-DE" dirty="0" smtClean="0"/>
              <a:t> in Verbindung steht, ist nur in einigen speziellen Fällen (bspw. bei bestimmten juristischen Werken oder Filmwerken) Standardelement, wenn diese Person, Familie oder Körperschaft verwendet wird, um den normierten Sucheinstieg zu bilden, der das Werk repräsentiert</a:t>
            </a:r>
          </a:p>
          <a:p>
            <a:endParaRPr lang="de-DE" dirty="0" smtClean="0"/>
          </a:p>
          <a:p>
            <a:pPr>
              <a:buNone/>
            </a:pPr>
            <a:endParaRPr lang="de-DE" dirty="0" smtClean="0"/>
          </a:p>
          <a:p>
            <a:pPr lvl="1">
              <a:buNone/>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pic>
        <p:nvPicPr>
          <p:cNvPr id="6" name="Grafik 5" descr="http://access.rdatoolkit.org/images/rdalink.pn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90687" y="1422871"/>
            <a:ext cx="493081" cy="205929"/>
          </a:xfrm>
          <a:prstGeom prst="rect">
            <a:avLst/>
          </a:prstGeom>
          <a:noFill/>
          <a:ln>
            <a:no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84982"/>
          </a:xfrm>
        </p:spPr>
        <p:txBody>
          <a:bodyPr/>
          <a:lstStyle/>
          <a:p>
            <a:r>
              <a:rPr lang="de-DE" dirty="0" smtClean="0"/>
              <a:t>Sonstige Körperschaft - Besonderheit - Empfehlung</a:t>
            </a:r>
            <a:endParaRPr lang="de-DE" dirty="0"/>
          </a:p>
        </p:txBody>
      </p:sp>
      <p:sp>
        <p:nvSpPr>
          <p:cNvPr id="3" name="Textplatzhalter 2"/>
          <p:cNvSpPr>
            <a:spLocks noGrp="1"/>
          </p:cNvSpPr>
          <p:nvPr>
            <p:ph type="body" sz="quarter" idx="13"/>
          </p:nvPr>
        </p:nvSpPr>
        <p:spPr>
          <a:xfrm>
            <a:off x="251520" y="1268760"/>
            <a:ext cx="8640960" cy="5040560"/>
          </a:xfrm>
        </p:spPr>
        <p:txBody>
          <a:bodyPr wrap="square"/>
          <a:lstStyle/>
          <a:p>
            <a:pPr>
              <a:buNone/>
            </a:pPr>
            <a:r>
              <a:rPr lang="de-DE" dirty="0" smtClean="0"/>
              <a:t>RDA 19.3.1.3 D-A-CH</a:t>
            </a:r>
          </a:p>
          <a:p>
            <a:r>
              <a:rPr lang="de-DE" dirty="0" smtClean="0"/>
              <a:t>verantwortliche Körperschaft bei fortlaufenden Ressourcen, wenn der Haupttitel nur aus einem (ggf. durch formale Attribute erweiterten) Gattungsbegriff besteht (auch wenn sie nicht geistiger Schöpfer des Werkes)</a:t>
            </a:r>
          </a:p>
          <a:p>
            <a:r>
              <a:rPr lang="de-DE" dirty="0" smtClean="0"/>
              <a:t>Beziehungskennzeichnung: Herausgebendes Organ</a:t>
            </a:r>
          </a:p>
          <a:p>
            <a:pPr>
              <a:buNone/>
            </a:pPr>
            <a:endParaRPr lang="de-DE" dirty="0" smtClean="0"/>
          </a:p>
          <a:p>
            <a:pPr lvl="1">
              <a:buNone/>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pic>
        <p:nvPicPr>
          <p:cNvPr id="6" name="Grafik 5" descr="http://access.rdatoolkit.org/images/rdalink.pn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422871"/>
            <a:ext cx="493081" cy="205929"/>
          </a:xfrm>
          <a:prstGeom prst="rect">
            <a:avLst/>
          </a:prstGeom>
          <a:noFill/>
          <a:ln>
            <a:no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 - Mitwirkender</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20.2.1.3 D-A-CH</a:t>
            </a:r>
          </a:p>
          <a:p>
            <a:r>
              <a:rPr lang="de-DE" dirty="0" smtClean="0"/>
              <a:t>wenn sie in der bevorzugten Informationsquelle erwähnt sind und zur Realisierung einen bedeutenden Teil beigetragen haben (Die Entscheidung dazu liegt im Ermessen des Katalogisierenden.)</a:t>
            </a:r>
          </a:p>
          <a:p>
            <a:pPr marL="342900" lvl="1" indent="-342900">
              <a:buFont typeface="Arial" panose="020B0604020202020204" pitchFamily="34" charset="0"/>
              <a:buChar char="•"/>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pic>
        <p:nvPicPr>
          <p:cNvPr id="6" name="Grafik 5" descr="http://access.rdatoolkit.org/images/rdalink.pn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980728"/>
            <a:ext cx="493081" cy="205929"/>
          </a:xfrm>
          <a:prstGeom prst="rect">
            <a:avLst/>
          </a:prstGeom>
          <a:noFill/>
          <a:ln>
            <a:no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 - Beziehungskennzeichnung</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Das Erfassen der Beziehungskennzeichnung ist </a:t>
            </a:r>
            <a:r>
              <a:rPr lang="de-DE" b="1" dirty="0" smtClean="0"/>
              <a:t>kein</a:t>
            </a:r>
            <a:r>
              <a:rPr lang="de-DE" dirty="0" smtClean="0"/>
              <a:t> Standardelement.</a:t>
            </a:r>
          </a:p>
          <a:p>
            <a:pPr marL="342900" lvl="1" indent="-342900">
              <a:buFont typeface="Arial" panose="020B0604020202020204" pitchFamily="34" charset="0"/>
              <a:buChar char="•"/>
            </a:pPr>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18.4</a:t>
            </a:r>
          </a:p>
          <a:p>
            <a:r>
              <a:rPr lang="de-DE" dirty="0" smtClean="0"/>
              <a:t>normierten Sucheinstieg und/oder </a:t>
            </a:r>
            <a:r>
              <a:rPr lang="de-DE" dirty="0" err="1" smtClean="0"/>
              <a:t>Identifikator</a:t>
            </a:r>
            <a:r>
              <a:rPr lang="de-DE" dirty="0" smtClean="0"/>
              <a:t> erfassen</a:t>
            </a:r>
          </a:p>
          <a:p>
            <a:r>
              <a:rPr lang="de-DE" dirty="0" smtClean="0"/>
              <a:t>Beziehungen der FRBR-Gruppe 2 zu FRBR-Gruppe 1 können </a:t>
            </a:r>
            <a:r>
              <a:rPr lang="de-DE" b="1" dirty="0" smtClean="0"/>
              <a:t>nicht</a:t>
            </a:r>
            <a:r>
              <a:rPr lang="de-DE" dirty="0" smtClean="0"/>
              <a:t> in Form einer Beschreibung erfasst werden.</a:t>
            </a:r>
          </a:p>
          <a:p>
            <a:r>
              <a:rPr lang="de-DE" dirty="0" smtClean="0"/>
              <a:t>Es wird jeweils nur eine Beziehung erfasst, für die aber mehrere Beziehungskennzeichnungen vergeben werden können (RDA 18.4.1 D-A-CH      ).</a:t>
            </a:r>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pic>
        <p:nvPicPr>
          <p:cNvPr id="6" name="Grafik 5" descr="http://access.rdatoolkit.org/images/rdalink.pn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18679" y="990823"/>
            <a:ext cx="493081" cy="205929"/>
          </a:xfrm>
          <a:prstGeom prst="rect">
            <a:avLst/>
          </a:prstGeom>
          <a:noFill/>
          <a:ln>
            <a:noFill/>
          </a:ln>
        </p:spPr>
      </p:pic>
      <p:pic>
        <p:nvPicPr>
          <p:cNvPr id="7" name="Grafik 6" descr="http://access.rdatoolkit.org/images/rdalink.png">
            <a:hlinkClick r:id="rId4"/>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67351" y="4159175"/>
            <a:ext cx="493081" cy="205929"/>
          </a:xfrm>
          <a:prstGeom prst="rect">
            <a:avLst/>
          </a:prstGeom>
          <a:noFill/>
          <a:ln>
            <a:no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Beziehungskennzeichnung</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18.5.1.3 D-A-CH </a:t>
            </a:r>
          </a:p>
          <a:p>
            <a:r>
              <a:rPr lang="de-DE" dirty="0" smtClean="0"/>
              <a:t>Textstring und/oder Code erfassen</a:t>
            </a:r>
          </a:p>
          <a:p>
            <a:r>
              <a:rPr lang="de-DE" dirty="0" smtClean="0"/>
              <a:t>Textstring immer mit großem Anfangsbuchstaben erfassen</a:t>
            </a:r>
          </a:p>
          <a:p>
            <a:r>
              <a:rPr lang="de-DE" dirty="0" smtClean="0"/>
              <a:t>Erfassung empfohlen</a:t>
            </a:r>
          </a:p>
          <a:p>
            <a:r>
              <a:rPr lang="de-DE" dirty="0" smtClean="0"/>
              <a:t>so spezifisch wie möglich erfassen</a:t>
            </a:r>
          </a:p>
          <a:p>
            <a:r>
              <a:rPr lang="de-DE" dirty="0" smtClean="0"/>
              <a:t>selbst geprägte Beziehungskennzeichnungen sind nicht zulässig; gibt es keine passende oder besteht Unsicherheit über die genaue Funktion der Person, Familie oder Körperschaft, so wird stattdessen der Elementnamen als Beziehungskennzeichnung (also z. B. „geistiger Schöpfer“ oder „Mitwirkender“) vergeben</a:t>
            </a:r>
          </a:p>
          <a:p>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pic>
        <p:nvPicPr>
          <p:cNvPr id="6" name="Grafik 5" descr="http://access.rdatoolkit.org/images/rdalink.pn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90887" y="990823"/>
            <a:ext cx="493081" cy="205929"/>
          </a:xfrm>
          <a:prstGeom prst="rect">
            <a:avLst/>
          </a:prstGeom>
          <a:noFill/>
          <a:ln>
            <a:no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84982"/>
          </a:xfrm>
        </p:spPr>
        <p:txBody>
          <a:bodyPr/>
          <a:lstStyle/>
          <a:p>
            <a:r>
              <a:rPr lang="de-DE" dirty="0" smtClean="0"/>
              <a:t>Erfassen der Beziehungskennzeichnung - Anhang</a:t>
            </a:r>
            <a:endParaRPr lang="de-DE" dirty="0"/>
          </a:p>
        </p:txBody>
      </p:sp>
      <p:sp>
        <p:nvSpPr>
          <p:cNvPr id="3" name="Textplatzhalter 2"/>
          <p:cNvSpPr>
            <a:spLocks noGrp="1"/>
          </p:cNvSpPr>
          <p:nvPr>
            <p:ph type="body" sz="quarter" idx="13"/>
          </p:nvPr>
        </p:nvSpPr>
        <p:spPr>
          <a:xfrm>
            <a:off x="251520" y="1268760"/>
            <a:ext cx="8640960" cy="5040560"/>
          </a:xfrm>
        </p:spPr>
        <p:txBody>
          <a:bodyPr wrap="square"/>
          <a:lstStyle/>
          <a:p>
            <a:pPr>
              <a:buNone/>
            </a:pPr>
            <a:r>
              <a:rPr lang="de-DE" dirty="0" smtClean="0"/>
              <a:t>RDA-Anhang I </a:t>
            </a:r>
          </a:p>
          <a:p>
            <a:r>
              <a:rPr lang="de-DE" dirty="0" smtClean="0"/>
              <a:t>Liste der Beziehungskennzeichnungen sowie deren Definition</a:t>
            </a:r>
          </a:p>
          <a:p>
            <a:r>
              <a:rPr lang="de-DE" dirty="0" smtClean="0"/>
              <a:t>gegliedert nach den FRBR-Ebenen der Gruppe 1 (Werk, Expression, Manifestation, Exemplar)</a:t>
            </a:r>
          </a:p>
          <a:p>
            <a:pPr>
              <a:buNone/>
            </a:pPr>
            <a:endParaRPr lang="de-DE" dirty="0" smtClean="0"/>
          </a:p>
          <a:p>
            <a:pPr>
              <a:buNone/>
            </a:pPr>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pic>
        <p:nvPicPr>
          <p:cNvPr id="6" name="Grafik 5" descr="http://access.rdatoolkit.org/images/rdalink.pn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27784" y="1422871"/>
            <a:ext cx="493081" cy="205929"/>
          </a:xfrm>
          <a:prstGeom prst="rect">
            <a:avLst/>
          </a:prstGeom>
          <a:noFill/>
          <a:ln>
            <a:no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278647137"/>
              </p:ext>
            </p:extLst>
          </p:nvPr>
        </p:nvGraphicFramePr>
        <p:xfrm>
          <a:off x="359736" y="1342256"/>
          <a:ext cx="8424528" cy="2590800"/>
        </p:xfrm>
        <a:graphic>
          <a:graphicData uri="http://schemas.openxmlformats.org/drawingml/2006/table">
            <a:tbl>
              <a:tblPr firstRow="1" bandRow="1">
                <a:tableStyleId>{5C22544A-7EE6-4342-B048-85BDC9FD1C3A}</a:tableStyleId>
              </a:tblPr>
              <a:tblGrid>
                <a:gridCol w="2268048"/>
                <a:gridCol w="2052160"/>
                <a:gridCol w="2052160"/>
                <a:gridCol w="2052160"/>
              </a:tblGrid>
              <a:tr h="4194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Werk</a:t>
                      </a:r>
                    </a:p>
                    <a:p>
                      <a:r>
                        <a:rPr lang="de-DE" b="1" dirty="0" smtClean="0">
                          <a:latin typeface="Verdana" panose="020B0604030504040204" pitchFamily="34" charset="0"/>
                          <a:ea typeface="Verdana" panose="020B0604030504040204" pitchFamily="34" charset="0"/>
                          <a:cs typeface="Verdana" panose="020B0604030504040204" pitchFamily="34" charset="0"/>
                        </a:rPr>
                        <a:t>RDA I.2</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Expression</a:t>
                      </a:r>
                    </a:p>
                    <a:p>
                      <a:r>
                        <a:rPr lang="de-DE" dirty="0" smtClean="0">
                          <a:latin typeface="Verdana" panose="020B0604030504040204" pitchFamily="34" charset="0"/>
                          <a:ea typeface="Verdana" panose="020B0604030504040204" pitchFamily="34" charset="0"/>
                          <a:cs typeface="Verdana" panose="020B0604030504040204" pitchFamily="34" charset="0"/>
                        </a:rPr>
                        <a:t>RDA I.3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Manifestation</a:t>
                      </a:r>
                    </a:p>
                    <a:p>
                      <a:r>
                        <a:rPr lang="de-DE" dirty="0" smtClean="0">
                          <a:latin typeface="Verdana" panose="020B0604030504040204" pitchFamily="34" charset="0"/>
                          <a:ea typeface="Verdana" panose="020B0604030504040204" pitchFamily="34" charset="0"/>
                          <a:cs typeface="Verdana" panose="020B0604030504040204" pitchFamily="34" charset="0"/>
                        </a:rPr>
                        <a:t>RDA I.4</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Exemplar</a:t>
                      </a:r>
                    </a:p>
                    <a:p>
                      <a:r>
                        <a:rPr lang="de-DE" dirty="0" smtClean="0">
                          <a:latin typeface="Verdana" panose="020B0604030504040204" pitchFamily="34" charset="0"/>
                          <a:ea typeface="Verdana" panose="020B0604030504040204" pitchFamily="34" charset="0"/>
                          <a:cs typeface="Verdana" panose="020B0604030504040204" pitchFamily="34" charset="0"/>
                        </a:rPr>
                        <a:t>RDA I.5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6000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I.2.1</a:t>
                      </a:r>
                    </a:p>
                    <a:p>
                      <a:pPr>
                        <a:lnSpc>
                          <a:spcPts val="1600"/>
                        </a:lnSpc>
                        <a:spcBef>
                          <a:spcPts val="600"/>
                        </a:spcBef>
                        <a:spcAft>
                          <a:spcPts val="600"/>
                        </a:spcAft>
                      </a:pPr>
                      <a:r>
                        <a:rPr lang="de-DE" b="0" baseline="0" dirty="0" smtClean="0">
                          <a:latin typeface="Verdana" panose="020B0604030504040204" pitchFamily="34" charset="0"/>
                          <a:ea typeface="Verdana" panose="020B0604030504040204" pitchFamily="34" charset="0"/>
                          <a:cs typeface="Verdana" panose="020B0604030504040204" pitchFamily="34" charset="0"/>
                        </a:rPr>
                        <a:t>Geistige Schöpfer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kern="1200" dirty="0" smtClean="0">
                          <a:solidFill>
                            <a:schemeClr val="dk1"/>
                          </a:solidFill>
                          <a:latin typeface="Verdana" pitchFamily="34" charset="0"/>
                          <a:ea typeface="Verdana" pitchFamily="34" charset="0"/>
                          <a:cs typeface="Verdana" pitchFamily="34" charset="0"/>
                        </a:rPr>
                        <a:t>RDA</a:t>
                      </a:r>
                      <a:r>
                        <a:rPr lang="de-DE" sz="1800" b="0" kern="1200" baseline="0" dirty="0" smtClean="0">
                          <a:solidFill>
                            <a:schemeClr val="dk1"/>
                          </a:solidFill>
                          <a:latin typeface="Verdana" pitchFamily="34" charset="0"/>
                          <a:ea typeface="Verdana" pitchFamily="34" charset="0"/>
                          <a:cs typeface="Verdana" pitchFamily="34" charset="0"/>
                        </a:rPr>
                        <a:t> I.3.1</a:t>
                      </a:r>
                    </a:p>
                    <a:p>
                      <a:pPr marL="0" marR="0" indent="0" algn="l" defTabSz="914400" rtl="0" eaLnBrk="1" fontAlgn="auto" latinLnBrk="0" hangingPunct="1">
                        <a:lnSpc>
                          <a:spcPts val="1600"/>
                        </a:lnSpc>
                        <a:spcBef>
                          <a:spcPts val="600"/>
                        </a:spcBef>
                        <a:spcAft>
                          <a:spcPts val="600"/>
                        </a:spcAft>
                        <a:buClrTx/>
                        <a:buSzTx/>
                        <a:buFontTx/>
                        <a:buNone/>
                        <a:tabLst/>
                        <a:defRPr/>
                      </a:pPr>
                      <a:r>
                        <a:rPr lang="de-DE" sz="1800" b="0" kern="1200" baseline="0" dirty="0" smtClean="0">
                          <a:solidFill>
                            <a:schemeClr val="dk1"/>
                          </a:solidFill>
                          <a:latin typeface="Verdana" pitchFamily="34" charset="0"/>
                          <a:ea typeface="Verdana" pitchFamily="34" charset="0"/>
                          <a:cs typeface="Verdana" pitchFamily="34" charset="0"/>
                        </a:rPr>
                        <a:t>Mitwirkende</a:t>
                      </a:r>
                      <a:endParaRPr lang="de-DE" sz="1800" b="0" kern="1200" dirty="0" smtClean="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kern="1200" dirty="0" smtClean="0">
                          <a:solidFill>
                            <a:schemeClr val="dk1"/>
                          </a:solidFill>
                          <a:latin typeface="Verdana" pitchFamily="34" charset="0"/>
                          <a:ea typeface="Verdana" pitchFamily="34" charset="0"/>
                          <a:cs typeface="Verdana" pitchFamily="34" charset="0"/>
                        </a:rPr>
                        <a:t>RDA I.4.1</a:t>
                      </a:r>
                    </a:p>
                    <a:p>
                      <a:pPr marL="0" marR="0" indent="0" algn="l" defTabSz="914400" rtl="0" eaLnBrk="1" fontAlgn="auto" latinLnBrk="0" hangingPunct="1">
                        <a:lnSpc>
                          <a:spcPts val="1600"/>
                        </a:lnSpc>
                        <a:spcBef>
                          <a:spcPts val="600"/>
                        </a:spcBef>
                        <a:spcAft>
                          <a:spcPts val="600"/>
                        </a:spcAft>
                        <a:buClrTx/>
                        <a:buSzTx/>
                        <a:buFontTx/>
                        <a:buNone/>
                        <a:tabLst/>
                        <a:defRPr/>
                      </a:pPr>
                      <a:r>
                        <a:rPr lang="de-DE" sz="1800" b="0" kern="1200" dirty="0" smtClean="0">
                          <a:solidFill>
                            <a:schemeClr val="dk1"/>
                          </a:solidFill>
                          <a:latin typeface="Verdana" pitchFamily="34" charset="0"/>
                          <a:ea typeface="Verdana" pitchFamily="34" charset="0"/>
                          <a:cs typeface="Verdana" pitchFamily="34" charset="0"/>
                        </a:rPr>
                        <a:t>Hersteller</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RDA I.5.1</a:t>
                      </a:r>
                    </a:p>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Eigentümer</a:t>
                      </a:r>
                    </a:p>
                  </a:txBody>
                  <a:tcPr anchor="ctr"/>
                </a:tc>
              </a:tr>
              <a:tr h="36000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I.2.2</a:t>
                      </a:r>
                    </a:p>
                    <a:p>
                      <a:pPr>
                        <a:lnSpc>
                          <a:spcPts val="1600"/>
                        </a:lnSpc>
                        <a:spcBef>
                          <a:spcPts val="600"/>
                        </a:spcBef>
                        <a:spcAft>
                          <a:spcPts val="600"/>
                        </a:spcAft>
                      </a:pPr>
                      <a:r>
                        <a:rPr lang="de-DE" b="0" baseline="0" dirty="0" smtClean="0">
                          <a:latin typeface="Verdana" panose="020B0604030504040204" pitchFamily="34" charset="0"/>
                          <a:ea typeface="Verdana" panose="020B0604030504040204" pitchFamily="34" charset="0"/>
                          <a:cs typeface="Verdana" panose="020B0604030504040204" pitchFamily="34" charset="0"/>
                        </a:rPr>
                        <a:t>Sonstige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b="0" kern="1200" dirty="0" smtClean="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kern="1200" dirty="0" smtClean="0">
                          <a:solidFill>
                            <a:schemeClr val="dk1"/>
                          </a:solidFill>
                          <a:latin typeface="Verdana" pitchFamily="34" charset="0"/>
                          <a:ea typeface="Verdana" pitchFamily="34" charset="0"/>
                          <a:cs typeface="Verdana" pitchFamily="34" charset="0"/>
                        </a:rPr>
                        <a:t>RDA I.4.2</a:t>
                      </a:r>
                    </a:p>
                    <a:p>
                      <a:pPr marL="0" marR="0" indent="0" algn="l" defTabSz="914400" rtl="0" eaLnBrk="1" fontAlgn="auto" latinLnBrk="0" hangingPunct="1">
                        <a:lnSpc>
                          <a:spcPts val="1600"/>
                        </a:lnSpc>
                        <a:spcBef>
                          <a:spcPts val="600"/>
                        </a:spcBef>
                        <a:spcAft>
                          <a:spcPts val="600"/>
                        </a:spcAft>
                        <a:buClrTx/>
                        <a:buSzTx/>
                        <a:buFontTx/>
                        <a:buNone/>
                        <a:tabLst/>
                        <a:defRPr/>
                      </a:pPr>
                      <a:r>
                        <a:rPr lang="de-DE" sz="1800" b="0" kern="1200" dirty="0" smtClean="0">
                          <a:solidFill>
                            <a:schemeClr val="dk1"/>
                          </a:solidFill>
                          <a:latin typeface="Verdana" pitchFamily="34" charset="0"/>
                          <a:ea typeface="Verdana" pitchFamily="34" charset="0"/>
                          <a:cs typeface="Verdana" pitchFamily="34" charset="0"/>
                        </a:rPr>
                        <a:t>Verlage</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RDA I.5.2</a:t>
                      </a:r>
                    </a:p>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Sonstige</a:t>
                      </a:r>
                    </a:p>
                  </a:txBody>
                  <a:tcPr anchor="ctr"/>
                </a:tc>
              </a:tr>
              <a:tr h="468000">
                <a:tc>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b="0" dirty="0" smtClean="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itchFamily="34" charset="0"/>
                          <a:ea typeface="Verdana" pitchFamily="34" charset="0"/>
                          <a:cs typeface="Verdana" pitchFamily="34" charset="0"/>
                        </a:rPr>
                        <a:t>RDA I.4.3</a:t>
                      </a:r>
                    </a:p>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itchFamily="34" charset="0"/>
                          <a:ea typeface="Verdana" pitchFamily="34" charset="0"/>
                          <a:cs typeface="Verdana" pitchFamily="34" charset="0"/>
                        </a:rPr>
                        <a:t>Vertriebe</a:t>
                      </a: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dirty="0" smtClean="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1012974"/>
          </a:xfrm>
        </p:spPr>
        <p:txBody>
          <a:bodyPr/>
          <a:lstStyle/>
          <a:p>
            <a:r>
              <a:rPr lang="de-DE" dirty="0" smtClean="0"/>
              <a:t>Erfassen der Beziehungskennzeichnung - Gruppen</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2.07: Beziehungen | PICA DNB/ZDB | Stand: 31.07.2015 | CC BY-NC-SA</a:t>
            </a:r>
            <a:endParaRPr lang="de-DE" dirty="0"/>
          </a:p>
        </p:txBody>
      </p:sp>
    </p:spTree>
    <p:extLst>
      <p:ext uri="{BB962C8B-B14F-4D97-AF65-F5344CB8AC3E}">
        <p14:creationId xmlns:p14="http://schemas.microsoft.com/office/powerpoint/2010/main" val="10457123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278647137"/>
              </p:ext>
            </p:extLst>
          </p:nvPr>
        </p:nvGraphicFramePr>
        <p:xfrm>
          <a:off x="359736" y="1340768"/>
          <a:ext cx="8424528" cy="1663361"/>
        </p:xfrm>
        <a:graphic>
          <a:graphicData uri="http://schemas.openxmlformats.org/drawingml/2006/table">
            <a:tbl>
              <a:tblPr firstRow="1" bandRow="1">
                <a:tableStyleId>{5C22544A-7EE6-4342-B048-85BDC9FD1C3A}</a:tableStyleId>
              </a:tblPr>
              <a:tblGrid>
                <a:gridCol w="1008112"/>
                <a:gridCol w="936104"/>
                <a:gridCol w="3672000"/>
                <a:gridCol w="2808312"/>
              </a:tblGrid>
              <a:tr h="49268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32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p>
                  </a:txBody>
                  <a:tcPr anchor="ctr"/>
                </a:tc>
                <a:tc>
                  <a:txBody>
                    <a:bodyPr/>
                    <a:lstStyle/>
                    <a:p>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a:t>
                      </a:r>
                      <a:endParaRPr lang="de-DE" sz="1800" dirty="0">
                        <a:latin typeface="Verdana" pitchFamily="34" charset="0"/>
                        <a:ea typeface="Verdana" pitchFamily="34" charset="0"/>
                        <a:cs typeface="Verdana" pitchFamily="34" charset="0"/>
                      </a:endParaRPr>
                    </a:p>
                  </a:txBody>
                  <a:tcPr anchor="ctr"/>
                </a:tc>
              </a:tr>
              <a:tr h="3832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b="0" dirty="0" smtClean="0">
                          <a:latin typeface="Verdana" pitchFamily="34" charset="0"/>
                          <a:ea typeface="Verdana" pitchFamily="34" charset="0"/>
                          <a:cs typeface="Verdana" pitchFamily="34" charset="0"/>
                        </a:rPr>
                        <a:t>Verfasser</a:t>
                      </a:r>
                      <a:endParaRPr lang="de-DE" sz="1800" b="0"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1084982"/>
          </a:xfrm>
        </p:spPr>
        <p:txBody>
          <a:bodyPr/>
          <a:lstStyle/>
          <a:p>
            <a:r>
              <a:rPr lang="de-DE" dirty="0" smtClean="0"/>
              <a:t>Beziehung zu einem geistigen Schöpfer - Person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2.07: Beziehungen | PICA DNB/ZDB | Stand: 31.07.2015 | CC BY-NC-SA</a:t>
            </a:r>
            <a:endParaRPr lang="de-DE" dirty="0"/>
          </a:p>
        </p:txBody>
      </p:sp>
    </p:spTree>
    <p:extLst>
      <p:ext uri="{BB962C8B-B14F-4D97-AF65-F5344CB8AC3E}">
        <p14:creationId xmlns:p14="http://schemas.microsoft.com/office/powerpoint/2010/main" val="10457123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p:txBody>
          <a:bodyPr wrap="square"/>
          <a:lstStyle/>
          <a:p>
            <a:pPr marL="457200" indent="-457200">
              <a:buFont typeface="+mj-lt"/>
              <a:buAutoNum type="arabicPeriod"/>
            </a:pPr>
            <a:r>
              <a:rPr lang="de-DE" dirty="0" smtClean="0"/>
              <a:t>Grundsätzliches</a:t>
            </a:r>
          </a:p>
          <a:p>
            <a:pPr marL="457200" indent="-457200">
              <a:buFont typeface="+mj-lt"/>
              <a:buAutoNum type="arabicPeriod"/>
            </a:pPr>
            <a:r>
              <a:rPr lang="de-DE" dirty="0" smtClean="0"/>
              <a:t>Primärbeziehungen zwischen einem Werk, einer Expression, einer Manifestation und einem Exemplar</a:t>
            </a:r>
          </a:p>
          <a:p>
            <a:pPr marL="457200" indent="-457200">
              <a:buFont typeface="+mj-lt"/>
              <a:buAutoNum type="arabicPeriod"/>
            </a:pPr>
            <a:r>
              <a:rPr lang="de-DE" dirty="0" smtClean="0"/>
              <a:t>Beziehungen zu Personen, Familien und Körperschaften, die mit einer Ressource in Verbindung stehen</a:t>
            </a:r>
          </a:p>
          <a:p>
            <a:pPr marL="457200" indent="-457200">
              <a:buFont typeface="+mj-lt"/>
              <a:buAutoNum type="arabicPeriod"/>
            </a:pPr>
            <a:r>
              <a:rPr lang="de-DE" dirty="0" smtClean="0"/>
              <a:t>Beziehungen zwischen Werken, Expressionen, Manifestationen oder Exemplaren</a:t>
            </a:r>
            <a:endParaRPr lang="de-DE" sz="1800" dirty="0" smtClean="0"/>
          </a:p>
          <a:p>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9" name="Titel 1"/>
          <p:cNvSpPr>
            <a:spLocks noGrp="1"/>
          </p:cNvSpPr>
          <p:nvPr>
            <p:ph type="title"/>
          </p:nvPr>
        </p:nvSpPr>
        <p:spPr>
          <a:xfrm>
            <a:off x="251520" y="183778"/>
            <a:ext cx="8640960" cy="1084982"/>
          </a:xfrm>
        </p:spPr>
        <p:txBody>
          <a:bodyPr/>
          <a:lstStyle/>
          <a:p>
            <a:r>
              <a:rPr lang="de-DE" dirty="0" smtClean="0"/>
              <a:t>Beziehung zu einem geistigen Schöpfer - Körperschaft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2.07: Beziehungen | PICA DNB/ZDB | Stand: 31.07.2015 | CC BY-NC-SA</a:t>
            </a:r>
            <a:endParaRPr lang="de-DE" dirty="0"/>
          </a:p>
        </p:txBody>
      </p:sp>
      <p:graphicFrame>
        <p:nvGraphicFramePr>
          <p:cNvPr id="11" name="Tabelle 10"/>
          <p:cNvGraphicFramePr>
            <a:graphicFrameLocks noGrp="1"/>
          </p:cNvGraphicFramePr>
          <p:nvPr/>
        </p:nvGraphicFramePr>
        <p:xfrm>
          <a:off x="359736" y="1340768"/>
          <a:ext cx="8424528" cy="1920240"/>
        </p:xfrm>
        <a:graphic>
          <a:graphicData uri="http://schemas.openxmlformats.org/drawingml/2006/table">
            <a:tbl>
              <a:tblPr firstRow="1" bandRow="1">
                <a:tableStyleId>{5C22544A-7EE6-4342-B048-85BDC9FD1C3A}</a:tableStyleId>
              </a:tblPr>
              <a:tblGrid>
                <a:gridCol w="1008112"/>
                <a:gridCol w="936104"/>
                <a:gridCol w="3672000"/>
                <a:gridCol w="2808312"/>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p>
                  </a:txBody>
                  <a:tcPr anchor="ctr"/>
                </a:tc>
                <a:tc>
                  <a:txBody>
                    <a:bodyPr/>
                    <a:lstStyle/>
                    <a:p>
                      <a:r>
                        <a:rPr lang="de-DE" sz="1800" b="0" kern="1200" dirty="0" smtClean="0">
                          <a:solidFill>
                            <a:schemeClr val="dk1"/>
                          </a:solidFill>
                          <a:latin typeface="Verdana" pitchFamily="34" charset="0"/>
                          <a:ea typeface="+mn-ea"/>
                          <a:cs typeface="+mn-cs"/>
                        </a:rPr>
                        <a:t>Hamburgische Investitions- und Förderbank</a:t>
                      </a:r>
                      <a:endParaRPr lang="de-DE" sz="1800" b="0" dirty="0">
                        <a:latin typeface="Verdana" pitchFamily="34" charset="0"/>
                        <a:ea typeface="Verdana" pitchFamily="34" charset="0"/>
                        <a:cs typeface="Verdana" pitchFamily="34" charset="0"/>
                      </a:endParaRPr>
                    </a:p>
                  </a:txBody>
                  <a:tcPr anchor="ctr"/>
                </a:tc>
              </a:tr>
              <a:tr h="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b="0" dirty="0" smtClean="0">
                          <a:latin typeface="Verdana" pitchFamily="34" charset="0"/>
                          <a:ea typeface="Verdana" pitchFamily="34" charset="0"/>
                          <a:cs typeface="Verdana" pitchFamily="34" charset="0"/>
                        </a:rPr>
                        <a:t>Verfasser</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0457123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Beziehung zu einer sonstigen Person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2.07: Beziehungen | PICA DNB/ZDB | Stand: 31.07.2015 | CC BY-NC-SA</a:t>
            </a:r>
            <a:endParaRPr lang="de-DE" dirty="0"/>
          </a:p>
        </p:txBody>
      </p:sp>
      <p:graphicFrame>
        <p:nvGraphicFramePr>
          <p:cNvPr id="8" name="Tabelle 7"/>
          <p:cNvGraphicFramePr>
            <a:graphicFrameLocks noGrp="1"/>
          </p:cNvGraphicFramePr>
          <p:nvPr/>
        </p:nvGraphicFramePr>
        <p:xfrm>
          <a:off x="359736" y="980728"/>
          <a:ext cx="8424528" cy="1920240"/>
        </p:xfrm>
        <a:graphic>
          <a:graphicData uri="http://schemas.openxmlformats.org/drawingml/2006/table">
            <a:tbl>
              <a:tblPr firstRow="1" bandRow="1">
                <a:tableStyleId>{5C22544A-7EE6-4342-B048-85BDC9FD1C3A}</a:tableStyleId>
              </a:tblPr>
              <a:tblGrid>
                <a:gridCol w="1008112"/>
                <a:gridCol w="936104"/>
                <a:gridCol w="3672000"/>
                <a:gridCol w="2808312"/>
              </a:tblGrid>
              <a:tr h="27843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9777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19.3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Sonstige Person, die mit einem Werk in Beziehung steht</a:t>
                      </a:r>
                    </a:p>
                  </a:txBody>
                  <a:tcPr anchor="ctr"/>
                </a:tc>
                <a:tc>
                  <a:txBody>
                    <a:bodyPr/>
                    <a:lstStyle/>
                    <a:p>
                      <a:r>
                        <a:rPr lang="de-DE" sz="1800" kern="1200" dirty="0" smtClean="0">
                          <a:solidFill>
                            <a:schemeClr val="dk1"/>
                          </a:solidFill>
                          <a:latin typeface="Verdana" pitchFamily="34" charset="0"/>
                          <a:ea typeface="+mn-ea"/>
                          <a:cs typeface="+mn-cs"/>
                        </a:rPr>
                        <a:t>Russell, David O.,1958-</a:t>
                      </a:r>
                      <a:endParaRPr lang="de-DE" sz="1800" dirty="0">
                        <a:latin typeface="Verdana" pitchFamily="34" charset="0"/>
                        <a:ea typeface="Verdana" pitchFamily="34" charset="0"/>
                        <a:cs typeface="Verdana" pitchFamily="34" charset="0"/>
                      </a:endParaRPr>
                    </a:p>
                  </a:txBody>
                  <a:tcPr anchor="ctr"/>
                </a:tc>
              </a:tr>
              <a:tr h="27843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b="0" dirty="0" smtClean="0">
                          <a:latin typeface="Verdana" pitchFamily="34" charset="0"/>
                          <a:ea typeface="Verdana" pitchFamily="34" charset="0"/>
                          <a:cs typeface="Verdana" pitchFamily="34" charset="0"/>
                        </a:rPr>
                        <a:t>Filmregisseur</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0457123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
        <p:nvSpPr>
          <p:cNvPr id="9" name="Titel 1"/>
          <p:cNvSpPr>
            <a:spLocks noGrp="1"/>
          </p:cNvSpPr>
          <p:nvPr>
            <p:ph type="title"/>
          </p:nvPr>
        </p:nvSpPr>
        <p:spPr>
          <a:xfrm>
            <a:off x="251520" y="183778"/>
            <a:ext cx="8640960" cy="1084982"/>
          </a:xfrm>
        </p:spPr>
        <p:txBody>
          <a:bodyPr/>
          <a:lstStyle/>
          <a:p>
            <a:r>
              <a:rPr lang="de-DE" dirty="0" smtClean="0"/>
              <a:t>Beziehung zu einer sonstigen Körperschaft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2.07: Beziehungen | PICA DNB/ZDB | Stand: 31.07.2015 | CC BY-NC-SA</a:t>
            </a:r>
            <a:endParaRPr lang="de-DE" dirty="0"/>
          </a:p>
        </p:txBody>
      </p:sp>
      <p:sp>
        <p:nvSpPr>
          <p:cNvPr id="10" name="Textplatzhalter 2"/>
          <p:cNvSpPr>
            <a:spLocks noGrp="1"/>
          </p:cNvSpPr>
          <p:nvPr>
            <p:ph type="body" sz="quarter" idx="13"/>
          </p:nvPr>
        </p:nvSpPr>
        <p:spPr>
          <a:xfrm>
            <a:off x="251520" y="1196752"/>
            <a:ext cx="8640960" cy="1584176"/>
          </a:xfrm>
        </p:spPr>
        <p:txBody>
          <a:bodyPr wrap="square"/>
          <a:lstStyle/>
          <a:p>
            <a:pPr marL="0" indent="0">
              <a:buNone/>
            </a:pPr>
            <a:r>
              <a:rPr lang="de-DE" dirty="0" smtClean="0"/>
              <a:t>Beziehung zu einer sonstigen Körperschaft, wenn der Haupttitel nur einen Gattungsbegriff oder einen durch formale Attribute erweiterten Gattungsbegriff enthält oder nur aus einem solchen besteht</a:t>
            </a:r>
          </a:p>
        </p:txBody>
      </p:sp>
      <p:graphicFrame>
        <p:nvGraphicFramePr>
          <p:cNvPr id="8" name="Tabelle 7"/>
          <p:cNvGraphicFramePr>
            <a:graphicFrameLocks noGrp="1"/>
          </p:cNvGraphicFramePr>
          <p:nvPr/>
        </p:nvGraphicFramePr>
        <p:xfrm>
          <a:off x="359736" y="2924944"/>
          <a:ext cx="8424528" cy="2194560"/>
        </p:xfrm>
        <a:graphic>
          <a:graphicData uri="http://schemas.openxmlformats.org/drawingml/2006/table">
            <a:tbl>
              <a:tblPr firstRow="1" bandRow="1">
                <a:tableStyleId>{5C22544A-7EE6-4342-B048-85BDC9FD1C3A}</a:tableStyleId>
              </a:tblPr>
              <a:tblGrid>
                <a:gridCol w="1008112"/>
                <a:gridCol w="936104"/>
                <a:gridCol w="3672000"/>
                <a:gridCol w="2808312"/>
              </a:tblGrid>
              <a:tr h="27843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9777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W</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19.3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Sonstige Körperschaft, die mit einem Werk in Beziehung steht</a:t>
                      </a: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Hessen. Kultusministerium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27843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W</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Herausgebendes Organ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0457123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278647137"/>
              </p:ext>
            </p:extLst>
          </p:nvPr>
        </p:nvGraphicFramePr>
        <p:xfrm>
          <a:off x="359736" y="1340768"/>
          <a:ext cx="8424528" cy="1521121"/>
        </p:xfrm>
        <a:graphic>
          <a:graphicData uri="http://schemas.openxmlformats.org/drawingml/2006/table">
            <a:tbl>
              <a:tblPr firstRow="1" bandRow="1">
                <a:tableStyleId>{5C22544A-7EE6-4342-B048-85BDC9FD1C3A}</a:tableStyleId>
              </a:tblPr>
              <a:tblGrid>
                <a:gridCol w="1008112"/>
                <a:gridCol w="936104"/>
                <a:gridCol w="3672000"/>
                <a:gridCol w="2808312"/>
              </a:tblGrid>
              <a:tr h="49268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32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20.2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Mitwirkender</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Haas, 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1942-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32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b="0" dirty="0" smtClean="0">
                          <a:latin typeface="Verdana" pitchFamily="34" charset="0"/>
                          <a:ea typeface="Verdana" pitchFamily="34" charset="0"/>
                          <a:cs typeface="Verdana" pitchFamily="34" charset="0"/>
                        </a:rPr>
                        <a:t>Herausgeber</a:t>
                      </a:r>
                      <a:endParaRPr lang="de-DE" sz="1800" b="0"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1084982"/>
          </a:xfrm>
        </p:spPr>
        <p:txBody>
          <a:bodyPr/>
          <a:lstStyle/>
          <a:p>
            <a:r>
              <a:rPr lang="de-DE" dirty="0" smtClean="0"/>
              <a:t>Beziehung zu einem Mitwirkenden - Person - Beispiele</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2.07: Beziehungen | PICA DNB/ZDB | Stand: 31.07.2015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2278647137"/>
              </p:ext>
            </p:extLst>
          </p:nvPr>
        </p:nvGraphicFramePr>
        <p:xfrm>
          <a:off x="359736" y="3606694"/>
          <a:ext cx="8424528" cy="1406482"/>
        </p:xfrm>
        <a:graphic>
          <a:graphicData uri="http://schemas.openxmlformats.org/drawingml/2006/table">
            <a:tbl>
              <a:tblPr firstRow="1" bandRow="1">
                <a:tableStyleId>{5C22544A-7EE6-4342-B048-85BDC9FD1C3A}</a:tableStyleId>
              </a:tblPr>
              <a:tblGrid>
                <a:gridCol w="1008112"/>
                <a:gridCol w="936104"/>
                <a:gridCol w="3672000"/>
                <a:gridCol w="2808312"/>
              </a:tblGrid>
              <a:tr h="49268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32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20.2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Mitwirkender</a:t>
                      </a:r>
                    </a:p>
                  </a:txBody>
                  <a:tcPr anchor="ctr"/>
                </a:tc>
                <a:tc>
                  <a:txBody>
                    <a:bodyPr/>
                    <a:lstStyle/>
                    <a:p>
                      <a:r>
                        <a:rPr lang="de-DE" sz="1800" kern="1200" dirty="0" smtClean="0">
                          <a:solidFill>
                            <a:schemeClr val="dk1"/>
                          </a:solidFill>
                          <a:latin typeface="Verdana" pitchFamily="34" charset="0"/>
                          <a:ea typeface="+mn-ea"/>
                          <a:cs typeface="+mn-cs"/>
                        </a:rPr>
                        <a:t>Gräfe, Ursula, 1956-</a:t>
                      </a:r>
                      <a:endParaRPr lang="de-DE" sz="1800" dirty="0">
                        <a:latin typeface="Verdana" pitchFamily="34" charset="0"/>
                        <a:ea typeface="Verdana" pitchFamily="34" charset="0"/>
                        <a:cs typeface="Verdana" pitchFamily="34" charset="0"/>
                      </a:endParaRPr>
                    </a:p>
                  </a:txBody>
                  <a:tcPr anchor="ctr"/>
                </a:tc>
              </a:tr>
              <a:tr h="3832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b="0" dirty="0" smtClean="0">
                          <a:latin typeface="Verdana" pitchFamily="34" charset="0"/>
                          <a:ea typeface="Verdana" pitchFamily="34" charset="0"/>
                          <a:cs typeface="Verdana" pitchFamily="34" charset="0"/>
                        </a:rPr>
                        <a:t>Übersetzer</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04571230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
        <p:nvSpPr>
          <p:cNvPr id="9" name="Titel 1"/>
          <p:cNvSpPr>
            <a:spLocks noGrp="1"/>
          </p:cNvSpPr>
          <p:nvPr>
            <p:ph type="title"/>
          </p:nvPr>
        </p:nvSpPr>
        <p:spPr>
          <a:xfrm>
            <a:off x="251520" y="183778"/>
            <a:ext cx="8640960" cy="1084982"/>
          </a:xfrm>
        </p:spPr>
        <p:txBody>
          <a:bodyPr/>
          <a:lstStyle/>
          <a:p>
            <a:r>
              <a:rPr lang="de-DE" dirty="0" smtClean="0"/>
              <a:t>Beziehung zu einer Person - drei Beziehungskennzeichnungen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2.07: Beziehungen | PICA DNB/ZDB | Stand: 31.07.2015 | CC BY-NC-SA</a:t>
            </a:r>
            <a:endParaRPr lang="de-DE" dirty="0"/>
          </a:p>
        </p:txBody>
      </p:sp>
      <p:graphicFrame>
        <p:nvGraphicFramePr>
          <p:cNvPr id="8" name="Tabelle 7"/>
          <p:cNvGraphicFramePr>
            <a:graphicFrameLocks noGrp="1"/>
          </p:cNvGraphicFramePr>
          <p:nvPr/>
        </p:nvGraphicFramePr>
        <p:xfrm>
          <a:off x="359736" y="1340768"/>
          <a:ext cx="8424528" cy="3963930"/>
        </p:xfrm>
        <a:graphic>
          <a:graphicData uri="http://schemas.openxmlformats.org/drawingml/2006/table">
            <a:tbl>
              <a:tblPr firstRow="1" bandRow="1">
                <a:tableStyleId>{5C22544A-7EE6-4342-B048-85BDC9FD1C3A}</a:tableStyleId>
              </a:tblPr>
              <a:tblGrid>
                <a:gridCol w="1008112"/>
                <a:gridCol w="936104"/>
                <a:gridCol w="3672000"/>
                <a:gridCol w="2808312"/>
              </a:tblGrid>
              <a:tr h="27843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FRBR-Ebene</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97770">
                <a:tc>
                  <a:txBody>
                    <a:bodyPr/>
                    <a:lstStyle/>
                    <a:p>
                      <a:pPr>
                        <a:lnSpc>
                          <a:spcPts val="1600"/>
                        </a:lnSpc>
                        <a:spcBef>
                          <a:spcPts val="600"/>
                        </a:spcBef>
                        <a:spcAft>
                          <a:spcPts val="600"/>
                        </a:spcAft>
                      </a:pPr>
                      <a:r>
                        <a:rPr lang="de-DE" b="1" dirty="0" smtClean="0">
                          <a:latin typeface="Verdana" pitchFamily="34" charset="0"/>
                          <a:ea typeface="Verdana" panose="020B0604030504040204" pitchFamily="34" charset="0"/>
                          <a:cs typeface="Verdana" panose="020B0604030504040204" pitchFamily="34" charset="0"/>
                        </a:rPr>
                        <a:t>W</a:t>
                      </a:r>
                      <a:endParaRPr lang="de-DE" b="1" dirty="0">
                        <a:latin typeface="Verdana"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baseline="0" dirty="0" err="1" smtClean="0">
                          <a:solidFill>
                            <a:schemeClr val="dk1"/>
                          </a:solidFill>
                          <a:latin typeface="Verdana" pitchFamily="34" charset="0"/>
                          <a:ea typeface="+mn-ea"/>
                          <a:cs typeface="+mn-cs"/>
                        </a:rPr>
                        <a:t>Lennemann</a:t>
                      </a:r>
                      <a:r>
                        <a:rPr lang="de-DE" sz="1800" kern="1200" baseline="0" dirty="0" smtClean="0">
                          <a:solidFill>
                            <a:schemeClr val="dk1"/>
                          </a:solidFill>
                          <a:latin typeface="Verdana" pitchFamily="34" charset="0"/>
                          <a:ea typeface="+mn-ea"/>
                          <a:cs typeface="+mn-cs"/>
                        </a:rPr>
                        <a:t>, Peter, 1948- 	</a:t>
                      </a:r>
                    </a:p>
                  </a:txBody>
                  <a:tcPr anchor="ctr"/>
                </a:tc>
              </a:tr>
              <a:tr h="397770">
                <a:tc>
                  <a:txBody>
                    <a:bodyPr/>
                    <a:lstStyle/>
                    <a:p>
                      <a:pPr>
                        <a:lnSpc>
                          <a:spcPts val="1600"/>
                        </a:lnSpc>
                        <a:spcBef>
                          <a:spcPts val="600"/>
                        </a:spcBef>
                        <a:spcAft>
                          <a:spcPts val="600"/>
                        </a:spcAft>
                      </a:pPr>
                      <a:r>
                        <a:rPr lang="de-DE" b="0" dirty="0" smtClean="0">
                          <a:latin typeface="Verdana" pitchFamily="34" charset="0"/>
                          <a:ea typeface="Verdana" panose="020B0604030504040204" pitchFamily="34" charset="0"/>
                          <a:cs typeface="Verdana" panose="020B0604030504040204" pitchFamily="34" charset="0"/>
                        </a:rPr>
                        <a:t>W</a:t>
                      </a:r>
                      <a:endParaRPr lang="de-DE" b="0" dirty="0">
                        <a:latin typeface="Verdana"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dirty="0" smtClean="0">
                          <a:latin typeface="Verdana" pitchFamily="34" charset="0"/>
                          <a:ea typeface="Verdana" pitchFamily="34" charset="0"/>
                          <a:cs typeface="Verdana" pitchFamily="34" charset="0"/>
                        </a:rPr>
                        <a:t>Verfasser</a:t>
                      </a:r>
                      <a:endParaRPr lang="de-DE" sz="1800" dirty="0">
                        <a:latin typeface="Verdana" pitchFamily="34" charset="0"/>
                        <a:ea typeface="Verdana" pitchFamily="34" charset="0"/>
                        <a:cs typeface="Verdana" pitchFamily="34" charset="0"/>
                      </a:endParaRPr>
                    </a:p>
                  </a:txBody>
                  <a:tcPr anchor="ctr"/>
                </a:tc>
              </a:tr>
              <a:tr h="397770">
                <a:tc>
                  <a:txBody>
                    <a:bodyPr/>
                    <a:lstStyle/>
                    <a:p>
                      <a:pPr>
                        <a:lnSpc>
                          <a:spcPts val="1600"/>
                        </a:lnSpc>
                        <a:spcBef>
                          <a:spcPts val="600"/>
                        </a:spcBef>
                        <a:spcAft>
                          <a:spcPts val="600"/>
                        </a:spcAft>
                      </a:pPr>
                      <a:r>
                        <a:rPr lang="de-DE" b="0" dirty="0" smtClean="0">
                          <a:latin typeface="Verdana" pitchFamily="34" charset="0"/>
                          <a:ea typeface="Verdana" panose="020B0604030504040204" pitchFamily="34" charset="0"/>
                          <a:cs typeface="Verdana" panose="020B0604030504040204" pitchFamily="34" charset="0"/>
                        </a:rPr>
                        <a:t>W</a:t>
                      </a:r>
                      <a:endParaRPr lang="de-DE" b="0" dirty="0">
                        <a:latin typeface="Verdana"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kern="1200" baseline="0" dirty="0" smtClean="0">
                          <a:latin typeface="Verdana" pitchFamily="34" charset="0"/>
                          <a:ea typeface="Verdana" pitchFamily="34" charset="0"/>
                          <a:cs typeface="Verdana" pitchFamily="34" charset="0"/>
                        </a:rPr>
                        <a:t>19.3</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Sonstige Person, die mit einem Werk in Beziehung steht</a:t>
                      </a:r>
                    </a:p>
                  </a:txBody>
                  <a:tcPr anchor="ctr"/>
                </a:tc>
                <a:tc>
                  <a:txBody>
                    <a:bodyPr/>
                    <a:lstStyle/>
                    <a:p>
                      <a:r>
                        <a:rPr lang="de-DE" sz="1800" kern="1200" baseline="0" dirty="0" err="1" smtClean="0">
                          <a:solidFill>
                            <a:schemeClr val="dk1"/>
                          </a:solidFill>
                          <a:latin typeface="Verdana" pitchFamily="34" charset="0"/>
                          <a:ea typeface="+mn-ea"/>
                          <a:cs typeface="+mn-cs"/>
                        </a:rPr>
                        <a:t>Lennemann</a:t>
                      </a:r>
                      <a:r>
                        <a:rPr lang="de-DE" sz="1800" kern="1200" baseline="0" dirty="0" smtClean="0">
                          <a:solidFill>
                            <a:schemeClr val="dk1"/>
                          </a:solidFill>
                          <a:latin typeface="Verdana" pitchFamily="34" charset="0"/>
                          <a:ea typeface="+mn-ea"/>
                          <a:cs typeface="+mn-cs"/>
                        </a:rPr>
                        <a:t>, Peter, 1948- </a:t>
                      </a:r>
                    </a:p>
                  </a:txBody>
                  <a:tcPr anchor="ctr"/>
                </a:tc>
              </a:tr>
              <a:tr h="278439">
                <a:tc>
                  <a:txBody>
                    <a:bodyPr/>
                    <a:lstStyle/>
                    <a:p>
                      <a:pPr>
                        <a:lnSpc>
                          <a:spcPts val="1600"/>
                        </a:lnSpc>
                        <a:spcBef>
                          <a:spcPts val="600"/>
                        </a:spcBef>
                        <a:spcAft>
                          <a:spcPts val="600"/>
                        </a:spcAft>
                      </a:pPr>
                      <a:r>
                        <a:rPr lang="de-DE" b="0" dirty="0" smtClean="0">
                          <a:latin typeface="Verdana" pitchFamily="34" charset="0"/>
                          <a:ea typeface="Verdana" panose="020B0604030504040204" pitchFamily="34" charset="0"/>
                          <a:cs typeface="Verdana" panose="020B0604030504040204" pitchFamily="34" charset="0"/>
                        </a:rPr>
                        <a:t>W</a:t>
                      </a:r>
                      <a:endParaRPr lang="de-DE" b="0" dirty="0">
                        <a:latin typeface="Verdana"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kern="1200" baseline="0" dirty="0" smtClean="0">
                          <a:solidFill>
                            <a:schemeClr val="dk1"/>
                          </a:solidFill>
                          <a:latin typeface="Verdana" pitchFamily="34" charset="0"/>
                          <a:ea typeface="+mn-ea"/>
                          <a:cs typeface="+mn-cs"/>
                        </a:rPr>
                        <a:t>Produzent </a:t>
                      </a:r>
                    </a:p>
                  </a:txBody>
                  <a:tcPr anchor="ctr"/>
                </a:tc>
              </a:tr>
              <a:tr h="278439">
                <a:tc>
                  <a:txBody>
                    <a:bodyPr/>
                    <a:lstStyle/>
                    <a:p>
                      <a:pPr>
                        <a:lnSpc>
                          <a:spcPts val="1600"/>
                        </a:lnSpc>
                        <a:spcBef>
                          <a:spcPts val="600"/>
                        </a:spcBef>
                        <a:spcAft>
                          <a:spcPts val="600"/>
                        </a:spcAft>
                      </a:pPr>
                      <a:r>
                        <a:rPr lang="de-DE" b="0" dirty="0" smtClean="0">
                          <a:latin typeface="Verdana" pitchFamily="34" charset="0"/>
                          <a:ea typeface="Verdana" panose="020B0604030504040204" pitchFamily="34" charset="0"/>
                          <a:cs typeface="Verdana" panose="020B0604030504040204" pitchFamily="34" charset="0"/>
                        </a:rPr>
                        <a:t>E</a:t>
                      </a:r>
                      <a:endParaRPr lang="de-DE" b="0" dirty="0">
                        <a:latin typeface="Verdana"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20.2</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Mitwirkender</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baseline="0" dirty="0" err="1" smtClean="0">
                          <a:solidFill>
                            <a:schemeClr val="dk1"/>
                          </a:solidFill>
                          <a:latin typeface="Verdana" pitchFamily="34" charset="0"/>
                          <a:ea typeface="+mn-ea"/>
                          <a:cs typeface="+mn-cs"/>
                        </a:rPr>
                        <a:t>Lennemann</a:t>
                      </a:r>
                      <a:r>
                        <a:rPr lang="de-DE" sz="1800" kern="1200" baseline="0" dirty="0" smtClean="0">
                          <a:solidFill>
                            <a:schemeClr val="dk1"/>
                          </a:solidFill>
                          <a:latin typeface="Verdana" pitchFamily="34" charset="0"/>
                          <a:ea typeface="+mn-ea"/>
                          <a:cs typeface="+mn-cs"/>
                        </a:rPr>
                        <a:t>, Peter, 1948- </a:t>
                      </a:r>
                    </a:p>
                  </a:txBody>
                  <a:tcPr anchor="ctr"/>
                </a:tc>
              </a:tr>
              <a:tr h="278439">
                <a:tc>
                  <a:txBody>
                    <a:bodyPr/>
                    <a:lstStyle/>
                    <a:p>
                      <a:pPr>
                        <a:lnSpc>
                          <a:spcPts val="1600"/>
                        </a:lnSpc>
                        <a:spcBef>
                          <a:spcPts val="600"/>
                        </a:spcBef>
                        <a:spcAft>
                          <a:spcPts val="600"/>
                        </a:spcAft>
                      </a:pPr>
                      <a:r>
                        <a:rPr lang="de-DE" b="0" dirty="0" smtClean="0">
                          <a:latin typeface="Verdana" pitchFamily="34" charset="0"/>
                          <a:ea typeface="Verdana" panose="020B0604030504040204" pitchFamily="34" charset="0"/>
                          <a:cs typeface="Verdana" panose="020B0604030504040204" pitchFamily="34" charset="0"/>
                        </a:rPr>
                        <a:t>E</a:t>
                      </a:r>
                      <a:endParaRPr lang="de-DE" b="0" dirty="0">
                        <a:latin typeface="Verdana"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p>
                  </a:txBody>
                  <a:tcPr anchor="ctr"/>
                </a:tc>
                <a:tc>
                  <a:txBody>
                    <a:bodyPr/>
                    <a:lstStyle/>
                    <a:p>
                      <a:r>
                        <a:rPr lang="de-DE" sz="1800" kern="1200" baseline="0" dirty="0" smtClean="0">
                          <a:solidFill>
                            <a:schemeClr val="dk1"/>
                          </a:solidFill>
                          <a:latin typeface="Verdana" pitchFamily="34" charset="0"/>
                          <a:ea typeface="+mn-ea"/>
                          <a:cs typeface="+mn-cs"/>
                        </a:rPr>
                        <a:t>Tonmeister</a:t>
                      </a:r>
                    </a:p>
                  </a:txBody>
                  <a:tcPr anchor="ctr"/>
                </a:tc>
              </a:tr>
            </a:tbl>
          </a:graphicData>
        </a:graphic>
      </p:graphicFrame>
    </p:spTree>
    <p:extLst>
      <p:ext uri="{BB962C8B-B14F-4D97-AF65-F5344CB8AC3E}">
        <p14:creationId xmlns:p14="http://schemas.microsoft.com/office/powerpoint/2010/main" val="10457123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4. Beziehungen zwischen Werken, Expressionen, Manifestationen oder Exemplaren</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35</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2.07: Beziehungen | PICA DNB/ZDB | Stand: 31.07.2015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Geltungsbereich</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24.0, 25.0, 26.0, 27.0, 28.0</a:t>
            </a:r>
          </a:p>
          <a:p>
            <a:r>
              <a:rPr lang="de-DE" dirty="0" smtClean="0"/>
              <a:t>FRBR-Gruppe 1 zu FRBR-Gruppe 1</a:t>
            </a:r>
            <a:endParaRPr lang="de-DE" sz="1800" dirty="0" smtClean="0"/>
          </a:p>
          <a:p>
            <a:pPr>
              <a:buNone/>
            </a:pPr>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pic>
        <p:nvPicPr>
          <p:cNvPr id="52" name="Grafik 10"/>
          <p:cNvPicPr/>
          <p:nvPr/>
        </p:nvPicPr>
        <p:blipFill rotWithShape="1">
          <a:blip r:embed="rId2" cstate="print">
            <a:extLst>
              <a:ext uri="{28A0092B-C50C-407E-A947-70E740481C1C}">
                <a14:useLocalDpi xmlns:a14="http://schemas.microsoft.com/office/drawing/2010/main" val="0"/>
              </a:ext>
            </a:extLst>
          </a:blip>
          <a:srcRect l="42314" t="34427" r="27273" b="27047"/>
          <a:stretch/>
        </p:blipFill>
        <p:spPr bwMode="auto">
          <a:xfrm>
            <a:off x="791580" y="1916832"/>
            <a:ext cx="7560840" cy="417646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24.3 </a:t>
            </a:r>
          </a:p>
          <a:p>
            <a:r>
              <a:rPr lang="de-DE" dirty="0" smtClean="0"/>
              <a:t>Das Erfassen von </a:t>
            </a:r>
            <a:r>
              <a:rPr lang="de-DE" b="1" dirty="0" smtClean="0"/>
              <a:t>Beziehungen</a:t>
            </a:r>
            <a:r>
              <a:rPr lang="de-DE" dirty="0" smtClean="0"/>
              <a:t> zwischen miteinander in Beziehung stehenden </a:t>
            </a:r>
            <a:r>
              <a:rPr lang="de-DE" b="1" dirty="0" smtClean="0"/>
              <a:t>Werken, Expressionen und Exemplaren</a:t>
            </a:r>
            <a:r>
              <a:rPr lang="de-DE" dirty="0" smtClean="0"/>
              <a:t> ist </a:t>
            </a:r>
            <a:r>
              <a:rPr lang="de-DE" b="1" dirty="0" smtClean="0"/>
              <a:t>nicht</a:t>
            </a:r>
            <a:r>
              <a:rPr lang="de-DE" dirty="0" smtClean="0"/>
              <a:t> erforderlich.</a:t>
            </a:r>
          </a:p>
          <a:p>
            <a:pPr>
              <a:buNone/>
            </a:pPr>
            <a:r>
              <a:rPr lang="de-DE" dirty="0" smtClean="0"/>
              <a:t>RDA 27.1 D-A-CH</a:t>
            </a:r>
          </a:p>
          <a:p>
            <a:r>
              <a:rPr lang="de-DE" dirty="0" smtClean="0"/>
              <a:t>Zusatzelement bei der Reproduktion einer Manifestation in einer anderen physischen Form (auf einem anderen Datenträger oder als Online-Ressource)</a:t>
            </a:r>
          </a:p>
          <a:p>
            <a:endParaRPr lang="de-DE" sz="24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pic>
        <p:nvPicPr>
          <p:cNvPr id="6" name="Grafik 5" descr="http://access.rdatoolkit.org/images/rdalink.pn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7704" y="980728"/>
            <a:ext cx="493081" cy="205929"/>
          </a:xfrm>
          <a:prstGeom prst="rect">
            <a:avLst/>
          </a:prstGeom>
          <a:noFill/>
          <a:ln>
            <a:noFill/>
          </a:ln>
        </p:spPr>
      </p:pic>
      <p:pic>
        <p:nvPicPr>
          <p:cNvPr id="7" name="Grafik 6" descr="http://access.rdatoolkit.org/images/rdalink.png">
            <a:hlinkClick r:id="rId4"/>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3848" y="2924944"/>
            <a:ext cx="493081" cy="205929"/>
          </a:xfrm>
          <a:prstGeom prst="rect">
            <a:avLst/>
          </a:prstGeom>
          <a:noFill/>
          <a:ln>
            <a:no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 - Beziehungskennzeichnung</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24.5 D-A-CH</a:t>
            </a:r>
          </a:p>
          <a:p>
            <a:r>
              <a:rPr lang="de-DE" dirty="0" smtClean="0"/>
              <a:t>Das Erfassen der Beziehungskennzeichnung ist </a:t>
            </a:r>
            <a:r>
              <a:rPr lang="de-DE" b="1" dirty="0" smtClean="0"/>
              <a:t>ein</a:t>
            </a:r>
            <a:r>
              <a:rPr lang="de-DE" dirty="0" smtClean="0"/>
              <a:t> Standardelement.</a:t>
            </a:r>
          </a:p>
          <a:p>
            <a:r>
              <a:rPr lang="de-DE" dirty="0" smtClean="0"/>
              <a:t>Wird die Beziehung in unstrukturierter Form angegeben oder wenn das jeweilige Feld es ausdrückt, kann auf das Erfassen der Beziehungskennzeichnung verzichtet werden.</a:t>
            </a:r>
          </a:p>
          <a:p>
            <a:pPr>
              <a:buNone/>
            </a:pPr>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pic>
        <p:nvPicPr>
          <p:cNvPr id="6" name="Grafik 5" descr="http://access.rdatoolkit.org/images/rdalink.pn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14823" y="980728"/>
            <a:ext cx="493081" cy="205929"/>
          </a:xfrm>
          <a:prstGeom prst="rect">
            <a:avLst/>
          </a:prstGeom>
          <a:noFill/>
          <a:ln>
            <a:no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a:t>
            </a:r>
            <a:endParaRPr lang="de-DE" dirty="0"/>
          </a:p>
        </p:txBody>
      </p:sp>
      <p:sp>
        <p:nvSpPr>
          <p:cNvPr id="3" name="Textplatzhalter 2"/>
          <p:cNvSpPr>
            <a:spLocks noGrp="1"/>
          </p:cNvSpPr>
          <p:nvPr>
            <p:ph type="body" sz="quarter" idx="13"/>
          </p:nvPr>
        </p:nvSpPr>
        <p:spPr/>
        <p:txBody>
          <a:bodyPr wrap="square"/>
          <a:lstStyle/>
          <a:p>
            <a:pPr>
              <a:buNone/>
            </a:pPr>
            <a:r>
              <a:rPr lang="de-DE" dirty="0" smtClean="0"/>
              <a:t>RDA 24.4</a:t>
            </a:r>
          </a:p>
          <a:p>
            <a:r>
              <a:rPr lang="de-DE" dirty="0" smtClean="0"/>
              <a:t>normierten Sucheinstieg und/oder </a:t>
            </a:r>
            <a:r>
              <a:rPr lang="de-DE" dirty="0" err="1" smtClean="0"/>
              <a:t>Identifikator</a:t>
            </a:r>
            <a:r>
              <a:rPr lang="de-DE" dirty="0" smtClean="0"/>
              <a:t> erfassen</a:t>
            </a:r>
          </a:p>
          <a:p>
            <a:r>
              <a:rPr lang="de-DE" dirty="0" smtClean="0"/>
              <a:t>kann auch in Form einer strukturierten oder unstrukturierten Beschreibung des in Beziehung stehenden Werkes, der in Beziehung stehenden Expression oder Manifestation oder des in Beziehung stehenden Exemplars erfolgen </a:t>
            </a:r>
          </a:p>
          <a:p>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39</a:t>
            </a:fld>
            <a:endParaRPr lang="de-DE"/>
          </a:p>
        </p:txBody>
      </p:sp>
      <p:pic>
        <p:nvPicPr>
          <p:cNvPr id="6" name="Grafik 5" descr="http://access.rdatoolkit.org/images/rdalink.pn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18679" y="990823"/>
            <a:ext cx="493081" cy="205929"/>
          </a:xfrm>
          <a:prstGeom prst="rect">
            <a:avLst/>
          </a:prstGeom>
          <a:noFill/>
          <a:ln>
            <a:no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564904"/>
            <a:ext cx="8229600" cy="1143000"/>
          </a:xfrm>
        </p:spPr>
        <p:txBody>
          <a:bodyPr/>
          <a:lstStyle/>
          <a:p>
            <a:pPr algn="ctr"/>
            <a:r>
              <a:rPr lang="de-DE" dirty="0" smtClean="0"/>
              <a:t>1. Grundsätzliches</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2.07: Beziehungen | PICA DNB/ZDB | Stand: 31.07.2015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Beziehungskennzeichnung - 1</a:t>
            </a:r>
            <a:endParaRPr lang="de-DE" dirty="0"/>
          </a:p>
        </p:txBody>
      </p:sp>
      <p:sp>
        <p:nvSpPr>
          <p:cNvPr id="3" name="Textplatzhalter 2"/>
          <p:cNvSpPr>
            <a:spLocks noGrp="1"/>
          </p:cNvSpPr>
          <p:nvPr>
            <p:ph type="body" sz="quarter" idx="13"/>
          </p:nvPr>
        </p:nvSpPr>
        <p:spPr/>
        <p:txBody>
          <a:bodyPr wrap="square"/>
          <a:lstStyle/>
          <a:p>
            <a:r>
              <a:rPr lang="de-DE" dirty="0" smtClean="0"/>
              <a:t>Textstring und/oder Code erfassen</a:t>
            </a:r>
          </a:p>
          <a:p>
            <a:r>
              <a:rPr lang="de-DE" dirty="0" smtClean="0"/>
              <a:t>Textstring immer mit großem Anfangsbuchstaben erfassen</a:t>
            </a:r>
          </a:p>
          <a:p>
            <a:r>
              <a:rPr lang="de-DE" dirty="0" smtClean="0"/>
              <a:t>so spezifisch wie möglich erfassen</a:t>
            </a:r>
          </a:p>
          <a:p>
            <a:r>
              <a:rPr lang="de-DE" dirty="0" smtClean="0"/>
              <a:t>die Angaben zur FRBR-Ebene in runden Klammern entfallen</a:t>
            </a:r>
          </a:p>
          <a:p>
            <a:endParaRPr lang="de-DE" dirty="0" smtClean="0"/>
          </a:p>
          <a:p>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Beziehungskennzeichnung - 2</a:t>
            </a:r>
            <a:endParaRPr lang="de-DE" dirty="0"/>
          </a:p>
        </p:txBody>
      </p:sp>
      <p:sp>
        <p:nvSpPr>
          <p:cNvPr id="3" name="Textplatzhalter 2"/>
          <p:cNvSpPr>
            <a:spLocks noGrp="1"/>
          </p:cNvSpPr>
          <p:nvPr>
            <p:ph type="body" sz="quarter" idx="13"/>
          </p:nvPr>
        </p:nvSpPr>
        <p:spPr/>
        <p:txBody>
          <a:bodyPr wrap="square"/>
          <a:lstStyle/>
          <a:p>
            <a:r>
              <a:rPr lang="de-DE" dirty="0" smtClean="0"/>
              <a:t>selbst geprägte Beziehungskennzeichnungen sind nicht zulässig; gibt es keine passende oder besteht Unsicherheit über die genaue Art der Beziehung, so wird stattdessen der Elementnamen als Beziehungskennzeichnung (also z. B. „in Beziehung stehendes Werk“) vergeben</a:t>
            </a:r>
          </a:p>
          <a:p>
            <a:r>
              <a:rPr lang="de-DE" dirty="0" smtClean="0"/>
              <a:t>sind mehrere Beziehungskennzeichnungen zutreffend, so können mehrere Beziehungen angelegt werden</a:t>
            </a:r>
          </a:p>
          <a:p>
            <a:endParaRPr lang="de-DE" dirty="0" smtClean="0"/>
          </a:p>
          <a:p>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84982"/>
          </a:xfrm>
        </p:spPr>
        <p:txBody>
          <a:bodyPr/>
          <a:lstStyle/>
          <a:p>
            <a:r>
              <a:rPr lang="de-DE" dirty="0" smtClean="0"/>
              <a:t>Erfassen der Beziehungskennzeichnung - Anhang</a:t>
            </a:r>
            <a:endParaRPr lang="de-DE" dirty="0"/>
          </a:p>
        </p:txBody>
      </p:sp>
      <p:sp>
        <p:nvSpPr>
          <p:cNvPr id="3" name="Textplatzhalter 2"/>
          <p:cNvSpPr>
            <a:spLocks noGrp="1"/>
          </p:cNvSpPr>
          <p:nvPr>
            <p:ph type="body" sz="quarter" idx="13"/>
          </p:nvPr>
        </p:nvSpPr>
        <p:spPr>
          <a:xfrm>
            <a:off x="251520" y="1268760"/>
            <a:ext cx="8640960" cy="5040560"/>
          </a:xfrm>
        </p:spPr>
        <p:txBody>
          <a:bodyPr wrap="square"/>
          <a:lstStyle/>
          <a:p>
            <a:pPr>
              <a:buNone/>
            </a:pPr>
            <a:r>
              <a:rPr lang="de-DE" dirty="0" smtClean="0"/>
              <a:t>RDA-Anhang J </a:t>
            </a:r>
          </a:p>
          <a:p>
            <a:r>
              <a:rPr lang="de-DE" dirty="0" smtClean="0"/>
              <a:t>Liste der Beziehungskennzeichnungen sowie deren Definition</a:t>
            </a:r>
          </a:p>
          <a:p>
            <a:r>
              <a:rPr lang="de-DE" dirty="0" smtClean="0"/>
              <a:t>gegliedert nach den FRBR-Ebenen der Gruppe 1 (Werk, Expression, Manifestation, Exemplar)</a:t>
            </a:r>
          </a:p>
          <a:p>
            <a:pPr>
              <a:buNone/>
            </a:pPr>
            <a:endParaRPr lang="de-DE" dirty="0" smtClean="0"/>
          </a:p>
          <a:p>
            <a:pPr>
              <a:buNone/>
            </a:pPr>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42</a:t>
            </a:fld>
            <a:endParaRPr lang="de-DE"/>
          </a:p>
        </p:txBody>
      </p:sp>
      <p:pic>
        <p:nvPicPr>
          <p:cNvPr id="6" name="Grafik 5" descr="http://access.rdatoolkit.org/images/rdalink.pn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27784" y="1422871"/>
            <a:ext cx="493081" cy="205929"/>
          </a:xfrm>
          <a:prstGeom prst="rect">
            <a:avLst/>
          </a:prstGeom>
          <a:noFill/>
          <a:ln>
            <a:no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43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389116426"/>
              </p:ext>
            </p:extLst>
          </p:nvPr>
        </p:nvGraphicFramePr>
        <p:xfrm>
          <a:off x="323528" y="1268760"/>
          <a:ext cx="8640960" cy="4907280"/>
        </p:xfrm>
        <a:graphic>
          <a:graphicData uri="http://schemas.openxmlformats.org/drawingml/2006/table">
            <a:tbl>
              <a:tblPr firstRow="1" bandRow="1">
                <a:tableStyleId>{5C22544A-7EE6-4342-B048-85BDC9FD1C3A}</a:tableStyleId>
              </a:tblPr>
              <a:tblGrid>
                <a:gridCol w="2196040"/>
                <a:gridCol w="2268456"/>
                <a:gridCol w="2304256"/>
                <a:gridCol w="1872208"/>
              </a:tblGrid>
              <a:tr h="4194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Werk</a:t>
                      </a:r>
                    </a:p>
                    <a:p>
                      <a:r>
                        <a:rPr lang="de-DE" b="1" dirty="0" smtClean="0">
                          <a:latin typeface="Verdana" panose="020B0604030504040204" pitchFamily="34" charset="0"/>
                          <a:ea typeface="Verdana" panose="020B0604030504040204" pitchFamily="34" charset="0"/>
                          <a:cs typeface="Verdana" panose="020B0604030504040204" pitchFamily="34" charset="0"/>
                        </a:rPr>
                        <a:t>RDA J.2</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Expression</a:t>
                      </a:r>
                    </a:p>
                    <a:p>
                      <a:r>
                        <a:rPr lang="de-DE" dirty="0" smtClean="0">
                          <a:latin typeface="Verdana" panose="020B0604030504040204" pitchFamily="34" charset="0"/>
                          <a:ea typeface="Verdana" panose="020B0604030504040204" pitchFamily="34" charset="0"/>
                          <a:cs typeface="Verdana" panose="020B0604030504040204" pitchFamily="34" charset="0"/>
                        </a:rPr>
                        <a:t>RDA J.3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Manifestation</a:t>
                      </a:r>
                    </a:p>
                    <a:p>
                      <a:r>
                        <a:rPr lang="de-DE" dirty="0" smtClean="0">
                          <a:latin typeface="Verdana" panose="020B0604030504040204" pitchFamily="34" charset="0"/>
                          <a:ea typeface="Verdana" panose="020B0604030504040204" pitchFamily="34" charset="0"/>
                          <a:cs typeface="Verdana" panose="020B0604030504040204" pitchFamily="34" charset="0"/>
                        </a:rPr>
                        <a:t>RDA J.4</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Exemplar</a:t>
                      </a:r>
                    </a:p>
                    <a:p>
                      <a:r>
                        <a:rPr lang="de-DE" dirty="0" smtClean="0">
                          <a:latin typeface="Verdana" panose="020B0604030504040204" pitchFamily="34" charset="0"/>
                          <a:ea typeface="Verdana" panose="020B0604030504040204" pitchFamily="34" charset="0"/>
                          <a:cs typeface="Verdana" panose="020B0604030504040204" pitchFamily="34" charset="0"/>
                        </a:rPr>
                        <a:t>RDA J.5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6000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J.2.2</a:t>
                      </a:r>
                    </a:p>
                    <a:p>
                      <a:pPr>
                        <a:lnSpc>
                          <a:spcPts val="1600"/>
                        </a:lnSpc>
                        <a:spcBef>
                          <a:spcPts val="600"/>
                        </a:spcBef>
                        <a:spcAft>
                          <a:spcPts val="600"/>
                        </a:spcAft>
                      </a:pPr>
                      <a:r>
                        <a:rPr lang="de-DE" sz="1800" kern="1200" dirty="0" smtClean="0">
                          <a:solidFill>
                            <a:schemeClr val="dk1"/>
                          </a:solidFill>
                          <a:latin typeface="Verdana" pitchFamily="34" charset="0"/>
                          <a:ea typeface="+mn-ea"/>
                          <a:cs typeface="+mn-cs"/>
                        </a:rPr>
                        <a:t>Abgeleitete Beziehungen </a:t>
                      </a:r>
                      <a:r>
                        <a:rPr lang="de-DE" sz="1400" kern="1200" dirty="0" smtClean="0">
                          <a:solidFill>
                            <a:schemeClr val="dk1"/>
                          </a:solidFill>
                          <a:latin typeface="Verdana" pitchFamily="34" charset="0"/>
                          <a:ea typeface="+mn-ea"/>
                          <a:cs typeface="+mn-cs"/>
                        </a:rPr>
                        <a:t>4249</a:t>
                      </a:r>
                      <a:endParaRPr lang="de-DE" sz="1400" b="0" dirty="0">
                        <a:latin typeface="Verdana"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J.3.2</a:t>
                      </a:r>
                    </a:p>
                    <a:p>
                      <a:pPr>
                        <a:lnSpc>
                          <a:spcPts val="1600"/>
                        </a:lnSpc>
                        <a:spcBef>
                          <a:spcPts val="600"/>
                        </a:spcBef>
                        <a:spcAft>
                          <a:spcPts val="600"/>
                        </a:spcAft>
                      </a:pPr>
                      <a:r>
                        <a:rPr lang="de-DE" sz="1800" kern="1200" dirty="0" smtClean="0">
                          <a:solidFill>
                            <a:schemeClr val="dk1"/>
                          </a:solidFill>
                          <a:latin typeface="Verdana" pitchFamily="34" charset="0"/>
                          <a:ea typeface="+mn-ea"/>
                          <a:cs typeface="+mn-cs"/>
                        </a:rPr>
                        <a:t>Abgeleitete Beziehungen </a:t>
                      </a:r>
                      <a:r>
                        <a:rPr lang="de-DE" sz="1400" kern="1200" dirty="0" smtClean="0">
                          <a:solidFill>
                            <a:schemeClr val="dk1"/>
                          </a:solidFill>
                          <a:latin typeface="Verdana" pitchFamily="34" charset="0"/>
                          <a:ea typeface="+mn-ea"/>
                          <a:cs typeface="+mn-cs"/>
                        </a:rPr>
                        <a:t>4249</a:t>
                      </a:r>
                      <a:endParaRPr lang="de-DE" sz="1400" b="0" dirty="0">
                        <a:latin typeface="Verdana"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J.4.2</a:t>
                      </a:r>
                    </a:p>
                    <a:p>
                      <a:pPr>
                        <a:lnSpc>
                          <a:spcPts val="1600"/>
                        </a:lnSpc>
                        <a:spcBef>
                          <a:spcPts val="600"/>
                        </a:spcBef>
                        <a:spcAft>
                          <a:spcPts val="600"/>
                        </a:spcAft>
                      </a:pPr>
                      <a:r>
                        <a:rPr lang="de-DE" sz="1800" kern="1200" dirty="0" smtClean="0">
                          <a:solidFill>
                            <a:schemeClr val="dk1"/>
                          </a:solidFill>
                          <a:latin typeface="Verdana" pitchFamily="34" charset="0"/>
                          <a:ea typeface="+mn-ea"/>
                          <a:cs typeface="+mn-cs"/>
                        </a:rPr>
                        <a:t>Äquivalenz-</a:t>
                      </a:r>
                      <a:br>
                        <a:rPr lang="de-DE" sz="1800" kern="1200" dirty="0" smtClean="0">
                          <a:solidFill>
                            <a:schemeClr val="dk1"/>
                          </a:solidFill>
                          <a:latin typeface="Verdana" pitchFamily="34" charset="0"/>
                          <a:ea typeface="+mn-ea"/>
                          <a:cs typeface="+mn-cs"/>
                        </a:rPr>
                      </a:br>
                      <a:r>
                        <a:rPr lang="de-DE" sz="1800" kern="1200" dirty="0" err="1" smtClean="0">
                          <a:solidFill>
                            <a:schemeClr val="dk1"/>
                          </a:solidFill>
                          <a:latin typeface="Verdana" pitchFamily="34" charset="0"/>
                          <a:ea typeface="+mn-ea"/>
                          <a:cs typeface="+mn-cs"/>
                        </a:rPr>
                        <a:t>beziehungen</a:t>
                      </a:r>
                      <a:r>
                        <a:rPr lang="de-DE" sz="1800" kern="1200" dirty="0" smtClean="0">
                          <a:solidFill>
                            <a:schemeClr val="dk1"/>
                          </a:solidFill>
                          <a:latin typeface="Verdana" pitchFamily="34" charset="0"/>
                          <a:ea typeface="+mn-ea"/>
                          <a:cs typeface="+mn-cs"/>
                        </a:rPr>
                        <a:t> </a:t>
                      </a:r>
                      <a:r>
                        <a:rPr lang="de-DE" sz="1400" kern="1200" dirty="0" smtClean="0">
                          <a:solidFill>
                            <a:schemeClr val="dk1"/>
                          </a:solidFill>
                          <a:latin typeface="Verdana" pitchFamily="34" charset="0"/>
                          <a:ea typeface="+mn-ea"/>
                          <a:cs typeface="+mn-cs"/>
                        </a:rPr>
                        <a:t>4243</a:t>
                      </a:r>
                      <a:endParaRPr lang="de-DE" sz="1400" b="0" dirty="0">
                        <a:latin typeface="Verdana"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J.5.2</a:t>
                      </a:r>
                    </a:p>
                    <a:p>
                      <a:pPr>
                        <a:lnSpc>
                          <a:spcPts val="1600"/>
                        </a:lnSpc>
                        <a:spcBef>
                          <a:spcPts val="600"/>
                        </a:spcBef>
                        <a:spcAft>
                          <a:spcPts val="600"/>
                        </a:spcAft>
                      </a:pPr>
                      <a:r>
                        <a:rPr lang="de-DE" sz="1800" kern="1200" dirty="0" smtClean="0">
                          <a:solidFill>
                            <a:schemeClr val="dk1"/>
                          </a:solidFill>
                          <a:latin typeface="Verdana" pitchFamily="34" charset="0"/>
                          <a:ea typeface="+mn-ea"/>
                          <a:cs typeface="+mn-cs"/>
                        </a:rPr>
                        <a:t>Äquivalenz-</a:t>
                      </a:r>
                      <a:br>
                        <a:rPr lang="de-DE" sz="1800" kern="1200" dirty="0" smtClean="0">
                          <a:solidFill>
                            <a:schemeClr val="dk1"/>
                          </a:solidFill>
                          <a:latin typeface="Verdana" pitchFamily="34" charset="0"/>
                          <a:ea typeface="+mn-ea"/>
                          <a:cs typeface="+mn-cs"/>
                        </a:rPr>
                      </a:br>
                      <a:r>
                        <a:rPr lang="de-DE" sz="1800" kern="1200" dirty="0" err="1" smtClean="0">
                          <a:solidFill>
                            <a:schemeClr val="dk1"/>
                          </a:solidFill>
                          <a:latin typeface="Verdana" pitchFamily="34" charset="0"/>
                          <a:ea typeface="+mn-ea"/>
                          <a:cs typeface="+mn-cs"/>
                        </a:rPr>
                        <a:t>beziehungen</a:t>
                      </a:r>
                      <a:endParaRPr lang="de-DE" b="0" dirty="0">
                        <a:latin typeface="Verdana" pitchFamily="34" charset="0"/>
                        <a:ea typeface="Verdana" panose="020B0604030504040204" pitchFamily="34" charset="0"/>
                        <a:cs typeface="Verdana" panose="020B0604030504040204" pitchFamily="34" charset="0"/>
                      </a:endParaRPr>
                    </a:p>
                  </a:txBody>
                  <a:tcPr anchor="ctr"/>
                </a:tc>
              </a:tr>
              <a:tr h="36000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J.2.3</a:t>
                      </a:r>
                    </a:p>
                    <a:p>
                      <a:pPr>
                        <a:lnSpc>
                          <a:spcPts val="1600"/>
                        </a:lnSpc>
                        <a:spcBef>
                          <a:spcPts val="600"/>
                        </a:spcBef>
                        <a:spcAft>
                          <a:spcPts val="600"/>
                        </a:spcAft>
                      </a:pPr>
                      <a:r>
                        <a:rPr lang="de-DE" sz="1800" kern="1200" dirty="0" smtClean="0">
                          <a:solidFill>
                            <a:schemeClr val="dk1"/>
                          </a:solidFill>
                          <a:latin typeface="Verdana" pitchFamily="34" charset="0"/>
                          <a:ea typeface="+mn-ea"/>
                          <a:cs typeface="+mn-cs"/>
                        </a:rPr>
                        <a:t>Beschreibende Beziehungen </a:t>
                      </a:r>
                      <a:r>
                        <a:rPr lang="de-DE" sz="1400" kern="1200" dirty="0" smtClean="0">
                          <a:solidFill>
                            <a:schemeClr val="dk1"/>
                          </a:solidFill>
                          <a:latin typeface="Verdana" pitchFamily="34" charset="0"/>
                          <a:ea typeface="+mn-ea"/>
                          <a:cs typeface="+mn-cs"/>
                        </a:rPr>
                        <a:t>4249</a:t>
                      </a:r>
                      <a:endParaRPr lang="de-DE" b="0" dirty="0">
                        <a:latin typeface="Verdana"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J.3.3</a:t>
                      </a:r>
                    </a:p>
                    <a:p>
                      <a:pPr>
                        <a:lnSpc>
                          <a:spcPts val="1600"/>
                        </a:lnSpc>
                        <a:spcBef>
                          <a:spcPts val="600"/>
                        </a:spcBef>
                        <a:spcAft>
                          <a:spcPts val="600"/>
                        </a:spcAft>
                      </a:pPr>
                      <a:r>
                        <a:rPr lang="de-DE" sz="1800" kern="1200" dirty="0" smtClean="0">
                          <a:solidFill>
                            <a:schemeClr val="dk1"/>
                          </a:solidFill>
                          <a:latin typeface="Verdana" pitchFamily="34" charset="0"/>
                          <a:ea typeface="+mn-ea"/>
                          <a:cs typeface="+mn-cs"/>
                        </a:rPr>
                        <a:t>Beschreibende Beziehungen </a:t>
                      </a:r>
                      <a:r>
                        <a:rPr lang="de-DE" sz="1400" kern="1200" dirty="0" smtClean="0">
                          <a:solidFill>
                            <a:schemeClr val="dk1"/>
                          </a:solidFill>
                          <a:latin typeface="Verdana" pitchFamily="34" charset="0"/>
                          <a:ea typeface="+mn-ea"/>
                          <a:cs typeface="+mn-cs"/>
                        </a:rPr>
                        <a:t>4249</a:t>
                      </a:r>
                      <a:endParaRPr lang="de-DE" b="0" dirty="0">
                        <a:latin typeface="Verdana"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J.4.3</a:t>
                      </a:r>
                    </a:p>
                    <a:p>
                      <a:pPr>
                        <a:lnSpc>
                          <a:spcPts val="1600"/>
                        </a:lnSpc>
                        <a:spcBef>
                          <a:spcPts val="600"/>
                        </a:spcBef>
                        <a:spcAft>
                          <a:spcPts val="600"/>
                        </a:spcAft>
                      </a:pPr>
                      <a:r>
                        <a:rPr lang="de-DE" sz="1800" kern="1200" dirty="0" smtClean="0">
                          <a:solidFill>
                            <a:schemeClr val="dk1"/>
                          </a:solidFill>
                          <a:latin typeface="Verdana" pitchFamily="34" charset="0"/>
                          <a:ea typeface="+mn-ea"/>
                          <a:cs typeface="+mn-cs"/>
                        </a:rPr>
                        <a:t>Beschreibende Beziehungen </a:t>
                      </a:r>
                      <a:r>
                        <a:rPr lang="de-DE" sz="1400" kern="1200" dirty="0" smtClean="0">
                          <a:solidFill>
                            <a:schemeClr val="dk1"/>
                          </a:solidFill>
                          <a:latin typeface="Verdana" pitchFamily="34" charset="0"/>
                          <a:ea typeface="+mn-ea"/>
                          <a:cs typeface="+mn-cs"/>
                        </a:rPr>
                        <a:t>4249</a:t>
                      </a:r>
                      <a:endParaRPr lang="de-DE" b="0" dirty="0">
                        <a:latin typeface="Verdana"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J.5.3</a:t>
                      </a:r>
                    </a:p>
                    <a:p>
                      <a:pPr>
                        <a:lnSpc>
                          <a:spcPts val="1600"/>
                        </a:lnSpc>
                        <a:spcBef>
                          <a:spcPts val="600"/>
                        </a:spcBef>
                        <a:spcAft>
                          <a:spcPts val="600"/>
                        </a:spcAft>
                      </a:pPr>
                      <a:r>
                        <a:rPr lang="de-DE" sz="1800" kern="1200" dirty="0" smtClean="0">
                          <a:solidFill>
                            <a:schemeClr val="dk1"/>
                          </a:solidFill>
                          <a:latin typeface="Verdana" pitchFamily="34" charset="0"/>
                          <a:ea typeface="+mn-ea"/>
                          <a:cs typeface="+mn-cs"/>
                        </a:rPr>
                        <a:t>Beschreibende Beziehungen</a:t>
                      </a:r>
                      <a:endParaRPr lang="de-DE" b="0" dirty="0">
                        <a:latin typeface="Verdana" pitchFamily="34" charset="0"/>
                        <a:ea typeface="Verdana" panose="020B0604030504040204" pitchFamily="34" charset="0"/>
                        <a:cs typeface="Verdana" panose="020B0604030504040204" pitchFamily="34" charset="0"/>
                      </a:endParaRPr>
                    </a:p>
                  </a:txBody>
                  <a:tcPr anchor="ctr"/>
                </a:tc>
              </a:tr>
              <a:tr h="46800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J.2.4</a:t>
                      </a:r>
                    </a:p>
                    <a:p>
                      <a:pPr>
                        <a:lnSpc>
                          <a:spcPts val="1600"/>
                        </a:lnSpc>
                        <a:spcBef>
                          <a:spcPts val="600"/>
                        </a:spcBef>
                        <a:spcAft>
                          <a:spcPts val="600"/>
                        </a:spcAft>
                      </a:pPr>
                      <a:r>
                        <a:rPr lang="de-DE" sz="1800" kern="1200" dirty="0" smtClean="0">
                          <a:solidFill>
                            <a:schemeClr val="dk1"/>
                          </a:solidFill>
                          <a:latin typeface="Verdana" pitchFamily="34" charset="0"/>
                          <a:ea typeface="+mn-ea"/>
                          <a:cs typeface="+mn-cs"/>
                        </a:rPr>
                        <a:t>Teil-Ganzes-Beziehungen </a:t>
                      </a:r>
                      <a:r>
                        <a:rPr lang="de-DE" sz="1400" kern="1200" dirty="0" smtClean="0">
                          <a:solidFill>
                            <a:schemeClr val="dk1"/>
                          </a:solidFill>
                          <a:latin typeface="Verdana" pitchFamily="34" charset="0"/>
                          <a:ea typeface="+mn-ea"/>
                          <a:cs typeface="+mn-cs"/>
                        </a:rPr>
                        <a:t>4222</a:t>
                      </a:r>
                      <a:endParaRPr lang="de-DE" b="0" dirty="0" smtClean="0">
                        <a:latin typeface="Verdana"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J.3.4</a:t>
                      </a:r>
                    </a:p>
                    <a:p>
                      <a:pPr>
                        <a:lnSpc>
                          <a:spcPts val="1600"/>
                        </a:lnSpc>
                        <a:spcBef>
                          <a:spcPts val="600"/>
                        </a:spcBef>
                        <a:spcAft>
                          <a:spcPts val="600"/>
                        </a:spcAft>
                      </a:pPr>
                      <a:r>
                        <a:rPr lang="de-DE" sz="1800" kern="1200" dirty="0" smtClean="0">
                          <a:solidFill>
                            <a:schemeClr val="dk1"/>
                          </a:solidFill>
                          <a:latin typeface="Verdana" pitchFamily="34" charset="0"/>
                          <a:ea typeface="+mn-ea"/>
                          <a:cs typeface="+mn-cs"/>
                        </a:rPr>
                        <a:t>Teil-Ganzes-Beziehungen </a:t>
                      </a:r>
                      <a:r>
                        <a:rPr lang="de-DE" sz="1400" kern="1200" dirty="0" smtClean="0">
                          <a:solidFill>
                            <a:schemeClr val="dk1"/>
                          </a:solidFill>
                          <a:latin typeface="Verdana" pitchFamily="34" charset="0"/>
                          <a:ea typeface="+mn-ea"/>
                          <a:cs typeface="+mn-cs"/>
                        </a:rPr>
                        <a:t>4222</a:t>
                      </a:r>
                      <a:endParaRPr lang="de-DE" b="0" dirty="0" smtClean="0">
                        <a:latin typeface="Verdana"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J.4.4</a:t>
                      </a:r>
                    </a:p>
                    <a:p>
                      <a:pPr>
                        <a:lnSpc>
                          <a:spcPts val="1600"/>
                        </a:lnSpc>
                        <a:spcBef>
                          <a:spcPts val="600"/>
                        </a:spcBef>
                        <a:spcAft>
                          <a:spcPts val="600"/>
                        </a:spcAft>
                      </a:pPr>
                      <a:r>
                        <a:rPr lang="de-DE" sz="1800" kern="1200" dirty="0" smtClean="0">
                          <a:solidFill>
                            <a:schemeClr val="dk1"/>
                          </a:solidFill>
                          <a:latin typeface="Verdana" pitchFamily="34" charset="0"/>
                          <a:ea typeface="+mn-ea"/>
                          <a:cs typeface="+mn-cs"/>
                        </a:rPr>
                        <a:t>Teil-Ganzes-Beziehungen </a:t>
                      </a:r>
                      <a:r>
                        <a:rPr lang="de-DE" sz="1400" kern="1200" dirty="0" smtClean="0">
                          <a:solidFill>
                            <a:schemeClr val="dk1"/>
                          </a:solidFill>
                          <a:latin typeface="Verdana" pitchFamily="34" charset="0"/>
                          <a:ea typeface="+mn-ea"/>
                          <a:cs typeface="+mn-cs"/>
                        </a:rPr>
                        <a:t>4222</a:t>
                      </a:r>
                      <a:endParaRPr lang="de-DE" b="0" dirty="0" smtClean="0">
                        <a:latin typeface="Verdana"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J.5.4</a:t>
                      </a:r>
                    </a:p>
                    <a:p>
                      <a:pPr>
                        <a:lnSpc>
                          <a:spcPts val="1600"/>
                        </a:lnSpc>
                        <a:spcBef>
                          <a:spcPts val="600"/>
                        </a:spcBef>
                        <a:spcAft>
                          <a:spcPts val="600"/>
                        </a:spcAft>
                      </a:pPr>
                      <a:r>
                        <a:rPr lang="de-DE" sz="1800" kern="1200" dirty="0" smtClean="0">
                          <a:solidFill>
                            <a:schemeClr val="dk1"/>
                          </a:solidFill>
                          <a:latin typeface="Verdana" pitchFamily="34" charset="0"/>
                          <a:ea typeface="+mn-ea"/>
                          <a:cs typeface="+mn-cs"/>
                        </a:rPr>
                        <a:t>Teil-Ganzes-Beziehungen</a:t>
                      </a:r>
                      <a:endParaRPr lang="de-DE" b="0" dirty="0" smtClean="0">
                        <a:latin typeface="Verdana" pitchFamily="34" charset="0"/>
                        <a:ea typeface="Verdana" panose="020B0604030504040204" pitchFamily="34" charset="0"/>
                        <a:cs typeface="Verdana" panose="020B0604030504040204" pitchFamily="34" charset="0"/>
                      </a:endParaRPr>
                    </a:p>
                  </a:txBody>
                  <a:tcPr anchor="ctr"/>
                </a:tc>
              </a:tr>
              <a:tr h="46800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J.2.5</a:t>
                      </a:r>
                    </a:p>
                    <a:p>
                      <a:pPr>
                        <a:lnSpc>
                          <a:spcPts val="1600"/>
                        </a:lnSpc>
                        <a:spcBef>
                          <a:spcPts val="600"/>
                        </a:spcBef>
                        <a:spcAft>
                          <a:spcPts val="600"/>
                        </a:spcAft>
                      </a:pPr>
                      <a:r>
                        <a:rPr lang="de-DE" sz="1800" kern="1200" dirty="0" smtClean="0">
                          <a:solidFill>
                            <a:schemeClr val="dk1"/>
                          </a:solidFill>
                          <a:latin typeface="Verdana" pitchFamily="34" charset="0"/>
                          <a:ea typeface="+mn-ea"/>
                          <a:cs typeface="+mn-cs"/>
                        </a:rPr>
                        <a:t>Begleitende Beziehungen </a:t>
                      </a:r>
                      <a:r>
                        <a:rPr lang="de-DE" sz="1400" kern="1200" dirty="0" smtClean="0">
                          <a:solidFill>
                            <a:schemeClr val="dk1"/>
                          </a:solidFill>
                          <a:latin typeface="Verdana" pitchFamily="34" charset="0"/>
                          <a:ea typeface="+mn-ea"/>
                          <a:cs typeface="+mn-cs"/>
                        </a:rPr>
                        <a:t>4243</a:t>
                      </a:r>
                      <a:endParaRPr lang="de-DE" b="0" dirty="0" smtClean="0">
                        <a:latin typeface="Verdana"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J.3.5</a:t>
                      </a:r>
                    </a:p>
                    <a:p>
                      <a:pPr>
                        <a:lnSpc>
                          <a:spcPts val="1600"/>
                        </a:lnSpc>
                        <a:spcBef>
                          <a:spcPts val="600"/>
                        </a:spcBef>
                        <a:spcAft>
                          <a:spcPts val="600"/>
                        </a:spcAft>
                      </a:pPr>
                      <a:r>
                        <a:rPr lang="de-DE" sz="1800" kern="1200" dirty="0" smtClean="0">
                          <a:solidFill>
                            <a:schemeClr val="dk1"/>
                          </a:solidFill>
                          <a:latin typeface="Verdana" pitchFamily="34" charset="0"/>
                          <a:ea typeface="+mn-ea"/>
                          <a:cs typeface="+mn-cs"/>
                        </a:rPr>
                        <a:t>Begleitende Beziehungen </a:t>
                      </a:r>
                      <a:r>
                        <a:rPr lang="de-DE" sz="1400" kern="1200" dirty="0" smtClean="0">
                          <a:solidFill>
                            <a:schemeClr val="dk1"/>
                          </a:solidFill>
                          <a:latin typeface="Verdana" pitchFamily="34" charset="0"/>
                          <a:ea typeface="+mn-ea"/>
                          <a:cs typeface="+mn-cs"/>
                        </a:rPr>
                        <a:t>4243</a:t>
                      </a:r>
                      <a:endParaRPr lang="de-DE" b="0" dirty="0" smtClean="0">
                        <a:latin typeface="Verdana"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J.4.5</a:t>
                      </a:r>
                    </a:p>
                    <a:p>
                      <a:pPr>
                        <a:lnSpc>
                          <a:spcPts val="1600"/>
                        </a:lnSpc>
                        <a:spcBef>
                          <a:spcPts val="600"/>
                        </a:spcBef>
                        <a:spcAft>
                          <a:spcPts val="600"/>
                        </a:spcAft>
                      </a:pPr>
                      <a:r>
                        <a:rPr lang="de-DE" sz="1800" kern="1200" dirty="0" smtClean="0">
                          <a:solidFill>
                            <a:schemeClr val="dk1"/>
                          </a:solidFill>
                          <a:latin typeface="Verdana" pitchFamily="34" charset="0"/>
                          <a:ea typeface="+mn-ea"/>
                          <a:cs typeface="+mn-cs"/>
                        </a:rPr>
                        <a:t>Begleitende Beziehungen </a:t>
                      </a:r>
                      <a:r>
                        <a:rPr lang="de-DE" sz="1400" kern="1200" dirty="0" smtClean="0">
                          <a:solidFill>
                            <a:schemeClr val="dk1"/>
                          </a:solidFill>
                          <a:latin typeface="Verdana" pitchFamily="34" charset="0"/>
                          <a:ea typeface="+mn-ea"/>
                          <a:cs typeface="+mn-cs"/>
                        </a:rPr>
                        <a:t>4243</a:t>
                      </a:r>
                      <a:endParaRPr lang="de-DE" b="0" dirty="0" smtClean="0">
                        <a:latin typeface="Verdana"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J.5.5</a:t>
                      </a:r>
                    </a:p>
                    <a:p>
                      <a:pPr>
                        <a:lnSpc>
                          <a:spcPts val="1600"/>
                        </a:lnSpc>
                        <a:spcBef>
                          <a:spcPts val="600"/>
                        </a:spcBef>
                        <a:spcAft>
                          <a:spcPts val="600"/>
                        </a:spcAft>
                      </a:pPr>
                      <a:r>
                        <a:rPr lang="de-DE" sz="1800" kern="1200" dirty="0" smtClean="0">
                          <a:solidFill>
                            <a:schemeClr val="dk1"/>
                          </a:solidFill>
                          <a:latin typeface="Verdana" pitchFamily="34" charset="0"/>
                          <a:ea typeface="+mn-ea"/>
                          <a:cs typeface="+mn-cs"/>
                        </a:rPr>
                        <a:t>Begleitende Beziehungen</a:t>
                      </a:r>
                      <a:endParaRPr lang="de-DE" b="0" dirty="0" smtClean="0">
                        <a:latin typeface="Verdana" pitchFamily="34" charset="0"/>
                        <a:ea typeface="Verdana" panose="020B0604030504040204" pitchFamily="34" charset="0"/>
                        <a:cs typeface="Verdana" panose="020B0604030504040204" pitchFamily="34" charset="0"/>
                      </a:endParaRPr>
                    </a:p>
                  </a:txBody>
                  <a:tcPr anchor="ctr"/>
                </a:tc>
              </a:tr>
              <a:tr h="46800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J.2.6</a:t>
                      </a:r>
                    </a:p>
                    <a:p>
                      <a:pPr>
                        <a:lnSpc>
                          <a:spcPts val="1600"/>
                        </a:lnSpc>
                        <a:spcBef>
                          <a:spcPts val="600"/>
                        </a:spcBef>
                        <a:spcAft>
                          <a:spcPts val="600"/>
                        </a:spcAft>
                      </a:pPr>
                      <a:r>
                        <a:rPr lang="de-DE" sz="1800" kern="1200" dirty="0" smtClean="0">
                          <a:solidFill>
                            <a:schemeClr val="dk1"/>
                          </a:solidFill>
                          <a:latin typeface="Verdana" pitchFamily="34" charset="0"/>
                          <a:ea typeface="+mn-ea"/>
                          <a:cs typeface="+mn-cs"/>
                        </a:rPr>
                        <a:t>Nachfolge-Beziehungen </a:t>
                      </a:r>
                      <a:r>
                        <a:rPr lang="de-DE" sz="1400" kern="1200" dirty="0" smtClean="0">
                          <a:solidFill>
                            <a:schemeClr val="dk1"/>
                          </a:solidFill>
                          <a:latin typeface="Verdana" pitchFamily="34" charset="0"/>
                          <a:ea typeface="+mn-ea"/>
                          <a:cs typeface="+mn-cs"/>
                        </a:rPr>
                        <a:t>4244</a:t>
                      </a:r>
                      <a:endParaRPr lang="de-DE" b="0" dirty="0" smtClean="0">
                        <a:latin typeface="Verdana"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RDA</a:t>
                      </a:r>
                      <a:r>
                        <a:rPr lang="de-DE" b="0" baseline="0" dirty="0" smtClean="0">
                          <a:latin typeface="Verdana" panose="020B0604030504040204" pitchFamily="34" charset="0"/>
                          <a:ea typeface="Verdana" panose="020B0604030504040204" pitchFamily="34" charset="0"/>
                          <a:cs typeface="Verdana" panose="020B0604030504040204" pitchFamily="34" charset="0"/>
                        </a:rPr>
                        <a:t> J.3.5</a:t>
                      </a:r>
                    </a:p>
                    <a:p>
                      <a:pPr>
                        <a:lnSpc>
                          <a:spcPts val="1600"/>
                        </a:lnSpc>
                        <a:spcBef>
                          <a:spcPts val="600"/>
                        </a:spcBef>
                        <a:spcAft>
                          <a:spcPts val="600"/>
                        </a:spcAft>
                      </a:pPr>
                      <a:r>
                        <a:rPr lang="de-DE" sz="1800" kern="1200" dirty="0" smtClean="0">
                          <a:solidFill>
                            <a:schemeClr val="dk1"/>
                          </a:solidFill>
                          <a:latin typeface="Verdana" pitchFamily="34" charset="0"/>
                          <a:ea typeface="+mn-ea"/>
                          <a:cs typeface="+mn-cs"/>
                        </a:rPr>
                        <a:t>Nachfolge-Beziehungen </a:t>
                      </a:r>
                      <a:r>
                        <a:rPr lang="de-DE" sz="1400" kern="1200" dirty="0" smtClean="0">
                          <a:solidFill>
                            <a:schemeClr val="dk1"/>
                          </a:solidFill>
                          <a:latin typeface="Verdana" pitchFamily="34" charset="0"/>
                          <a:ea typeface="+mn-ea"/>
                          <a:cs typeface="+mn-cs"/>
                        </a:rPr>
                        <a:t>4244</a:t>
                      </a:r>
                      <a:endParaRPr lang="de-DE" b="0" dirty="0" smtClean="0">
                        <a:latin typeface="Verdana"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0" dirty="0" smtClean="0">
                        <a:latin typeface="Verdana"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b="0" dirty="0" smtClean="0">
                        <a:latin typeface="Verdana"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1012974"/>
          </a:xfrm>
        </p:spPr>
        <p:txBody>
          <a:bodyPr/>
          <a:lstStyle/>
          <a:p>
            <a:r>
              <a:rPr lang="de-DE" dirty="0" smtClean="0"/>
              <a:t>Erfassen der Beziehungskennzeichnung - Gruppen</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2.07: Beziehungen | PICA DNB/ZDB | Stand: 31.07.2015 | CC BY-NC-SA</a:t>
            </a:r>
            <a:endParaRPr lang="de-DE" dirty="0"/>
          </a:p>
        </p:txBody>
      </p:sp>
    </p:spTree>
    <p:extLst>
      <p:ext uri="{BB962C8B-B14F-4D97-AF65-F5344CB8AC3E}">
        <p14:creationId xmlns:p14="http://schemas.microsoft.com/office/powerpoint/2010/main" val="104571230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44</a:t>
            </a:fld>
            <a:endParaRPr lang="de-DE"/>
          </a:p>
        </p:txBody>
      </p:sp>
      <p:sp>
        <p:nvSpPr>
          <p:cNvPr id="9" name="Titel 1"/>
          <p:cNvSpPr>
            <a:spLocks noGrp="1"/>
          </p:cNvSpPr>
          <p:nvPr>
            <p:ph type="title"/>
          </p:nvPr>
        </p:nvSpPr>
        <p:spPr>
          <a:xfrm>
            <a:off x="251520" y="183778"/>
            <a:ext cx="8640960" cy="1084982"/>
          </a:xfrm>
        </p:spPr>
        <p:txBody>
          <a:bodyPr/>
          <a:lstStyle/>
          <a:p>
            <a:r>
              <a:rPr lang="de-DE" dirty="0" smtClean="0"/>
              <a:t>In Beziehung stehendes Werk - Begleitende Beziehung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2.07: Beziehungen | PICA DNB/ZDB | Stand: 31.07.2015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424469440"/>
              </p:ext>
            </p:extLst>
          </p:nvPr>
        </p:nvGraphicFramePr>
        <p:xfrm>
          <a:off x="298600" y="2246176"/>
          <a:ext cx="8546799" cy="2406960"/>
        </p:xfrm>
        <a:graphic>
          <a:graphicData uri="http://schemas.openxmlformats.org/drawingml/2006/table">
            <a:tbl>
              <a:tblPr firstRow="1" bandRow="1">
                <a:tableStyleId>{5C22544A-7EE6-4342-B048-85BDC9FD1C3A}</a:tableStyleId>
              </a:tblPr>
              <a:tblGrid>
                <a:gridCol w="1250776"/>
                <a:gridCol w="1250776"/>
                <a:gridCol w="2203896"/>
                <a:gridCol w="3841351"/>
              </a:tblGrid>
              <a:tr h="2160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Verfahren vor der Schlichtungsstelle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0400">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4249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Beziehungs-</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Ergänzung</a:t>
                      </a:r>
                      <a:r>
                        <a:rPr lang="de-DE" b="1" dirty="0" err="1" smtClean="0">
                          <a:latin typeface="Verdana" panose="020B0604030504040204" pitchFamily="34" charset="0"/>
                          <a:ea typeface="Verdana" panose="020B0604030504040204" pitchFamily="34" charset="0"/>
                          <a:cs typeface="Verdana" panose="020B0604030504040204" pitchFamily="34" charset="0"/>
                        </a:rPr>
                        <a:t>$l</a:t>
                      </a:r>
                      <a:r>
                        <a:rPr lang="de-DE" sz="18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Lenk</a:t>
                      </a: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Friederike</a:t>
                      </a:r>
                      <a:r>
                        <a:rPr lang="de-DE" sz="1800" b="1"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$t</a:t>
                      </a:r>
                      <a:r>
                        <a:rPr lang="de-DE" sz="18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Das</a:t>
                      </a: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@Verfahren vor der Schlichtungsstelle. Ergänzungsband</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r h="680400">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itel 1"/>
          <p:cNvSpPr txBox="1">
            <a:spLocks/>
          </p:cNvSpPr>
          <p:nvPr/>
        </p:nvSpPr>
        <p:spPr>
          <a:xfrm>
            <a:off x="251520" y="1263898"/>
            <a:ext cx="8640960" cy="79695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de-DE" sz="2400" b="0" i="0" u="none" strike="noStrike" kern="1200" cap="none" spc="0" normalizeH="0" noProof="0" dirty="0" smtClean="0">
                <a:ln>
                  <a:noFill/>
                </a:ln>
                <a:effectLst/>
                <a:uLnTx/>
                <a:uFillTx/>
                <a:latin typeface="Verdana" panose="020B0604030504040204" pitchFamily="34" charset="0"/>
                <a:ea typeface="+mj-ea"/>
                <a:cs typeface="+mj-cs"/>
              </a:rPr>
              <a:t>Teil 1 - Ursprüngliche Ressource</a:t>
            </a:r>
            <a:br>
              <a:rPr kumimoji="0" lang="de-DE" sz="2400" b="0" i="0" u="none" strike="noStrike" kern="1200" cap="none" spc="0" normalizeH="0" noProof="0" dirty="0" smtClean="0">
                <a:ln>
                  <a:noFill/>
                </a:ln>
                <a:effectLst/>
                <a:uLnTx/>
                <a:uFillTx/>
                <a:latin typeface="Verdana" panose="020B0604030504040204" pitchFamily="34" charset="0"/>
                <a:ea typeface="+mj-ea"/>
                <a:cs typeface="+mj-cs"/>
              </a:rPr>
            </a:br>
            <a:r>
              <a:rPr lang="de-DE" sz="2400" noProof="0" dirty="0" smtClean="0">
                <a:latin typeface="Verdana" panose="020B0604030504040204" pitchFamily="34" charset="0"/>
                <a:ea typeface="+mj-ea"/>
                <a:cs typeface="+mj-cs"/>
              </a:rPr>
              <a:t>S</a:t>
            </a:r>
            <a:r>
              <a:rPr kumimoji="0" lang="de-DE" sz="2400" b="0" i="0" u="none" strike="noStrike" kern="1200" cap="none" spc="0" normalizeH="0" noProof="0" dirty="0" smtClean="0">
                <a:ln>
                  <a:noFill/>
                </a:ln>
                <a:effectLst/>
                <a:uLnTx/>
                <a:uFillTx/>
                <a:latin typeface="Verdana" panose="020B0604030504040204" pitchFamily="34" charset="0"/>
                <a:ea typeface="+mj-ea"/>
                <a:cs typeface="+mj-cs"/>
              </a:rPr>
              <a:t>trukturierte Beschreibung</a:t>
            </a:r>
            <a:endParaRPr kumimoji="0" lang="de-DE" sz="2400" b="0" i="0" u="none" strike="noStrike" kern="1200" cap="none" spc="0" normalizeH="0" noProof="0" dirty="0">
              <a:ln>
                <a:noFill/>
              </a:ln>
              <a:effectLst/>
              <a:uLnTx/>
              <a:uFillTx/>
              <a:latin typeface="Verdana" panose="020B0604030504040204" pitchFamily="34" charset="0"/>
              <a:ea typeface="+mj-ea"/>
              <a:cs typeface="+mj-cs"/>
            </a:endParaRPr>
          </a:p>
        </p:txBody>
      </p:sp>
    </p:spTree>
    <p:extLst>
      <p:ext uri="{BB962C8B-B14F-4D97-AF65-F5344CB8AC3E}">
        <p14:creationId xmlns:p14="http://schemas.microsoft.com/office/powerpoint/2010/main" val="104571230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45</a:t>
            </a:fld>
            <a:endParaRPr lang="de-DE"/>
          </a:p>
        </p:txBody>
      </p:sp>
      <p:sp>
        <p:nvSpPr>
          <p:cNvPr id="9" name="Titel 1"/>
          <p:cNvSpPr>
            <a:spLocks noGrp="1"/>
          </p:cNvSpPr>
          <p:nvPr>
            <p:ph type="title"/>
          </p:nvPr>
        </p:nvSpPr>
        <p:spPr>
          <a:xfrm>
            <a:off x="251520" y="183778"/>
            <a:ext cx="8640960" cy="1084982"/>
          </a:xfrm>
        </p:spPr>
        <p:txBody>
          <a:bodyPr/>
          <a:lstStyle/>
          <a:p>
            <a:r>
              <a:rPr lang="de-DE" dirty="0" smtClean="0"/>
              <a:t>In Beziehung stehendes Werk - Begleitende Beziehung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2.07: Beziehungen | PICA DNB/ZDB | Stand: 31.07.2015 | CC BY-NC-SA</a:t>
            </a:r>
            <a:endParaRPr lang="de-DE" dirty="0"/>
          </a:p>
        </p:txBody>
      </p:sp>
      <p:sp>
        <p:nvSpPr>
          <p:cNvPr id="11" name="Titel 1"/>
          <p:cNvSpPr txBox="1">
            <a:spLocks/>
          </p:cNvSpPr>
          <p:nvPr/>
        </p:nvSpPr>
        <p:spPr>
          <a:xfrm>
            <a:off x="251520" y="1263898"/>
            <a:ext cx="8640960" cy="79695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de-DE" sz="2400" b="0" i="0" u="none" strike="noStrike" kern="1200" cap="none" spc="0" normalizeH="0" noProof="0" dirty="0" smtClean="0">
                <a:ln>
                  <a:noFill/>
                </a:ln>
                <a:effectLst/>
                <a:uLnTx/>
                <a:uFillTx/>
                <a:latin typeface="Verdana" panose="020B0604030504040204" pitchFamily="34" charset="0"/>
                <a:ea typeface="+mj-ea"/>
                <a:cs typeface="+mj-cs"/>
              </a:rPr>
              <a:t>Teil 2 - Ergänzung</a:t>
            </a:r>
            <a:br>
              <a:rPr kumimoji="0" lang="de-DE" sz="2400" b="0" i="0" u="none" strike="noStrike" kern="1200" cap="none" spc="0" normalizeH="0" noProof="0" dirty="0" smtClean="0">
                <a:ln>
                  <a:noFill/>
                </a:ln>
                <a:effectLst/>
                <a:uLnTx/>
                <a:uFillTx/>
                <a:latin typeface="Verdana" panose="020B0604030504040204" pitchFamily="34" charset="0"/>
                <a:ea typeface="+mj-ea"/>
                <a:cs typeface="+mj-cs"/>
              </a:rPr>
            </a:br>
            <a:r>
              <a:rPr kumimoji="0" lang="de-DE" sz="2400" b="0" i="0" u="none" strike="noStrike" kern="1200" cap="none" spc="0" normalizeH="0" noProof="0" dirty="0" smtClean="0">
                <a:ln>
                  <a:noFill/>
                </a:ln>
                <a:effectLst/>
                <a:uLnTx/>
                <a:uFillTx/>
                <a:latin typeface="Verdana" panose="020B0604030504040204" pitchFamily="34" charset="0"/>
                <a:ea typeface="+mj-ea"/>
                <a:cs typeface="+mj-cs"/>
              </a:rPr>
              <a:t>Strukturierte Beschreibung</a:t>
            </a:r>
            <a:endParaRPr kumimoji="0" lang="de-DE" sz="2400" b="0" i="0" u="none" strike="noStrike" kern="1200" cap="none" spc="0" normalizeH="0" noProof="0" dirty="0">
              <a:ln>
                <a:noFill/>
              </a:ln>
              <a:effectLst/>
              <a:uLnTx/>
              <a:uFillTx/>
              <a:latin typeface="Verdana" panose="020B0604030504040204" pitchFamily="34" charset="0"/>
              <a:ea typeface="+mj-ea"/>
              <a:cs typeface="+mj-cs"/>
            </a:endParaRPr>
          </a:p>
        </p:txBody>
      </p:sp>
      <p:graphicFrame>
        <p:nvGraphicFramePr>
          <p:cNvPr id="10" name="Tabelle 9"/>
          <p:cNvGraphicFramePr>
            <a:graphicFrameLocks noGrp="1"/>
          </p:cNvGraphicFramePr>
          <p:nvPr>
            <p:extLst>
              <p:ext uri="{D42A27DB-BD31-4B8C-83A1-F6EECF244321}">
                <p14:modId xmlns:p14="http://schemas.microsoft.com/office/powerpoint/2010/main" val="2787760417"/>
              </p:ext>
            </p:extLst>
          </p:nvPr>
        </p:nvGraphicFramePr>
        <p:xfrm>
          <a:off x="298600" y="2246176"/>
          <a:ext cx="8546799" cy="2427600"/>
        </p:xfrm>
        <a:graphic>
          <a:graphicData uri="http://schemas.openxmlformats.org/drawingml/2006/table">
            <a:tbl>
              <a:tblPr firstRow="1" bandRow="1">
                <a:tableStyleId>{5C22544A-7EE6-4342-B048-85BDC9FD1C3A}</a:tableStyleId>
              </a:tblPr>
              <a:tblGrid>
                <a:gridCol w="1250776"/>
                <a:gridCol w="1250776"/>
                <a:gridCol w="2275904"/>
                <a:gridCol w="3769343"/>
              </a:tblGrid>
              <a:tr h="2160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Das Verfahren vor der Schlichtungsstelle. Ergänzungsband</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r h="680400">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4249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Beziehungs-</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Ergänzung </a:t>
                      </a:r>
                      <a:r>
                        <a:rPr lang="de-DE" dirty="0" err="1" smtClean="0">
                          <a:latin typeface="Verdana" panose="020B0604030504040204" pitchFamily="34" charset="0"/>
                          <a:ea typeface="Verdana" panose="020B0604030504040204" pitchFamily="34" charset="0"/>
                          <a:cs typeface="Verdana" panose="020B0604030504040204" pitchFamily="34" charset="0"/>
                        </a:rPr>
                        <a:t>zu</a:t>
                      </a:r>
                      <a:r>
                        <a:rPr lang="de-DE" b="1" dirty="0" err="1" smtClean="0">
                          <a:latin typeface="Verdana" panose="020B0604030504040204" pitchFamily="34" charset="0"/>
                          <a:ea typeface="Verdana" panose="020B0604030504040204" pitchFamily="34" charset="0"/>
                          <a:cs typeface="Verdana" panose="020B0604030504040204" pitchFamily="34" charset="0"/>
                        </a:rPr>
                        <a:t>$l</a:t>
                      </a:r>
                      <a:r>
                        <a:rPr lang="de-DE" sz="18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Heindl</a:t>
                      </a: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Peter</a:t>
                      </a:r>
                      <a:r>
                        <a:rPr lang="de-DE" sz="1800" b="1"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$t</a:t>
                      </a:r>
                      <a:r>
                        <a:rPr lang="de-DE" sz="18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Das</a:t>
                      </a: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@Verfahren vor der Schlichtungsstelle</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r h="680400">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0457123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46</a:t>
            </a:fld>
            <a:endParaRPr lang="de-DE"/>
          </a:p>
        </p:txBody>
      </p:sp>
      <p:sp>
        <p:nvSpPr>
          <p:cNvPr id="9" name="Titel 1"/>
          <p:cNvSpPr>
            <a:spLocks noGrp="1"/>
          </p:cNvSpPr>
          <p:nvPr>
            <p:ph type="title"/>
          </p:nvPr>
        </p:nvSpPr>
        <p:spPr>
          <a:xfrm>
            <a:off x="251520" y="183778"/>
            <a:ext cx="8640960" cy="1084982"/>
          </a:xfrm>
        </p:spPr>
        <p:txBody>
          <a:bodyPr/>
          <a:lstStyle/>
          <a:p>
            <a:r>
              <a:rPr lang="de-DE" dirty="0" smtClean="0"/>
              <a:t>In Beziehung stehende Expression - Abgeleitete Beziehung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2.07: Beziehungen | PICA DNB/ZDB | Stand: 31.07.2015 | CC BY-NC-SA</a:t>
            </a:r>
            <a:endParaRPr lang="de-DE" dirty="0"/>
          </a:p>
        </p:txBody>
      </p:sp>
      <p:sp>
        <p:nvSpPr>
          <p:cNvPr id="11" name="Titel 1"/>
          <p:cNvSpPr txBox="1">
            <a:spLocks/>
          </p:cNvSpPr>
          <p:nvPr/>
        </p:nvSpPr>
        <p:spPr>
          <a:xfrm>
            <a:off x="251520" y="1263898"/>
            <a:ext cx="8640960" cy="1012974"/>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de-DE" sz="2400" b="0" i="0" u="none" strike="noStrike" kern="1200" cap="none" spc="0" normalizeH="0" noProof="0" dirty="0" smtClean="0">
                <a:ln>
                  <a:noFill/>
                </a:ln>
                <a:effectLst/>
                <a:uLnTx/>
                <a:uFillTx/>
                <a:latin typeface="Verdana" panose="020B0604030504040204" pitchFamily="34" charset="0"/>
                <a:ea typeface="+mj-ea"/>
                <a:cs typeface="+mj-cs"/>
              </a:rPr>
              <a:t>Unstrukturierte Beschreibung ohne Beziehungskennzeichnung</a:t>
            </a:r>
            <a:endParaRPr kumimoji="0" lang="de-DE" sz="2400" b="0" i="0" u="none" strike="noStrike" kern="1200" cap="none" spc="0" normalizeH="0" noProof="0" dirty="0">
              <a:ln>
                <a:noFill/>
              </a:ln>
              <a:effectLst/>
              <a:uLnTx/>
              <a:uFillTx/>
              <a:latin typeface="Verdana" panose="020B0604030504040204" pitchFamily="34" charset="0"/>
              <a:ea typeface="+mj-ea"/>
              <a:cs typeface="+mj-cs"/>
            </a:endParaRPr>
          </a:p>
        </p:txBody>
      </p:sp>
      <p:graphicFrame>
        <p:nvGraphicFramePr>
          <p:cNvPr id="12" name="Tabelle 11"/>
          <p:cNvGraphicFramePr>
            <a:graphicFrameLocks noGrp="1"/>
          </p:cNvGraphicFramePr>
          <p:nvPr>
            <p:extLst>
              <p:ext uri="{D42A27DB-BD31-4B8C-83A1-F6EECF244321}">
                <p14:modId xmlns:p14="http://schemas.microsoft.com/office/powerpoint/2010/main" val="556125386"/>
              </p:ext>
            </p:extLst>
          </p:nvPr>
        </p:nvGraphicFramePr>
        <p:xfrm>
          <a:off x="359533" y="2414672"/>
          <a:ext cx="8424935" cy="1014328"/>
        </p:xfrm>
        <a:graphic>
          <a:graphicData uri="http://schemas.openxmlformats.org/drawingml/2006/table">
            <a:tbl>
              <a:tblPr firstRow="1" bandRow="1">
                <a:tableStyleId>{5C22544A-7EE6-4342-B048-85BDC9FD1C3A}</a:tableStyleId>
              </a:tblPr>
              <a:tblGrid>
                <a:gridCol w="1123325"/>
                <a:gridCol w="1123325"/>
                <a:gridCol w="3215312"/>
                <a:gridCol w="2962973"/>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228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26.1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stehende Expression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Erscheint auch als Hörbuch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04571230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47</a:t>
            </a:fld>
            <a:endParaRPr lang="de-DE"/>
          </a:p>
        </p:txBody>
      </p:sp>
      <p:sp>
        <p:nvSpPr>
          <p:cNvPr id="9" name="Titel 1"/>
          <p:cNvSpPr>
            <a:spLocks noGrp="1"/>
          </p:cNvSpPr>
          <p:nvPr>
            <p:ph type="title"/>
          </p:nvPr>
        </p:nvSpPr>
        <p:spPr>
          <a:xfrm>
            <a:off x="251520" y="183778"/>
            <a:ext cx="8640960" cy="1084982"/>
          </a:xfrm>
        </p:spPr>
        <p:txBody>
          <a:bodyPr/>
          <a:lstStyle/>
          <a:p>
            <a:r>
              <a:rPr lang="de-DE" dirty="0" smtClean="0"/>
              <a:t>In Beziehung stehende Manifestation - Teil-Ganzes-Beziehung - Beispiel</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2.07: Beziehungen | PICA DNB/ZDB | Stand: 31.07.2015 | CC BY-NC-SA</a:t>
            </a:r>
            <a:endParaRPr lang="de-DE" dirty="0"/>
          </a:p>
        </p:txBody>
      </p:sp>
      <p:sp>
        <p:nvSpPr>
          <p:cNvPr id="11" name="Titel 1"/>
          <p:cNvSpPr txBox="1">
            <a:spLocks/>
          </p:cNvSpPr>
          <p:nvPr/>
        </p:nvSpPr>
        <p:spPr>
          <a:xfrm>
            <a:off x="251520" y="1263898"/>
            <a:ext cx="8640960" cy="652934"/>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de-DE" sz="2400" b="0" i="0" u="none" strike="noStrike" kern="1200" cap="none" spc="0" normalizeH="0" noProof="0" dirty="0" smtClean="0">
                <a:ln>
                  <a:noFill/>
                </a:ln>
                <a:effectLst/>
                <a:uLnTx/>
                <a:uFillTx/>
                <a:latin typeface="Verdana" panose="020B0604030504040204" pitchFamily="34" charset="0"/>
                <a:ea typeface="+mj-ea"/>
                <a:cs typeface="+mj-cs"/>
              </a:rPr>
              <a:t>Strukturierte Beschreibung</a:t>
            </a:r>
            <a:endParaRPr kumimoji="0" lang="de-DE" sz="2400" b="0" i="0" u="none" strike="noStrike" kern="1200" cap="none" spc="0" normalizeH="0" noProof="0" dirty="0">
              <a:ln>
                <a:noFill/>
              </a:ln>
              <a:effectLst/>
              <a:uLnTx/>
              <a:uFillTx/>
              <a:latin typeface="Verdana" panose="020B0604030504040204" pitchFamily="34" charset="0"/>
              <a:ea typeface="+mj-ea"/>
              <a:cs typeface="+mj-cs"/>
            </a:endParaRPr>
          </a:p>
        </p:txBody>
      </p:sp>
      <p:graphicFrame>
        <p:nvGraphicFramePr>
          <p:cNvPr id="10" name="Tabelle 9"/>
          <p:cNvGraphicFramePr>
            <a:graphicFrameLocks noGrp="1"/>
          </p:cNvGraphicFramePr>
          <p:nvPr>
            <p:extLst>
              <p:ext uri="{D42A27DB-BD31-4B8C-83A1-F6EECF244321}">
                <p14:modId xmlns:p14="http://schemas.microsoft.com/office/powerpoint/2010/main" val="89984090"/>
              </p:ext>
            </p:extLst>
          </p:nvPr>
        </p:nvGraphicFramePr>
        <p:xfrm>
          <a:off x="359533" y="2060848"/>
          <a:ext cx="8424934" cy="2045580"/>
        </p:xfrm>
        <a:graphic>
          <a:graphicData uri="http://schemas.openxmlformats.org/drawingml/2006/table">
            <a:tbl>
              <a:tblPr firstRow="1" bandRow="1">
                <a:tableStyleId>{5C22544A-7EE6-4342-B048-85BDC9FD1C3A}</a:tableStyleId>
              </a:tblPr>
              <a:tblGrid>
                <a:gridCol w="1248138"/>
                <a:gridCol w="1248138"/>
                <a:gridCol w="3016334"/>
                <a:gridCol w="2912324"/>
              </a:tblGrid>
              <a:tr h="39294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5170">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4222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Beziehungs-</a:t>
                      </a:r>
                      <a:r>
                        <a:rPr lang="de-DE" b="1"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Enthält</a:t>
                      </a:r>
                      <a:r>
                        <a:rPr lang="de-DE" b="1" dirty="0" err="1" smtClean="0">
                          <a:latin typeface="Verdana" panose="020B0604030504040204" pitchFamily="34" charset="0"/>
                          <a:ea typeface="Verdana" panose="020B0604030504040204" pitchFamily="34" charset="0"/>
                          <a:cs typeface="Verdana" panose="020B0604030504040204" pitchFamily="34" charset="0"/>
                        </a:rPr>
                        <a:t>$t</a:t>
                      </a:r>
                      <a:r>
                        <a:rPr lang="de-DE" dirty="0" err="1" smtClean="0">
                          <a:latin typeface="Verdana" panose="020B0604030504040204" pitchFamily="34" charset="0"/>
                          <a:ea typeface="Verdana" panose="020B0604030504040204" pitchFamily="34" charset="0"/>
                          <a:cs typeface="Verdana" panose="020B0604030504040204" pitchFamily="34" charset="0"/>
                        </a:rPr>
                        <a:t>Fußnote</a:t>
                      </a:r>
                      <a:r>
                        <a:rPr lang="de-DE" baseline="0" dirty="0" smtClean="0">
                          <a:latin typeface="Verdana" panose="020B0604030504040204" pitchFamily="34" charset="0"/>
                          <a:ea typeface="Verdana" panose="020B0604030504040204" pitchFamily="34" charset="0"/>
                          <a:cs typeface="Verdana" panose="020B0604030504040204" pitchFamily="34" charset="0"/>
                        </a:rPr>
                        <a:t> einer Ethnologin zu Totem und </a:t>
                      </a:r>
                      <a:r>
                        <a:rPr lang="de-DE" baseline="0" dirty="0" err="1" smtClean="0">
                          <a:latin typeface="Verdana" panose="020B0604030504040204" pitchFamily="34" charset="0"/>
                          <a:ea typeface="Verdana" panose="020B0604030504040204" pitchFamily="34" charset="0"/>
                          <a:cs typeface="Verdana" panose="020B0604030504040204" pitchFamily="34" charset="0"/>
                        </a:rPr>
                        <a:t>Tabu</a:t>
                      </a:r>
                      <a:r>
                        <a:rPr lang="de-DE" b="1" baseline="0" dirty="0" err="1" smtClean="0">
                          <a:latin typeface="Verdana" panose="020B0604030504040204" pitchFamily="34" charset="0"/>
                          <a:ea typeface="Verdana" panose="020B0604030504040204" pitchFamily="34" charset="0"/>
                          <a:cs typeface="Verdana" panose="020B0604030504040204" pitchFamily="34" charset="0"/>
                        </a:rPr>
                        <a:t>$h</a:t>
                      </a:r>
                      <a:r>
                        <a:rPr lang="de-DE" baseline="0" dirty="0" err="1" smtClean="0">
                          <a:latin typeface="Verdana" panose="020B0604030504040204" pitchFamily="34" charset="0"/>
                          <a:ea typeface="Verdana" panose="020B0604030504040204" pitchFamily="34" charset="0"/>
                          <a:cs typeface="Verdana" panose="020B0604030504040204" pitchFamily="34" charset="0"/>
                        </a:rPr>
                        <a:t>Margaret</a:t>
                      </a:r>
                      <a:r>
                        <a:rPr lang="de-DE" baseline="0" dirty="0" smtClean="0">
                          <a:latin typeface="Verdana" panose="020B0604030504040204" pitchFamily="34" charset="0"/>
                          <a:ea typeface="Verdana" panose="020B0604030504040204" pitchFamily="34" charset="0"/>
                          <a:cs typeface="Verdana" panose="020B0604030504040204" pitchFamily="34" charset="0"/>
                        </a:rPr>
                        <a:t> Mead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37468">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 Manifestation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04571230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Details zu Beziehungen</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In den Modulen 3, 5A und 5B werden die Beziehungen anhand von umfangreichen Beispielen vertieft.</a:t>
            </a:r>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Warum Beziehungen?</a:t>
            </a:r>
            <a:endParaRPr lang="de-DE" dirty="0"/>
          </a:p>
        </p:txBody>
      </p:sp>
      <p:sp>
        <p:nvSpPr>
          <p:cNvPr id="3" name="Textplatzhalter 2"/>
          <p:cNvSpPr>
            <a:spLocks noGrp="1"/>
          </p:cNvSpPr>
          <p:nvPr>
            <p:ph type="body" sz="quarter" idx="13"/>
          </p:nvPr>
        </p:nvSpPr>
        <p:spPr/>
        <p:txBody>
          <a:bodyPr wrap="square"/>
          <a:lstStyle/>
          <a:p>
            <a:pPr>
              <a:buNone/>
            </a:pPr>
            <a:r>
              <a:rPr lang="de-DE" dirty="0" smtClean="0"/>
              <a:t>Ziele lt. RDA 0.4.2.1 </a:t>
            </a:r>
          </a:p>
          <a:p>
            <a:r>
              <a:rPr lang="de-DE" dirty="0" smtClean="0"/>
              <a:t>eine Ressource zu finden und zu identifizieren sowie</a:t>
            </a:r>
          </a:p>
          <a:p>
            <a:r>
              <a:rPr lang="de-DE" dirty="0" smtClean="0"/>
              <a:t>die zu ihr in Beziehung stehenden Werke, Expressionen, Manifestationen, Exemplare und Personen, Familien oder Körperschaften zu finden</a:t>
            </a:r>
          </a:p>
          <a:p>
            <a:endParaRPr lang="de-DE" dirty="0" smtClean="0">
              <a:solidFill>
                <a:schemeClr val="bg1">
                  <a:lumMod val="50000"/>
                </a:schemeClr>
              </a:solidFill>
            </a:endParaRPr>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pic>
        <p:nvPicPr>
          <p:cNvPr id="6" name="Grafik 5" descr="http://access.rdatoolkit.org/images/rdalink.pn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74863" y="990823"/>
            <a:ext cx="493081" cy="205929"/>
          </a:xfrm>
          <a:prstGeom prst="rect">
            <a:avLst/>
          </a:prstGeom>
          <a:noFill/>
          <a:ln>
            <a:no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 bestehen aus</a:t>
            </a:r>
            <a:endParaRPr lang="de-DE" dirty="0"/>
          </a:p>
        </p:txBody>
      </p:sp>
      <p:sp>
        <p:nvSpPr>
          <p:cNvPr id="3" name="Textplatzhalter 2"/>
          <p:cNvSpPr>
            <a:spLocks noGrp="1"/>
          </p:cNvSpPr>
          <p:nvPr>
            <p:ph type="body" sz="quarter" idx="13"/>
          </p:nvPr>
        </p:nvSpPr>
        <p:spPr/>
        <p:txBody>
          <a:bodyPr wrap="square"/>
          <a:lstStyle/>
          <a:p>
            <a:r>
              <a:rPr lang="de-DE" dirty="0" smtClean="0"/>
              <a:t>den in Beziehung stehendenden Entitäten</a:t>
            </a:r>
          </a:p>
          <a:p>
            <a:r>
              <a:rPr lang="de-DE" dirty="0" smtClean="0"/>
              <a:t>Beziehungskennzeichnungen, die die Art der Beziehung zwischen den Entitäten spezifizieren</a:t>
            </a:r>
          </a:p>
          <a:p>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Welche Beziehungen gibt es?</a:t>
            </a:r>
            <a:endParaRPr lang="de-DE" dirty="0"/>
          </a:p>
        </p:txBody>
      </p:sp>
      <p:sp>
        <p:nvSpPr>
          <p:cNvPr id="3" name="Textplatzhalter 2"/>
          <p:cNvSpPr>
            <a:spLocks noGrp="1"/>
          </p:cNvSpPr>
          <p:nvPr>
            <p:ph type="body" sz="quarter" idx="13"/>
          </p:nvPr>
        </p:nvSpPr>
        <p:spPr/>
        <p:txBody>
          <a:bodyPr wrap="square"/>
          <a:lstStyle/>
          <a:p>
            <a:r>
              <a:rPr lang="de-DE" dirty="0" smtClean="0"/>
              <a:t>Primärbeziehungen zwischen Werk, Expression, Manifestation und Exemplar (RDA 17)</a:t>
            </a:r>
          </a:p>
          <a:p>
            <a:r>
              <a:rPr lang="de-DE" dirty="0" smtClean="0"/>
              <a:t>Beziehungen zu Personen, Familien und Körperschaften, die mit einer Ressource in Verbindung stehen (RDA 18-22)</a:t>
            </a:r>
          </a:p>
          <a:p>
            <a:r>
              <a:rPr lang="de-DE" dirty="0" smtClean="0">
                <a:solidFill>
                  <a:schemeClr val="bg1">
                    <a:lumMod val="50000"/>
                  </a:schemeClr>
                </a:solidFill>
              </a:rPr>
              <a:t>Beziehungen zu Begriffen, Gegenständen, Ereignissen und Orten (RDA 23)</a:t>
            </a:r>
          </a:p>
          <a:p>
            <a:r>
              <a:rPr lang="de-DE" dirty="0" smtClean="0"/>
              <a:t>Beziehungen zwischen Werken, Expressionen, Manifestationen oder Exemplaren (RDA 24-28)</a:t>
            </a:r>
          </a:p>
          <a:p>
            <a:r>
              <a:rPr lang="de-DE" dirty="0" smtClean="0">
                <a:solidFill>
                  <a:schemeClr val="bg1">
                    <a:lumMod val="50000"/>
                  </a:schemeClr>
                </a:solidFill>
              </a:rPr>
              <a:t>Beziehungen zwischen Personen, Familien und Körperschaften (RDA 29-32)</a:t>
            </a:r>
          </a:p>
          <a:p>
            <a:r>
              <a:rPr lang="de-DE" dirty="0" smtClean="0">
                <a:solidFill>
                  <a:schemeClr val="bg1">
                    <a:lumMod val="50000"/>
                  </a:schemeClr>
                </a:solidFill>
              </a:rPr>
              <a:t>Beziehungen zwischen Begriffen, Gegenständen, Ereignissen und Orten (RDA 33-37)</a:t>
            </a: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Welche Beziehungskennzeichnungen gibt es?</a:t>
            </a:r>
            <a:endParaRPr lang="de-DE" dirty="0"/>
          </a:p>
        </p:txBody>
      </p:sp>
      <p:sp>
        <p:nvSpPr>
          <p:cNvPr id="3" name="Textplatzhalter 2"/>
          <p:cNvSpPr>
            <a:spLocks noGrp="1"/>
          </p:cNvSpPr>
          <p:nvPr>
            <p:ph type="body" sz="quarter" idx="13"/>
          </p:nvPr>
        </p:nvSpPr>
        <p:spPr/>
        <p:txBody>
          <a:bodyPr wrap="square"/>
          <a:lstStyle/>
          <a:p>
            <a:r>
              <a:rPr lang="de-DE" dirty="0" smtClean="0"/>
              <a:t>Anhang I: Beziehungskennzeichnungen für Beziehungen zwischen einer Ressource und Personen, Familien und Körperschaften, die mit ihr in Verbindung stehen</a:t>
            </a:r>
          </a:p>
          <a:p>
            <a:r>
              <a:rPr lang="de-DE" dirty="0" smtClean="0"/>
              <a:t>Anhang J: Beziehungskennzeichnungen für Beziehungen zwischen Werken, Expressionen, Manifestationen und Exemplaren</a:t>
            </a:r>
          </a:p>
          <a:p>
            <a:r>
              <a:rPr lang="de-DE" dirty="0" smtClean="0">
                <a:solidFill>
                  <a:schemeClr val="bg1">
                    <a:lumMod val="50000"/>
                  </a:schemeClr>
                </a:solidFill>
              </a:rPr>
              <a:t>Anhang K: Beziehungskennzeichnungen für Beziehungen zwischen Personen, Familien und Körperschaften</a:t>
            </a:r>
          </a:p>
          <a:p>
            <a:pPr>
              <a:buNone/>
            </a:pPr>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der Beziehung</a:t>
            </a:r>
            <a:endParaRPr lang="de-DE" dirty="0"/>
          </a:p>
        </p:txBody>
      </p:sp>
      <p:sp>
        <p:nvSpPr>
          <p:cNvPr id="3" name="Textplatzhalter 2"/>
          <p:cNvSpPr>
            <a:spLocks noGrp="1"/>
          </p:cNvSpPr>
          <p:nvPr>
            <p:ph type="body" sz="quarter" idx="13"/>
          </p:nvPr>
        </p:nvSpPr>
        <p:spPr/>
        <p:txBody>
          <a:bodyPr wrap="square"/>
          <a:lstStyle/>
          <a:p>
            <a:r>
              <a:rPr lang="de-DE" dirty="0" smtClean="0"/>
              <a:t>normierten Sucheinstieg und/oder </a:t>
            </a:r>
            <a:r>
              <a:rPr lang="de-DE" dirty="0" err="1" smtClean="0"/>
              <a:t>Identifikator</a:t>
            </a:r>
            <a:r>
              <a:rPr lang="de-DE" dirty="0" smtClean="0"/>
              <a:t> erfassen</a:t>
            </a:r>
          </a:p>
          <a:p>
            <a:r>
              <a:rPr lang="de-DE" dirty="0" smtClean="0"/>
              <a:t>in bestimmten Fällen auch in Form einer strukturierten oder unstrukturierten Beschreibung erfassen</a:t>
            </a:r>
          </a:p>
          <a:p>
            <a:endParaRPr lang="de-DE" dirty="0" smtClean="0"/>
          </a:p>
          <a:p>
            <a:pPr marL="0" indent="0">
              <a:buNone/>
            </a:pPr>
            <a:endParaRPr lang="de-DE" dirty="0" smtClean="0"/>
          </a:p>
          <a:p>
            <a:endParaRPr lang="de-DE" dirty="0" smtClean="0">
              <a:solidFill>
                <a:schemeClr val="bg1">
                  <a:lumMod val="50000"/>
                </a:schemeClr>
              </a:solidFill>
            </a:endParaRPr>
          </a:p>
          <a:p>
            <a:endParaRPr lang="de-DE" dirty="0" smtClean="0"/>
          </a:p>
          <a:p>
            <a:pPr lvl="1"/>
            <a:endParaRPr lang="de-DE" sz="1800"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2.07: Beziehungen | PICA DNB/ZDB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2591</Words>
  <Application>Microsoft Office PowerPoint</Application>
  <PresentationFormat>Bildschirmpräsentation (4:3)</PresentationFormat>
  <Paragraphs>561</Paragraphs>
  <Slides>48</Slides>
  <Notes>6</Notes>
  <HiddenSlides>0</HiddenSlides>
  <MMClips>0</MMClips>
  <ScaleCrop>false</ScaleCrop>
  <HeadingPairs>
    <vt:vector size="4" baseType="variant">
      <vt:variant>
        <vt:lpstr>Design</vt:lpstr>
      </vt:variant>
      <vt:variant>
        <vt:i4>1</vt:i4>
      </vt:variant>
      <vt:variant>
        <vt:lpstr>Folientitel</vt:lpstr>
      </vt:variant>
      <vt:variant>
        <vt:i4>48</vt:i4>
      </vt:variant>
    </vt:vector>
  </HeadingPairs>
  <TitlesOfParts>
    <vt:vector size="49" baseType="lpstr">
      <vt:lpstr>Larissa</vt:lpstr>
      <vt:lpstr>Schulungsunterlagen der AG RDA</vt:lpstr>
      <vt:lpstr>Beziehungen </vt:lpstr>
      <vt:lpstr>Inhalt</vt:lpstr>
      <vt:lpstr>1. Grundsätzliches </vt:lpstr>
      <vt:lpstr>Warum Beziehungen?</vt:lpstr>
      <vt:lpstr>Beziehungen bestehen aus</vt:lpstr>
      <vt:lpstr>Welche Beziehungen gibt es?</vt:lpstr>
      <vt:lpstr>Welche Beziehungskennzeichnungen gibt es?</vt:lpstr>
      <vt:lpstr>Erfassen der Beziehung</vt:lpstr>
      <vt:lpstr>Erfassen der Beziehungskennzeichnung</vt:lpstr>
      <vt:lpstr>2. Primärbeziehungen zwischen einem Werk, einer Expression, einer Manifestation und einem Exemplar</vt:lpstr>
      <vt:lpstr>Geltungsbereich</vt:lpstr>
      <vt:lpstr>Standardelemente</vt:lpstr>
      <vt:lpstr>Erfassen der Beziehung</vt:lpstr>
      <vt:lpstr>Zusammengesetzte Beschreibung - Beispiel</vt:lpstr>
      <vt:lpstr>Zusammengesetzte Beschreibung - Beispiel</vt:lpstr>
      <vt:lpstr>Beziehung zu einem Werktitelsatz - Beispiel</vt:lpstr>
      <vt:lpstr>3. Beziehungen zu Personen, Familien und Körperschaften, die mit einer Ressource in Verbindung stehen </vt:lpstr>
      <vt:lpstr>Geltungsbereich</vt:lpstr>
      <vt:lpstr>Standardelemente - Geistiger Schöpfer</vt:lpstr>
      <vt:lpstr>Standardelemente - Sonstige Person, Familie oder Körperschaft</vt:lpstr>
      <vt:lpstr>Sonstige Körperschaft - Besonderheit - Empfehlung</vt:lpstr>
      <vt:lpstr>Standardelemente - Mitwirkender</vt:lpstr>
      <vt:lpstr>Standardelemente - Beziehungskennzeichnung</vt:lpstr>
      <vt:lpstr>Erfassen der Beziehung</vt:lpstr>
      <vt:lpstr>Erfassen der Beziehungskennzeichnung</vt:lpstr>
      <vt:lpstr>Erfassen der Beziehungskennzeichnung - Anhang</vt:lpstr>
      <vt:lpstr>Erfassen der Beziehungskennzeichnung - Gruppen</vt:lpstr>
      <vt:lpstr>Beziehung zu einem geistigen Schöpfer - Person - Beispiel</vt:lpstr>
      <vt:lpstr>Beziehung zu einem geistigen Schöpfer - Körperschaft - Beispiel</vt:lpstr>
      <vt:lpstr>Beziehung zu einer sonstigen Person - Beispiel</vt:lpstr>
      <vt:lpstr>Beziehung zu einer sonstigen Körperschaft - Beispiel</vt:lpstr>
      <vt:lpstr>Beziehung zu einem Mitwirkenden - Person - Beispiele</vt:lpstr>
      <vt:lpstr>Beziehung zu einer Person - drei Beziehungskennzeichnungen - Beispiel</vt:lpstr>
      <vt:lpstr>4. Beziehungen zwischen Werken, Expressionen, Manifestationen oder Exemplaren </vt:lpstr>
      <vt:lpstr>Geltungsbereich</vt:lpstr>
      <vt:lpstr>Standardelemente</vt:lpstr>
      <vt:lpstr>Standardelemente - Beziehungskennzeichnung</vt:lpstr>
      <vt:lpstr>Erfassen der Beziehung</vt:lpstr>
      <vt:lpstr>Erfassen der Beziehungskennzeichnung - 1</vt:lpstr>
      <vt:lpstr>Erfassen der Beziehungskennzeichnung - 2</vt:lpstr>
      <vt:lpstr>Erfassen der Beziehungskennzeichnung - Anhang</vt:lpstr>
      <vt:lpstr>Erfassen der Beziehungskennzeichnung - Gruppen</vt:lpstr>
      <vt:lpstr>In Beziehung stehendes Werk - Begleitende Beziehung - Beispiel</vt:lpstr>
      <vt:lpstr>In Beziehung stehendes Werk - Begleitende Beziehung - Beispiel</vt:lpstr>
      <vt:lpstr>In Beziehung stehende Expression - Abgeleitete Beziehung - Beispiel</vt:lpstr>
      <vt:lpstr>In Beziehung stehende Manifestation - Teil-Ganzes-Beziehung - Beispiel</vt:lpstr>
      <vt:lpstr>Weitere Details zu Beziehungen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495</cp:revision>
  <dcterms:created xsi:type="dcterms:W3CDTF">2014-02-18T07:01:40Z</dcterms:created>
  <dcterms:modified xsi:type="dcterms:W3CDTF">2015-09-08T07:40:13Z</dcterms:modified>
</cp:coreProperties>
</file>